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696" r:id="rId3"/>
    <p:sldMasterId id="2147483720" r:id="rId4"/>
  </p:sldMasterIdLst>
  <p:notesMasterIdLst>
    <p:notesMasterId r:id="rId29"/>
  </p:notesMasterIdLst>
  <p:handoutMasterIdLst>
    <p:handoutMasterId r:id="rId30"/>
  </p:handoutMasterIdLst>
  <p:sldIdLst>
    <p:sldId id="256" r:id="rId5"/>
    <p:sldId id="505" r:id="rId6"/>
    <p:sldId id="506" r:id="rId7"/>
    <p:sldId id="507" r:id="rId8"/>
    <p:sldId id="508" r:id="rId9"/>
    <p:sldId id="516" r:id="rId10"/>
    <p:sldId id="517" r:id="rId11"/>
    <p:sldId id="510" r:id="rId12"/>
    <p:sldId id="525" r:id="rId13"/>
    <p:sldId id="521" r:id="rId14"/>
    <p:sldId id="509" r:id="rId15"/>
    <p:sldId id="526" r:id="rId16"/>
    <p:sldId id="527" r:id="rId17"/>
    <p:sldId id="514" r:id="rId18"/>
    <p:sldId id="519" r:id="rId19"/>
    <p:sldId id="511" r:id="rId20"/>
    <p:sldId id="518" r:id="rId21"/>
    <p:sldId id="512" r:id="rId22"/>
    <p:sldId id="520" r:id="rId23"/>
    <p:sldId id="522" r:id="rId24"/>
    <p:sldId id="523" r:id="rId25"/>
    <p:sldId id="524" r:id="rId26"/>
    <p:sldId id="528" r:id="rId27"/>
    <p:sldId id="529" r:id="rId28"/>
  </p:sldIdLst>
  <p:sldSz cx="9144000" cy="6858000" type="screen4x3"/>
  <p:notesSz cx="9296400" cy="7010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AAFCEE"/>
    <a:srgbClr val="E39734"/>
    <a:srgbClr val="FFB819"/>
    <a:srgbClr val="73FDD6"/>
    <a:srgbClr val="E7FDEE"/>
    <a:srgbClr val="C0504D"/>
    <a:srgbClr val="FEDAE3"/>
    <a:srgbClr val="560A42"/>
    <a:srgbClr val="EB00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94595"/>
  </p:normalViewPr>
  <p:slideViewPr>
    <p:cSldViewPr snapToGrid="0" snapToObjects="1">
      <p:cViewPr varScale="1">
        <p:scale>
          <a:sx n="109" d="100"/>
          <a:sy n="109" d="100"/>
        </p:scale>
        <p:origin x="1908"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ES" dirty="0"/>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4E3B172-1139-4DFC-9D06-E479E44383D9}" type="datetimeFigureOut">
              <a:rPr lang="es-ES" smtClean="0"/>
              <a:t>03/01/2022</a:t>
            </a:fld>
            <a:endParaRPr lang="es-ES" dirty="0"/>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D8B5E856-251A-4541-8E45-483D2207AB87}" type="slidenum">
              <a:rPr lang="es-ES" smtClean="0"/>
              <a:t>‹Nº›</a:t>
            </a:fld>
            <a:endParaRPr lang="es-ES" dirty="0"/>
          </a:p>
        </p:txBody>
      </p:sp>
    </p:spTree>
    <p:extLst>
      <p:ext uri="{BB962C8B-B14F-4D97-AF65-F5344CB8AC3E}">
        <p14:creationId xmlns:p14="http://schemas.microsoft.com/office/powerpoint/2010/main" val="264321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078CD921-2E07-40C1-98D4-09F6C51808CF}" type="datetimeFigureOut">
              <a:rPr lang="es-CO" smtClean="0"/>
              <a:t>3/01/2022</a:t>
            </a:fld>
            <a:endParaRPr lang="es-CO" dirty="0"/>
          </a:p>
        </p:txBody>
      </p:sp>
      <p:sp>
        <p:nvSpPr>
          <p:cNvPr id="4" name="Marcador de imagen de diapositiva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A45513F-CD8C-42E8-A63C-6CC12E7BB22F}" type="slidenum">
              <a:rPr lang="es-CO" smtClean="0"/>
              <a:t>‹Nº›</a:t>
            </a:fld>
            <a:endParaRPr lang="es-CO" dirty="0"/>
          </a:p>
        </p:txBody>
      </p:sp>
    </p:spTree>
    <p:extLst>
      <p:ext uri="{BB962C8B-B14F-4D97-AF65-F5344CB8AC3E}">
        <p14:creationId xmlns:p14="http://schemas.microsoft.com/office/powerpoint/2010/main" val="18426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lstStyle>
            <a:lvl1pPr>
              <a:defRPr sz="5400"/>
            </a:lvl1pPr>
          </a:lstStyle>
          <a:p>
            <a:r>
              <a:rPr lang="es-ES_tradnl"/>
              <a:t>Clic para editar título</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s-ES_tradnl"/>
              <a:t>Clic para editar título</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196363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145375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32658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368382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212356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8106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151957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448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s-ES_tradnl"/>
              <a:t>Clic para editar título</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5331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239620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dirty="0"/>
          </a:p>
        </p:txBody>
      </p:sp>
    </p:spTree>
    <p:extLst>
      <p:ext uri="{BB962C8B-B14F-4D97-AF65-F5344CB8AC3E}">
        <p14:creationId xmlns:p14="http://schemas.microsoft.com/office/powerpoint/2010/main" val="1514941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32692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3531881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244931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187555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143035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133161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413482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3633832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354410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1054491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dirty="0"/>
          </a:p>
        </p:txBody>
      </p:sp>
    </p:spTree>
    <p:extLst>
      <p:ext uri="{BB962C8B-B14F-4D97-AF65-F5344CB8AC3E}">
        <p14:creationId xmlns:p14="http://schemas.microsoft.com/office/powerpoint/2010/main" val="349578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3793830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2604946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1143143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2342331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1076177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65029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2502103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2200896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2013832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3610955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dirty="0"/>
          </a:p>
        </p:txBody>
      </p:sp>
    </p:spTree>
    <p:extLst>
      <p:ext uri="{BB962C8B-B14F-4D97-AF65-F5344CB8AC3E}">
        <p14:creationId xmlns:p14="http://schemas.microsoft.com/office/powerpoint/2010/main" val="334095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lvl1pPr>
              <a:defRPr/>
            </a:lvl1pPr>
          </a:lstStyle>
          <a:p>
            <a:r>
              <a:rPr lang="es-ES_tradnl"/>
              <a:t>Clic para editar título</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Slide Number Placeholder 8"/>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s-ES_tradnl"/>
              <a:t>Clic para editar título</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Slide Number Placeholder 4"/>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Slide Number Placeholder 3"/>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04E447-6086-B24C-AEF1-0B2C66E35441}" type="datetimeFigureOut">
              <a:rPr lang="es-ES" smtClean="0"/>
              <a:t>03/01/2022</a:t>
            </a:fld>
            <a:endParaRPr lang="es-E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pic>
        <p:nvPicPr>
          <p:cNvPr id="9" name="Imagen 8" descr="Imagen que contiene pasto, exterior, campo, verde&#10;&#10;Descripción generada automáticamente">
            <a:extLst>
              <a:ext uri="{FF2B5EF4-FFF2-40B4-BE49-F238E27FC236}">
                <a16:creationId xmlns:a16="http://schemas.microsoft.com/office/drawing/2014/main" id="{776F8EA7-F02E-4043-9EB6-DCA2562FBF9C}"/>
              </a:ext>
            </a:extLst>
          </p:cNvPr>
          <p:cNvPicPr>
            <a:picLocks noChangeAspect="1"/>
          </p:cNvPicPr>
          <p:nvPr userDrawn="1"/>
        </p:nvPicPr>
        <p:blipFill>
          <a:blip r:embed="rId14"/>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B6920-19A3-4843-B9D5-11DF9EC37B0B}" type="slidenum">
              <a:rPr lang="es-ES" smtClean="0"/>
              <a:t>‹Nº›</a:t>
            </a:fld>
            <a:endParaRPr lang="es-ES" dirty="0"/>
          </a:p>
        </p:txBody>
      </p:sp>
      <p:pic>
        <p:nvPicPr>
          <p:cNvPr id="7" name="Imagen 6">
            <a:extLst>
              <a:ext uri="{FF2B5EF4-FFF2-40B4-BE49-F238E27FC236}">
                <a16:creationId xmlns:a16="http://schemas.microsoft.com/office/drawing/2014/main" id="{FFD0C975-58F3-4FE3-B9CF-ED742424DD96}"/>
              </a:ext>
            </a:extLst>
          </p:cNvPr>
          <p:cNvPicPr>
            <a:picLocks noChangeAspect="1"/>
          </p:cNvPicPr>
          <p:nvPr userDrawn="1"/>
        </p:nvPicPr>
        <p:blipFill>
          <a:blip r:embed="rId15"/>
          <a:stretch>
            <a:fillRect/>
          </a:stretch>
        </p:blipFill>
        <p:spPr>
          <a:xfrm>
            <a:off x="5070764" y="0"/>
            <a:ext cx="4073236" cy="6862360"/>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B777B-0F3B-4F43-AC3C-5C6C311F1351}" type="datetimeFigureOut">
              <a:rPr lang="es-ES" smtClean="0"/>
              <a:t>03/01/2022</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FA049-1292-6741-9CF4-3BB30D17C8D4}" type="slidenum">
              <a:rPr lang="es-ES" smtClean="0"/>
              <a:t>‹Nº›</a:t>
            </a:fld>
            <a:endParaRPr lang="es-ES" dirty="0"/>
          </a:p>
        </p:txBody>
      </p:sp>
      <p:pic>
        <p:nvPicPr>
          <p:cNvPr id="8" name="Imagen 7">
            <a:extLst>
              <a:ext uri="{FF2B5EF4-FFF2-40B4-BE49-F238E27FC236}">
                <a16:creationId xmlns:a16="http://schemas.microsoft.com/office/drawing/2014/main" id="{7399BA4C-8185-46F9-B09D-FEE53BFED318}"/>
              </a:ext>
            </a:extLst>
          </p:cNvPr>
          <p:cNvPicPr>
            <a:picLocks noChangeAspect="1"/>
          </p:cNvPicPr>
          <p:nvPr userDrawn="1"/>
        </p:nvPicPr>
        <p:blipFill>
          <a:blip r:embed="rId14"/>
          <a:stretch>
            <a:fillRect/>
          </a:stretch>
        </p:blipFill>
        <p:spPr>
          <a:xfrm>
            <a:off x="-20321" y="-1"/>
            <a:ext cx="9164321" cy="6873919"/>
          </a:xfrm>
          <a:prstGeom prst="rect">
            <a:avLst/>
          </a:prstGeom>
        </p:spPr>
      </p:pic>
    </p:spTree>
    <p:extLst>
      <p:ext uri="{BB962C8B-B14F-4D97-AF65-F5344CB8AC3E}">
        <p14:creationId xmlns:p14="http://schemas.microsoft.com/office/powerpoint/2010/main" val="2862324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B21B8-515C-8E45-ACC6-C958B3C94B4B}" type="datetimeFigureOut">
              <a:rPr lang="es-ES" smtClean="0"/>
              <a:t>03/01/2022</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7B5D-4AAF-944F-8F79-1958F93DB250}" type="slidenum">
              <a:rPr lang="es-ES" smtClean="0"/>
              <a:t>‹Nº›</a:t>
            </a:fld>
            <a:endParaRPr lang="es-ES" dirty="0"/>
          </a:p>
        </p:txBody>
      </p:sp>
      <p:pic>
        <p:nvPicPr>
          <p:cNvPr id="9" name="Imagen 8">
            <a:extLst>
              <a:ext uri="{FF2B5EF4-FFF2-40B4-BE49-F238E27FC236}">
                <a16:creationId xmlns:a16="http://schemas.microsoft.com/office/drawing/2014/main" id="{F0E39BF7-BF63-4F4A-93FC-26568BEDD31A}"/>
              </a:ext>
            </a:extLst>
          </p:cNvPr>
          <p:cNvPicPr>
            <a:picLocks noChangeAspect="1"/>
          </p:cNvPicPr>
          <p:nvPr userDrawn="1"/>
        </p:nvPicPr>
        <p:blipFill>
          <a:blip r:embed="rId14"/>
          <a:stretch>
            <a:fillRect/>
          </a:stretch>
        </p:blipFill>
        <p:spPr>
          <a:xfrm>
            <a:off x="0" y="-1"/>
            <a:ext cx="9144000" cy="6850039"/>
          </a:xfrm>
          <a:prstGeom prst="rect">
            <a:avLst/>
          </a:prstGeom>
        </p:spPr>
      </p:pic>
    </p:spTree>
    <p:extLst>
      <p:ext uri="{BB962C8B-B14F-4D97-AF65-F5344CB8AC3E}">
        <p14:creationId xmlns:p14="http://schemas.microsoft.com/office/powerpoint/2010/main" val="289667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5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DB13-654C-4B41-8DFF-F70797730382}" type="datetimeFigureOut">
              <a:rPr lang="es-ES" smtClean="0"/>
              <a:t>03/01/2022</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8D71F-2004-B44E-AB4E-71FB18684AD3}" type="slidenum">
              <a:rPr lang="es-ES" smtClean="0"/>
              <a:t>‹Nº›</a:t>
            </a:fld>
            <a:endParaRPr lang="es-ES" dirty="0"/>
          </a:p>
        </p:txBody>
      </p:sp>
    </p:spTree>
    <p:extLst>
      <p:ext uri="{BB962C8B-B14F-4D97-AF65-F5344CB8AC3E}">
        <p14:creationId xmlns:p14="http://schemas.microsoft.com/office/powerpoint/2010/main" val="35739213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D549B-B6FA-1048-A0B6-33ACA1F1D810}"/>
              </a:ext>
            </a:extLst>
          </p:cNvPr>
          <p:cNvPicPr>
            <a:picLocks noChangeAspect="1"/>
          </p:cNvPicPr>
          <p:nvPr/>
        </p:nvPicPr>
        <p:blipFill rotWithShape="1">
          <a:blip r:embed="rId2"/>
          <a:srcRect l="53837"/>
          <a:stretch/>
        </p:blipFill>
        <p:spPr>
          <a:xfrm>
            <a:off x="4654062" y="245660"/>
            <a:ext cx="4489938" cy="6612340"/>
          </a:xfrm>
          <a:prstGeom prst="rect">
            <a:avLst/>
          </a:prstGeom>
        </p:spPr>
      </p:pic>
      <p:sp>
        <p:nvSpPr>
          <p:cNvPr id="7" name="CuadroTexto 6"/>
          <p:cNvSpPr txBox="1"/>
          <p:nvPr/>
        </p:nvSpPr>
        <p:spPr>
          <a:xfrm>
            <a:off x="586853" y="4034896"/>
            <a:ext cx="6811108" cy="2369880"/>
          </a:xfrm>
          <a:prstGeom prst="rect">
            <a:avLst/>
          </a:prstGeom>
          <a:noFill/>
        </p:spPr>
        <p:txBody>
          <a:bodyPr wrap="square" rtlCol="0">
            <a:spAutoFit/>
          </a:bodyPr>
          <a:lstStyle/>
          <a:p>
            <a:pPr algn="ctr"/>
            <a:r>
              <a:rPr lang="es-ES" sz="2800" b="1" dirty="0" smtClean="0">
                <a:solidFill>
                  <a:schemeClr val="bg1"/>
                </a:solidFill>
              </a:rPr>
              <a:t>GESTION DE</a:t>
            </a:r>
            <a:r>
              <a:rPr lang="es-ES" sz="2800" b="1" dirty="0">
                <a:solidFill>
                  <a:schemeClr val="bg1"/>
                </a:solidFill>
              </a:rPr>
              <a:t> </a:t>
            </a:r>
            <a:r>
              <a:rPr lang="es-ES" sz="2800" b="1" dirty="0" smtClean="0">
                <a:solidFill>
                  <a:schemeClr val="bg1"/>
                </a:solidFill>
              </a:rPr>
              <a:t>BIENES </a:t>
            </a:r>
            <a:r>
              <a:rPr lang="es-ES" sz="2800" b="1" dirty="0">
                <a:solidFill>
                  <a:schemeClr val="bg1"/>
                </a:solidFill>
              </a:rPr>
              <a:t>MUEBLES</a:t>
            </a:r>
          </a:p>
          <a:p>
            <a:pPr algn="ctr"/>
            <a:endParaRPr lang="es-ES" sz="2000" b="1" dirty="0">
              <a:solidFill>
                <a:schemeClr val="bg1"/>
              </a:solidFill>
            </a:endParaRPr>
          </a:p>
          <a:p>
            <a:pPr algn="ctr"/>
            <a:endParaRPr lang="es-ES" sz="2000" b="1" dirty="0">
              <a:solidFill>
                <a:schemeClr val="bg1"/>
              </a:solidFill>
            </a:endParaRPr>
          </a:p>
          <a:p>
            <a:pPr algn="ctr"/>
            <a:endParaRPr lang="es-ES" sz="2000" b="1" dirty="0">
              <a:solidFill>
                <a:schemeClr val="bg1"/>
              </a:solidFill>
            </a:endParaRPr>
          </a:p>
          <a:p>
            <a:pPr algn="ctr"/>
            <a:r>
              <a:rPr lang="es-ES" sz="2000" dirty="0">
                <a:solidFill>
                  <a:schemeClr val="bg1"/>
                </a:solidFill>
              </a:rPr>
              <a:t>SUBDIRECCIÓN ADMINISTRATIVA</a:t>
            </a:r>
            <a:endParaRPr lang="es-CO" sz="2000" dirty="0">
              <a:solidFill>
                <a:schemeClr val="bg1"/>
              </a:solidFill>
            </a:endParaRPr>
          </a:p>
          <a:p>
            <a:pPr algn="ctr"/>
            <a:r>
              <a:rPr lang="es-ES" sz="2000" dirty="0">
                <a:solidFill>
                  <a:schemeClr val="bg1"/>
                </a:solidFill>
              </a:rPr>
              <a:t> </a:t>
            </a:r>
            <a:endParaRPr lang="es-CO" sz="2000" dirty="0">
              <a:solidFill>
                <a:schemeClr val="bg1"/>
              </a:solidFill>
            </a:endParaRPr>
          </a:p>
          <a:p>
            <a:pPr algn="ctr"/>
            <a:endParaRPr lang="es-CO" sz="2000" dirty="0">
              <a:solidFill>
                <a:schemeClr val="bg1"/>
              </a:solidFill>
            </a:endParaRPr>
          </a:p>
        </p:txBody>
      </p:sp>
      <p:sp>
        <p:nvSpPr>
          <p:cNvPr id="4" name="Rectángulo redondeado 3"/>
          <p:cNvSpPr/>
          <p:nvPr/>
        </p:nvSpPr>
        <p:spPr>
          <a:xfrm>
            <a:off x="689213" y="592965"/>
            <a:ext cx="7663218" cy="1031542"/>
          </a:xfrm>
          <a:prstGeom prst="round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solidFill>
                  <a:schemeClr val="bg1"/>
                </a:solidFill>
              </a:rPr>
              <a:t>Directiva 003 de 2013 “</a:t>
            </a:r>
            <a:r>
              <a:rPr lang="es-CO" i="1" dirty="0">
                <a:solidFill>
                  <a:schemeClr val="bg1"/>
                </a:solidFill>
              </a:rPr>
              <a:t>Directrices para prevenir conductas</a:t>
            </a:r>
            <a:r>
              <a:rPr lang="es-CO" dirty="0">
                <a:solidFill>
                  <a:schemeClr val="bg1"/>
                </a:solidFill>
              </a:rPr>
              <a:t> </a:t>
            </a:r>
            <a:r>
              <a:rPr lang="es-CO" i="1" dirty="0">
                <a:solidFill>
                  <a:schemeClr val="bg1"/>
                </a:solidFill>
              </a:rPr>
              <a:t>irregulares relacionadas con incumplimiento de los manuales de funciones y de</a:t>
            </a:r>
            <a:r>
              <a:rPr lang="es-CO" dirty="0">
                <a:solidFill>
                  <a:schemeClr val="bg1"/>
                </a:solidFill>
              </a:rPr>
              <a:t> </a:t>
            </a:r>
            <a:r>
              <a:rPr lang="es-CO" i="1" dirty="0">
                <a:solidFill>
                  <a:schemeClr val="bg1"/>
                </a:solidFill>
              </a:rPr>
              <a:t>procedimientos y la pérdida de elementos y documentos públicos</a:t>
            </a:r>
            <a:r>
              <a:rPr lang="es-CO" dirty="0">
                <a:solidFill>
                  <a:schemeClr val="bg1"/>
                </a:solidFill>
              </a:rPr>
              <a:t>”,</a:t>
            </a:r>
          </a:p>
        </p:txBody>
      </p:sp>
    </p:spTree>
    <p:extLst>
      <p:ext uri="{BB962C8B-B14F-4D97-AF65-F5344CB8AC3E}">
        <p14:creationId xmlns:p14="http://schemas.microsoft.com/office/powerpoint/2010/main" val="1148827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 </a:t>
            </a:r>
            <a:r>
              <a:rPr lang="es-CO" sz="1600" b="1" dirty="0">
                <a:solidFill>
                  <a:schemeClr val="bg1"/>
                </a:solidFill>
              </a:rPr>
              <a:t>208-SADM-Pr-15</a:t>
            </a:r>
          </a:p>
        </p:txBody>
      </p:sp>
      <p:sp>
        <p:nvSpPr>
          <p:cNvPr id="2" name="Rectángulo 1"/>
          <p:cNvSpPr/>
          <p:nvPr/>
        </p:nvSpPr>
        <p:spPr>
          <a:xfrm>
            <a:off x="6969511" y="927404"/>
            <a:ext cx="1973767" cy="5693866"/>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r>
              <a:rPr lang="es-ES" sz="1400" dirty="0" smtClean="0">
                <a:solidFill>
                  <a:schemeClr val="bg1"/>
                </a:solidFill>
              </a:rPr>
              <a:t>Se solicitara </a:t>
            </a:r>
            <a:r>
              <a:rPr lang="es-ES" sz="1400" dirty="0">
                <a:solidFill>
                  <a:schemeClr val="bg1"/>
                </a:solidFill>
              </a:rPr>
              <a:t>a cada una de las dependencias de la entidad, el </a:t>
            </a:r>
            <a:r>
              <a:rPr lang="es-ES" sz="1400" dirty="0" smtClean="0">
                <a:solidFill>
                  <a:schemeClr val="bg1"/>
                </a:solidFill>
              </a:rPr>
              <a:t>diligenciamiento del formato </a:t>
            </a:r>
            <a:r>
              <a:rPr lang="es-ES" sz="1400" dirty="0">
                <a:solidFill>
                  <a:schemeClr val="bg1"/>
                </a:solidFill>
              </a:rPr>
              <a:t>208-GA-Ft-135 Registro de Asignación de puestos de trabajo por dependencia, con el fin de mantener control y seguimiento sobre los bienes muebles habilitados y en uso por funcionarios y/o contratistas para el desarrollo de sus </a:t>
            </a:r>
            <a:r>
              <a:rPr lang="es-ES" sz="1400" dirty="0" smtClean="0">
                <a:solidFill>
                  <a:schemeClr val="bg1"/>
                </a:solidFill>
              </a:rPr>
              <a:t>funciones - obligaciones </a:t>
            </a:r>
            <a:r>
              <a:rPr lang="es-ES" sz="1400" dirty="0">
                <a:solidFill>
                  <a:schemeClr val="bg1"/>
                </a:solidFill>
              </a:rPr>
              <a:t>al interior de cada dependencia, y de esta manera mantener actualizados los registros de inventario individual de funcionarios y/o contratistas.</a:t>
            </a:r>
            <a:endParaRPr lang="es-CO" sz="1400" dirty="0">
              <a:solidFill>
                <a:schemeClr val="bg1"/>
              </a:solidFill>
            </a:endParaRPr>
          </a:p>
          <a:p>
            <a:endParaRPr lang="es-CO" sz="14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341195" y="1074441"/>
            <a:ext cx="6349538" cy="5482994"/>
          </a:xfrm>
          <a:prstGeom prst="rect">
            <a:avLst/>
          </a:prstGeom>
          <a:solidFill>
            <a:schemeClr val="tx1"/>
          </a:solidFill>
        </p:spPr>
      </p:pic>
    </p:spTree>
    <p:extLst>
      <p:ext uri="{BB962C8B-B14F-4D97-AF65-F5344CB8AC3E}">
        <p14:creationId xmlns:p14="http://schemas.microsoft.com/office/powerpoint/2010/main" val="336771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5957336"/>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0"/>
              </a:spcAft>
              <a:buFontTx/>
              <a:buChar char="-"/>
            </a:pPr>
            <a:r>
              <a:rPr lang="es-CO" sz="1600" b="1" dirty="0" smtClean="0">
                <a:solidFill>
                  <a:schemeClr val="bg1"/>
                </a:solidFill>
                <a:ea typeface="Calibri" panose="020F0502020204030204" pitchFamily="34" charset="0"/>
                <a:cs typeface="Times New Roman" panose="02020603050405020304" pitchFamily="18" charset="0"/>
              </a:rPr>
              <a:t>EGRESO </a:t>
            </a:r>
            <a:r>
              <a:rPr lang="es-CO" sz="1600" b="1" dirty="0">
                <a:solidFill>
                  <a:schemeClr val="bg1"/>
                </a:solidFill>
                <a:ea typeface="Calibri" panose="020F0502020204030204" pitchFamily="34" charset="0"/>
                <a:cs typeface="Times New Roman" panose="02020603050405020304" pitchFamily="18" charset="0"/>
              </a:rPr>
              <a:t>DE LA BODEGA AL </a:t>
            </a:r>
            <a:r>
              <a:rPr lang="es-CO" sz="1600" b="1" dirty="0" smtClean="0">
                <a:solidFill>
                  <a:schemeClr val="bg1"/>
                </a:solidFill>
                <a:ea typeface="Calibri" panose="020F0502020204030204" pitchFamily="34" charset="0"/>
                <a:cs typeface="Times New Roman" panose="02020603050405020304" pitchFamily="18" charset="0"/>
              </a:rPr>
              <a:t>SERVICIO</a:t>
            </a:r>
            <a:endParaRPr lang="es-CO" sz="1600" b="1" dirty="0">
              <a:solidFill>
                <a:schemeClr val="bg1"/>
              </a:solidFill>
              <a:ea typeface="Calibri" panose="020F0502020204030204" pitchFamily="34" charset="0"/>
              <a:cs typeface="Times New Roman" panose="02020603050405020304" pitchFamily="18" charset="0"/>
            </a:endParaRPr>
          </a:p>
          <a:p>
            <a:endParaRPr lang="es-CO" sz="1400" b="1" dirty="0" smtClean="0">
              <a:solidFill>
                <a:schemeClr val="bg1"/>
              </a:solidFill>
            </a:endParaRPr>
          </a:p>
          <a:p>
            <a:r>
              <a:rPr lang="es-CO" sz="1400" b="1" dirty="0" smtClean="0">
                <a:solidFill>
                  <a:schemeClr val="bg1"/>
                </a:solidFill>
              </a:rPr>
              <a:t>Traslado </a:t>
            </a:r>
            <a:r>
              <a:rPr lang="es-CO" sz="1400" b="1" dirty="0">
                <a:solidFill>
                  <a:schemeClr val="bg1"/>
                </a:solidFill>
              </a:rPr>
              <a:t>de Bienes Muebles </a:t>
            </a:r>
            <a:r>
              <a:rPr lang="es-CO" sz="1400" b="1" dirty="0" smtClean="0">
                <a:solidFill>
                  <a:schemeClr val="bg1"/>
                </a:solidFill>
              </a:rPr>
              <a:t>Devolutivos</a:t>
            </a:r>
          </a:p>
          <a:p>
            <a:endParaRPr lang="es-CO" sz="1400" b="1" dirty="0">
              <a:solidFill>
                <a:schemeClr val="bg1"/>
              </a:solidFill>
            </a:endParaRPr>
          </a:p>
          <a:p>
            <a:r>
              <a:rPr lang="es-CO" sz="1400" b="1" dirty="0" smtClean="0">
                <a:solidFill>
                  <a:schemeClr val="bg1"/>
                </a:solidFill>
              </a:rPr>
              <a:t>-Cambio de Ubicación Física</a:t>
            </a:r>
          </a:p>
          <a:p>
            <a:r>
              <a:rPr lang="es-CO" sz="1400" b="1" dirty="0" smtClean="0">
                <a:solidFill>
                  <a:schemeClr val="bg1"/>
                </a:solidFill>
              </a:rPr>
              <a:t>-Cambio de Responsable</a:t>
            </a:r>
            <a:endParaRPr lang="es-CO" sz="1400" dirty="0">
              <a:solidFill>
                <a:schemeClr val="bg1"/>
              </a:solidFill>
            </a:endParaRPr>
          </a:p>
          <a:p>
            <a:r>
              <a:rPr lang="es-CO" sz="1400" dirty="0">
                <a:solidFill>
                  <a:schemeClr val="bg1"/>
                </a:solidFill>
              </a:rPr>
              <a:t> </a:t>
            </a:r>
          </a:p>
          <a:p>
            <a:r>
              <a:rPr lang="es-CO" sz="1400" dirty="0">
                <a:solidFill>
                  <a:schemeClr val="bg1"/>
                </a:solidFill>
              </a:rPr>
              <a:t>El traslado de bienes devolutivos, es el movimiento de inventario que solicitan los responsables de cada dependencia, con el fin de transferir la responsabilidad de su custodia, control y manejo de los bienes solicitados, por cambio de puesto de trabajo al interior de la dependencia o entre dependencias, reubicación, vacaciones, renuncia, finalización de contrato, retiros definitivos de funcionarios y/o contratistas en cada una de las dependencias, para lo cual se debe</a:t>
            </a:r>
            <a:r>
              <a:rPr lang="es-CO" sz="1400" dirty="0" smtClean="0">
                <a:solidFill>
                  <a:schemeClr val="bg1"/>
                </a:solidFill>
              </a:rPr>
              <a:t>:</a:t>
            </a:r>
          </a:p>
          <a:p>
            <a:endParaRPr lang="es-CO" sz="1400" dirty="0">
              <a:solidFill>
                <a:schemeClr val="bg1"/>
              </a:solidFill>
            </a:endParaRPr>
          </a:p>
          <a:p>
            <a:r>
              <a:rPr lang="es-CO" sz="1400" dirty="0" smtClean="0">
                <a:solidFill>
                  <a:schemeClr val="bg1"/>
                </a:solidFill>
              </a:rPr>
              <a:t>Realizar </a:t>
            </a:r>
            <a:r>
              <a:rPr lang="es-CO" sz="1400" dirty="0">
                <a:solidFill>
                  <a:schemeClr val="bg1"/>
                </a:solidFill>
              </a:rPr>
              <a:t>la solicitud de traslado en el aplicativo GLPI, indicando la siguiente información:</a:t>
            </a:r>
          </a:p>
          <a:p>
            <a:r>
              <a:rPr lang="es-CO" sz="1400" dirty="0">
                <a:solidFill>
                  <a:schemeClr val="bg1"/>
                </a:solidFill>
              </a:rPr>
              <a:t> </a:t>
            </a:r>
          </a:p>
          <a:p>
            <a:r>
              <a:rPr lang="es-CO" sz="1400" dirty="0">
                <a:solidFill>
                  <a:schemeClr val="bg1"/>
                </a:solidFill>
              </a:rPr>
              <a:t>-Placa de Inventario del (Equipo de Cómputo, Impresora, Escaner, etc).</a:t>
            </a:r>
          </a:p>
          <a:p>
            <a:r>
              <a:rPr lang="es-CO" sz="1400" dirty="0">
                <a:solidFill>
                  <a:schemeClr val="bg1"/>
                </a:solidFill>
              </a:rPr>
              <a:t>-Número de puesto de trabajo(Donde se encuentra actualmente el equipo)</a:t>
            </a:r>
          </a:p>
          <a:p>
            <a:r>
              <a:rPr lang="es-CO" sz="1400" dirty="0">
                <a:solidFill>
                  <a:schemeClr val="bg1"/>
                </a:solidFill>
              </a:rPr>
              <a:t>-Número de puesto de trabajo (Donde será ubicado equipo) </a:t>
            </a:r>
          </a:p>
          <a:p>
            <a:r>
              <a:rPr lang="es-CO" sz="1400" dirty="0">
                <a:solidFill>
                  <a:schemeClr val="bg1"/>
                </a:solidFill>
              </a:rPr>
              <a:t>-Nombres y Apellidos (Funcionario y/o contratista que será responsable del equipo).</a:t>
            </a: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5" name="Flecha derecha 4"/>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47409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2725683"/>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0"/>
              </a:spcAft>
              <a:buFontTx/>
              <a:buChar char="-"/>
            </a:pPr>
            <a:r>
              <a:rPr lang="es-CO" sz="1600" b="1" dirty="0" smtClean="0">
                <a:solidFill>
                  <a:schemeClr val="bg1"/>
                </a:solidFill>
                <a:ea typeface="Calibri" panose="020F0502020204030204" pitchFamily="34" charset="0"/>
                <a:cs typeface="Times New Roman" panose="02020603050405020304" pitchFamily="18" charset="0"/>
              </a:rPr>
              <a:t>EGRESO </a:t>
            </a:r>
            <a:r>
              <a:rPr lang="es-CO" sz="1600" b="1" dirty="0">
                <a:solidFill>
                  <a:schemeClr val="bg1"/>
                </a:solidFill>
                <a:ea typeface="Calibri" panose="020F0502020204030204" pitchFamily="34" charset="0"/>
                <a:cs typeface="Times New Roman" panose="02020603050405020304" pitchFamily="18" charset="0"/>
              </a:rPr>
              <a:t>DE LA BODEGA AL </a:t>
            </a:r>
            <a:r>
              <a:rPr lang="es-CO" sz="1600" b="1" dirty="0" smtClean="0">
                <a:solidFill>
                  <a:schemeClr val="bg1"/>
                </a:solidFill>
                <a:ea typeface="Calibri" panose="020F0502020204030204" pitchFamily="34" charset="0"/>
                <a:cs typeface="Times New Roman" panose="02020603050405020304" pitchFamily="18" charset="0"/>
              </a:rPr>
              <a:t>SERVICIO</a:t>
            </a:r>
            <a:endParaRPr lang="es-CO" sz="1600" b="1" dirty="0">
              <a:solidFill>
                <a:schemeClr val="bg1"/>
              </a:solidFill>
              <a:ea typeface="Calibri" panose="020F0502020204030204" pitchFamily="34" charset="0"/>
              <a:cs typeface="Times New Roman" panose="02020603050405020304" pitchFamily="18" charset="0"/>
            </a:endParaRPr>
          </a:p>
          <a:p>
            <a:endParaRPr lang="es-CO" sz="1400" b="1" dirty="0" smtClean="0">
              <a:solidFill>
                <a:schemeClr val="bg1"/>
              </a:solidFill>
            </a:endParaRPr>
          </a:p>
          <a:p>
            <a:r>
              <a:rPr lang="es-CO" sz="1400" b="1" dirty="0" smtClean="0">
                <a:solidFill>
                  <a:schemeClr val="bg1"/>
                </a:solidFill>
              </a:rPr>
              <a:t>Traslado </a:t>
            </a:r>
            <a:r>
              <a:rPr lang="es-CO" sz="1400" b="1" dirty="0">
                <a:solidFill>
                  <a:schemeClr val="bg1"/>
                </a:solidFill>
              </a:rPr>
              <a:t>de Bienes Muebles </a:t>
            </a:r>
            <a:r>
              <a:rPr lang="es-CO" sz="1400" b="1" dirty="0" smtClean="0">
                <a:solidFill>
                  <a:schemeClr val="bg1"/>
                </a:solidFill>
              </a:rPr>
              <a:t>Devolutivos</a:t>
            </a:r>
            <a:endParaRPr lang="es-CO" sz="1400" dirty="0">
              <a:solidFill>
                <a:schemeClr val="bg1"/>
              </a:solidFill>
            </a:endParaRPr>
          </a:p>
          <a:p>
            <a:r>
              <a:rPr lang="es-CO" sz="1400" dirty="0">
                <a:solidFill>
                  <a:schemeClr val="bg1"/>
                </a:solidFill>
              </a:rPr>
              <a:t> </a:t>
            </a: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3733" t="14182" r="23117" b="29262"/>
          <a:stretch/>
        </p:blipFill>
        <p:spPr bwMode="auto">
          <a:xfrm>
            <a:off x="249056" y="2180587"/>
            <a:ext cx="8250104" cy="4280597"/>
          </a:xfrm>
          <a:prstGeom prst="rect">
            <a:avLst/>
          </a:prstGeom>
          <a:ln>
            <a:noFill/>
          </a:ln>
          <a:extLst>
            <a:ext uri="{53640926-AAD7-44D8-BBD7-CCE9431645EC}">
              <a14:shadowObscured xmlns:a14="http://schemas.microsoft.com/office/drawing/2010/main"/>
            </a:ext>
          </a:extLst>
        </p:spPr>
      </p:pic>
      <p:sp>
        <p:nvSpPr>
          <p:cNvPr id="7" name="Flecha derecha 6"/>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17033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1815882"/>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srcRect l="16627" t="12348" r="35002" b="27120"/>
          <a:stretch/>
        </p:blipFill>
        <p:spPr>
          <a:xfrm>
            <a:off x="4585649" y="1230828"/>
            <a:ext cx="4326339" cy="5388336"/>
          </a:xfrm>
          <a:prstGeom prst="rect">
            <a:avLst/>
          </a:prstGeom>
        </p:spPr>
      </p:pic>
      <p:pic>
        <p:nvPicPr>
          <p:cNvPr id="7" name="Imagen 6"/>
          <p:cNvPicPr/>
          <p:nvPr/>
        </p:nvPicPr>
        <p:blipFill rotWithShape="1">
          <a:blip r:embed="rId3"/>
          <a:srcRect l="17312" t="15993" r="39918" b="14907"/>
          <a:stretch/>
        </p:blipFill>
        <p:spPr bwMode="auto">
          <a:xfrm>
            <a:off x="197892" y="1136680"/>
            <a:ext cx="4210335" cy="5482484"/>
          </a:xfrm>
          <a:prstGeom prst="rect">
            <a:avLst/>
          </a:prstGeom>
          <a:ln>
            <a:noFill/>
          </a:ln>
          <a:effectLst>
            <a:outerShdw blurRad="50800" dist="38100" dir="2700000" algn="tl" rotWithShape="0">
              <a:prstClr val="black">
                <a:alpha val="40000"/>
              </a:prstClr>
            </a:outerShdw>
            <a:softEdge rad="127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4211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1815882"/>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27" name="Imagen 26"/>
          <p:cNvPicPr>
            <a:picLocks noChangeAspect="1"/>
          </p:cNvPicPr>
          <p:nvPr/>
        </p:nvPicPr>
        <p:blipFill rotWithShape="1">
          <a:blip r:embed="rId2"/>
          <a:srcRect l="754" t="19499" r="74921" b="12632"/>
          <a:stretch/>
        </p:blipFill>
        <p:spPr>
          <a:xfrm>
            <a:off x="4765964" y="1095375"/>
            <a:ext cx="4031672" cy="5526232"/>
          </a:xfrm>
          <a:prstGeom prst="rect">
            <a:avLst/>
          </a:prstGeom>
          <a:solidFill>
            <a:schemeClr val="tx1"/>
          </a:solidFill>
        </p:spPr>
      </p:pic>
      <p:pic>
        <p:nvPicPr>
          <p:cNvPr id="34" name="Imagen 33"/>
          <p:cNvPicPr>
            <a:picLocks noChangeAspect="1"/>
          </p:cNvPicPr>
          <p:nvPr/>
        </p:nvPicPr>
        <p:blipFill>
          <a:blip r:embed="rId3"/>
          <a:stretch>
            <a:fillRect/>
          </a:stretch>
        </p:blipFill>
        <p:spPr>
          <a:xfrm>
            <a:off x="251203" y="1238249"/>
            <a:ext cx="4124146" cy="5383357"/>
          </a:xfrm>
          <a:prstGeom prst="rect">
            <a:avLst/>
          </a:prstGeom>
          <a:solidFill>
            <a:schemeClr val="tx1"/>
          </a:solidFill>
        </p:spPr>
      </p:pic>
    </p:spTree>
    <p:extLst>
      <p:ext uri="{BB962C8B-B14F-4D97-AF65-F5344CB8AC3E}">
        <p14:creationId xmlns:p14="http://schemas.microsoft.com/office/powerpoint/2010/main" val="251096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1815882"/>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341195" y="1226634"/>
            <a:ext cx="8267546" cy="5496604"/>
          </a:xfrm>
          <a:prstGeom prst="rect">
            <a:avLst/>
          </a:prstGeom>
          <a:solidFill>
            <a:schemeClr val="tx1"/>
          </a:solidFill>
        </p:spPr>
      </p:pic>
    </p:spTree>
    <p:extLst>
      <p:ext uri="{BB962C8B-B14F-4D97-AF65-F5344CB8AC3E}">
        <p14:creationId xmlns:p14="http://schemas.microsoft.com/office/powerpoint/2010/main" val="1358224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p:txBody>
      </p:sp>
      <p:sp>
        <p:nvSpPr>
          <p:cNvPr id="2" name="Rectángulo 1"/>
          <p:cNvSpPr/>
          <p:nvPr/>
        </p:nvSpPr>
        <p:spPr>
          <a:xfrm>
            <a:off x="341195" y="927404"/>
            <a:ext cx="8065826" cy="5803448"/>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0"/>
              </a:spcAft>
              <a:buFontTx/>
              <a:buChar char="-"/>
            </a:pPr>
            <a:r>
              <a:rPr lang="es-CO" sz="1600" b="1" dirty="0" smtClean="0">
                <a:solidFill>
                  <a:schemeClr val="bg1"/>
                </a:solidFill>
                <a:ea typeface="Calibri" panose="020F0502020204030204" pitchFamily="34" charset="0"/>
                <a:cs typeface="Times New Roman" panose="02020603050405020304" pitchFamily="18" charset="0"/>
              </a:rPr>
              <a:t>EGRESO </a:t>
            </a:r>
            <a:r>
              <a:rPr lang="es-CO" sz="1600" b="1" dirty="0">
                <a:solidFill>
                  <a:schemeClr val="bg1"/>
                </a:solidFill>
                <a:ea typeface="Calibri" panose="020F0502020204030204" pitchFamily="34" charset="0"/>
                <a:cs typeface="Times New Roman" panose="02020603050405020304" pitchFamily="18" charset="0"/>
              </a:rPr>
              <a:t>DE LA BODEGA AL </a:t>
            </a:r>
            <a:r>
              <a:rPr lang="es-CO" sz="1600" b="1" dirty="0" smtClean="0">
                <a:solidFill>
                  <a:schemeClr val="bg1"/>
                </a:solidFill>
                <a:ea typeface="Calibri" panose="020F0502020204030204" pitchFamily="34" charset="0"/>
                <a:cs typeface="Times New Roman" panose="02020603050405020304" pitchFamily="18" charset="0"/>
              </a:rPr>
              <a:t>SERVICIO</a:t>
            </a:r>
            <a:endParaRPr lang="es-CO" sz="1600" b="1" dirty="0">
              <a:solidFill>
                <a:schemeClr val="bg1"/>
              </a:solidFill>
              <a:ea typeface="Calibri" panose="020F0502020204030204" pitchFamily="34" charset="0"/>
              <a:cs typeface="Times New Roman" panose="02020603050405020304" pitchFamily="18" charset="0"/>
            </a:endParaRPr>
          </a:p>
          <a:p>
            <a:endParaRPr lang="es-CO" sz="1400" b="1" dirty="0" smtClean="0">
              <a:solidFill>
                <a:schemeClr val="bg1"/>
              </a:solidFill>
            </a:endParaRPr>
          </a:p>
          <a:p>
            <a:r>
              <a:rPr lang="es-CO" sz="1400" b="1" dirty="0">
                <a:solidFill>
                  <a:schemeClr val="bg1"/>
                </a:solidFill>
              </a:rPr>
              <a:t>Reintegrar los bienes muebles devolutivos </a:t>
            </a:r>
            <a:endParaRPr lang="es-CO" sz="1400" dirty="0">
              <a:solidFill>
                <a:schemeClr val="bg1"/>
              </a:solidFill>
            </a:endParaRPr>
          </a:p>
          <a:p>
            <a:r>
              <a:rPr lang="es-CO" sz="1400" dirty="0">
                <a:solidFill>
                  <a:schemeClr val="bg1"/>
                </a:solidFill>
              </a:rPr>
              <a:t> </a:t>
            </a:r>
          </a:p>
          <a:p>
            <a:r>
              <a:rPr lang="es-CO" sz="1400" dirty="0">
                <a:solidFill>
                  <a:schemeClr val="bg1"/>
                </a:solidFill>
              </a:rPr>
              <a:t>Cada vez que se presenten retiros de funcionarios y/o contratistas de la entidad, </a:t>
            </a:r>
            <a:r>
              <a:rPr lang="es-CO" sz="1400" dirty="0" smtClean="0">
                <a:solidFill>
                  <a:schemeClr val="bg1"/>
                </a:solidFill>
              </a:rPr>
              <a:t>por terminación </a:t>
            </a:r>
            <a:r>
              <a:rPr lang="es-CO" sz="1400" dirty="0">
                <a:solidFill>
                  <a:schemeClr val="bg1"/>
                </a:solidFill>
              </a:rPr>
              <a:t>de contrato, cesión de contrato, reubicación, renuncia, se deberá realizar de manera oportuna en la Subdirección Administrativa la gestión del trámite de paz y salvo establecida en el formato 208-DGC-Ft-25 ENTREGA DE BIENES Y CREDENCIALES UTILIZADOS POR LOS SERV Y CONT V5, con el fin de realizar </a:t>
            </a:r>
            <a:r>
              <a:rPr lang="es-CO" sz="1400" dirty="0" smtClean="0">
                <a:solidFill>
                  <a:schemeClr val="bg1"/>
                </a:solidFill>
              </a:rPr>
              <a:t>y legalizar el </a:t>
            </a:r>
            <a:r>
              <a:rPr lang="es-CO" sz="1400" dirty="0">
                <a:solidFill>
                  <a:schemeClr val="bg1"/>
                </a:solidFill>
              </a:rPr>
              <a:t>reintegro </a:t>
            </a:r>
            <a:r>
              <a:rPr lang="es-CO" sz="1400" dirty="0" smtClean="0">
                <a:solidFill>
                  <a:schemeClr val="bg1"/>
                </a:solidFill>
              </a:rPr>
              <a:t>de </a:t>
            </a:r>
            <a:r>
              <a:rPr lang="es-CO" sz="1400" dirty="0">
                <a:solidFill>
                  <a:schemeClr val="bg1"/>
                </a:solidFill>
              </a:rPr>
              <a:t>los bienes muebles y elementos que tenían en </a:t>
            </a:r>
            <a:r>
              <a:rPr lang="es-CO" sz="1400" dirty="0" smtClean="0">
                <a:solidFill>
                  <a:schemeClr val="bg1"/>
                </a:solidFill>
              </a:rPr>
              <a:t>uso en cada una de las dependenias, </a:t>
            </a:r>
            <a:r>
              <a:rPr lang="es-CO" sz="1400" dirty="0">
                <a:solidFill>
                  <a:schemeClr val="bg1"/>
                </a:solidFill>
              </a:rPr>
              <a:t>los cuales se encuentran registrados en el inventario individual de cada funcionario y/o contratista.</a:t>
            </a:r>
          </a:p>
          <a:p>
            <a:endParaRPr lang="es-CO" sz="1400" dirty="0" smtClean="0">
              <a:solidFill>
                <a:schemeClr val="bg1"/>
              </a:solidFill>
            </a:endParaRPr>
          </a:p>
          <a:p>
            <a:r>
              <a:rPr lang="es-CO" sz="1400" b="1" dirty="0">
                <a:solidFill>
                  <a:schemeClr val="bg1"/>
                </a:solidFill>
              </a:rPr>
              <a:t>Reintegrar los Bienes muebles de control administrativo </a:t>
            </a:r>
            <a:endParaRPr lang="es-CO" sz="1400" dirty="0">
              <a:solidFill>
                <a:schemeClr val="bg1"/>
              </a:solidFill>
            </a:endParaRPr>
          </a:p>
          <a:p>
            <a:endParaRPr lang="es-CO" sz="1400" dirty="0">
              <a:solidFill>
                <a:schemeClr val="bg1"/>
              </a:solidFill>
            </a:endParaRPr>
          </a:p>
          <a:p>
            <a:endParaRPr lang="es-CO" sz="1400" dirty="0">
              <a:solidFill>
                <a:schemeClr val="bg1"/>
              </a:solidFill>
            </a:endParaRPr>
          </a:p>
          <a:p>
            <a:r>
              <a:rPr lang="es-ES" sz="1400" dirty="0">
                <a:solidFill>
                  <a:schemeClr val="bg1"/>
                </a:solidFill>
              </a:rPr>
              <a:t>Se verifican y cotejan los bienes muebles que fueron registrados en los formatos 208-GA-Ft-90 Bienes devolutivos en servicio toma física de inventario y 208-GA-Ft-137 Comprobante de entrega y devolución de bienes de Control Administrativo, para cumplir con el reintegro y entrega física de los bienes muebles que se llevan por control administrativo los cuales no se encuentran identificados con placa de inventario, que tenía en uso el funcionario y /o contratista en la dependencia a la que pertenece.</a:t>
            </a:r>
            <a:endParaRPr lang="es-CO" sz="1400" dirty="0">
              <a:solidFill>
                <a:schemeClr val="bg1"/>
              </a:solidFill>
            </a:endParaRPr>
          </a:p>
          <a:p>
            <a:r>
              <a:rPr lang="es-CO" sz="1400" dirty="0">
                <a:solidFill>
                  <a:schemeClr val="bg1"/>
                </a:solidFill>
              </a:rPr>
              <a:t> </a:t>
            </a: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5" name="Flecha derecha 4"/>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6560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-CODIGO </a:t>
            </a:r>
            <a:r>
              <a:rPr lang="es-CO" sz="1600" b="1" dirty="0">
                <a:solidFill>
                  <a:schemeClr val="bg1"/>
                </a:solidFill>
              </a:rPr>
              <a:t>208-SADM-Pr-15</a:t>
            </a:r>
          </a:p>
        </p:txBody>
      </p:sp>
      <p:sp>
        <p:nvSpPr>
          <p:cNvPr id="2" name="Rectángulo 1"/>
          <p:cNvSpPr/>
          <p:nvPr/>
        </p:nvSpPr>
        <p:spPr>
          <a:xfrm>
            <a:off x="341195" y="927404"/>
            <a:ext cx="8065826" cy="1384995"/>
          </a:xfrm>
          <a:prstGeom prst="rect">
            <a:avLst/>
          </a:prstGeom>
        </p:spPr>
        <p:txBody>
          <a:bodyPr wrap="square">
            <a:spAutoFit/>
          </a:bodyPr>
          <a:lstStyle/>
          <a:p>
            <a:r>
              <a:rPr lang="es-CO" sz="1400" dirty="0">
                <a:solidFill>
                  <a:schemeClr val="bg1"/>
                </a:solidFill>
              </a:rPr>
              <a:t> </a:t>
            </a: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2"/>
          <a:stretch>
            <a:fillRect/>
          </a:stretch>
        </p:blipFill>
        <p:spPr>
          <a:xfrm>
            <a:off x="218365" y="1326996"/>
            <a:ext cx="8734566" cy="5362990"/>
          </a:xfrm>
          <a:prstGeom prst="rect">
            <a:avLst/>
          </a:prstGeom>
          <a:solidFill>
            <a:schemeClr val="tx1"/>
          </a:solidFill>
        </p:spPr>
      </p:pic>
    </p:spTree>
    <p:extLst>
      <p:ext uri="{BB962C8B-B14F-4D97-AF65-F5344CB8AC3E}">
        <p14:creationId xmlns:p14="http://schemas.microsoft.com/office/powerpoint/2010/main" val="135273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5854389" y="1250789"/>
            <a:ext cx="2921621" cy="2923877"/>
          </a:xfrm>
          <a:prstGeom prst="rect">
            <a:avLst/>
          </a:prstGeom>
        </p:spPr>
        <p:txBody>
          <a:bodyPr wrap="square">
            <a:spAutoFit/>
          </a:bodyPr>
          <a:lstStyle/>
          <a:p>
            <a:endParaRPr lang="es-CO" sz="1400" dirty="0">
              <a:solidFill>
                <a:schemeClr val="bg1"/>
              </a:solidFill>
            </a:endParaRPr>
          </a:p>
          <a:p>
            <a:r>
              <a:rPr lang="es-ES" sz="1400" b="1" dirty="0" smtClean="0">
                <a:solidFill>
                  <a:schemeClr val="bg1"/>
                </a:solidFill>
              </a:rPr>
              <a:t>Ingresar </a:t>
            </a:r>
            <a:r>
              <a:rPr lang="es-ES" sz="1400" b="1" dirty="0">
                <a:solidFill>
                  <a:schemeClr val="bg1"/>
                </a:solidFill>
              </a:rPr>
              <a:t>o retirar los bienes muebles y elementos de propiedad de la CVP </a:t>
            </a:r>
            <a:endParaRPr lang="es-CO" sz="1400" dirty="0">
              <a:solidFill>
                <a:schemeClr val="bg1"/>
              </a:solidFill>
            </a:endParaRPr>
          </a:p>
          <a:p>
            <a:r>
              <a:rPr lang="es-ES" sz="1400" b="1" dirty="0">
                <a:solidFill>
                  <a:schemeClr val="bg1"/>
                </a:solidFill>
              </a:rPr>
              <a:t> </a:t>
            </a:r>
            <a:endParaRPr lang="es-CO" sz="1400" dirty="0">
              <a:solidFill>
                <a:schemeClr val="bg1"/>
              </a:solidFill>
            </a:endParaRPr>
          </a:p>
          <a:p>
            <a:r>
              <a:rPr lang="es-CO" sz="1400" dirty="0">
                <a:solidFill>
                  <a:schemeClr val="bg1"/>
                </a:solidFill>
              </a:rPr>
              <a:t>Para el Ingreso y salida de bienes muebles y elementos de propiedad de la entidad se debe diligenciar el formato 208-GA-Ft-19 Entrada y salida de Elementos de la CVP, para el control de los mismos. </a:t>
            </a:r>
            <a:endParaRPr lang="es-CO" sz="1400" dirty="0" smtClean="0">
              <a:solidFill>
                <a:schemeClr val="bg1"/>
              </a:solidFill>
            </a:endParaRPr>
          </a:p>
          <a:p>
            <a:endParaRPr lang="es-CO" sz="1600" dirty="0">
              <a:solidFill>
                <a:schemeClr val="bg1"/>
              </a:solidFill>
            </a:endParaRPr>
          </a:p>
          <a:p>
            <a:r>
              <a:rPr lang="es-CO" sz="1400" dirty="0" smtClean="0">
                <a:solidFill>
                  <a:schemeClr val="bg1"/>
                </a:solidFill>
              </a:rPr>
              <a:t> </a:t>
            </a:r>
            <a:endParaRPr lang="es-CO" sz="1400" dirty="0">
              <a:solidFill>
                <a:schemeClr val="bg1"/>
              </a:solidFill>
            </a:endParaRPr>
          </a:p>
          <a:p>
            <a:endParaRPr lang="es-CO" sz="14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540833" y="1250789"/>
            <a:ext cx="4767145" cy="5430213"/>
          </a:xfrm>
          <a:prstGeom prst="rect">
            <a:avLst/>
          </a:prstGeom>
          <a:solidFill>
            <a:schemeClr val="tx1"/>
          </a:solidFill>
        </p:spPr>
      </p:pic>
    </p:spTree>
    <p:extLst>
      <p:ext uri="{BB962C8B-B14F-4D97-AF65-F5344CB8AC3E}">
        <p14:creationId xmlns:p14="http://schemas.microsoft.com/office/powerpoint/2010/main" val="2952698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p>
          <a:p>
            <a:pPr algn="just"/>
            <a:r>
              <a:rPr lang="es-CO" sz="1600" b="1" dirty="0">
                <a:solidFill>
                  <a:schemeClr val="bg1"/>
                </a:solidFill>
              </a:rPr>
              <a:t>– CODIGO 208-SADM-Pr-15</a:t>
            </a:r>
          </a:p>
        </p:txBody>
      </p:sp>
      <p:sp>
        <p:nvSpPr>
          <p:cNvPr id="2" name="Rectángulo 1"/>
          <p:cNvSpPr/>
          <p:nvPr/>
        </p:nvSpPr>
        <p:spPr>
          <a:xfrm>
            <a:off x="341195" y="927404"/>
            <a:ext cx="8065826" cy="1477328"/>
          </a:xfrm>
          <a:prstGeom prst="rect">
            <a:avLst/>
          </a:prstGeom>
        </p:spPr>
        <p:txBody>
          <a:bodyPr wrap="square">
            <a:spAutoFit/>
          </a:bodyPr>
          <a:lstStyle/>
          <a:p>
            <a:endParaRPr lang="es-CO" sz="1600" dirty="0">
              <a:solidFill>
                <a:schemeClr val="bg1"/>
              </a:solidFill>
            </a:endParaRPr>
          </a:p>
          <a:p>
            <a:pPr marL="285750" indent="-285750">
              <a:buFontTx/>
              <a:buChar char="-"/>
            </a:pPr>
            <a:r>
              <a:rPr lang="es-CO" sz="1600" b="1" dirty="0" smtClean="0">
                <a:solidFill>
                  <a:schemeClr val="bg1"/>
                </a:solidFill>
                <a:ea typeface="Calibri" panose="020F0502020204030204" pitchFamily="34" charset="0"/>
                <a:cs typeface="Times New Roman" panose="02020603050405020304" pitchFamily="18" charset="0"/>
              </a:rPr>
              <a:t>TOMA FISICA DE INVENTARIO</a:t>
            </a:r>
          </a:p>
          <a:p>
            <a:pPr marL="285750" indent="-285750">
              <a:buFontTx/>
              <a:buChar char="-"/>
            </a:pPr>
            <a:endParaRPr lang="es-CO" sz="1600" b="1" dirty="0" smtClean="0">
              <a:solidFill>
                <a:schemeClr val="bg1"/>
              </a:solidFill>
              <a:ea typeface="Calibri" panose="020F0502020204030204" pitchFamily="34" charset="0"/>
              <a:cs typeface="Times New Roman" panose="02020603050405020304" pitchFamily="18" charset="0"/>
            </a:endParaRPr>
          </a:p>
          <a:p>
            <a:r>
              <a:rPr lang="es-CO" sz="1400" dirty="0">
                <a:solidFill>
                  <a:schemeClr val="bg1"/>
                </a:solidFill>
              </a:rPr>
              <a:t>La toma física de inventario de bienes muebles devolutivos se inicia en el mes de noviembre de cada año</a:t>
            </a:r>
            <a:r>
              <a:rPr lang="es-CO" sz="1400" dirty="0" smtClean="0">
                <a:solidFill>
                  <a:schemeClr val="bg1"/>
                </a:solidFill>
              </a:rPr>
              <a:t>.</a:t>
            </a:r>
          </a:p>
          <a:p>
            <a:endParaRPr lang="es-CO" sz="1400" dirty="0">
              <a:solidFill>
                <a:schemeClr val="bg1"/>
              </a:solidFill>
            </a:endParaRPr>
          </a:p>
          <a:p>
            <a:endParaRPr lang="es-CO" sz="14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rotWithShape="1">
          <a:blip r:embed="rId2"/>
          <a:srcRect r="15302" b="6516"/>
          <a:stretch/>
        </p:blipFill>
        <p:spPr>
          <a:xfrm>
            <a:off x="350263" y="2097295"/>
            <a:ext cx="6396225" cy="4712643"/>
          </a:xfrm>
          <a:prstGeom prst="rect">
            <a:avLst/>
          </a:prstGeom>
          <a:solidFill>
            <a:schemeClr val="tx1"/>
          </a:solidFill>
        </p:spPr>
      </p:pic>
      <p:sp>
        <p:nvSpPr>
          <p:cNvPr id="5" name="Rectángulo 4"/>
          <p:cNvSpPr/>
          <p:nvPr/>
        </p:nvSpPr>
        <p:spPr>
          <a:xfrm>
            <a:off x="6737334" y="3115499"/>
            <a:ext cx="2120063" cy="1232966"/>
          </a:xfrm>
          <a:prstGeom prst="rect">
            <a:avLst/>
          </a:prstGeom>
        </p:spPr>
        <p:txBody>
          <a:bodyPr wrap="square">
            <a:spAutoFit/>
          </a:bodyPr>
          <a:lstStyle/>
          <a:p>
            <a:pPr>
              <a:lnSpc>
                <a:spcPts val="1100"/>
              </a:lnSpc>
              <a:spcAft>
                <a:spcPts val="0"/>
              </a:spcAft>
            </a:pPr>
            <a:r>
              <a:rPr lang="es-CO" sz="1400" dirty="0">
                <a:solidFill>
                  <a:schemeClr val="bg1"/>
                </a:solidFill>
                <a:ea typeface="Times New Roman" panose="02020603050405020304" pitchFamily="18" charset="0"/>
                <a:cs typeface="Times New Roman" panose="02020603050405020304" pitchFamily="18" charset="0"/>
              </a:rPr>
              <a:t>Se Informa previamente a las Direcciones, Subdirecciones, y Oficinas Asesoras de la entidad, la fecha en la cual se realizará la toma física de inventario de bienes muebles devolutivos.</a:t>
            </a:r>
            <a:endParaRPr lang="es-CO" sz="1400" dirty="0">
              <a:solidFill>
                <a:schemeClr val="bg1"/>
              </a:solidFill>
              <a:effectLst/>
              <a:ea typeface="Times New Roman" panose="02020603050405020304" pitchFamily="18" charset="0"/>
              <a:cs typeface="Times New Roman" panose="02020603050405020304" pitchFamily="18" charset="0"/>
            </a:endParaRPr>
          </a:p>
        </p:txBody>
      </p:sp>
      <p:sp>
        <p:nvSpPr>
          <p:cNvPr id="8" name="Flecha derecha 7"/>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4493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4" y="112416"/>
            <a:ext cx="2278870" cy="1934748"/>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400" b="1" dirty="0">
                <a:solidFill>
                  <a:schemeClr val="bg1"/>
                </a:solidFill>
              </a:rPr>
              <a:t>PROCEDIMIENTO “ADMINISTRACIÓN</a:t>
            </a:r>
          </a:p>
          <a:p>
            <a:r>
              <a:rPr lang="es-CO" sz="1400" b="1" dirty="0">
                <a:solidFill>
                  <a:schemeClr val="bg1"/>
                </a:solidFill>
              </a:rPr>
              <a:t>Y CONTROL DE BIENES MUEBLES,</a:t>
            </a:r>
          </a:p>
          <a:p>
            <a:r>
              <a:rPr lang="es-CO" sz="1400" b="1" dirty="0">
                <a:solidFill>
                  <a:schemeClr val="bg1"/>
                </a:solidFill>
              </a:rPr>
              <a:t>CONSUMO E INTANGIBLES” </a:t>
            </a:r>
          </a:p>
          <a:p>
            <a:r>
              <a:rPr lang="es-CO" sz="1400" b="1" dirty="0">
                <a:solidFill>
                  <a:schemeClr val="bg1"/>
                </a:solidFill>
              </a:rPr>
              <a:t>– CODIGO </a:t>
            </a:r>
            <a:r>
              <a:rPr lang="es-CO" sz="1400" b="1" dirty="0" smtClean="0">
                <a:solidFill>
                  <a:schemeClr val="bg1"/>
                </a:solidFill>
              </a:rPr>
              <a:t>208-SADM-Pr-15</a:t>
            </a:r>
          </a:p>
          <a:p>
            <a:r>
              <a:rPr lang="es-CO" sz="1400" dirty="0">
                <a:solidFill>
                  <a:schemeClr val="bg1"/>
                </a:solidFill>
              </a:rPr>
              <a:t>Versión: </a:t>
            </a:r>
            <a:r>
              <a:rPr lang="es-CO" sz="1400" dirty="0" smtClean="0">
                <a:solidFill>
                  <a:schemeClr val="bg1"/>
                </a:solidFill>
              </a:rPr>
              <a:t>5 </a:t>
            </a:r>
            <a:r>
              <a:rPr lang="es-CO" sz="1400" dirty="0">
                <a:solidFill>
                  <a:schemeClr val="bg1"/>
                </a:solidFill>
              </a:rPr>
              <a:t>- Vigente desde: </a:t>
            </a:r>
            <a:r>
              <a:rPr lang="es-CO" sz="1400" dirty="0" smtClean="0">
                <a:solidFill>
                  <a:schemeClr val="bg1"/>
                </a:solidFill>
              </a:rPr>
              <a:t>11-08-2021</a:t>
            </a:r>
            <a:endParaRPr lang="es-CO" sz="1400" dirty="0">
              <a:solidFill>
                <a:schemeClr val="bg1"/>
              </a:solidFill>
            </a:endParaRPr>
          </a:p>
          <a:p>
            <a:endParaRPr lang="es-CO" sz="1400" b="1" dirty="0">
              <a:solidFill>
                <a:schemeClr val="bg1"/>
              </a:solidFill>
            </a:endParaRPr>
          </a:p>
        </p:txBody>
      </p:sp>
      <p:sp>
        <p:nvSpPr>
          <p:cNvPr id="5" name="Flecha derecha 4"/>
          <p:cNvSpPr/>
          <p:nvPr/>
        </p:nvSpPr>
        <p:spPr>
          <a:xfrm>
            <a:off x="2733867" y="163262"/>
            <a:ext cx="4908878" cy="1990015"/>
          </a:xfrm>
          <a:prstGeom prst="rightArrow">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200" dirty="0" smtClean="0">
              <a:solidFill>
                <a:schemeClr val="bg1"/>
              </a:solidFill>
            </a:endParaRPr>
          </a:p>
          <a:p>
            <a:pPr algn="just"/>
            <a:r>
              <a:rPr lang="es-MX" sz="1200" dirty="0" smtClean="0">
                <a:solidFill>
                  <a:schemeClr val="bg1"/>
                </a:solidFill>
              </a:rPr>
              <a:t>Establece </a:t>
            </a:r>
            <a:r>
              <a:rPr lang="es-MX" sz="1200" dirty="0">
                <a:solidFill>
                  <a:schemeClr val="bg1"/>
                </a:solidFill>
              </a:rPr>
              <a:t>las actividades para la entrada, administración y control de los bienes muebles devolutivos, de consumo e intangibles adquiridos con y sin contraprestación.</a:t>
            </a:r>
            <a:endParaRPr lang="es-CO" sz="1200" dirty="0">
              <a:solidFill>
                <a:schemeClr val="bg1"/>
              </a:solidFill>
            </a:endParaRPr>
          </a:p>
          <a:p>
            <a:pPr algn="ctr"/>
            <a:endParaRPr lang="es-CO" dirty="0"/>
          </a:p>
        </p:txBody>
      </p:sp>
      <p:sp>
        <p:nvSpPr>
          <p:cNvPr id="9" name="Flecha derecha 8"/>
          <p:cNvSpPr/>
          <p:nvPr/>
        </p:nvSpPr>
        <p:spPr>
          <a:xfrm>
            <a:off x="2733867" y="3208394"/>
            <a:ext cx="5072649" cy="2292822"/>
          </a:xfrm>
          <a:prstGeom prst="rightArrow">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bg1"/>
                </a:solidFill>
              </a:rPr>
              <a:t>Establece un instrumento administrativo que permite brindar herramientas para garantizar el control, seguimiento y adecuado uso por parte de los funcionarios y contratistas que tienen bienes a su cargo en cada una de las dependencias de la Caja de la Vivienda Popular. </a:t>
            </a:r>
            <a:endParaRPr lang="es-CO" sz="1200" dirty="0">
              <a:solidFill>
                <a:schemeClr val="bg1"/>
              </a:solidFill>
            </a:endParaRPr>
          </a:p>
        </p:txBody>
      </p:sp>
      <p:sp>
        <p:nvSpPr>
          <p:cNvPr id="15" name="Rectángulo 14">
            <a:extLst>
              <a:ext uri="{FF2B5EF4-FFF2-40B4-BE49-F238E27FC236}">
                <a16:creationId xmlns:a16="http://schemas.microsoft.com/office/drawing/2014/main" id="{4DAE6393-742A-464B-8D5E-21F7D57AF08E}"/>
              </a:ext>
            </a:extLst>
          </p:cNvPr>
          <p:cNvSpPr/>
          <p:nvPr/>
        </p:nvSpPr>
        <p:spPr>
          <a:xfrm>
            <a:off x="373113" y="3208394"/>
            <a:ext cx="2278870" cy="1708212"/>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400" b="1" dirty="0">
                <a:solidFill>
                  <a:schemeClr val="bg1"/>
                </a:solidFill>
              </a:rPr>
              <a:t>MANUAL “</a:t>
            </a:r>
            <a:r>
              <a:rPr lang="es-CO" sz="1400" dirty="0">
                <a:solidFill>
                  <a:schemeClr val="bg1"/>
                </a:solidFill>
              </a:rPr>
              <a:t>MANUAL DE USO, CUIDADO E INFORMACIÓN DE LOS BIENES MUEBLES </a:t>
            </a:r>
            <a:r>
              <a:rPr lang="es-CO" sz="1400" b="1" dirty="0">
                <a:solidFill>
                  <a:schemeClr val="bg1"/>
                </a:solidFill>
              </a:rPr>
              <a:t>” </a:t>
            </a:r>
          </a:p>
          <a:p>
            <a:r>
              <a:rPr lang="es-CO" sz="1400" b="1" dirty="0">
                <a:solidFill>
                  <a:schemeClr val="bg1"/>
                </a:solidFill>
              </a:rPr>
              <a:t>– CODIGO 208-SADM-Mn-10</a:t>
            </a:r>
          </a:p>
          <a:p>
            <a:r>
              <a:rPr lang="es-CO" sz="1400" dirty="0">
                <a:solidFill>
                  <a:schemeClr val="bg1"/>
                </a:solidFill>
              </a:rPr>
              <a:t>Versión: 1 - Vigente desde: 05-08-2020</a:t>
            </a:r>
          </a:p>
        </p:txBody>
      </p:sp>
      <p:sp>
        <p:nvSpPr>
          <p:cNvPr id="16" name="Rectángulo redondeado 15"/>
          <p:cNvSpPr/>
          <p:nvPr/>
        </p:nvSpPr>
        <p:spPr>
          <a:xfrm>
            <a:off x="363779" y="2284188"/>
            <a:ext cx="6282681" cy="793295"/>
          </a:xfrm>
          <a:prstGeom prst="round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bg1"/>
                </a:solidFill>
              </a:rPr>
              <a:t>Ruta Procedimiento: </a:t>
            </a:r>
          </a:p>
          <a:p>
            <a:r>
              <a:rPr lang="es-MX" sz="1100" dirty="0">
                <a:solidFill>
                  <a:srgbClr val="0070C0"/>
                </a:solidFill>
              </a:rPr>
              <a:t>\\10.216.160.201\calidad\9. PROCESO </a:t>
            </a:r>
            <a:r>
              <a:rPr lang="es-MX" sz="1100" dirty="0" smtClean="0">
                <a:solidFill>
                  <a:srgbClr val="0070C0"/>
                </a:solidFill>
              </a:rPr>
              <a:t>GESTIÓN ADMINISTRATIVA\PROCEDIMIENTOS\PROCEDIMIENTOS </a:t>
            </a:r>
            <a:r>
              <a:rPr lang="es-MX" sz="1100" dirty="0">
                <a:solidFill>
                  <a:srgbClr val="0070C0"/>
                </a:solidFill>
              </a:rPr>
              <a:t>SADM\208-SADM-Pr-15 ADMINISTRACIÓN Y CONTROL DE BIENES MUEBLES</a:t>
            </a:r>
          </a:p>
        </p:txBody>
      </p:sp>
      <p:sp>
        <p:nvSpPr>
          <p:cNvPr id="17" name="Rectángulo redondeado 16"/>
          <p:cNvSpPr/>
          <p:nvPr/>
        </p:nvSpPr>
        <p:spPr>
          <a:xfrm>
            <a:off x="350264" y="5249255"/>
            <a:ext cx="6187014" cy="634772"/>
          </a:xfrm>
          <a:prstGeom prst="round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bg1"/>
                </a:solidFill>
              </a:rPr>
              <a:t>Ruta Manual: </a:t>
            </a:r>
          </a:p>
          <a:p>
            <a:pPr algn="just"/>
            <a:r>
              <a:rPr lang="es-MX" sz="1100" dirty="0">
                <a:solidFill>
                  <a:srgbClr val="0070C0"/>
                </a:solidFill>
              </a:rPr>
              <a:t>\\10.216.160.201\calidad\9. PROCESO GESTIÓN ADMINISTRATIVA\MANUALES \ 208-SADM-Mn-10 MANUAL DE USO CUIDADO E INFORMACION DE BIENES.</a:t>
            </a:r>
          </a:p>
        </p:txBody>
      </p:sp>
    </p:spTree>
    <p:extLst>
      <p:ext uri="{BB962C8B-B14F-4D97-AF65-F5344CB8AC3E}">
        <p14:creationId xmlns:p14="http://schemas.microsoft.com/office/powerpoint/2010/main" val="3912121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p:txBody>
      </p:sp>
      <p:sp>
        <p:nvSpPr>
          <p:cNvPr id="2" name="Rectángulo 1"/>
          <p:cNvSpPr/>
          <p:nvPr/>
        </p:nvSpPr>
        <p:spPr>
          <a:xfrm>
            <a:off x="341195" y="927404"/>
            <a:ext cx="8065826" cy="2092881"/>
          </a:xfrm>
          <a:prstGeom prst="rect">
            <a:avLst/>
          </a:prstGeom>
        </p:spPr>
        <p:txBody>
          <a:bodyPr wrap="square">
            <a:spAutoFit/>
          </a:bodyPr>
          <a:lstStyle/>
          <a:p>
            <a:endParaRPr lang="es-CO" sz="1600" dirty="0">
              <a:solidFill>
                <a:schemeClr val="bg1"/>
              </a:solidFill>
            </a:endParaRPr>
          </a:p>
          <a:p>
            <a:pPr marL="285750" indent="-285750">
              <a:buFontTx/>
              <a:buChar char="-"/>
            </a:pPr>
            <a:r>
              <a:rPr lang="es-CO" sz="1600" b="1" dirty="0" smtClean="0">
                <a:solidFill>
                  <a:schemeClr val="bg1"/>
                </a:solidFill>
                <a:ea typeface="Calibri" panose="020F0502020204030204" pitchFamily="34" charset="0"/>
                <a:cs typeface="Times New Roman" panose="02020603050405020304" pitchFamily="18" charset="0"/>
              </a:rPr>
              <a:t>TOMA FISICA DE INVENTARIO</a:t>
            </a:r>
          </a:p>
          <a:p>
            <a:r>
              <a:rPr lang="es-CO" sz="1400" dirty="0" smtClean="0">
                <a:solidFill>
                  <a:schemeClr val="bg1"/>
                </a:solidFill>
              </a:rPr>
              <a:t>Se </a:t>
            </a:r>
            <a:r>
              <a:rPr lang="es-CO" sz="1400" dirty="0">
                <a:solidFill>
                  <a:schemeClr val="bg1"/>
                </a:solidFill>
              </a:rPr>
              <a:t>realiza la toma física en el formato 208-GA-Ft-130 REVISION TOMA FISICA DE INVENTARIO INDIVIDUAL POR DEPENDENCIAS donde se relacionan los equipos de cómputo-comunicación y los elementos de escritorio que tiene en uso al momento de realizar el inventario cada funcionario y/o contratista dentro de cada una de las distintas dependencias de la entidad. </a:t>
            </a:r>
          </a:p>
          <a:p>
            <a:r>
              <a:rPr lang="es-CO" sz="1400" dirty="0" smtClean="0">
                <a:solidFill>
                  <a:schemeClr val="bg1"/>
                </a:solidFill>
              </a:rPr>
              <a:t>.</a:t>
            </a:r>
          </a:p>
          <a:p>
            <a:endParaRPr lang="es-CO" sz="1400" dirty="0">
              <a:solidFill>
                <a:schemeClr val="bg1"/>
              </a:solidFill>
            </a:endParaRPr>
          </a:p>
          <a:p>
            <a:endParaRPr lang="es-CO" sz="14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pic>
        <p:nvPicPr>
          <p:cNvPr id="7" name="Imagen 6"/>
          <p:cNvPicPr/>
          <p:nvPr/>
        </p:nvPicPr>
        <p:blipFill rotWithShape="1">
          <a:blip r:embed="rId2"/>
          <a:srcRect l="4243" t="14484" r="26986" b="9656"/>
          <a:stretch/>
        </p:blipFill>
        <p:spPr bwMode="auto">
          <a:xfrm>
            <a:off x="341193" y="2397770"/>
            <a:ext cx="8380122" cy="4335902"/>
          </a:xfrm>
          <a:prstGeom prst="rect">
            <a:avLst/>
          </a:prstGeom>
          <a:ln>
            <a:noFill/>
          </a:ln>
          <a:extLst>
            <a:ext uri="{53640926-AAD7-44D8-BBD7-CCE9431645EC}">
              <a14:shadowObscured xmlns:a14="http://schemas.microsoft.com/office/drawing/2010/main"/>
            </a:ext>
          </a:extLst>
        </p:spPr>
      </p:pic>
      <p:sp>
        <p:nvSpPr>
          <p:cNvPr id="8" name="Flecha derecha 7"/>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00017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600" b="1" dirty="0" smtClean="0">
                <a:solidFill>
                  <a:schemeClr val="bg1"/>
                </a:solidFill>
              </a:rPr>
              <a:t> </a:t>
            </a:r>
            <a:r>
              <a:rPr lang="es-CO" sz="1600" b="1" dirty="0">
                <a:solidFill>
                  <a:schemeClr val="bg1"/>
                </a:solidFill>
              </a:rPr>
              <a:t>“MANUAL DE USO, CUIDADO E INFORMACIÓN DE LOS BIENES MUEBLES ” </a:t>
            </a:r>
            <a:r>
              <a:rPr lang="es-CO" sz="1600" b="1" dirty="0" smtClean="0">
                <a:solidFill>
                  <a:schemeClr val="bg1"/>
                </a:solidFill>
              </a:rPr>
              <a:t>-208-SADM-Mn-10</a:t>
            </a:r>
            <a:endParaRPr lang="es-CO" sz="1600" b="1" dirty="0">
              <a:solidFill>
                <a:schemeClr val="bg1"/>
              </a:solidFill>
            </a:endParaRPr>
          </a:p>
        </p:txBody>
      </p:sp>
      <p:sp>
        <p:nvSpPr>
          <p:cNvPr id="2" name="Rectángulo 1"/>
          <p:cNvSpPr/>
          <p:nvPr/>
        </p:nvSpPr>
        <p:spPr>
          <a:xfrm>
            <a:off x="350263" y="1168704"/>
            <a:ext cx="7282437" cy="4647426"/>
          </a:xfrm>
          <a:prstGeom prst="rect">
            <a:avLst/>
          </a:prstGeom>
          <a:solidFill>
            <a:schemeClr val="tx1"/>
          </a:solidFill>
        </p:spPr>
        <p:txBody>
          <a:bodyPr wrap="square">
            <a:spAutoFit/>
          </a:bodyPr>
          <a:lstStyle/>
          <a:p>
            <a:r>
              <a:rPr lang="es-CO" sz="1400" b="1" dirty="0">
                <a:solidFill>
                  <a:schemeClr val="bg1"/>
                </a:solidFill>
                <a:cs typeface="Times New Roman" panose="02020603050405020304" pitchFamily="18" charset="0"/>
              </a:rPr>
              <a:t> </a:t>
            </a:r>
            <a:r>
              <a:rPr lang="es-CO" sz="1400" b="1" dirty="0" smtClean="0">
                <a:solidFill>
                  <a:schemeClr val="bg1"/>
                </a:solidFill>
                <a:cs typeface="Times New Roman" panose="02020603050405020304" pitchFamily="18" charset="0"/>
              </a:rPr>
              <a:t>      </a:t>
            </a:r>
            <a:r>
              <a:rPr lang="es-CO" b="1" dirty="0" smtClean="0">
                <a:solidFill>
                  <a:schemeClr val="bg1"/>
                </a:solidFill>
              </a:rPr>
              <a:t>RECOMENDACIONES </a:t>
            </a:r>
            <a:r>
              <a:rPr lang="es-CO" b="1" dirty="0">
                <a:solidFill>
                  <a:schemeClr val="bg1"/>
                </a:solidFill>
              </a:rPr>
              <a:t>DE USO - CUIDADOS EQUIPOS TECNOLOGICOS </a:t>
            </a:r>
            <a:endParaRPr lang="es-CO" dirty="0">
              <a:solidFill>
                <a:schemeClr val="bg1"/>
              </a:solidFill>
            </a:endParaRPr>
          </a:p>
          <a:p>
            <a:r>
              <a:rPr lang="es-CO" sz="1400" dirty="0" smtClean="0">
                <a:solidFill>
                  <a:schemeClr val="bg1"/>
                </a:solidFill>
              </a:rPr>
              <a:t> </a:t>
            </a:r>
            <a:endParaRPr lang="es-CO" sz="1400" dirty="0">
              <a:solidFill>
                <a:schemeClr val="bg1"/>
              </a:solidFill>
            </a:endParaRPr>
          </a:p>
          <a:p>
            <a:r>
              <a:rPr lang="es-MX" sz="1200" dirty="0">
                <a:solidFill>
                  <a:schemeClr val="bg1"/>
                </a:solidFill>
              </a:rPr>
              <a:t>Dentro del componente tecnológico que se asigna a funcionarios y/o contratistas para el desarrollo de sus funciones </a:t>
            </a:r>
            <a:r>
              <a:rPr lang="es-MX" sz="1200" dirty="0" smtClean="0">
                <a:solidFill>
                  <a:schemeClr val="bg1"/>
                </a:solidFill>
              </a:rPr>
              <a:t>– obligaciones dentro </a:t>
            </a:r>
            <a:r>
              <a:rPr lang="es-MX" sz="1200" dirty="0">
                <a:solidFill>
                  <a:schemeClr val="bg1"/>
                </a:solidFill>
              </a:rPr>
              <a:t>de la entidad se encuentran entre otros </a:t>
            </a:r>
            <a:r>
              <a:rPr lang="es-MX" sz="1200" dirty="0" smtClean="0">
                <a:solidFill>
                  <a:schemeClr val="bg1"/>
                </a:solidFill>
              </a:rPr>
              <a:t>(Equipo de Computo, Computador </a:t>
            </a:r>
            <a:r>
              <a:rPr lang="es-MX" sz="1200" dirty="0">
                <a:solidFill>
                  <a:schemeClr val="bg1"/>
                </a:solidFill>
              </a:rPr>
              <a:t>portátil, Impresora, Teléfono, Scanner, Plotter, Video Beam). </a:t>
            </a:r>
            <a:endParaRPr lang="es-MX" sz="1200" dirty="0" smtClean="0">
              <a:solidFill>
                <a:schemeClr val="bg1"/>
              </a:solidFill>
            </a:endParaRPr>
          </a:p>
          <a:p>
            <a:endParaRPr lang="es-MX" sz="1200" dirty="0">
              <a:solidFill>
                <a:schemeClr val="bg1"/>
              </a:solidFill>
            </a:endParaRPr>
          </a:p>
          <a:p>
            <a:pPr marL="285750" indent="-285750">
              <a:buFont typeface="Arial" panose="020B0604020202020204" pitchFamily="34" charset="0"/>
              <a:buChar char="•"/>
            </a:pPr>
            <a:r>
              <a:rPr lang="es-CO" sz="1200" dirty="0">
                <a:solidFill>
                  <a:schemeClr val="bg1"/>
                </a:solidFill>
              </a:rPr>
              <a:t>Está prohibido desconectar los periféricos (Mouse, Teclado), cables de red, cables USB y demás elementos que se encuentran instalados en cada uno de estos </a:t>
            </a:r>
            <a:r>
              <a:rPr lang="es-CO" sz="1200" dirty="0" smtClean="0">
                <a:solidFill>
                  <a:schemeClr val="bg1"/>
                </a:solidFill>
              </a:rPr>
              <a:t>equipos.</a:t>
            </a:r>
          </a:p>
          <a:p>
            <a:endParaRPr lang="es-CO" sz="1200" dirty="0" smtClean="0">
              <a:solidFill>
                <a:schemeClr val="bg1"/>
              </a:solidFill>
            </a:endParaRPr>
          </a:p>
          <a:p>
            <a:pPr marL="285750" lvl="0" indent="-285750">
              <a:buFont typeface="Arial" panose="020B0604020202020204" pitchFamily="34" charset="0"/>
              <a:buChar char="•"/>
            </a:pPr>
            <a:r>
              <a:rPr lang="es-ES" sz="1200" dirty="0">
                <a:solidFill>
                  <a:schemeClr val="bg1"/>
                </a:solidFill>
              </a:rPr>
              <a:t>Encender y apagar correctamente. Apago el PC (CPU y Monitor) al terminar mi jornada laboral.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285750" lvl="0" indent="-285750">
              <a:buFont typeface="Arial" panose="020B0604020202020204" pitchFamily="34" charset="0"/>
              <a:buChar char="•"/>
            </a:pPr>
            <a:r>
              <a:rPr lang="es-ES" sz="1200" dirty="0">
                <a:solidFill>
                  <a:schemeClr val="bg1"/>
                </a:solidFill>
              </a:rPr>
              <a:t>Mantener el equipo alejado de fuentes magnéticas </a:t>
            </a:r>
            <a:endParaRPr lang="es-ES" sz="1200" dirty="0" smtClean="0">
              <a:solidFill>
                <a:schemeClr val="bg1"/>
              </a:solidFill>
            </a:endParaRPr>
          </a:p>
          <a:p>
            <a:pPr lvl="0"/>
            <a:endParaRPr lang="es-CO" sz="1200" dirty="0">
              <a:solidFill>
                <a:schemeClr val="bg1"/>
              </a:solidFill>
            </a:endParaRPr>
          </a:p>
          <a:p>
            <a:pPr marL="285750" lvl="0" indent="-285750">
              <a:buFont typeface="Arial" panose="020B0604020202020204" pitchFamily="34" charset="0"/>
              <a:buChar char="•"/>
            </a:pPr>
            <a:r>
              <a:rPr lang="es-ES" sz="1200" dirty="0" smtClean="0">
                <a:solidFill>
                  <a:schemeClr val="bg1"/>
                </a:solidFill>
              </a:rPr>
              <a:t>No </a:t>
            </a:r>
            <a:r>
              <a:rPr lang="es-ES" sz="1200" dirty="0">
                <a:solidFill>
                  <a:schemeClr val="bg1"/>
                </a:solidFill>
              </a:rPr>
              <a:t>dañar ni despegar la Marquilla de la Placa de Inventario del equipo tecnológico que tiene asignado.</a:t>
            </a:r>
            <a:endParaRPr lang="es-CO" sz="1200" dirty="0">
              <a:solidFill>
                <a:schemeClr val="bg1"/>
              </a:solidFill>
            </a:endParaRPr>
          </a:p>
          <a:p>
            <a:endParaRPr lang="es-CO" sz="1200" dirty="0">
              <a:solidFill>
                <a:schemeClr val="bg1"/>
              </a:solidFill>
            </a:endParaRPr>
          </a:p>
          <a:p>
            <a:pPr marL="285750" lvl="0" indent="-285750">
              <a:buFont typeface="Arial" panose="020B0604020202020204" pitchFamily="34" charset="0"/>
              <a:buChar char="•"/>
            </a:pPr>
            <a:r>
              <a:rPr lang="es-ES" sz="1200" dirty="0">
                <a:solidFill>
                  <a:schemeClr val="bg1"/>
                </a:solidFill>
              </a:rPr>
              <a:t>No colocar bebidas, alimentos calientes, carpetas con documentos, o elementos de gran peso encima de la superficie de estos equipos.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285750" lvl="0" indent="-285750">
              <a:buFont typeface="Arial" panose="020B0604020202020204" pitchFamily="34" charset="0"/>
              <a:buChar char="•"/>
            </a:pPr>
            <a:r>
              <a:rPr lang="es-ES" sz="1200" dirty="0">
                <a:solidFill>
                  <a:schemeClr val="bg1"/>
                </a:solidFill>
              </a:rPr>
              <a:t>No comer ni tomar líquidos cuando estemos trabajando o estemos cerca de estos equipos. Los restos de comida, </a:t>
            </a:r>
            <a:r>
              <a:rPr lang="es-ES" sz="1200" dirty="0" smtClean="0">
                <a:solidFill>
                  <a:schemeClr val="bg1"/>
                </a:solidFill>
              </a:rPr>
              <a:t>y </a:t>
            </a:r>
            <a:r>
              <a:rPr lang="es-ES" sz="1200" dirty="0">
                <a:solidFill>
                  <a:schemeClr val="bg1"/>
                </a:solidFill>
              </a:rPr>
              <a:t>otras partículas podrían evitar que éste funcione correctamente.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285750" lvl="0" indent="-285750">
              <a:buFont typeface="Arial" panose="020B0604020202020204" pitchFamily="34" charset="0"/>
              <a:buChar char="•"/>
            </a:pPr>
            <a:r>
              <a:rPr lang="es-ES" sz="1200" dirty="0">
                <a:solidFill>
                  <a:schemeClr val="bg1"/>
                </a:solidFill>
              </a:rPr>
              <a:t>No rayar ni colocar calcomanías o algún tipo de stickers en la superficie de estos equipos.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285750" lvl="0" indent="-285750">
              <a:buFont typeface="Arial" panose="020B0604020202020204" pitchFamily="34" charset="0"/>
              <a:buChar char="•"/>
            </a:pPr>
            <a:r>
              <a:rPr lang="es-ES" sz="1200" dirty="0">
                <a:solidFill>
                  <a:schemeClr val="bg1"/>
                </a:solidFill>
              </a:rPr>
              <a:t>No golpear o manipular el equipo cuando esté conectado. </a:t>
            </a:r>
            <a:endParaRPr lang="es-MX" sz="1400" dirty="0" smtClean="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5" name="Flecha derecha 4"/>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301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600" b="1" dirty="0" smtClean="0">
                <a:solidFill>
                  <a:schemeClr val="bg1"/>
                </a:solidFill>
              </a:rPr>
              <a:t> </a:t>
            </a:r>
            <a:r>
              <a:rPr lang="es-CO" sz="1600" b="1" dirty="0">
                <a:solidFill>
                  <a:schemeClr val="bg1"/>
                </a:solidFill>
              </a:rPr>
              <a:t>“MANUAL DE USO, CUIDADO E INFORMACIÓN DE LOS BIENES MUEBLES ” </a:t>
            </a:r>
          </a:p>
          <a:p>
            <a:r>
              <a:rPr lang="es-CO" sz="1600" b="1" dirty="0">
                <a:solidFill>
                  <a:schemeClr val="bg1"/>
                </a:solidFill>
              </a:rPr>
              <a:t>– CODIGO 208-SADM-Mn-10</a:t>
            </a:r>
          </a:p>
        </p:txBody>
      </p:sp>
      <p:sp>
        <p:nvSpPr>
          <p:cNvPr id="2" name="Rectángulo 1"/>
          <p:cNvSpPr/>
          <p:nvPr/>
        </p:nvSpPr>
        <p:spPr>
          <a:xfrm>
            <a:off x="350262" y="1168704"/>
            <a:ext cx="8234937" cy="5539978"/>
          </a:xfrm>
          <a:prstGeom prst="rect">
            <a:avLst/>
          </a:prstGeom>
          <a:solidFill>
            <a:schemeClr val="tx1"/>
          </a:solidFill>
        </p:spPr>
        <p:txBody>
          <a:bodyPr wrap="square">
            <a:spAutoFit/>
          </a:bodyPr>
          <a:lstStyle/>
          <a:p>
            <a:r>
              <a:rPr lang="es-ES" b="1" dirty="0" smtClean="0">
                <a:solidFill>
                  <a:schemeClr val="bg1"/>
                </a:solidFill>
              </a:rPr>
              <a:t>     RECOMENDACIONES </a:t>
            </a:r>
            <a:r>
              <a:rPr lang="es-ES" b="1" dirty="0">
                <a:solidFill>
                  <a:schemeClr val="bg1"/>
                </a:solidFill>
              </a:rPr>
              <a:t>DE USO – CUIDADO ELEMENTOS DE ESCRITORIO </a:t>
            </a:r>
            <a:endParaRPr lang="es-CO" dirty="0">
              <a:solidFill>
                <a:schemeClr val="bg1"/>
              </a:solidFill>
            </a:endParaRPr>
          </a:p>
          <a:p>
            <a:r>
              <a:rPr lang="es-ES" sz="1200" dirty="0" smtClean="0">
                <a:solidFill>
                  <a:schemeClr val="bg1"/>
                </a:solidFill>
              </a:rPr>
              <a:t>Dentro </a:t>
            </a:r>
            <a:r>
              <a:rPr lang="es-ES" sz="1200" dirty="0">
                <a:solidFill>
                  <a:schemeClr val="bg1"/>
                </a:solidFill>
              </a:rPr>
              <a:t>de los elementos de escritorio que se asigna a funcionarios y/o contratistas para el desarrollo de sus funciones dentro de la entidad se encuentran entre otros (Puesto de trabajo, Silla Operativa Giratoria, Soporte base para PC, Descansapies, Soporte Lumbar). </a:t>
            </a:r>
            <a:endParaRPr lang="es-ES" sz="1200" dirty="0" smtClean="0">
              <a:solidFill>
                <a:schemeClr val="bg1"/>
              </a:solidFill>
            </a:endParaRPr>
          </a:p>
          <a:p>
            <a:endParaRPr lang="es-ES" sz="1000" dirty="0" smtClean="0">
              <a:solidFill>
                <a:schemeClr val="bg1"/>
              </a:solidFill>
            </a:endParaRPr>
          </a:p>
          <a:p>
            <a:pPr lvl="0"/>
            <a:r>
              <a:rPr lang="es-ES" sz="1200" dirty="0" smtClean="0">
                <a:solidFill>
                  <a:schemeClr val="bg1"/>
                </a:solidFill>
              </a:rPr>
              <a:t>Asegúrese </a:t>
            </a:r>
            <a:r>
              <a:rPr lang="es-ES" sz="1200" dirty="0">
                <a:solidFill>
                  <a:schemeClr val="bg1"/>
                </a:solidFill>
              </a:rPr>
              <a:t>que su puesto de trabajo, silla y demás elementos de escritorio se encuentren ubicados sobre una superficie firme y nivelada, lejos de posibles áreas peligrosas.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colocar bebidas y alimentos calientes encima de la superficie de estos elementos. </a:t>
            </a:r>
            <a:endParaRPr lang="es-CO" sz="1200" dirty="0">
              <a:solidFill>
                <a:schemeClr val="bg1"/>
              </a:solidFill>
            </a:endParaRPr>
          </a:p>
          <a:p>
            <a:r>
              <a:rPr lang="es-CO" sz="1200" dirty="0">
                <a:solidFill>
                  <a:schemeClr val="bg1"/>
                </a:solidFill>
              </a:rPr>
              <a:t> </a:t>
            </a:r>
          </a:p>
          <a:p>
            <a:pPr marL="171450" lvl="0" indent="-171450">
              <a:buFont typeface="Arial" panose="020B0604020202020204" pitchFamily="34" charset="0"/>
              <a:buChar char="•"/>
            </a:pPr>
            <a:r>
              <a:rPr lang="es-ES" sz="1200" dirty="0">
                <a:solidFill>
                  <a:schemeClr val="bg1"/>
                </a:solidFill>
              </a:rPr>
              <a:t>No rayar base del puesto de trabajo y cajoneras, ni colocar calcomanías o algún tipo de stickers.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apoyar pies o elementos de gran peso en las bases del puesto de trabajo.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Hacer uso de manera individual.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exceder el peso cuando este en uso de estos elementos con más de 120kg.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sentarse en los descansa brazos de las sillas (a las que aplique). </a:t>
            </a:r>
            <a:endParaRPr lang="es-ES" sz="1200" dirty="0" smtClean="0">
              <a:solidFill>
                <a:schemeClr val="bg1"/>
              </a:solidFill>
            </a:endParaRPr>
          </a:p>
          <a:p>
            <a:pPr marL="171450" lvl="0" indent="-171450">
              <a:buFont typeface="Arial" panose="020B0604020202020204" pitchFamily="34" charset="0"/>
              <a:buChar char="•"/>
            </a:pPr>
            <a:endParaRPr lang="es-ES" sz="1200" dirty="0">
              <a:solidFill>
                <a:schemeClr val="bg1"/>
              </a:solidFill>
            </a:endParaRPr>
          </a:p>
          <a:p>
            <a:pPr marL="171450" lvl="0" indent="-171450">
              <a:buFont typeface="Arial" panose="020B0604020202020204" pitchFamily="34" charset="0"/>
              <a:buChar char="•"/>
            </a:pPr>
            <a:r>
              <a:rPr lang="es-ES" sz="1200" dirty="0">
                <a:solidFill>
                  <a:schemeClr val="bg1"/>
                </a:solidFill>
              </a:rPr>
              <a:t>Mantenga sus dedos y ropas lejos de la estructura mecánica al estar en movimiento la silla operativa giratoria.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Evite colocar la silla a la luz del sol directa o en condiciones extremas de temperatura.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hacer desplazamientos bruscos cuando se encuentre sentado en la silla operativa, ni ubicar objetos de gran peso cuando la silla se encuentre vacía, para no incurrir en daños de las ruedas o cilindros de este elemento. </a:t>
            </a:r>
            <a:endParaRPr lang="es-CO" sz="1200" dirty="0">
              <a:solidFill>
                <a:schemeClr val="bg1"/>
              </a:solidFill>
            </a:endParaRPr>
          </a:p>
          <a:p>
            <a:r>
              <a:rPr lang="es-ES" sz="1200" dirty="0">
                <a:solidFill>
                  <a:schemeClr val="bg1"/>
                </a:solidFill>
              </a:rPr>
              <a:t> </a:t>
            </a:r>
            <a:endParaRPr lang="es-CO" sz="1200" dirty="0">
              <a:solidFill>
                <a:schemeClr val="bg1"/>
              </a:solidFill>
            </a:endParaRPr>
          </a:p>
          <a:p>
            <a:pPr marL="171450" lvl="0" indent="-171450">
              <a:buFont typeface="Arial" panose="020B0604020202020204" pitchFamily="34" charset="0"/>
              <a:buChar char="•"/>
            </a:pPr>
            <a:r>
              <a:rPr lang="es-ES" sz="1200" dirty="0">
                <a:solidFill>
                  <a:schemeClr val="bg1"/>
                </a:solidFill>
              </a:rPr>
              <a:t>No dañar ni despegar la Marquilla de la Placa de Inventario del puesto de trabajo que tiene asignado</a:t>
            </a:r>
            <a:r>
              <a:rPr lang="es-ES" sz="1200" dirty="0" smtClean="0">
                <a:solidFill>
                  <a:schemeClr val="bg1"/>
                </a:solidFill>
              </a:rPr>
              <a:t>.</a:t>
            </a:r>
            <a:endParaRPr lang="es-CO" sz="1000" dirty="0">
              <a:solidFill>
                <a:schemeClr val="bg1"/>
              </a:solidFill>
            </a:endParaRPr>
          </a:p>
          <a:p>
            <a:endParaRPr lang="es-MX" sz="12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5" name="Flecha derecha 4"/>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1258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600" b="1" dirty="0" smtClean="0">
                <a:solidFill>
                  <a:schemeClr val="bg1"/>
                </a:solidFill>
              </a:rPr>
              <a:t>PROCEDIMIENTO “BAJA,DISPOSICION</a:t>
            </a:r>
            <a:r>
              <a:rPr lang="es-CO" sz="1600" b="1" dirty="0">
                <a:solidFill>
                  <a:schemeClr val="bg1"/>
                </a:solidFill>
              </a:rPr>
              <a:t>, PERDIDA Y REPOSICION DE BIENES MUEBLES, E </a:t>
            </a:r>
            <a:r>
              <a:rPr lang="es-CO" sz="1600" b="1" dirty="0" smtClean="0">
                <a:solidFill>
                  <a:schemeClr val="bg1"/>
                </a:solidFill>
              </a:rPr>
              <a:t>INTANGIBLES”</a:t>
            </a:r>
            <a:endParaRPr lang="es-CO" sz="1600" b="1" dirty="0">
              <a:solidFill>
                <a:schemeClr val="bg1"/>
              </a:solidFill>
            </a:endParaRPr>
          </a:p>
        </p:txBody>
      </p:sp>
      <p:sp>
        <p:nvSpPr>
          <p:cNvPr id="2" name="Rectángulo 1"/>
          <p:cNvSpPr/>
          <p:nvPr/>
        </p:nvSpPr>
        <p:spPr>
          <a:xfrm>
            <a:off x="261173" y="1277885"/>
            <a:ext cx="8234937" cy="5478423"/>
          </a:xfrm>
          <a:prstGeom prst="rect">
            <a:avLst/>
          </a:prstGeom>
          <a:solidFill>
            <a:schemeClr val="tx1"/>
          </a:solidFill>
        </p:spPr>
        <p:txBody>
          <a:bodyPr wrap="square">
            <a:spAutoFit/>
          </a:bodyPr>
          <a:lstStyle/>
          <a:p>
            <a:r>
              <a:rPr lang="es-CO" sz="1400" dirty="0" smtClean="0">
                <a:solidFill>
                  <a:schemeClr val="bg1"/>
                </a:solidFill>
              </a:rPr>
              <a:t>-Cada funcionario </a:t>
            </a:r>
            <a:r>
              <a:rPr lang="es-CO" sz="1400" dirty="0">
                <a:solidFill>
                  <a:schemeClr val="bg1"/>
                </a:solidFill>
              </a:rPr>
              <a:t>y/o contratista será responsable por la pérdida daño o deterioro que sufran los bienes muebles que le hayan sido asignados para el ejercicio de sus funciones – obligaciones.</a:t>
            </a:r>
          </a:p>
          <a:p>
            <a:endParaRPr lang="es-CO" sz="1400" b="1" dirty="0" smtClean="0">
              <a:solidFill>
                <a:schemeClr val="bg1"/>
              </a:solidFill>
            </a:endParaRPr>
          </a:p>
          <a:p>
            <a:r>
              <a:rPr lang="es-CO" sz="1400" b="1" dirty="0" smtClean="0">
                <a:solidFill>
                  <a:schemeClr val="bg1"/>
                </a:solidFill>
              </a:rPr>
              <a:t>-</a:t>
            </a:r>
            <a:r>
              <a:rPr lang="es-CO" sz="1400" dirty="0">
                <a:solidFill>
                  <a:schemeClr val="bg1"/>
                </a:solidFill>
              </a:rPr>
              <a:t>El funcionario o contratista debe mantener el bien en buen estado y su desgaste debe darse por el normal uso. </a:t>
            </a:r>
            <a:endParaRPr lang="es-CO" sz="1400" dirty="0" smtClean="0">
              <a:solidFill>
                <a:schemeClr val="bg1"/>
              </a:solidFill>
            </a:endParaRPr>
          </a:p>
          <a:p>
            <a:endParaRPr lang="es-CO" sz="1400" dirty="0">
              <a:solidFill>
                <a:schemeClr val="bg1"/>
              </a:solidFill>
            </a:endParaRPr>
          </a:p>
          <a:p>
            <a:r>
              <a:rPr lang="es-CO" sz="1400" dirty="0" smtClean="0">
                <a:solidFill>
                  <a:schemeClr val="bg1"/>
                </a:solidFill>
              </a:rPr>
              <a:t>Cuando </a:t>
            </a:r>
            <a:r>
              <a:rPr lang="es-CO" sz="1400" dirty="0">
                <a:solidFill>
                  <a:schemeClr val="bg1"/>
                </a:solidFill>
              </a:rPr>
              <a:t>el bien presente algún daño se deberá informar de manera oportuna a la Subdirección Administrativa.</a:t>
            </a:r>
          </a:p>
          <a:p>
            <a:endParaRPr lang="es-CO" sz="1400" dirty="0">
              <a:solidFill>
                <a:schemeClr val="bg1"/>
              </a:solidFill>
            </a:endParaRPr>
          </a:p>
          <a:p>
            <a:r>
              <a:rPr lang="es-CO" sz="1400" dirty="0" smtClean="0">
                <a:solidFill>
                  <a:schemeClr val="bg1"/>
                </a:solidFill>
              </a:rPr>
              <a:t>Si se presenta alguna novedad o se identifica algún tipo de faltante por pérdida o hurto sobre los bienes muebles asignados, se deberán realizar los siguientes documentos y tramites:</a:t>
            </a:r>
          </a:p>
          <a:p>
            <a:endParaRPr lang="es-CO" sz="1400" dirty="0">
              <a:solidFill>
                <a:schemeClr val="bg1"/>
              </a:solidFill>
            </a:endParaRPr>
          </a:p>
          <a:p>
            <a:pPr marL="285750" indent="-285750">
              <a:buFont typeface="Arial" panose="020B0604020202020204" pitchFamily="34" charset="0"/>
              <a:buChar char="•"/>
            </a:pPr>
            <a:r>
              <a:rPr lang="es-CO" sz="1400" dirty="0" smtClean="0">
                <a:solidFill>
                  <a:schemeClr val="bg1"/>
                </a:solidFill>
              </a:rPr>
              <a:t>Informe escrito, sobre </a:t>
            </a:r>
            <a:r>
              <a:rPr lang="es-CO" sz="1400" dirty="0">
                <a:solidFill>
                  <a:schemeClr val="bg1"/>
                </a:solidFill>
              </a:rPr>
              <a:t>las circunstancias de modo tiempo y lugar en que ocurrió la pérdida del </a:t>
            </a:r>
            <a:r>
              <a:rPr lang="es-CO" sz="1400" dirty="0" smtClean="0">
                <a:solidFill>
                  <a:schemeClr val="bg1"/>
                </a:solidFill>
              </a:rPr>
              <a:t>bien.</a:t>
            </a:r>
          </a:p>
          <a:p>
            <a:r>
              <a:rPr lang="es-CO" sz="1400" dirty="0">
                <a:solidFill>
                  <a:schemeClr val="bg1"/>
                </a:solidFill>
              </a:rPr>
              <a:t> </a:t>
            </a:r>
            <a:r>
              <a:rPr lang="es-CO" sz="1400" dirty="0" smtClean="0">
                <a:solidFill>
                  <a:schemeClr val="bg1"/>
                </a:solidFill>
              </a:rPr>
              <a:t>       (Funcionario y/o contratista responsable del bien).</a:t>
            </a:r>
          </a:p>
          <a:p>
            <a:endParaRPr lang="es-CO" sz="1400" dirty="0" smtClean="0">
              <a:solidFill>
                <a:schemeClr val="bg1"/>
              </a:solidFill>
            </a:endParaRPr>
          </a:p>
          <a:p>
            <a:pPr marL="285750" indent="-285750">
              <a:buFont typeface="Arial" panose="020B0604020202020204" pitchFamily="34" charset="0"/>
              <a:buChar char="•"/>
            </a:pPr>
            <a:r>
              <a:rPr lang="es-CO" sz="1400" dirty="0" smtClean="0">
                <a:solidFill>
                  <a:schemeClr val="bg1"/>
                </a:solidFill>
              </a:rPr>
              <a:t> Denuncia interpuesta ante autoridad competente. </a:t>
            </a:r>
            <a:r>
              <a:rPr lang="es-CO" sz="1400" dirty="0">
                <a:solidFill>
                  <a:schemeClr val="bg1"/>
                </a:solidFill>
              </a:rPr>
              <a:t>(Funcionario y/o contratista responsable del bien)</a:t>
            </a:r>
          </a:p>
          <a:p>
            <a:r>
              <a:rPr lang="es-CO" sz="1400" dirty="0" smtClean="0"/>
              <a:t> establecer el faltante se determinara la</a:t>
            </a:r>
            <a:endParaRPr lang="es-CO" sz="1400" dirty="0"/>
          </a:p>
          <a:p>
            <a:pPr marL="285750" indent="-285750">
              <a:buFont typeface="Arial" panose="020B0604020202020204" pitchFamily="34" charset="0"/>
              <a:buChar char="•"/>
            </a:pPr>
            <a:r>
              <a:rPr lang="es-CO" sz="1400" dirty="0">
                <a:solidFill>
                  <a:schemeClr val="bg1"/>
                </a:solidFill>
              </a:rPr>
              <a:t>La(s) cotización(es) de un bien de similares o superiores características. </a:t>
            </a:r>
            <a:endParaRPr lang="es-CO" sz="1400" dirty="0" smtClean="0">
              <a:solidFill>
                <a:schemeClr val="bg1"/>
              </a:solidFill>
            </a:endParaRPr>
          </a:p>
          <a:p>
            <a:endParaRPr lang="es-CO" sz="1400" dirty="0">
              <a:solidFill>
                <a:schemeClr val="bg1"/>
              </a:solidFill>
            </a:endParaRPr>
          </a:p>
          <a:p>
            <a:pPr marL="285750" indent="-285750">
              <a:buFont typeface="Arial" panose="020B0604020202020204" pitchFamily="34" charset="0"/>
              <a:buChar char="•"/>
            </a:pPr>
            <a:r>
              <a:rPr lang="es-CO" sz="1400" dirty="0">
                <a:solidFill>
                  <a:schemeClr val="bg1"/>
                </a:solidFill>
              </a:rPr>
              <a:t>La reclamación ante la compañía de seguros, si hay lugar a ello. </a:t>
            </a:r>
            <a:endParaRPr lang="es-CO" sz="1400" dirty="0" smtClean="0">
              <a:solidFill>
                <a:schemeClr val="bg1"/>
              </a:solidFill>
            </a:endParaRPr>
          </a:p>
          <a:p>
            <a:pPr marL="285750" indent="-285750">
              <a:buFont typeface="Arial" panose="020B0604020202020204" pitchFamily="34" charset="0"/>
              <a:buChar char="•"/>
            </a:pPr>
            <a:endParaRPr lang="es-CO" sz="1400" dirty="0" smtClean="0">
              <a:solidFill>
                <a:schemeClr val="bg1"/>
              </a:solidFill>
            </a:endParaRPr>
          </a:p>
          <a:p>
            <a:pPr marL="285750" indent="-285750">
              <a:buFont typeface="Arial" panose="020B0604020202020204" pitchFamily="34" charset="0"/>
              <a:buChar char="•"/>
            </a:pPr>
            <a:r>
              <a:rPr lang="es-CO" sz="1400" dirty="0" smtClean="0">
                <a:solidFill>
                  <a:schemeClr val="bg1"/>
                </a:solidFill>
              </a:rPr>
              <a:t>La decisión del servidor responsable del bien para efectuar su reposición antes de iniciar cualquier proceso administrativo o fiscal.</a:t>
            </a:r>
          </a:p>
          <a:p>
            <a:pPr marL="285750" indent="-285750">
              <a:buFont typeface="Arial" panose="020B0604020202020204" pitchFamily="34" charset="0"/>
              <a:buChar char="•"/>
            </a:pPr>
            <a:endParaRPr lang="es-CO" sz="1400" dirty="0" smtClean="0">
              <a:solidFill>
                <a:schemeClr val="bg1"/>
              </a:solidFill>
            </a:endParaRPr>
          </a:p>
          <a:p>
            <a:pPr marL="285750" indent="-285750">
              <a:buFont typeface="Arial" panose="020B0604020202020204" pitchFamily="34" charset="0"/>
              <a:buChar char="•"/>
            </a:pPr>
            <a:r>
              <a:rPr lang="es-CO" sz="1400" dirty="0" smtClean="0">
                <a:solidFill>
                  <a:schemeClr val="bg1"/>
                </a:solidFill>
              </a:rPr>
              <a:t>El análisis del hecho por parte de la administración para definir si se da traslado  a las instancias disciplinarias, administrativas.</a:t>
            </a:r>
            <a:endParaRPr lang="es-CO" sz="1400" dirty="0">
              <a:solidFill>
                <a:schemeClr val="bg1"/>
              </a:solidFill>
            </a:endParaRPr>
          </a:p>
          <a:p>
            <a:endParaRPr lang="es-CO" sz="1400" dirty="0">
              <a:solidFill>
                <a:schemeClr val="bg1"/>
              </a:solidFill>
            </a:endParaRP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483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s-CO" sz="1600" b="1" dirty="0" smtClean="0">
                <a:solidFill>
                  <a:schemeClr val="bg1"/>
                </a:solidFill>
              </a:rPr>
              <a:t>PROCEDIMIENTO “BAJA,DISPOSICION</a:t>
            </a:r>
            <a:r>
              <a:rPr lang="es-CO" sz="1600" b="1" dirty="0">
                <a:solidFill>
                  <a:schemeClr val="bg1"/>
                </a:solidFill>
              </a:rPr>
              <a:t>, PERDIDA Y REPOSICION DE BIENES MUEBLES, E </a:t>
            </a:r>
            <a:r>
              <a:rPr lang="es-CO" sz="1600" b="1" dirty="0" smtClean="0">
                <a:solidFill>
                  <a:schemeClr val="bg1"/>
                </a:solidFill>
              </a:rPr>
              <a:t>INTANGIBLES”</a:t>
            </a:r>
            <a:endParaRPr lang="es-CO" sz="1600" b="1" dirty="0">
              <a:solidFill>
                <a:schemeClr val="bg1"/>
              </a:solidFill>
            </a:endParaRPr>
          </a:p>
        </p:txBody>
      </p:sp>
      <p:sp>
        <p:nvSpPr>
          <p:cNvPr id="2" name="Rectángulo 1"/>
          <p:cNvSpPr/>
          <p:nvPr/>
        </p:nvSpPr>
        <p:spPr>
          <a:xfrm>
            <a:off x="261173" y="1168704"/>
            <a:ext cx="8234937" cy="5693866"/>
          </a:xfrm>
          <a:prstGeom prst="rect">
            <a:avLst/>
          </a:prstGeom>
          <a:solidFill>
            <a:schemeClr val="tx1"/>
          </a:solidFill>
        </p:spPr>
        <p:txBody>
          <a:bodyPr wrap="square">
            <a:spAutoFit/>
          </a:bodyPr>
          <a:lstStyle/>
          <a:p>
            <a:r>
              <a:rPr lang="es-CO" sz="1400" dirty="0">
                <a:solidFill>
                  <a:schemeClr val="bg1"/>
                </a:solidFill>
              </a:rPr>
              <a:t>Este procedimiento tiene por objetivo establecer las políticas o condiciones, actividades, responsabilidades y controles para la baja de los bienes muebles de propiedad de la Caja de la Vivienda Popular, a fin de actualizar los inventarios a través de la depuración de los activos</a:t>
            </a:r>
            <a:r>
              <a:rPr lang="es-CO" sz="1400" dirty="0" smtClean="0">
                <a:solidFill>
                  <a:schemeClr val="bg1"/>
                </a:solidFill>
              </a:rPr>
              <a:t>.</a:t>
            </a:r>
          </a:p>
          <a:p>
            <a:endParaRPr lang="es-CO" sz="1400" b="1" dirty="0">
              <a:solidFill>
                <a:schemeClr val="bg1"/>
              </a:solidFill>
            </a:endParaRPr>
          </a:p>
          <a:p>
            <a:r>
              <a:rPr lang="es-CO" sz="1400" b="1" dirty="0" smtClean="0">
                <a:solidFill>
                  <a:schemeClr val="bg1"/>
                </a:solidFill>
              </a:rPr>
              <a:t>BAJA DE BIENES</a:t>
            </a:r>
          </a:p>
          <a:p>
            <a:endParaRPr lang="es-CO" sz="1400" b="1" dirty="0">
              <a:solidFill>
                <a:schemeClr val="bg1"/>
              </a:solidFill>
            </a:endParaRPr>
          </a:p>
          <a:p>
            <a:pPr marL="285750" indent="-285750">
              <a:buFont typeface="Arial" panose="020B0604020202020204" pitchFamily="34" charset="0"/>
              <a:buChar char="•"/>
            </a:pPr>
            <a:r>
              <a:rPr lang="es-CO" sz="1400" dirty="0" smtClean="0">
                <a:solidFill>
                  <a:schemeClr val="bg1"/>
                </a:solidFill>
              </a:rPr>
              <a:t>Identificar </a:t>
            </a:r>
            <a:r>
              <a:rPr lang="es-CO" sz="1400" dirty="0">
                <a:solidFill>
                  <a:schemeClr val="bg1"/>
                </a:solidFill>
              </a:rPr>
              <a:t>los bienes que se darán de baja, con el fin de reconocer la fecha de ingreso, costo, valor en libros y el estado</a:t>
            </a:r>
            <a:r>
              <a:rPr lang="es-CO" sz="1400" dirty="0" smtClean="0">
                <a:solidFill>
                  <a:schemeClr val="bg1"/>
                </a:solidFill>
              </a:rPr>
              <a:t>.</a:t>
            </a:r>
            <a:endParaRPr lang="es-CO" sz="1400" dirty="0">
              <a:solidFill>
                <a:schemeClr val="bg1"/>
              </a:solidFill>
            </a:endParaRPr>
          </a:p>
          <a:p>
            <a:endParaRPr lang="es-CO" sz="1400" dirty="0" smtClean="0">
              <a:solidFill>
                <a:schemeClr val="bg1"/>
              </a:solidFill>
            </a:endParaRPr>
          </a:p>
          <a:p>
            <a:pPr marL="285750" indent="-285750">
              <a:buFont typeface="Arial" panose="020B0604020202020204" pitchFamily="34" charset="0"/>
              <a:buChar char="•"/>
            </a:pPr>
            <a:r>
              <a:rPr lang="es-CO" sz="1400" dirty="0">
                <a:solidFill>
                  <a:schemeClr val="bg1"/>
                </a:solidFill>
              </a:rPr>
              <a:t>Solicitar conceptos a las Direcciones, Subdirecciones y oficinas Asesoras de la entidad competentes para incluir los correspondientes análisis técnico, jurídico, administrativo, financiero, social y demás requeridos para la toma pertinente de decisiones</a:t>
            </a:r>
            <a:r>
              <a:rPr lang="es-CO" sz="1400" dirty="0" smtClean="0">
                <a:solidFill>
                  <a:schemeClr val="bg1"/>
                </a:solidFill>
              </a:rPr>
              <a:t>.</a:t>
            </a:r>
            <a:endParaRPr lang="es-CO" sz="1400" dirty="0">
              <a:solidFill>
                <a:schemeClr val="bg1"/>
              </a:solidFill>
            </a:endParaRPr>
          </a:p>
          <a:p>
            <a:pPr marL="285750" indent="-285750">
              <a:buFont typeface="Arial" panose="020B0604020202020204" pitchFamily="34" charset="0"/>
              <a:buChar char="•"/>
            </a:pPr>
            <a:endParaRPr lang="es-CO" sz="1400" dirty="0" smtClean="0">
              <a:solidFill>
                <a:schemeClr val="bg1"/>
              </a:solidFill>
            </a:endParaRPr>
          </a:p>
          <a:p>
            <a:pPr marL="285750" indent="-285750">
              <a:buFont typeface="Arial" panose="020B0604020202020204" pitchFamily="34" charset="0"/>
              <a:buChar char="•"/>
            </a:pPr>
            <a:r>
              <a:rPr lang="es-CO" sz="1400" dirty="0">
                <a:solidFill>
                  <a:schemeClr val="bg1"/>
                </a:solidFill>
              </a:rPr>
              <a:t>Para los bienes muebles que no están contemplados como equipo tecnológico, el concepto será presentado por la Subdirección administrativa. </a:t>
            </a:r>
            <a:endParaRPr lang="es-CO" sz="1400" dirty="0" smtClean="0">
              <a:solidFill>
                <a:schemeClr val="bg1"/>
              </a:solidFill>
            </a:endParaRPr>
          </a:p>
          <a:p>
            <a:pPr marL="285750" indent="-285750">
              <a:buFont typeface="Arial" panose="020B0604020202020204" pitchFamily="34" charset="0"/>
              <a:buChar char="•"/>
            </a:pPr>
            <a:endParaRPr lang="es-CO" sz="1400" dirty="0">
              <a:solidFill>
                <a:schemeClr val="bg1"/>
              </a:solidFill>
            </a:endParaRPr>
          </a:p>
          <a:p>
            <a:pPr marL="285750" indent="-285750">
              <a:buFont typeface="Arial" panose="020B0604020202020204" pitchFamily="34" charset="0"/>
              <a:buChar char="•"/>
            </a:pPr>
            <a:r>
              <a:rPr lang="es-CO" sz="1400" dirty="0">
                <a:solidFill>
                  <a:schemeClr val="bg1"/>
                </a:solidFill>
              </a:rPr>
              <a:t>Realizar sesión por parte de los integrantes </a:t>
            </a:r>
            <a:r>
              <a:rPr lang="es-CO" sz="1400" dirty="0" smtClean="0">
                <a:solidFill>
                  <a:schemeClr val="bg1"/>
                </a:solidFill>
              </a:rPr>
              <a:t>de la </a:t>
            </a:r>
            <a:r>
              <a:rPr lang="es-CO" sz="1400" i="1" dirty="0" smtClean="0">
                <a:solidFill>
                  <a:schemeClr val="bg1"/>
                </a:solidFill>
              </a:rPr>
              <a:t>”</a:t>
            </a:r>
            <a:r>
              <a:rPr lang="es-CO" sz="1400" dirty="0" smtClean="0">
                <a:solidFill>
                  <a:schemeClr val="bg1"/>
                </a:solidFill>
              </a:rPr>
              <a:t>Mesa de Gestión de Bienes Muebles”</a:t>
            </a:r>
          </a:p>
          <a:p>
            <a:pPr marL="285750" indent="-285750">
              <a:buFont typeface="Arial" panose="020B0604020202020204" pitchFamily="34" charset="0"/>
              <a:buChar char="•"/>
            </a:pPr>
            <a:endParaRPr lang="es-CO" sz="1400" dirty="0">
              <a:solidFill>
                <a:schemeClr val="bg1"/>
              </a:solidFill>
            </a:endParaRPr>
          </a:p>
          <a:p>
            <a:pPr marL="285750" indent="-285750">
              <a:buFont typeface="Arial" panose="020B0604020202020204" pitchFamily="34" charset="0"/>
              <a:buChar char="•"/>
            </a:pPr>
            <a:r>
              <a:rPr lang="es-CO" sz="1400" dirty="0">
                <a:solidFill>
                  <a:schemeClr val="bg1"/>
                </a:solidFill>
              </a:rPr>
              <a:t>Dar cumplimiento a las decisiones y/o recomendaciones </a:t>
            </a:r>
            <a:r>
              <a:rPr lang="es-CO" sz="1400" dirty="0" smtClean="0">
                <a:solidFill>
                  <a:schemeClr val="bg1"/>
                </a:solidFill>
              </a:rPr>
              <a:t>de la  </a:t>
            </a:r>
            <a:r>
              <a:rPr lang="es-CO" sz="1400" i="1" dirty="0">
                <a:solidFill>
                  <a:schemeClr val="bg1"/>
                </a:solidFill>
              </a:rPr>
              <a:t>”</a:t>
            </a:r>
            <a:r>
              <a:rPr lang="es-CO" sz="1400" dirty="0">
                <a:solidFill>
                  <a:schemeClr val="bg1"/>
                </a:solidFill>
              </a:rPr>
              <a:t>Mesa de Gestión de Bienes Muebles</a:t>
            </a:r>
            <a:r>
              <a:rPr lang="es-CO" sz="1400" dirty="0" smtClean="0">
                <a:solidFill>
                  <a:schemeClr val="bg1"/>
                </a:solidFill>
              </a:rPr>
              <a:t>”</a:t>
            </a:r>
          </a:p>
          <a:p>
            <a:pPr marL="285750" indent="-285750">
              <a:buFont typeface="Arial" panose="020B0604020202020204" pitchFamily="34" charset="0"/>
              <a:buChar char="•"/>
            </a:pPr>
            <a:endParaRPr lang="es-CO" sz="1400" dirty="0" smtClean="0">
              <a:solidFill>
                <a:schemeClr val="bg1"/>
              </a:solidFill>
            </a:endParaRPr>
          </a:p>
          <a:p>
            <a:pPr marL="285750" indent="-285750">
              <a:buFont typeface="Arial" panose="020B0604020202020204" pitchFamily="34" charset="0"/>
              <a:buChar char="•"/>
            </a:pPr>
            <a:r>
              <a:rPr lang="es-CO" sz="1400" dirty="0">
                <a:solidFill>
                  <a:schemeClr val="bg1"/>
                </a:solidFill>
              </a:rPr>
              <a:t>Elaborar la resolución o acto administrativo, por la cual se ordena la baja definitiva y el destino final de los bienes, para ser revisada desde el punto de vista legal, para la correspondiente firma del Subdirector Administrativo</a:t>
            </a:r>
            <a:r>
              <a:rPr lang="es-CO" sz="1400" dirty="0" smtClean="0">
                <a:solidFill>
                  <a:schemeClr val="bg1"/>
                </a:solidFill>
              </a:rPr>
              <a:t>.</a:t>
            </a:r>
          </a:p>
          <a:p>
            <a:pPr marL="285750" indent="-285750">
              <a:buFont typeface="Arial" panose="020B0604020202020204" pitchFamily="34" charset="0"/>
              <a:buChar char="•"/>
            </a:pPr>
            <a:endParaRPr lang="es-CO" sz="1400" dirty="0" smtClean="0">
              <a:solidFill>
                <a:schemeClr val="bg1"/>
              </a:solidFill>
            </a:endParaRPr>
          </a:p>
          <a:p>
            <a:pPr marL="285750" indent="-285750">
              <a:buFont typeface="Arial" panose="020B0604020202020204" pitchFamily="34" charset="0"/>
              <a:buChar char="•"/>
            </a:pPr>
            <a:r>
              <a:rPr lang="es-CO" sz="1400" dirty="0">
                <a:solidFill>
                  <a:schemeClr val="bg1"/>
                </a:solidFill>
              </a:rPr>
              <a:t>Dar el destino final </a:t>
            </a:r>
            <a:r>
              <a:rPr lang="es-CO" sz="1400" dirty="0" smtClean="0">
                <a:solidFill>
                  <a:schemeClr val="bg1"/>
                </a:solidFill>
              </a:rPr>
              <a:t>por la modalidad  respectiva(Remate</a:t>
            </a:r>
            <a:r>
              <a:rPr lang="es-CO" sz="1400" dirty="0">
                <a:solidFill>
                  <a:schemeClr val="bg1"/>
                </a:solidFill>
              </a:rPr>
              <a:t>, destrucción, donación, entre otros), de conformidad con la normativa vigente.</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39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73112" y="1132764"/>
            <a:ext cx="2129051" cy="2080147"/>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s-CO" sz="3600" dirty="0" smtClean="0">
                <a:solidFill>
                  <a:schemeClr val="bg1"/>
                </a:solidFill>
              </a:rPr>
              <a:t>SAE</a:t>
            </a:r>
          </a:p>
          <a:p>
            <a:pPr algn="ctr"/>
            <a:r>
              <a:rPr lang="es-CO" dirty="0" smtClean="0">
                <a:solidFill>
                  <a:schemeClr val="bg1"/>
                </a:solidFill>
              </a:rPr>
              <a:t>Sistema de Administración de Almacén</a:t>
            </a:r>
            <a:endParaRPr lang="es-CO" dirty="0">
              <a:solidFill>
                <a:schemeClr val="bg1"/>
              </a:solidFill>
            </a:endParaRPr>
          </a:p>
        </p:txBody>
      </p:sp>
      <p:sp>
        <p:nvSpPr>
          <p:cNvPr id="5" name="Flecha derecha 4"/>
          <p:cNvSpPr/>
          <p:nvPr/>
        </p:nvSpPr>
        <p:spPr>
          <a:xfrm>
            <a:off x="2651983" y="1132764"/>
            <a:ext cx="4908878" cy="1990015"/>
          </a:xfrm>
          <a:prstGeom prst="rightArrow">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200" dirty="0" smtClean="0">
              <a:solidFill>
                <a:schemeClr val="bg1"/>
              </a:solidFill>
            </a:endParaRPr>
          </a:p>
          <a:p>
            <a:r>
              <a:rPr lang="es-CO" sz="1200" dirty="0" smtClean="0">
                <a:solidFill>
                  <a:schemeClr val="bg1"/>
                </a:solidFill>
              </a:rPr>
              <a:t>•</a:t>
            </a:r>
            <a:r>
              <a:rPr lang="es-CO" sz="1200" dirty="0">
                <a:solidFill>
                  <a:schemeClr val="bg1"/>
                </a:solidFill>
              </a:rPr>
              <a:t>Para el ingreso de todos los </a:t>
            </a:r>
            <a:r>
              <a:rPr lang="es-CO" sz="1200" dirty="0" smtClean="0">
                <a:solidFill>
                  <a:schemeClr val="bg1"/>
                </a:solidFill>
              </a:rPr>
              <a:t>bienes Muebles, e intangibles  traslados </a:t>
            </a:r>
            <a:r>
              <a:rPr lang="es-CO" sz="1200" dirty="0">
                <a:solidFill>
                  <a:schemeClr val="bg1"/>
                </a:solidFill>
              </a:rPr>
              <a:t>y egreso de bienes de </a:t>
            </a:r>
            <a:r>
              <a:rPr lang="es-CO" sz="1200" dirty="0" smtClean="0">
                <a:solidFill>
                  <a:schemeClr val="bg1"/>
                </a:solidFill>
              </a:rPr>
              <a:t>consumo.</a:t>
            </a:r>
            <a:endParaRPr lang="es-CO" sz="1200" dirty="0">
              <a:solidFill>
                <a:schemeClr val="bg1"/>
              </a:solidFill>
            </a:endParaRPr>
          </a:p>
          <a:p>
            <a:r>
              <a:rPr lang="es-CO" sz="1200" dirty="0">
                <a:solidFill>
                  <a:schemeClr val="bg1"/>
                </a:solidFill>
              </a:rPr>
              <a:t>•Se generan los comprobantes ingreso de elementos, devolución y egreso de elementos de consumo.</a:t>
            </a:r>
          </a:p>
          <a:p>
            <a:pPr algn="ctr"/>
            <a:endParaRPr lang="es-CO" dirty="0"/>
          </a:p>
        </p:txBody>
      </p:sp>
      <p:sp>
        <p:nvSpPr>
          <p:cNvPr id="9" name="Flecha derecha 8"/>
          <p:cNvSpPr/>
          <p:nvPr/>
        </p:nvSpPr>
        <p:spPr>
          <a:xfrm>
            <a:off x="2651982" y="3717878"/>
            <a:ext cx="5072649" cy="2292822"/>
          </a:xfrm>
          <a:prstGeom prst="rightArrow">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bg1"/>
                </a:solidFill>
              </a:rPr>
              <a:t>•Para los traslados y egresos de bienes devolutivos así como los reportes de inventario.</a:t>
            </a:r>
          </a:p>
          <a:p>
            <a:r>
              <a:rPr lang="es-CO" sz="1100" dirty="0">
                <a:solidFill>
                  <a:schemeClr val="bg1"/>
                </a:solidFill>
              </a:rPr>
              <a:t>•Se generan los comprobantes de traslado bodega – funcionario, funcionario - funcionario, funcionario - bodega, egreso de elementos, traslado a otras entidades, por responsabilidad, baja de inservibles</a:t>
            </a:r>
          </a:p>
          <a:p>
            <a:r>
              <a:rPr lang="es-CO" sz="1100" dirty="0">
                <a:solidFill>
                  <a:schemeClr val="bg1"/>
                </a:solidFill>
              </a:rPr>
              <a:t>•Reportes de toma física de inventarios, devolutivos por elemento, devolutivos por funcionario</a:t>
            </a:r>
          </a:p>
        </p:txBody>
      </p:sp>
      <p:sp>
        <p:nvSpPr>
          <p:cNvPr id="10" name="Rectángulo 9">
            <a:extLst>
              <a:ext uri="{FF2B5EF4-FFF2-40B4-BE49-F238E27FC236}">
                <a16:creationId xmlns:a16="http://schemas.microsoft.com/office/drawing/2014/main" id="{4DAE6393-742A-464B-8D5E-21F7D57AF08E}"/>
              </a:ext>
            </a:extLst>
          </p:cNvPr>
          <p:cNvSpPr/>
          <p:nvPr/>
        </p:nvSpPr>
        <p:spPr>
          <a:xfrm>
            <a:off x="373111" y="3745173"/>
            <a:ext cx="2129051" cy="2130187"/>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es-CO" sz="3600" dirty="0" smtClean="0">
              <a:solidFill>
                <a:schemeClr val="bg1"/>
              </a:solidFill>
            </a:endParaRPr>
          </a:p>
          <a:p>
            <a:pPr algn="ctr"/>
            <a:r>
              <a:rPr lang="es-CO" sz="3600" dirty="0" smtClean="0">
                <a:solidFill>
                  <a:schemeClr val="bg1"/>
                </a:solidFill>
              </a:rPr>
              <a:t>SAI</a:t>
            </a:r>
          </a:p>
          <a:p>
            <a:pPr algn="ctr"/>
            <a:r>
              <a:rPr lang="es-CO" dirty="0" smtClean="0">
                <a:solidFill>
                  <a:schemeClr val="bg1"/>
                </a:solidFill>
              </a:rPr>
              <a:t>Sistema </a:t>
            </a:r>
            <a:r>
              <a:rPr lang="es-CO" dirty="0">
                <a:solidFill>
                  <a:schemeClr val="bg1"/>
                </a:solidFill>
              </a:rPr>
              <a:t>de </a:t>
            </a:r>
            <a:r>
              <a:rPr lang="es-CO" dirty="0" smtClean="0">
                <a:solidFill>
                  <a:schemeClr val="bg1"/>
                </a:solidFill>
              </a:rPr>
              <a:t>Inventarios</a:t>
            </a:r>
            <a:endParaRPr lang="es-CO" dirty="0">
              <a:solidFill>
                <a:schemeClr val="bg1"/>
              </a:solidFill>
            </a:endParaRPr>
          </a:p>
          <a:p>
            <a:pPr algn="ctr"/>
            <a:endParaRPr lang="es-CO" sz="3600" dirty="0">
              <a:solidFill>
                <a:schemeClr val="bg1"/>
              </a:solidFill>
            </a:endParaRPr>
          </a:p>
        </p:txBody>
      </p:sp>
      <p:sp>
        <p:nvSpPr>
          <p:cNvPr id="12" name="CuadroTexto 11"/>
          <p:cNvSpPr txBox="1"/>
          <p:nvPr/>
        </p:nvSpPr>
        <p:spPr>
          <a:xfrm>
            <a:off x="350264" y="231170"/>
            <a:ext cx="5613808" cy="677108"/>
          </a:xfrm>
          <a:prstGeom prst="rect">
            <a:avLst/>
          </a:prstGeom>
          <a:noFill/>
        </p:spPr>
        <p:txBody>
          <a:bodyPr wrap="square" rtlCol="0">
            <a:spAutoFit/>
          </a:bodyPr>
          <a:lstStyle/>
          <a:p>
            <a:r>
              <a:rPr lang="es-CO" b="1" dirty="0" smtClean="0">
                <a:solidFill>
                  <a:schemeClr val="bg1"/>
                </a:solidFill>
              </a:rPr>
              <a:t>SISTEMA DE INFORMACION</a:t>
            </a:r>
          </a:p>
          <a:p>
            <a:r>
              <a:rPr lang="es-CO" sz="2000" b="1" dirty="0" smtClean="0">
                <a:solidFill>
                  <a:schemeClr val="bg1"/>
                </a:solidFill>
              </a:rPr>
              <a:t>SI CAPITAL</a:t>
            </a:r>
            <a:endParaRPr lang="es-CO" sz="2000" b="1" dirty="0">
              <a:solidFill>
                <a:schemeClr val="bg1"/>
              </a:solidFill>
            </a:endParaRPr>
          </a:p>
        </p:txBody>
      </p:sp>
    </p:spTree>
    <p:extLst>
      <p:ext uri="{BB962C8B-B14F-4D97-AF65-F5344CB8AC3E}">
        <p14:creationId xmlns:p14="http://schemas.microsoft.com/office/powerpoint/2010/main" val="1035533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1195" y="927404"/>
            <a:ext cx="8065826" cy="773673"/>
          </a:xfrm>
          <a:prstGeom prst="rect">
            <a:avLst/>
          </a:prstGeom>
        </p:spPr>
        <p:txBody>
          <a:bodyPr wrap="square">
            <a:spAutoFit/>
          </a:bodyPr>
          <a:lstStyle/>
          <a:p>
            <a:pPr algn="just">
              <a:lnSpc>
                <a:spcPct val="107000"/>
              </a:lnSpc>
              <a:spcAft>
                <a:spcPts val="0"/>
              </a:spcAft>
            </a:pPr>
            <a:endParaRPr lang="es-CO" sz="1400"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Los </a:t>
            </a:r>
            <a:r>
              <a:rPr lang="es-CO" sz="1400" dirty="0">
                <a:solidFill>
                  <a:schemeClr val="bg1"/>
                </a:solidFill>
                <a:ea typeface="Calibri" panose="020F0502020204030204" pitchFamily="34" charset="0"/>
                <a:cs typeface="Times New Roman" panose="02020603050405020304" pitchFamily="18" charset="0"/>
              </a:rPr>
              <a:t>puntos de control para minimizar los riesgos sobre los activos de la entidad se implementan de acuerdo a lo indicado en las siguientes actividades del citado procedimiento:</a:t>
            </a:r>
            <a:endParaRPr lang="es-CO" sz="1400" dirty="0">
              <a:solidFill>
                <a:schemeClr val="bg1"/>
              </a:solidFill>
              <a:effectLst/>
              <a:ea typeface="Calibri" panose="020F0502020204030204" pitchFamily="34" charset="0"/>
              <a:cs typeface="Times New Roman" panose="02020603050405020304" pitchFamily="18" charset="0"/>
            </a:endParaRPr>
          </a:p>
        </p:txBody>
      </p:sp>
      <p:sp>
        <p:nvSpPr>
          <p:cNvPr id="6" name="Rectángulo 5"/>
          <p:cNvSpPr/>
          <p:nvPr/>
        </p:nvSpPr>
        <p:spPr>
          <a:xfrm>
            <a:off x="341194" y="1595203"/>
            <a:ext cx="7888405" cy="1244893"/>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INGRESO </a:t>
            </a:r>
            <a:r>
              <a:rPr lang="es-CO" sz="1400" b="1" dirty="0">
                <a:solidFill>
                  <a:schemeClr val="bg1"/>
                </a:solidFill>
                <a:ea typeface="Calibri" panose="020F0502020204030204" pitchFamily="34" charset="0"/>
                <a:cs typeface="Times New Roman" panose="02020603050405020304" pitchFamily="18" charset="0"/>
              </a:rPr>
              <a:t>DE BIENES MUEBLES DEVOLUTIVOS, CONSUMO E </a:t>
            </a:r>
            <a:r>
              <a:rPr lang="es-CO" sz="1400" b="1" dirty="0" smtClean="0">
                <a:solidFill>
                  <a:schemeClr val="bg1"/>
                </a:solidFill>
                <a:ea typeface="Calibri" panose="020F0502020204030204" pitchFamily="34" charset="0"/>
                <a:cs typeface="Times New Roman" panose="02020603050405020304" pitchFamily="18" charset="0"/>
              </a:rPr>
              <a:t>INTANGIBLES</a:t>
            </a:r>
            <a:endParaRPr lang="es-CO" sz="1400" dirty="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dirty="0">
                <a:solidFill>
                  <a:schemeClr val="bg1"/>
                </a:solidFill>
                <a:ea typeface="Calibri" panose="020F0502020204030204" pitchFamily="34" charset="0"/>
                <a:cs typeface="Times New Roman" panose="02020603050405020304" pitchFamily="18" charset="0"/>
              </a:rPr>
              <a:t>-  </a:t>
            </a:r>
            <a:r>
              <a:rPr lang="es-CO" sz="1400" dirty="0" smtClean="0">
                <a:solidFill>
                  <a:schemeClr val="bg1"/>
                </a:solidFill>
                <a:ea typeface="Calibri" panose="020F0502020204030204" pitchFamily="34" charset="0"/>
                <a:cs typeface="Times New Roman" panose="02020603050405020304" pitchFamily="18" charset="0"/>
              </a:rPr>
              <a:t> </a:t>
            </a:r>
            <a:r>
              <a:rPr lang="es-CO" sz="1400" b="1" dirty="0" smtClean="0">
                <a:solidFill>
                  <a:schemeClr val="bg1"/>
                </a:solidFill>
                <a:ea typeface="Calibri" panose="020F0502020204030204" pitchFamily="34" charset="0"/>
                <a:cs typeface="Times New Roman" panose="02020603050405020304" pitchFamily="18" charset="0"/>
              </a:rPr>
              <a:t>EGRESO </a:t>
            </a:r>
            <a:r>
              <a:rPr lang="es-CO" sz="1400" b="1" dirty="0">
                <a:solidFill>
                  <a:schemeClr val="bg1"/>
                </a:solidFill>
                <a:ea typeface="Calibri" panose="020F0502020204030204" pitchFamily="34" charset="0"/>
                <a:cs typeface="Times New Roman" panose="02020603050405020304" pitchFamily="18" charset="0"/>
              </a:rPr>
              <a:t>DE LA BODEGA AL SERVICIO</a:t>
            </a:r>
          </a:p>
          <a:p>
            <a:pPr algn="just">
              <a:lnSpc>
                <a:spcPct val="107000"/>
              </a:lnSpc>
              <a:spcAft>
                <a:spcPts val="0"/>
              </a:spcAft>
            </a:pPr>
            <a:r>
              <a:rPr lang="es-CO" sz="1400" b="1" dirty="0">
                <a:solidFill>
                  <a:schemeClr val="bg1"/>
                </a:solidFill>
                <a:ea typeface="Calibri" panose="020F0502020204030204" pitchFamily="34" charset="0"/>
                <a:cs typeface="Times New Roman" panose="02020603050405020304" pitchFamily="18" charset="0"/>
              </a:rPr>
              <a:t>- </a:t>
            </a:r>
            <a:r>
              <a:rPr lang="es-CO" sz="1400" b="1" dirty="0" smtClean="0">
                <a:solidFill>
                  <a:schemeClr val="bg1"/>
                </a:solidFill>
                <a:ea typeface="Calibri" panose="020F0502020204030204" pitchFamily="34" charset="0"/>
                <a:cs typeface="Times New Roman" panose="02020603050405020304" pitchFamily="18" charset="0"/>
              </a:rPr>
              <a:t>  TOMA </a:t>
            </a:r>
            <a:r>
              <a:rPr lang="es-CO" sz="1400" b="1" dirty="0">
                <a:solidFill>
                  <a:schemeClr val="bg1"/>
                </a:solidFill>
                <a:ea typeface="Calibri" panose="020F0502020204030204" pitchFamily="34" charset="0"/>
                <a:cs typeface="Times New Roman" panose="02020603050405020304" pitchFamily="18" charset="0"/>
              </a:rPr>
              <a:t>FISICA DE INVENTARIO DE INVENTARIO DE BIENES MUEBLES</a:t>
            </a:r>
          </a:p>
          <a:p>
            <a:pPr algn="just">
              <a:lnSpc>
                <a:spcPct val="107000"/>
              </a:lnSpc>
              <a:spcAft>
                <a:spcPts val="0"/>
              </a:spcAft>
            </a:pPr>
            <a:r>
              <a:rPr lang="es-CO" sz="1400" b="1" dirty="0">
                <a:solidFill>
                  <a:schemeClr val="bg1"/>
                </a:solidFill>
                <a:ea typeface="Calibri" panose="020F0502020204030204" pitchFamily="34" charset="0"/>
                <a:cs typeface="Times New Roman" panose="02020603050405020304" pitchFamily="18" charset="0"/>
              </a:rPr>
              <a:t>- </a:t>
            </a:r>
            <a:r>
              <a:rPr lang="es-CO" sz="1400" b="1" dirty="0" smtClean="0">
                <a:solidFill>
                  <a:schemeClr val="bg1"/>
                </a:solidFill>
                <a:ea typeface="Calibri" panose="020F0502020204030204" pitchFamily="34" charset="0"/>
                <a:cs typeface="Times New Roman" panose="02020603050405020304" pitchFamily="18" charset="0"/>
              </a:rPr>
              <a:t>  CONTROL </a:t>
            </a:r>
            <a:r>
              <a:rPr lang="es-CO" sz="1400" b="1" dirty="0">
                <a:solidFill>
                  <a:schemeClr val="bg1"/>
                </a:solidFill>
                <a:ea typeface="Calibri" panose="020F0502020204030204" pitchFamily="34" charset="0"/>
                <a:cs typeface="Times New Roman" panose="02020603050405020304" pitchFamily="18" charset="0"/>
              </a:rPr>
              <a:t>DE BIENES MUEBLES – ELEMENTOS QUE NO PERTENECEN A LA CVP</a:t>
            </a:r>
            <a:endParaRPr lang="es-CO" sz="1400" b="1" dirty="0">
              <a:solidFill>
                <a:schemeClr val="bg1"/>
              </a:solidFill>
              <a:effectLst/>
              <a:ea typeface="Calibri" panose="020F0502020204030204" pitchFamily="34" charset="0"/>
              <a:cs typeface="Times New Roman" panose="02020603050405020304" pitchFamily="18" charset="0"/>
            </a:endParaRPr>
          </a:p>
        </p:txBody>
      </p:sp>
      <p:sp>
        <p:nvSpPr>
          <p:cNvPr id="7" name="Rectángulo 6"/>
          <p:cNvSpPr/>
          <p:nvPr/>
        </p:nvSpPr>
        <p:spPr>
          <a:xfrm>
            <a:off x="350263" y="2655377"/>
            <a:ext cx="7779223" cy="1004186"/>
          </a:xfrm>
          <a:prstGeom prst="rect">
            <a:avLst/>
          </a:prstGeom>
        </p:spPr>
        <p:txBody>
          <a:bodyPr wrap="square">
            <a:spAutoFit/>
          </a:bodyPr>
          <a:lstStyle/>
          <a:p>
            <a:pPr algn="just">
              <a:lnSpc>
                <a:spcPct val="107000"/>
              </a:lnSpc>
              <a:spcAft>
                <a:spcPts val="0"/>
              </a:spcAft>
            </a:pPr>
            <a:endParaRPr lang="es-CO" sz="1400"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De </a:t>
            </a:r>
            <a:r>
              <a:rPr lang="es-CO" sz="1400" dirty="0">
                <a:solidFill>
                  <a:schemeClr val="bg1"/>
                </a:solidFill>
                <a:ea typeface="Calibri" panose="020F0502020204030204" pitchFamily="34" charset="0"/>
                <a:cs typeface="Times New Roman" panose="02020603050405020304" pitchFamily="18" charset="0"/>
              </a:rPr>
              <a:t>igual forma se cuenta con los siguientes formatos para apoyar el control sobre los bienes </a:t>
            </a:r>
            <a:r>
              <a:rPr lang="es-CO" sz="1400" dirty="0" smtClean="0">
                <a:solidFill>
                  <a:schemeClr val="bg1"/>
                </a:solidFill>
                <a:ea typeface="Calibri" panose="020F0502020204030204" pitchFamily="34" charset="0"/>
                <a:cs typeface="Times New Roman" panose="02020603050405020304" pitchFamily="18" charset="0"/>
              </a:rPr>
              <a:t>muebles </a:t>
            </a:r>
            <a:r>
              <a:rPr lang="es-CO" sz="1400" dirty="0">
                <a:solidFill>
                  <a:schemeClr val="bg1"/>
                </a:solidFill>
                <a:ea typeface="Calibri" panose="020F0502020204030204" pitchFamily="34" charset="0"/>
                <a:cs typeface="Times New Roman" panose="02020603050405020304" pitchFamily="18" charset="0"/>
              </a:rPr>
              <a:t>son de propiedad de la entidad, los cuales se encuentran integrados en el sistema de Gestión de calidad de la entidad.</a:t>
            </a:r>
            <a:endParaRPr lang="es-CO" sz="1400" dirty="0">
              <a:solidFill>
                <a:schemeClr val="bg1"/>
              </a:solidFill>
              <a:effectLst/>
              <a:ea typeface="Calibri" panose="020F0502020204030204" pitchFamily="34" charset="0"/>
              <a:cs typeface="Times New Roman" panose="02020603050405020304" pitchFamily="18" charset="0"/>
            </a:endParaRPr>
          </a:p>
        </p:txBody>
      </p:sp>
      <p:sp>
        <p:nvSpPr>
          <p:cNvPr id="8" name="Rectángulo 7"/>
          <p:cNvSpPr/>
          <p:nvPr/>
        </p:nvSpPr>
        <p:spPr>
          <a:xfrm>
            <a:off x="399197" y="3582043"/>
            <a:ext cx="7949821" cy="1705916"/>
          </a:xfrm>
          <a:prstGeom prst="rect">
            <a:avLst/>
          </a:prstGeom>
        </p:spPr>
        <p:txBody>
          <a:bodyPr wrap="square">
            <a:spAutoFit/>
          </a:bodyPr>
          <a:lstStyle/>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-208-GA-Ft-90 </a:t>
            </a:r>
            <a:r>
              <a:rPr lang="es-CO" sz="1400" dirty="0">
                <a:solidFill>
                  <a:schemeClr val="bg1"/>
                </a:solidFill>
                <a:ea typeface="Calibri" panose="020F0502020204030204" pitchFamily="34" charset="0"/>
                <a:cs typeface="Times New Roman" panose="02020603050405020304" pitchFamily="18" charset="0"/>
              </a:rPr>
              <a:t>Bienes devolutivos en servicio toma física de inventario. </a:t>
            </a:r>
          </a:p>
          <a:p>
            <a:pPr algn="just">
              <a:lnSpc>
                <a:spcPct val="107000"/>
              </a:lnSpc>
              <a:spcAft>
                <a:spcPts val="0"/>
              </a:spcAft>
            </a:pPr>
            <a:r>
              <a:rPr lang="es-CO" sz="1400" dirty="0">
                <a:solidFill>
                  <a:schemeClr val="bg1"/>
                </a:solidFill>
                <a:ea typeface="Calibri" panose="020F0502020204030204" pitchFamily="34" charset="0"/>
                <a:cs typeface="Times New Roman" panose="02020603050405020304" pitchFamily="18" charset="0"/>
              </a:rPr>
              <a:t>-208-DGC-Ft-25 Entrega de bienes y credenciales V4. </a:t>
            </a: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-208-GA-Ft-128 Ingreso o retiro de elementos no pertenecientes a la CVP </a:t>
            </a: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-208-GA-Ft-130 REVISION TOMA FISICA DE INVENTARIO INDIVIDUAL POR DEPENDENCIAS</a:t>
            </a:r>
          </a:p>
          <a:p>
            <a:pPr algn="just">
              <a:lnSpc>
                <a:spcPct val="107000"/>
              </a:lnSpc>
              <a:spcAft>
                <a:spcPts val="0"/>
              </a:spcAft>
            </a:pPr>
            <a:r>
              <a:rPr lang="es-CO" sz="1400" dirty="0" smtClean="0">
                <a:solidFill>
                  <a:schemeClr val="bg1"/>
                </a:solidFill>
                <a:ea typeface="Calibri" panose="020F0502020204030204" pitchFamily="34" charset="0"/>
                <a:cs typeface="Times New Roman" panose="02020603050405020304" pitchFamily="18" charset="0"/>
              </a:rPr>
              <a:t>-</a:t>
            </a:r>
            <a:r>
              <a:rPr lang="es-CO" sz="1400" dirty="0">
                <a:solidFill>
                  <a:schemeClr val="bg1"/>
                </a:solidFill>
                <a:ea typeface="Calibri" panose="020F0502020204030204" pitchFamily="34" charset="0"/>
                <a:cs typeface="Times New Roman" panose="02020603050405020304" pitchFamily="18" charset="0"/>
              </a:rPr>
              <a:t>208-GA-Ft-135 REGISTRO ASIGNACIÓN DE PUESTOS DE TRABAJO POR DEPENDENCIA V1</a:t>
            </a:r>
          </a:p>
          <a:p>
            <a:pPr algn="just">
              <a:lnSpc>
                <a:spcPct val="107000"/>
              </a:lnSpc>
              <a:spcAft>
                <a:spcPts val="0"/>
              </a:spcAft>
            </a:pPr>
            <a:r>
              <a:rPr lang="es-CO" sz="1400" dirty="0">
                <a:solidFill>
                  <a:schemeClr val="bg1"/>
                </a:solidFill>
                <a:ea typeface="Calibri" panose="020F0502020204030204" pitchFamily="34" charset="0"/>
                <a:cs typeface="Times New Roman" panose="02020603050405020304" pitchFamily="18" charset="0"/>
              </a:rPr>
              <a:t>-208-GA-Ft-137 COMPROBANTE DE ENTREGA Y DEV DE BIENES DE CONTROL ADMINISTRATIVO V1</a:t>
            </a:r>
            <a:endParaRPr lang="es-CO" sz="1400" dirty="0">
              <a:solidFill>
                <a:schemeClr val="bg1"/>
              </a:solidFill>
              <a:effectLst/>
              <a:ea typeface="Calibri" panose="020F0502020204030204" pitchFamily="34" charset="0"/>
              <a:cs typeface="Times New Roman" panose="02020603050405020304" pitchFamily="18" charset="0"/>
            </a:endParaRPr>
          </a:p>
        </p:txBody>
      </p:sp>
      <p:sp>
        <p:nvSpPr>
          <p:cNvPr id="3" name="Flecha derecha 2"/>
          <p:cNvSpPr/>
          <p:nvPr/>
        </p:nvSpPr>
        <p:spPr>
          <a:xfrm>
            <a:off x="399197" y="1951892"/>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erecha 11"/>
          <p:cNvSpPr/>
          <p:nvPr/>
        </p:nvSpPr>
        <p:spPr>
          <a:xfrm>
            <a:off x="399197" y="2193546"/>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erecha 12"/>
          <p:cNvSpPr/>
          <p:nvPr/>
        </p:nvSpPr>
        <p:spPr>
          <a:xfrm>
            <a:off x="397155" y="2398700"/>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derecha 13"/>
          <p:cNvSpPr/>
          <p:nvPr/>
        </p:nvSpPr>
        <p:spPr>
          <a:xfrm>
            <a:off x="403629" y="2619691"/>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4DAE6393-742A-464B-8D5E-21F7D57AF08E}"/>
              </a:ext>
            </a:extLst>
          </p:cNvPr>
          <p:cNvSpPr/>
          <p:nvPr/>
        </p:nvSpPr>
        <p:spPr>
          <a:xfrm>
            <a:off x="292260" y="164051"/>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smtClean="0">
                <a:solidFill>
                  <a:schemeClr val="bg1"/>
                </a:solidFill>
              </a:rPr>
              <a:t>PROCEDIMIENTO </a:t>
            </a:r>
            <a:r>
              <a:rPr lang="es-CO" sz="1600" b="1" dirty="0">
                <a:solidFill>
                  <a:schemeClr val="bg1"/>
                </a:solidFill>
              </a:rPr>
              <a:t>“</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a:p>
            <a:pPr algn="just"/>
            <a:endParaRPr lang="es-CO" sz="1600" b="1" dirty="0">
              <a:solidFill>
                <a:schemeClr val="bg1"/>
              </a:solidFill>
            </a:endParaRPr>
          </a:p>
        </p:txBody>
      </p:sp>
    </p:spTree>
    <p:extLst>
      <p:ext uri="{BB962C8B-B14F-4D97-AF65-F5344CB8AC3E}">
        <p14:creationId xmlns:p14="http://schemas.microsoft.com/office/powerpoint/2010/main" val="3901895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smtClean="0">
                <a:solidFill>
                  <a:schemeClr val="bg1"/>
                </a:solidFill>
              </a:rPr>
              <a:t>PROCEDIMIENTO </a:t>
            </a:r>
            <a:r>
              <a:rPr lang="es-CO" sz="1600" b="1" dirty="0">
                <a:solidFill>
                  <a:schemeClr val="bg1"/>
                </a:solidFill>
              </a:rPr>
              <a:t>“</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a:p>
            <a:pPr algn="just"/>
            <a:endParaRPr lang="es-CO" sz="1600" b="1" dirty="0">
              <a:solidFill>
                <a:schemeClr val="bg1"/>
              </a:solidFill>
            </a:endParaRPr>
          </a:p>
        </p:txBody>
      </p:sp>
      <p:sp>
        <p:nvSpPr>
          <p:cNvPr id="2" name="Rectángulo 1"/>
          <p:cNvSpPr/>
          <p:nvPr/>
        </p:nvSpPr>
        <p:spPr>
          <a:xfrm>
            <a:off x="341195" y="927404"/>
            <a:ext cx="8065826" cy="5539978"/>
          </a:xfrm>
          <a:prstGeom prst="rect">
            <a:avLst/>
          </a:prstGeom>
        </p:spPr>
        <p:txBody>
          <a:bodyPr wrap="square">
            <a:spAutoFit/>
          </a:bodyPr>
          <a:lstStyle/>
          <a:p>
            <a:endParaRPr lang="es-CO" sz="1400" b="1" dirty="0" smtClean="0">
              <a:solidFill>
                <a:schemeClr val="bg1"/>
              </a:solidFill>
              <a:ea typeface="Calibri" panose="020F0502020204030204" pitchFamily="34" charset="0"/>
              <a:cs typeface="Times New Roman" panose="02020603050405020304" pitchFamily="18" charset="0"/>
            </a:endParaRPr>
          </a:p>
          <a:p>
            <a:endParaRPr lang="es-CO" sz="1400" b="1" dirty="0">
              <a:solidFill>
                <a:schemeClr val="bg1"/>
              </a:solidFill>
              <a:ea typeface="Calibri" panose="020F0502020204030204" pitchFamily="34" charset="0"/>
              <a:cs typeface="Times New Roman" panose="02020603050405020304" pitchFamily="18" charset="0"/>
            </a:endParaRPr>
          </a:p>
          <a:p>
            <a:pPr marL="285750" indent="-285750">
              <a:buFontTx/>
              <a:buChar char="-"/>
            </a:pPr>
            <a:r>
              <a:rPr lang="es-CO" sz="1600" b="1" dirty="0" smtClean="0">
                <a:solidFill>
                  <a:schemeClr val="bg1"/>
                </a:solidFill>
                <a:ea typeface="Calibri" panose="020F0502020204030204" pitchFamily="34" charset="0"/>
                <a:cs typeface="Times New Roman" panose="02020603050405020304" pitchFamily="18" charset="0"/>
              </a:rPr>
              <a:t>INGRESO </a:t>
            </a:r>
            <a:r>
              <a:rPr lang="es-CO" sz="1600" b="1" dirty="0">
                <a:solidFill>
                  <a:schemeClr val="bg1"/>
                </a:solidFill>
                <a:ea typeface="Calibri" panose="020F0502020204030204" pitchFamily="34" charset="0"/>
                <a:cs typeface="Times New Roman" panose="02020603050405020304" pitchFamily="18" charset="0"/>
              </a:rPr>
              <a:t>DE BIENES MUEBLES DEVOLUTIVOS, CONSUMO E </a:t>
            </a:r>
            <a:r>
              <a:rPr lang="es-CO" sz="1600" b="1" dirty="0" smtClean="0">
                <a:solidFill>
                  <a:schemeClr val="bg1"/>
                </a:solidFill>
                <a:ea typeface="Calibri" panose="020F0502020204030204" pitchFamily="34" charset="0"/>
                <a:cs typeface="Times New Roman" panose="02020603050405020304" pitchFamily="18" charset="0"/>
              </a:rPr>
              <a:t>INTANGIBLES</a:t>
            </a:r>
          </a:p>
          <a:p>
            <a:pPr marL="285750" indent="-285750">
              <a:buFontTx/>
              <a:buChar char="-"/>
            </a:pPr>
            <a:endParaRPr lang="es-CO" sz="1600" dirty="0">
              <a:solidFill>
                <a:schemeClr val="bg1"/>
              </a:solidFill>
              <a:ea typeface="Calibri" panose="020F0502020204030204" pitchFamily="34" charset="0"/>
              <a:cs typeface="Times New Roman" panose="02020603050405020304" pitchFamily="18" charset="0"/>
            </a:endParaRPr>
          </a:p>
          <a:p>
            <a:r>
              <a:rPr lang="es-CO" sz="1400" dirty="0" smtClean="0">
                <a:solidFill>
                  <a:schemeClr val="bg1"/>
                </a:solidFill>
              </a:rPr>
              <a:t>Los documentos </a:t>
            </a:r>
            <a:r>
              <a:rPr lang="es-CO" sz="1400" dirty="0">
                <a:solidFill>
                  <a:schemeClr val="bg1"/>
                </a:solidFill>
              </a:rPr>
              <a:t>soportes para realizar el comprobante de ingreso de los bienes muebles, de consumo e intangibles son</a:t>
            </a:r>
            <a:r>
              <a:rPr lang="es-CO" sz="1400" dirty="0" smtClean="0">
                <a:solidFill>
                  <a:schemeClr val="bg1"/>
                </a:solidFill>
              </a:rPr>
              <a:t>:</a:t>
            </a:r>
          </a:p>
          <a:p>
            <a:endParaRPr lang="es-CO" sz="1400" dirty="0">
              <a:solidFill>
                <a:schemeClr val="bg1"/>
              </a:solidFill>
            </a:endParaRPr>
          </a:p>
          <a:p>
            <a:r>
              <a:rPr lang="es-CO" sz="1400" dirty="0">
                <a:solidFill>
                  <a:schemeClr val="bg1"/>
                </a:solidFill>
              </a:rPr>
              <a:t>•	Copia de la factura </a:t>
            </a:r>
          </a:p>
          <a:p>
            <a:r>
              <a:rPr lang="es-CO" sz="1400" dirty="0">
                <a:solidFill>
                  <a:schemeClr val="bg1"/>
                </a:solidFill>
              </a:rPr>
              <a:t>•	Copia del RUT (Registro Único Tributario)</a:t>
            </a:r>
          </a:p>
          <a:p>
            <a:r>
              <a:rPr lang="es-CO" sz="1400" dirty="0">
                <a:solidFill>
                  <a:schemeClr val="bg1"/>
                </a:solidFill>
              </a:rPr>
              <a:t>•	Copia del Certificado de registro presupuestal </a:t>
            </a:r>
          </a:p>
          <a:p>
            <a:r>
              <a:rPr lang="es-CO" sz="1400" dirty="0">
                <a:solidFill>
                  <a:schemeClr val="bg1"/>
                </a:solidFill>
              </a:rPr>
              <a:t>•	Copia del contrato - Copia de Orden de Compra</a:t>
            </a:r>
          </a:p>
          <a:p>
            <a:r>
              <a:rPr lang="es-CO" sz="1400" dirty="0">
                <a:solidFill>
                  <a:schemeClr val="bg1"/>
                </a:solidFill>
              </a:rPr>
              <a:t>•	Copia Acta Inicio Contrato</a:t>
            </a:r>
          </a:p>
          <a:p>
            <a:r>
              <a:rPr lang="es-CO" sz="1400" dirty="0">
                <a:solidFill>
                  <a:schemeClr val="bg1"/>
                </a:solidFill>
              </a:rPr>
              <a:t>•	Copia del formato 208-GA-Ft-136 Acta de Recibido a Satisfacción </a:t>
            </a:r>
            <a:endParaRPr lang="es-CO" sz="1400" dirty="0" smtClean="0">
              <a:solidFill>
                <a:schemeClr val="bg1"/>
              </a:solidFill>
            </a:endParaRPr>
          </a:p>
          <a:p>
            <a:endParaRPr lang="es-CO" sz="1400" dirty="0">
              <a:solidFill>
                <a:schemeClr val="bg1"/>
              </a:solidFill>
            </a:endParaRPr>
          </a:p>
          <a:p>
            <a:r>
              <a:rPr lang="es-ES" sz="1400" dirty="0">
                <a:solidFill>
                  <a:schemeClr val="bg1"/>
                </a:solidFill>
              </a:rPr>
              <a:t>Se realiza el ingreso al sistema de gestión de bienes y se genera automáticamente la placa para los bienes devolutivos que sean =&gt; a 2SMMLV.</a:t>
            </a:r>
            <a:endParaRPr lang="es-CO" sz="1400" dirty="0">
              <a:solidFill>
                <a:schemeClr val="bg1"/>
              </a:solidFill>
            </a:endParaRPr>
          </a:p>
          <a:p>
            <a:r>
              <a:rPr lang="es-ES" sz="1400" dirty="0">
                <a:solidFill>
                  <a:schemeClr val="bg1"/>
                </a:solidFill>
              </a:rPr>
              <a:t> </a:t>
            </a:r>
            <a:endParaRPr lang="es-CO" sz="1400" dirty="0">
              <a:solidFill>
                <a:schemeClr val="bg1"/>
              </a:solidFill>
            </a:endParaRPr>
          </a:p>
          <a:p>
            <a:r>
              <a:rPr lang="es-ES" sz="1400" dirty="0">
                <a:solidFill>
                  <a:schemeClr val="bg1"/>
                </a:solidFill>
              </a:rPr>
              <a:t>Los bienes muebles cuyo costo sea menor a (2) dos SMMLV afectarán directamente el gasto y se llevará el correspondiente control administrativo.</a:t>
            </a: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553357"/>
          </a:xfrm>
          <a:prstGeom prst="rect">
            <a:avLst/>
          </a:prstGeom>
        </p:spPr>
        <p:txBody>
          <a:bodyPr wrap="square">
            <a:spAutoFit/>
          </a:bodyPr>
          <a:lstStyle/>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7" name="Flecha derecha 6"/>
          <p:cNvSpPr/>
          <p:nvPr/>
        </p:nvSpPr>
        <p:spPr>
          <a:xfrm>
            <a:off x="399197" y="1489695"/>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5457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smtClean="0">
                <a:solidFill>
                  <a:schemeClr val="bg1"/>
                </a:solidFill>
              </a:rPr>
              <a:t>PROCEDIMIENTO </a:t>
            </a:r>
            <a:r>
              <a:rPr lang="es-CO" sz="1600" b="1" dirty="0">
                <a:solidFill>
                  <a:schemeClr val="bg1"/>
                </a:solidFill>
              </a:rPr>
              <a:t>“</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a:p>
            <a:pPr algn="just"/>
            <a:endParaRPr lang="es-CO" sz="1600" b="1" dirty="0">
              <a:solidFill>
                <a:schemeClr val="bg1"/>
              </a:solidFill>
            </a:endParaRPr>
          </a:p>
        </p:txBody>
      </p:sp>
      <p:sp>
        <p:nvSpPr>
          <p:cNvPr id="2" name="Rectángulo 1"/>
          <p:cNvSpPr/>
          <p:nvPr/>
        </p:nvSpPr>
        <p:spPr>
          <a:xfrm>
            <a:off x="341195" y="927404"/>
            <a:ext cx="8065826" cy="1815882"/>
          </a:xfrm>
          <a:prstGeom prst="rect">
            <a:avLst/>
          </a:prstGeom>
        </p:spPr>
        <p:txBody>
          <a:bodyPr wrap="square">
            <a:spAutoFit/>
          </a:bodyPr>
          <a:lstStyle/>
          <a:p>
            <a:endParaRPr lang="es-CO" sz="1400" b="1" dirty="0" smtClean="0">
              <a:solidFill>
                <a:schemeClr val="bg1"/>
              </a:solidFill>
              <a:ea typeface="Calibri" panose="020F0502020204030204" pitchFamily="34" charset="0"/>
              <a:cs typeface="Times New Roman" panose="02020603050405020304" pitchFamily="18" charset="0"/>
            </a:endParaRPr>
          </a:p>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pic>
        <p:nvPicPr>
          <p:cNvPr id="5" name="Imagen 4"/>
          <p:cNvPicPr>
            <a:picLocks noChangeAspect="1"/>
          </p:cNvPicPr>
          <p:nvPr/>
        </p:nvPicPr>
        <p:blipFill rotWithShape="1">
          <a:blip r:embed="rId2"/>
          <a:srcRect l="11142" t="10073" r="29623" b="10611"/>
          <a:stretch/>
        </p:blipFill>
        <p:spPr>
          <a:xfrm>
            <a:off x="341194" y="1454653"/>
            <a:ext cx="6018663" cy="4641347"/>
          </a:xfrm>
          <a:prstGeom prst="rect">
            <a:avLst/>
          </a:prstGeom>
        </p:spPr>
      </p:pic>
      <p:sp>
        <p:nvSpPr>
          <p:cNvPr id="6" name="Rectángulo 5"/>
          <p:cNvSpPr/>
          <p:nvPr/>
        </p:nvSpPr>
        <p:spPr>
          <a:xfrm>
            <a:off x="6359857" y="2486034"/>
            <a:ext cx="2047164" cy="2817694"/>
          </a:xfrm>
          <a:prstGeom prst="rect">
            <a:avLst/>
          </a:prstGeom>
        </p:spPr>
        <p:txBody>
          <a:bodyPr wrap="square">
            <a:spAutoFit/>
          </a:bodyPr>
          <a:lstStyle/>
          <a:p>
            <a:pPr>
              <a:lnSpc>
                <a:spcPct val="115000"/>
              </a:lnSpc>
              <a:spcAft>
                <a:spcPts val="0"/>
              </a:spcAft>
            </a:pPr>
            <a:r>
              <a:rPr lang="es-CO" sz="1400" dirty="0">
                <a:solidFill>
                  <a:srgbClr val="000000"/>
                </a:solidFill>
                <a:ea typeface="Times New Roman" panose="02020603050405020304" pitchFamily="18" charset="0"/>
                <a:cs typeface="Times New Roman" panose="02020603050405020304" pitchFamily="18" charset="0"/>
              </a:rPr>
              <a:t>Todos los Bienes muebles adquiridos por la entidad </a:t>
            </a:r>
            <a:r>
              <a:rPr lang="es-CO" sz="1400" dirty="0" smtClean="0">
                <a:solidFill>
                  <a:srgbClr val="000000"/>
                </a:solidFill>
                <a:ea typeface="Times New Roman" panose="02020603050405020304" pitchFamily="18" charset="0"/>
                <a:cs typeface="Times New Roman" panose="02020603050405020304" pitchFamily="18" charset="0"/>
              </a:rPr>
              <a:t>que se registran e ingresan </a:t>
            </a:r>
            <a:r>
              <a:rPr lang="es-CO" sz="1400" dirty="0">
                <a:solidFill>
                  <a:srgbClr val="000000"/>
                </a:solidFill>
                <a:ea typeface="Times New Roman" panose="02020603050405020304" pitchFamily="18" charset="0"/>
                <a:cs typeface="Times New Roman" panose="02020603050405020304" pitchFamily="18" charset="0"/>
              </a:rPr>
              <a:t>a los </a:t>
            </a:r>
            <a:r>
              <a:rPr lang="es-CO" sz="1400" dirty="0" smtClean="0">
                <a:solidFill>
                  <a:srgbClr val="000000"/>
                </a:solidFill>
                <a:ea typeface="Times New Roman" panose="02020603050405020304" pitchFamily="18" charset="0"/>
                <a:cs typeface="Times New Roman" panose="02020603050405020304" pitchFamily="18" charset="0"/>
              </a:rPr>
              <a:t>inventarios de bienes muebles de la entidad, son incluidos </a:t>
            </a:r>
            <a:r>
              <a:rPr lang="es-CO" sz="1400" dirty="0">
                <a:solidFill>
                  <a:srgbClr val="000000"/>
                </a:solidFill>
                <a:ea typeface="Times New Roman" panose="02020603050405020304" pitchFamily="18" charset="0"/>
                <a:cs typeface="Times New Roman" panose="02020603050405020304" pitchFamily="18" charset="0"/>
              </a:rPr>
              <a:t>en la póliza de aseguramiento </a:t>
            </a:r>
            <a:r>
              <a:rPr lang="es-CO" sz="1400" dirty="0" smtClean="0">
                <a:solidFill>
                  <a:srgbClr val="000000"/>
                </a:solidFill>
                <a:ea typeface="Times New Roman" panose="02020603050405020304" pitchFamily="18" charset="0"/>
                <a:cs typeface="Times New Roman" panose="02020603050405020304" pitchFamily="18" charset="0"/>
              </a:rPr>
              <a:t>correspondiente , </a:t>
            </a:r>
            <a:r>
              <a:rPr lang="es-CO" sz="1400" dirty="0">
                <a:solidFill>
                  <a:srgbClr val="000000"/>
                </a:solidFill>
                <a:ea typeface="Times New Roman" panose="02020603050405020304" pitchFamily="18" charset="0"/>
                <a:cs typeface="Times New Roman" panose="02020603050405020304" pitchFamily="18" charset="0"/>
              </a:rPr>
              <a:t>con el fin de transferir y mitigar el riesgo.</a:t>
            </a:r>
            <a:endParaRPr lang="es-CO"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04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p:txBody>
      </p:sp>
      <p:sp>
        <p:nvSpPr>
          <p:cNvPr id="2" name="Rectángulo 1"/>
          <p:cNvSpPr/>
          <p:nvPr/>
        </p:nvSpPr>
        <p:spPr>
          <a:xfrm>
            <a:off x="341195" y="927404"/>
            <a:ext cx="8065826" cy="1815882"/>
          </a:xfrm>
          <a:prstGeom prst="rect">
            <a:avLst/>
          </a:prstGeom>
        </p:spPr>
        <p:txBody>
          <a:bodyPr wrap="square">
            <a:spAutoFit/>
          </a:bodyPr>
          <a:lstStyle/>
          <a:p>
            <a:endParaRPr lang="es-CO" sz="1400" b="1" dirty="0" smtClean="0">
              <a:solidFill>
                <a:schemeClr val="bg1"/>
              </a:solidFill>
              <a:ea typeface="Calibri" panose="020F0502020204030204" pitchFamily="34" charset="0"/>
              <a:cs typeface="Times New Roman" panose="02020603050405020304" pitchFamily="18" charset="0"/>
            </a:endParaRPr>
          </a:p>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pic>
        <p:nvPicPr>
          <p:cNvPr id="6" name="Imagen 5"/>
          <p:cNvPicPr>
            <a:picLocks noChangeAspect="1"/>
          </p:cNvPicPr>
          <p:nvPr/>
        </p:nvPicPr>
        <p:blipFill rotWithShape="1">
          <a:blip r:embed="rId2"/>
          <a:srcRect l="11445" t="9669" r="31593" b="10746"/>
          <a:stretch/>
        </p:blipFill>
        <p:spPr>
          <a:xfrm>
            <a:off x="350263" y="1135998"/>
            <a:ext cx="6500914" cy="5223859"/>
          </a:xfrm>
          <a:prstGeom prst="rect">
            <a:avLst/>
          </a:prstGeom>
        </p:spPr>
      </p:pic>
      <p:sp>
        <p:nvSpPr>
          <p:cNvPr id="5" name="Rectángulo 4"/>
          <p:cNvSpPr/>
          <p:nvPr/>
        </p:nvSpPr>
        <p:spPr>
          <a:xfrm>
            <a:off x="6851177" y="1262234"/>
            <a:ext cx="1915266" cy="4056495"/>
          </a:xfrm>
          <a:prstGeom prst="rect">
            <a:avLst/>
          </a:prstGeom>
        </p:spPr>
        <p:txBody>
          <a:bodyPr wrap="square">
            <a:spAutoFit/>
          </a:bodyPr>
          <a:lstStyle/>
          <a:p>
            <a:pPr algn="just">
              <a:lnSpc>
                <a:spcPct val="115000"/>
              </a:lnSpc>
              <a:spcAft>
                <a:spcPts val="1000"/>
              </a:spcAft>
            </a:pPr>
            <a:r>
              <a:rPr lang="es-CO" sz="1400" dirty="0">
                <a:solidFill>
                  <a:srgbClr val="000000"/>
                </a:solidFill>
                <a:ea typeface="Times New Roman" panose="02020603050405020304" pitchFamily="18" charset="0"/>
                <a:cs typeface="Times New Roman" panose="02020603050405020304" pitchFamily="18" charset="0"/>
              </a:rPr>
              <a:t>En el caso de los bienes muebles devolutivos (Equipos de cómputo) se registrará su ingreso como el equipo completo como unidad y no por partes, es decir se registra la maquina como un todo, que incluye los componentes básicos y periféricos indispensables para su funcionamiento, entre otros: Monitor, CPU, teclado y Mouse.</a:t>
            </a:r>
            <a:endParaRPr lang="es-CO"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08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smtClean="0">
                <a:solidFill>
                  <a:schemeClr val="bg1"/>
                </a:solidFill>
              </a:rPr>
              <a:t>PROCEDIMIENTO </a:t>
            </a:r>
            <a:r>
              <a:rPr lang="es-CO" sz="1600" b="1" dirty="0">
                <a:solidFill>
                  <a:schemeClr val="bg1"/>
                </a:solidFill>
              </a:rPr>
              <a:t>“</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a:t>
            </a:r>
            <a:r>
              <a:rPr lang="es-CO" sz="1600" b="1" dirty="0">
                <a:solidFill>
                  <a:schemeClr val="bg1"/>
                </a:solidFill>
              </a:rPr>
              <a:t> </a:t>
            </a:r>
            <a:r>
              <a:rPr lang="es-CO" sz="1600" b="1" dirty="0" smtClean="0">
                <a:solidFill>
                  <a:schemeClr val="bg1"/>
                </a:solidFill>
              </a:rPr>
              <a:t>208-SADM-Pr-15</a:t>
            </a:r>
            <a:endParaRPr lang="es-CO" sz="1600" b="1" dirty="0">
              <a:solidFill>
                <a:schemeClr val="bg1"/>
              </a:solidFill>
            </a:endParaRPr>
          </a:p>
          <a:p>
            <a:pPr algn="just"/>
            <a:endParaRPr lang="es-CO" sz="1600" b="1" dirty="0">
              <a:solidFill>
                <a:schemeClr val="bg1"/>
              </a:solidFill>
            </a:endParaRPr>
          </a:p>
        </p:txBody>
      </p:sp>
      <p:sp>
        <p:nvSpPr>
          <p:cNvPr id="2" name="Rectángulo 1"/>
          <p:cNvSpPr/>
          <p:nvPr/>
        </p:nvSpPr>
        <p:spPr>
          <a:xfrm>
            <a:off x="341195" y="927404"/>
            <a:ext cx="8065826" cy="5128455"/>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0"/>
              </a:spcAft>
              <a:buFontTx/>
              <a:buChar char="-"/>
            </a:pPr>
            <a:r>
              <a:rPr lang="es-CO" b="1" dirty="0" smtClean="0">
                <a:solidFill>
                  <a:schemeClr val="bg1"/>
                </a:solidFill>
                <a:ea typeface="Calibri" panose="020F0502020204030204" pitchFamily="34" charset="0"/>
                <a:cs typeface="Times New Roman" panose="02020603050405020304" pitchFamily="18" charset="0"/>
              </a:rPr>
              <a:t>EGRESO </a:t>
            </a:r>
            <a:r>
              <a:rPr lang="es-CO" b="1" dirty="0">
                <a:solidFill>
                  <a:schemeClr val="bg1"/>
                </a:solidFill>
                <a:ea typeface="Calibri" panose="020F0502020204030204" pitchFamily="34" charset="0"/>
                <a:cs typeface="Times New Roman" panose="02020603050405020304" pitchFamily="18" charset="0"/>
              </a:rPr>
              <a:t>DE LA BODEGA AL </a:t>
            </a:r>
            <a:r>
              <a:rPr lang="es-CO" b="1" dirty="0" smtClean="0">
                <a:solidFill>
                  <a:schemeClr val="bg1"/>
                </a:solidFill>
                <a:ea typeface="Calibri" panose="020F0502020204030204" pitchFamily="34" charset="0"/>
                <a:cs typeface="Times New Roman" panose="02020603050405020304" pitchFamily="18" charset="0"/>
              </a:rPr>
              <a:t>SERVICIO</a:t>
            </a:r>
            <a:endParaRPr lang="es-CO" b="1" dirty="0">
              <a:solidFill>
                <a:schemeClr val="bg1"/>
              </a:solidFill>
              <a:ea typeface="Calibri" panose="020F0502020204030204" pitchFamily="34" charset="0"/>
              <a:cs typeface="Times New Roman" panose="02020603050405020304" pitchFamily="18" charset="0"/>
            </a:endParaRPr>
          </a:p>
          <a:p>
            <a:endParaRPr lang="es-CO" sz="1400" b="1" dirty="0" smtClean="0">
              <a:solidFill>
                <a:schemeClr val="bg1"/>
              </a:solidFill>
            </a:endParaRPr>
          </a:p>
          <a:p>
            <a:r>
              <a:rPr lang="es-CO" sz="1400" b="1" dirty="0">
                <a:solidFill>
                  <a:schemeClr val="bg1"/>
                </a:solidFill>
              </a:rPr>
              <a:t>Asignar los bienes muebles devolutivos</a:t>
            </a:r>
            <a:endParaRPr lang="es-CO" sz="1400" dirty="0">
              <a:solidFill>
                <a:schemeClr val="bg1"/>
              </a:solidFill>
            </a:endParaRPr>
          </a:p>
          <a:p>
            <a:r>
              <a:rPr lang="es-CO" sz="1400" b="1" dirty="0">
                <a:solidFill>
                  <a:schemeClr val="bg1"/>
                </a:solidFill>
              </a:rPr>
              <a:t> </a:t>
            </a:r>
            <a:endParaRPr lang="es-CO" sz="1400" dirty="0">
              <a:solidFill>
                <a:schemeClr val="bg1"/>
              </a:solidFill>
            </a:endParaRPr>
          </a:p>
          <a:p>
            <a:r>
              <a:rPr lang="es-CO" sz="1400" dirty="0">
                <a:solidFill>
                  <a:schemeClr val="bg1"/>
                </a:solidFill>
              </a:rPr>
              <a:t>La asignación de bienes devolutivos, es el movimiento de inventario, con el cual se realiza </a:t>
            </a:r>
            <a:r>
              <a:rPr lang="es-CO" sz="1400" dirty="0" smtClean="0">
                <a:solidFill>
                  <a:schemeClr val="bg1"/>
                </a:solidFill>
              </a:rPr>
              <a:t> y legaliza la </a:t>
            </a:r>
            <a:r>
              <a:rPr lang="es-CO" sz="1400" dirty="0">
                <a:solidFill>
                  <a:schemeClr val="bg1"/>
                </a:solidFill>
              </a:rPr>
              <a:t>entrega física de parte </a:t>
            </a:r>
            <a:r>
              <a:rPr lang="es-CO" sz="1400" dirty="0" smtClean="0">
                <a:solidFill>
                  <a:schemeClr val="bg1"/>
                </a:solidFill>
              </a:rPr>
              <a:t>de </a:t>
            </a:r>
            <a:r>
              <a:rPr lang="es-CO" sz="1400" dirty="0">
                <a:solidFill>
                  <a:schemeClr val="bg1"/>
                </a:solidFill>
              </a:rPr>
              <a:t>los bienes muebles de propiedad de la CVP utilizados por los funcionarios y </a:t>
            </a:r>
            <a:r>
              <a:rPr lang="es-CO" sz="1400" dirty="0" smtClean="0">
                <a:solidFill>
                  <a:schemeClr val="bg1"/>
                </a:solidFill>
              </a:rPr>
              <a:t>contratistas para el desarrollo de sus funciones u obligaciones  </a:t>
            </a:r>
            <a:r>
              <a:rPr lang="es-CO" sz="1400" dirty="0">
                <a:solidFill>
                  <a:schemeClr val="bg1"/>
                </a:solidFill>
              </a:rPr>
              <a:t>en cada una de las dependencias, para lo cual se debe:</a:t>
            </a:r>
          </a:p>
          <a:p>
            <a:r>
              <a:rPr lang="es-CO" sz="1400" b="1" dirty="0">
                <a:solidFill>
                  <a:schemeClr val="bg1"/>
                </a:solidFill>
              </a:rPr>
              <a:t> </a:t>
            </a:r>
            <a:endParaRPr lang="es-CO" sz="1400" dirty="0">
              <a:solidFill>
                <a:schemeClr val="bg1"/>
              </a:solidFill>
            </a:endParaRPr>
          </a:p>
          <a:p>
            <a:r>
              <a:rPr lang="es-CO" sz="1400" dirty="0">
                <a:solidFill>
                  <a:schemeClr val="bg1"/>
                </a:solidFill>
              </a:rPr>
              <a:t>Realizar la solicitud de asignación y entrega de equipos en el aplicativo GLPI, indicando la siguiente información:</a:t>
            </a:r>
          </a:p>
          <a:p>
            <a:r>
              <a:rPr lang="es-CO" sz="1400" b="1" dirty="0">
                <a:solidFill>
                  <a:schemeClr val="bg1"/>
                </a:solidFill>
              </a:rPr>
              <a:t> </a:t>
            </a:r>
            <a:endParaRPr lang="es-CO" sz="1400" dirty="0">
              <a:solidFill>
                <a:schemeClr val="bg1"/>
              </a:solidFill>
            </a:endParaRPr>
          </a:p>
          <a:p>
            <a:r>
              <a:rPr lang="es-CO" sz="1400" dirty="0">
                <a:solidFill>
                  <a:schemeClr val="bg1"/>
                </a:solidFill>
              </a:rPr>
              <a:t>-Nombres y Apellidos del (Funcionario y/o contratista)</a:t>
            </a:r>
          </a:p>
          <a:p>
            <a:r>
              <a:rPr lang="es-CO" sz="1400" dirty="0">
                <a:solidFill>
                  <a:schemeClr val="bg1"/>
                </a:solidFill>
              </a:rPr>
              <a:t>-Número de </a:t>
            </a:r>
            <a:r>
              <a:rPr lang="es-CO" sz="1400" dirty="0" smtClean="0">
                <a:solidFill>
                  <a:schemeClr val="bg1"/>
                </a:solidFill>
              </a:rPr>
              <a:t>Identificación (Cédula)</a:t>
            </a:r>
          </a:p>
          <a:p>
            <a:r>
              <a:rPr lang="es-CO" sz="1400" dirty="0" smtClean="0">
                <a:solidFill>
                  <a:schemeClr val="bg1"/>
                </a:solidFill>
              </a:rPr>
              <a:t>-Acta de Inicio</a:t>
            </a:r>
            <a:endParaRPr lang="es-CO" sz="1400" dirty="0">
              <a:solidFill>
                <a:schemeClr val="bg1"/>
              </a:solidFill>
            </a:endParaRPr>
          </a:p>
          <a:p>
            <a:r>
              <a:rPr lang="es-CO" sz="1400" dirty="0">
                <a:solidFill>
                  <a:schemeClr val="bg1"/>
                </a:solidFill>
              </a:rPr>
              <a:t>-Número de Contrato y/o cargo</a:t>
            </a:r>
          </a:p>
          <a:p>
            <a:r>
              <a:rPr lang="es-CO" sz="1400" dirty="0">
                <a:solidFill>
                  <a:schemeClr val="bg1"/>
                </a:solidFill>
              </a:rPr>
              <a:t>-Número de Puesto de </a:t>
            </a:r>
            <a:r>
              <a:rPr lang="es-CO" sz="1400" dirty="0" smtClean="0">
                <a:solidFill>
                  <a:schemeClr val="bg1"/>
                </a:solidFill>
              </a:rPr>
              <a:t>Trabajo donde será ubicado</a:t>
            </a:r>
            <a:endParaRPr lang="es-CO" sz="1400" dirty="0">
              <a:solidFill>
                <a:schemeClr val="bg1"/>
              </a:solidFill>
            </a:endParaRPr>
          </a:p>
          <a:p>
            <a:endParaRPr lang="es-CO" sz="1400" dirty="0" smtClean="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5" name="Flecha derecha 4"/>
          <p:cNvSpPr/>
          <p:nvPr/>
        </p:nvSpPr>
        <p:spPr>
          <a:xfrm>
            <a:off x="399197" y="1256638"/>
            <a:ext cx="145926" cy="105508"/>
          </a:xfrm>
          <a:prstGeom prst="right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2741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DAE6393-742A-464B-8D5E-21F7D57AF08E}"/>
              </a:ext>
            </a:extLst>
          </p:cNvPr>
          <p:cNvSpPr/>
          <p:nvPr/>
        </p:nvSpPr>
        <p:spPr>
          <a:xfrm>
            <a:off x="350263" y="112416"/>
            <a:ext cx="8056758" cy="911166"/>
          </a:xfrm>
          <a:prstGeom prst="rect">
            <a:avLst/>
          </a:prstGeom>
          <a:gradFill flip="none" rotWithShape="1">
            <a:gsLst>
              <a:gs pos="0">
                <a:srgbClr val="008F00">
                  <a:tint val="66000"/>
                  <a:satMod val="160000"/>
                </a:srgbClr>
              </a:gs>
              <a:gs pos="50000">
                <a:srgbClr val="008F00">
                  <a:tint val="44500"/>
                  <a:satMod val="160000"/>
                </a:srgbClr>
              </a:gs>
              <a:gs pos="100000">
                <a:srgbClr val="008F00">
                  <a:tint val="23500"/>
                  <a:satMod val="160000"/>
                </a:srgbClr>
              </a:gs>
            </a:gsLst>
            <a:lin ang="8100000" scaled="1"/>
            <a:tileRect/>
          </a:gradFill>
        </p:spPr>
        <p:style>
          <a:lnRef idx="1">
            <a:schemeClr val="dk1"/>
          </a:lnRef>
          <a:fillRef idx="3">
            <a:schemeClr val="dk1"/>
          </a:fillRef>
          <a:effectRef idx="2">
            <a:schemeClr val="dk1"/>
          </a:effectRef>
          <a:fontRef idx="minor">
            <a:schemeClr val="lt1"/>
          </a:fontRef>
        </p:style>
        <p:txBody>
          <a:bodyPr rtlCol="0" anchor="ctr"/>
          <a:lstStyle/>
          <a:p>
            <a:pPr algn="just"/>
            <a:r>
              <a:rPr lang="es-CO" sz="1600" b="1" dirty="0">
                <a:solidFill>
                  <a:schemeClr val="bg1"/>
                </a:solidFill>
              </a:rPr>
              <a:t>PROCEDIMIENTO “</a:t>
            </a:r>
            <a:r>
              <a:rPr lang="es-CO" sz="1600" b="1" dirty="0" smtClean="0">
                <a:solidFill>
                  <a:schemeClr val="bg1"/>
                </a:solidFill>
              </a:rPr>
              <a:t>ADMINISTRACIÓN Y </a:t>
            </a:r>
            <a:r>
              <a:rPr lang="es-CO" sz="1600" b="1" dirty="0">
                <a:solidFill>
                  <a:schemeClr val="bg1"/>
                </a:solidFill>
              </a:rPr>
              <a:t>CONTROL DE BIENES </a:t>
            </a:r>
            <a:r>
              <a:rPr lang="es-CO" sz="1600" b="1" dirty="0" smtClean="0">
                <a:solidFill>
                  <a:schemeClr val="bg1"/>
                </a:solidFill>
              </a:rPr>
              <a:t>MUEBLES, CONSUMO </a:t>
            </a:r>
            <a:r>
              <a:rPr lang="es-CO" sz="1600" b="1" dirty="0">
                <a:solidFill>
                  <a:schemeClr val="bg1"/>
                </a:solidFill>
              </a:rPr>
              <a:t>E INTANGIBLES” </a:t>
            </a:r>
            <a:r>
              <a:rPr lang="es-CO" sz="1600" b="1" dirty="0" smtClean="0">
                <a:solidFill>
                  <a:schemeClr val="bg1"/>
                </a:solidFill>
              </a:rPr>
              <a:t>-208-SADM-Pr-15</a:t>
            </a:r>
            <a:endParaRPr lang="es-CO" sz="1600" b="1" dirty="0">
              <a:solidFill>
                <a:schemeClr val="bg1"/>
              </a:solidFill>
            </a:endParaRPr>
          </a:p>
        </p:txBody>
      </p:sp>
      <p:sp>
        <p:nvSpPr>
          <p:cNvPr id="2" name="Rectángulo 1"/>
          <p:cNvSpPr/>
          <p:nvPr/>
        </p:nvSpPr>
        <p:spPr>
          <a:xfrm>
            <a:off x="341195" y="927404"/>
            <a:ext cx="8065826" cy="2246769"/>
          </a:xfrm>
          <a:prstGeom prst="rect">
            <a:avLst/>
          </a:prstGeom>
        </p:spPr>
        <p:txBody>
          <a:bodyPr wrap="square">
            <a:spAutoFit/>
          </a:bodyPr>
          <a:lstStyle/>
          <a:p>
            <a:endParaRPr lang="es-CO" sz="1400" b="1" dirty="0">
              <a:solidFill>
                <a:schemeClr val="bg1"/>
              </a:solidFill>
              <a:ea typeface="Calibri" panose="020F0502020204030204" pitchFamily="34" charset="0"/>
              <a:cs typeface="Times New Roman" panose="02020603050405020304" pitchFamily="18" charset="0"/>
            </a:endParaRPr>
          </a:p>
          <a:p>
            <a:endParaRPr lang="es-CO" sz="1400" dirty="0" smtClean="0">
              <a:solidFill>
                <a:schemeClr val="bg1"/>
              </a:solidFill>
            </a:endParaRPr>
          </a:p>
          <a:p>
            <a:endParaRPr lang="es-CO" sz="1400" dirty="0">
              <a:solidFill>
                <a:schemeClr val="bg1"/>
              </a:solidFill>
            </a:endParaRPr>
          </a:p>
          <a:p>
            <a:endParaRPr lang="es-CO" sz="1400" dirty="0">
              <a:solidFill>
                <a:schemeClr val="bg1"/>
              </a:solidFill>
            </a:endParaRPr>
          </a:p>
          <a:p>
            <a:endParaRPr lang="es-CO" sz="1400" dirty="0">
              <a:solidFill>
                <a:schemeClr val="bg1"/>
              </a:solidFill>
            </a:endParaRPr>
          </a:p>
          <a:p>
            <a:endParaRPr lang="es-ES" sz="1400" dirty="0">
              <a:solidFill>
                <a:schemeClr val="bg1"/>
              </a:solidFill>
            </a:endParaRPr>
          </a:p>
          <a:p>
            <a:endParaRPr lang="es-ES" sz="1400" dirty="0" smtClean="0">
              <a:solidFill>
                <a:schemeClr val="bg1"/>
              </a:solidFill>
            </a:endParaRPr>
          </a:p>
          <a:p>
            <a:endParaRPr lang="es-ES" sz="1400" dirty="0">
              <a:solidFill>
                <a:schemeClr val="bg1"/>
              </a:solidFill>
            </a:endParaRPr>
          </a:p>
          <a:p>
            <a:endParaRPr lang="es-CO" sz="1400" dirty="0">
              <a:solidFill>
                <a:schemeClr val="bg1"/>
              </a:solidFill>
            </a:endParaRPr>
          </a:p>
          <a:p>
            <a:r>
              <a:rPr lang="es-CO" sz="1400" dirty="0">
                <a:solidFill>
                  <a:schemeClr val="bg1"/>
                </a:solidFill>
              </a:rPr>
              <a:t> </a:t>
            </a:r>
          </a:p>
        </p:txBody>
      </p:sp>
      <p:sp>
        <p:nvSpPr>
          <p:cNvPr id="6" name="Rectángulo 5"/>
          <p:cNvSpPr/>
          <p:nvPr/>
        </p:nvSpPr>
        <p:spPr>
          <a:xfrm>
            <a:off x="341194" y="1595203"/>
            <a:ext cx="7888405" cy="1004186"/>
          </a:xfrm>
          <a:prstGeom prst="rect">
            <a:avLst/>
          </a:prstGeom>
        </p:spPr>
        <p:txBody>
          <a:bodyPr wrap="square">
            <a:spAutoFit/>
          </a:bodyPr>
          <a:lstStyle/>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endParaRPr lang="es-CO" sz="1400" b="1"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0"/>
              </a:spcAft>
            </a:pPr>
            <a:r>
              <a:rPr lang="es-CO" sz="1400" b="1" dirty="0" smtClean="0">
                <a:solidFill>
                  <a:schemeClr val="bg1"/>
                </a:solidFill>
                <a:ea typeface="Calibri" panose="020F0502020204030204" pitchFamily="34" charset="0"/>
                <a:cs typeface="Times New Roman" panose="02020603050405020304" pitchFamily="18" charset="0"/>
              </a:rPr>
              <a:t>   </a:t>
            </a:r>
          </a:p>
          <a:p>
            <a:pPr algn="just">
              <a:lnSpc>
                <a:spcPct val="107000"/>
              </a:lnSpc>
              <a:spcAft>
                <a:spcPts val="0"/>
              </a:spcAft>
            </a:pPr>
            <a:endParaRPr lang="es-CO" sz="1400" b="1" dirty="0">
              <a:solidFill>
                <a:schemeClr val="bg1"/>
              </a:solidFill>
              <a:ea typeface="Calibri" panose="020F0502020204030204" pitchFamily="34" charset="0"/>
              <a:cs typeface="Times New Roman" panose="02020603050405020304" pitchFamily="18" charset="0"/>
            </a:endParaRPr>
          </a:p>
        </p:txBody>
      </p:sp>
      <p:sp>
        <p:nvSpPr>
          <p:cNvPr id="10" name="Rectángulo 9"/>
          <p:cNvSpPr/>
          <p:nvPr/>
        </p:nvSpPr>
        <p:spPr>
          <a:xfrm>
            <a:off x="5852180" y="1732972"/>
            <a:ext cx="2855092" cy="2555380"/>
          </a:xfrm>
          <a:prstGeom prst="rect">
            <a:avLst/>
          </a:prstGeom>
        </p:spPr>
        <p:txBody>
          <a:bodyPr wrap="square">
            <a:spAutoFit/>
          </a:bodyPr>
          <a:lstStyle/>
          <a:p>
            <a:pPr algn="just">
              <a:lnSpc>
                <a:spcPct val="115000"/>
              </a:lnSpc>
              <a:spcAft>
                <a:spcPts val="1000"/>
              </a:spcAft>
            </a:pPr>
            <a:r>
              <a:rPr lang="es-CO" sz="1400" dirty="0">
                <a:solidFill>
                  <a:srgbClr val="000000"/>
                </a:solidFill>
                <a:ea typeface="Times New Roman" panose="02020603050405020304" pitchFamily="18" charset="0"/>
                <a:cs typeface="Times New Roman" panose="02020603050405020304" pitchFamily="18" charset="0"/>
              </a:rPr>
              <a:t>Cada Director, Subdirector, o Jefe de Oficina Asesora determinara y coordinara con su equipo de trabajo la ubicación, equipos tecnológicos y demás elementos que estima permitente utilizara para el desarrollo de sus </a:t>
            </a:r>
            <a:r>
              <a:rPr lang="es-CO" sz="1400" dirty="0" smtClean="0">
                <a:solidFill>
                  <a:srgbClr val="000000"/>
                </a:solidFill>
                <a:ea typeface="Times New Roman" panose="02020603050405020304" pitchFamily="18" charset="0"/>
                <a:cs typeface="Times New Roman" panose="02020603050405020304" pitchFamily="18" charset="0"/>
              </a:rPr>
              <a:t>funciones y obligaciones </a:t>
            </a:r>
            <a:r>
              <a:rPr lang="es-CO" sz="1400" dirty="0">
                <a:solidFill>
                  <a:srgbClr val="000000"/>
                </a:solidFill>
                <a:ea typeface="Times New Roman" panose="02020603050405020304" pitchFamily="18" charset="0"/>
                <a:cs typeface="Times New Roman" panose="02020603050405020304" pitchFamily="18" charset="0"/>
              </a:rPr>
              <a:t>cada uno de los funcionarios y/o contratistas al interior de cada dependencia. </a:t>
            </a:r>
            <a:endParaRPr lang="es-CO" sz="1200" dirty="0">
              <a:effectLst/>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937385" y="1578506"/>
            <a:ext cx="4614544" cy="3473067"/>
          </a:xfrm>
          <a:prstGeom prst="rect">
            <a:avLst/>
          </a:prstGeom>
          <a:solidFill>
            <a:schemeClr val="tx1"/>
          </a:solidFill>
        </p:spPr>
      </p:pic>
    </p:spTree>
    <p:extLst>
      <p:ext uri="{BB962C8B-B14F-4D97-AF65-F5344CB8AC3E}">
        <p14:creationId xmlns:p14="http://schemas.microsoft.com/office/powerpoint/2010/main" val="2443911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predeterminad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epúsc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1915</Words>
  <Application>Microsoft Office PowerPoint</Application>
  <PresentationFormat>Presentación en pantalla (4:3)</PresentationFormat>
  <Paragraphs>381</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24</vt:i4>
      </vt:variant>
    </vt:vector>
  </HeadingPairs>
  <TitlesOfParts>
    <vt:vector size="31" baseType="lpstr">
      <vt:lpstr>Arial</vt:lpstr>
      <vt:lpstr>Calibri</vt:lpstr>
      <vt:lpstr>Times New Roman</vt:lpstr>
      <vt:lpstr>Tema predeterminado</vt:lpstr>
      <vt:lpstr>1_Diseño personalizado</vt:lpstr>
      <vt:lpstr>2_Diseño personalizado</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Felipe Ortiz Ossa</dc:creator>
  <cp:lastModifiedBy>Carolina Andrea Cuartas</cp:lastModifiedBy>
  <cp:revision>43</cp:revision>
  <dcterms:created xsi:type="dcterms:W3CDTF">2020-10-28T00:52:21Z</dcterms:created>
  <dcterms:modified xsi:type="dcterms:W3CDTF">2022-01-03T19:33:43Z</dcterms:modified>
</cp:coreProperties>
</file>