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696" r:id="rId3"/>
    <p:sldMasterId id="2147483720" r:id="rId4"/>
  </p:sldMasterIdLst>
  <p:notesMasterIdLst>
    <p:notesMasterId r:id="rId70"/>
  </p:notesMasterIdLst>
  <p:handoutMasterIdLst>
    <p:handoutMasterId r:id="rId71"/>
  </p:handoutMasterIdLst>
  <p:sldIdLst>
    <p:sldId id="256" r:id="rId5"/>
    <p:sldId id="267" r:id="rId6"/>
    <p:sldId id="268" r:id="rId7"/>
    <p:sldId id="270" r:id="rId8"/>
    <p:sldId id="272" r:id="rId9"/>
    <p:sldId id="316" r:id="rId10"/>
    <p:sldId id="273" r:id="rId11"/>
    <p:sldId id="336" r:id="rId12"/>
    <p:sldId id="337" r:id="rId13"/>
    <p:sldId id="339" r:id="rId14"/>
    <p:sldId id="338" r:id="rId15"/>
    <p:sldId id="340" r:id="rId16"/>
    <p:sldId id="342" r:id="rId17"/>
    <p:sldId id="269" r:id="rId18"/>
    <p:sldId id="302" r:id="rId19"/>
    <p:sldId id="390" r:id="rId20"/>
    <p:sldId id="392" r:id="rId21"/>
    <p:sldId id="391" r:id="rId22"/>
    <p:sldId id="395" r:id="rId23"/>
    <p:sldId id="393" r:id="rId24"/>
    <p:sldId id="400" r:id="rId25"/>
    <p:sldId id="394" r:id="rId26"/>
    <p:sldId id="396" r:id="rId27"/>
    <p:sldId id="397" r:id="rId28"/>
    <p:sldId id="398" r:id="rId29"/>
    <p:sldId id="399" r:id="rId30"/>
    <p:sldId id="300" r:id="rId31"/>
    <p:sldId id="285" r:id="rId32"/>
    <p:sldId id="370" r:id="rId33"/>
    <p:sldId id="347" r:id="rId34"/>
    <p:sldId id="360" r:id="rId35"/>
    <p:sldId id="348" r:id="rId36"/>
    <p:sldId id="371" r:id="rId37"/>
    <p:sldId id="351" r:id="rId38"/>
    <p:sldId id="358" r:id="rId39"/>
    <p:sldId id="357" r:id="rId40"/>
    <p:sldId id="355" r:id="rId41"/>
    <p:sldId id="354" r:id="rId42"/>
    <p:sldId id="287" r:id="rId43"/>
    <p:sldId id="345" r:id="rId44"/>
    <p:sldId id="346" r:id="rId45"/>
    <p:sldId id="378" r:id="rId46"/>
    <p:sldId id="379" r:id="rId47"/>
    <p:sldId id="380" r:id="rId48"/>
    <p:sldId id="381" r:id="rId49"/>
    <p:sldId id="382" r:id="rId50"/>
    <p:sldId id="383" r:id="rId51"/>
    <p:sldId id="384" r:id="rId52"/>
    <p:sldId id="385" r:id="rId53"/>
    <p:sldId id="313" r:id="rId54"/>
    <p:sldId id="363" r:id="rId55"/>
    <p:sldId id="364" r:id="rId56"/>
    <p:sldId id="365" r:id="rId57"/>
    <p:sldId id="366" r:id="rId58"/>
    <p:sldId id="367" r:id="rId59"/>
    <p:sldId id="368" r:id="rId60"/>
    <p:sldId id="401" r:id="rId61"/>
    <p:sldId id="402" r:id="rId62"/>
    <p:sldId id="403" r:id="rId63"/>
    <p:sldId id="318" r:id="rId64"/>
    <p:sldId id="386" r:id="rId65"/>
    <p:sldId id="387" r:id="rId66"/>
    <p:sldId id="388" r:id="rId67"/>
    <p:sldId id="389" r:id="rId68"/>
    <p:sldId id="261" r:id="rId69"/>
  </p:sldIdLst>
  <p:sldSz cx="12192000" cy="685800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6600"/>
    <a:srgbClr val="F4FBDD"/>
    <a:srgbClr val="EB0029"/>
    <a:srgbClr val="FFB819"/>
    <a:srgbClr val="E397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94754" autoAdjust="0"/>
  </p:normalViewPr>
  <p:slideViewPr>
    <p:cSldViewPr snapToGrid="0" snapToObjects="1">
      <p:cViewPr varScale="1">
        <p:scale>
          <a:sx n="106" d="100"/>
          <a:sy n="106" d="100"/>
        </p:scale>
        <p:origin x="1152" y="10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10.216.160.201\control%20interno\2023\28.03%20PAA\01.%20Plan%20Anual%20de%20Auditor&#237;as%202023%20Aprobado%202701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3.bin"/></Relationships>
</file>

<file path=ppt/charts/_rels/chart3.xml.rels><?xml version="1.0" encoding="UTF-8" standalone="yes"?>
<Relationships xmlns="http://schemas.openxmlformats.org/package/2006/relationships"><Relationship Id="rId3" Type="http://schemas.openxmlformats.org/officeDocument/2006/relationships/oleObject" Target="file:///C:\Users\kserranor\Desktop\PM\Consolidado%20PMP%20-%20corte%2030nov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216.160.201\control%20interno\2023\19.04%20INF.%20%20DE%20GESTI&#211;N\PAAC\I%20Seguimiento%202023\Anexos%20RTA\Plan%20Anticorrupci&#243;n%20y%20de%20Atenci&#243;n%20al%20Ciudadano%20&#8211;%20PAAC%202023_1%20REPORTE%202023%20grafica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2194060569244081E-3"/>
          <c:w val="0.66882107700414528"/>
          <c:h val="0.9332660067595524"/>
        </c:manualLayout>
      </c:layout>
      <c:pie3DChart>
        <c:varyColors val="1"/>
        <c:ser>
          <c:idx val="0"/>
          <c:order val="0"/>
          <c:explosion val="5"/>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32C-4674-A2A8-691144E7D34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32C-4674-A2A8-691144E7D34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32C-4674-A2A8-691144E7D34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32C-4674-A2A8-691144E7D34D}"/>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MX"/>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'[01. Plan Anual de Auditorías 2023 Aprobado 27012023.xlsx]Hoja1'!$D$2:$D$5</c:f>
              <c:strCache>
                <c:ptCount val="4"/>
                <c:pt idx="0">
                  <c:v>Auditoria de Gestión</c:v>
                </c:pt>
                <c:pt idx="1">
                  <c:v>Informes Regulatorios</c:v>
                </c:pt>
                <c:pt idx="2">
                  <c:v>Seguimiento Periódico</c:v>
                </c:pt>
                <c:pt idx="3">
                  <c:v>Relación Entes Externos de Control</c:v>
                </c:pt>
              </c:strCache>
            </c:strRef>
          </c:cat>
          <c:val>
            <c:numRef>
              <c:f>'[01. Plan Anual de Auditorías 2023 Aprobado 27012023.xlsx]Hoja1'!$E$2:$E$5</c:f>
              <c:numCache>
                <c:formatCode>General</c:formatCode>
                <c:ptCount val="4"/>
                <c:pt idx="0">
                  <c:v>14</c:v>
                </c:pt>
                <c:pt idx="1">
                  <c:v>27</c:v>
                </c:pt>
                <c:pt idx="2">
                  <c:v>14</c:v>
                </c:pt>
                <c:pt idx="3">
                  <c:v>54</c:v>
                </c:pt>
              </c:numCache>
            </c:numRef>
          </c:val>
          <c:extLst>
            <c:ext xmlns:c16="http://schemas.microsoft.com/office/drawing/2014/chart" uri="{C3380CC4-5D6E-409C-BE32-E72D297353CC}">
              <c16:uniqueId val="{00000008-332C-4674-A2A8-691144E7D34D}"/>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5740090618700513"/>
          <c:y val="0.14322789467314326"/>
          <c:w val="0.40253464110572085"/>
          <c:h val="0.7659065698755480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9388042865200225E-2"/>
          <c:y val="5.5735088769200081E-2"/>
          <c:w val="0.96827411167512689"/>
          <c:h val="0.74122002792738884"/>
        </c:manualLayout>
      </c:layout>
      <c:lineChart>
        <c:grouping val="standard"/>
        <c:varyColors val="0"/>
        <c:ser>
          <c:idx val="0"/>
          <c:order val="0"/>
          <c:tx>
            <c:v>Programado</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'[03. Plan Anual de Auditorías 2023 Seguimiento 30 abr 2023.xlsx]Hoja3'!$E$13:$E$24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'[03. Plan Anual de Auditorías 2023 Seguimiento 30 abr 2023.xlsx]Hoja3'!$G$13:$G$24</c:f>
              <c:numCache>
                <c:formatCode>General</c:formatCode>
                <c:ptCount val="12"/>
                <c:pt idx="0">
                  <c:v>14</c:v>
                </c:pt>
                <c:pt idx="1">
                  <c:v>21</c:v>
                </c:pt>
                <c:pt idx="2">
                  <c:v>29</c:v>
                </c:pt>
                <c:pt idx="3">
                  <c:v>35</c:v>
                </c:pt>
                <c:pt idx="4">
                  <c:v>45</c:v>
                </c:pt>
                <c:pt idx="5">
                  <c:v>50</c:v>
                </c:pt>
                <c:pt idx="6">
                  <c:v>66</c:v>
                </c:pt>
                <c:pt idx="7">
                  <c:v>75</c:v>
                </c:pt>
                <c:pt idx="8">
                  <c:v>84</c:v>
                </c:pt>
                <c:pt idx="9">
                  <c:v>94</c:v>
                </c:pt>
                <c:pt idx="10">
                  <c:v>102</c:v>
                </c:pt>
                <c:pt idx="11">
                  <c:v>109</c:v>
                </c:pt>
              </c:numCache>
            </c:numRef>
          </c:val>
          <c:smooth val="0"/>
          <c:extLst>
            <c:ext xmlns:c16="http://schemas.microsoft.com/office/drawing/2014/chart" uri="{C3380CC4-5D6E-409C-BE32-E72D297353CC}">
              <c16:uniqueId val="{00000000-DB38-4D62-B0FA-BFEABE4A4E5D}"/>
            </c:ext>
          </c:extLst>
        </c:ser>
        <c:ser>
          <c:idx val="1"/>
          <c:order val="1"/>
          <c:tx>
            <c:v>Ejecutado</c:v>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'[03. Plan Anual de Auditorías 2023 Seguimiento 30 abr 2023.xlsx]Hoja3'!$E$13:$E$24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'[03. Plan Anual de Auditorías 2023 Seguimiento 30 abr 2023.xlsx]Hoja3'!$I$13:$I$24</c:f>
              <c:numCache>
                <c:formatCode>General</c:formatCode>
                <c:ptCount val="12"/>
                <c:pt idx="0">
                  <c:v>14</c:v>
                </c:pt>
                <c:pt idx="1">
                  <c:v>21</c:v>
                </c:pt>
                <c:pt idx="2">
                  <c:v>28</c:v>
                </c:pt>
                <c:pt idx="3">
                  <c:v>32</c:v>
                </c:pt>
              </c:numCache>
            </c:numRef>
          </c:val>
          <c:smooth val="0"/>
          <c:extLst>
            <c:ext xmlns:c16="http://schemas.microsoft.com/office/drawing/2014/chart" uri="{C3380CC4-5D6E-409C-BE32-E72D297353CC}">
              <c16:uniqueId val="{00000001-DB38-4D62-B0FA-BFEABE4A4E5D}"/>
            </c:ext>
          </c:extLst>
        </c:ser>
        <c:ser>
          <c:idx val="2"/>
          <c:order val="2"/>
          <c:tx>
            <c:v>% Cumplimiento</c:v>
          </c:tx>
          <c:spPr>
            <a:ln w="28575" cap="rnd">
              <a:noFill/>
              <a:round/>
            </a:ln>
            <a:effectLst/>
          </c:spPr>
          <c:marker>
            <c:symbol val="circle"/>
            <c:size val="5"/>
            <c:spPr>
              <a:noFill/>
              <a:ln w="9525">
                <a:noFill/>
              </a:ln>
              <a:effectLst/>
            </c:spPr>
          </c:marker>
          <c:dLbls>
            <c:dLbl>
              <c:idx val="0"/>
              <c:layout>
                <c:manualLayout>
                  <c:x val="-3.657824803149607E-2"/>
                  <c:y val="-0.2168856504877188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38-4D62-B0FA-BFEABE4A4E5D}"/>
                </c:ext>
              </c:extLst>
            </c:dLbl>
            <c:dLbl>
              <c:idx val="1"/>
              <c:layout>
                <c:manualLayout>
                  <c:x val="-3.6578248031496063E-2"/>
                  <c:y val="-0.2527065460101069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38-4D62-B0FA-BFEABE4A4E5D}"/>
                </c:ext>
              </c:extLst>
            </c:dLbl>
            <c:dLbl>
              <c:idx val="2"/>
              <c:layout>
                <c:manualLayout>
                  <c:x val="-3.3911581364829399E-2"/>
                  <c:y val="-0.3124080385474204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B38-4D62-B0FA-BFEABE4A4E5D}"/>
                </c:ext>
              </c:extLst>
            </c:dLbl>
            <c:dLbl>
              <c:idx val="3"/>
              <c:layout>
                <c:manualLayout>
                  <c:x val="-3.3911581364829434E-2"/>
                  <c:y val="-0.3641493320797586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38-4D62-B0FA-BFEABE4A4E5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'[03. Plan Anual de Auditorías 2023 Seguimiento 30 abr 2023.xlsx]Hoja3'!$J$13:$J$24</c:f>
              <c:numCache>
                <c:formatCode>0%</c:formatCode>
                <c:ptCount val="12"/>
                <c:pt idx="0">
                  <c:v>1</c:v>
                </c:pt>
                <c:pt idx="1">
                  <c:v>1</c:v>
                </c:pt>
                <c:pt idx="2">
                  <c:v>0.96551724137931039</c:v>
                </c:pt>
                <c:pt idx="3">
                  <c:v>0.91428571428571426</c:v>
                </c:pt>
              </c:numCache>
            </c:numRef>
          </c:val>
          <c:smooth val="0"/>
          <c:extLst>
            <c:ext xmlns:c16="http://schemas.microsoft.com/office/drawing/2014/chart" uri="{C3380CC4-5D6E-409C-BE32-E72D297353CC}">
              <c16:uniqueId val="{00000006-DB38-4D62-B0FA-BFEABE4A4E5D}"/>
            </c:ext>
          </c:extLst>
        </c:ser>
        <c:dLbls>
          <c:showLegendKey val="0"/>
          <c:showVal val="0"/>
          <c:showCatName val="0"/>
          <c:showSerName val="0"/>
          <c:showPercent val="0"/>
          <c:showBubbleSize val="0"/>
        </c:dLbls>
        <c:marker val="1"/>
        <c:smooth val="0"/>
        <c:axId val="2134946927"/>
        <c:axId val="2134941519"/>
      </c:lineChart>
      <c:catAx>
        <c:axId val="213494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crossAx val="2134941519"/>
        <c:crosses val="autoZero"/>
        <c:auto val="1"/>
        <c:lblAlgn val="ctr"/>
        <c:lblOffset val="100"/>
        <c:noMultiLvlLbl val="0"/>
      </c:catAx>
      <c:valAx>
        <c:axId val="2134941519"/>
        <c:scaling>
          <c:orientation val="minMax"/>
          <c:max val="110"/>
          <c:min val="0"/>
        </c:scaling>
        <c:delete val="1"/>
        <c:axPos val="l"/>
        <c:numFmt formatCode="General" sourceLinked="1"/>
        <c:majorTickMark val="none"/>
        <c:minorTickMark val="none"/>
        <c:tickLblPos val="nextTo"/>
        <c:crossAx val="2134946927"/>
        <c:crosses val="autoZero"/>
        <c:crossBetween val="between"/>
        <c:minorUnit val="2"/>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[Consolidado PMP - corte 30nov2022.xlsx]Hoja2!TablaDinámica4</c:name>
    <c:fmtId val="5"/>
  </c:pivotSource>
  <c:chart>
    <c:autoTitleDeleted val="1"/>
    <c:pivotFmts>
      <c:pivotFm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circle"/>
          <c:size val="6"/>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fld id="{EB42558F-D7E2-4AF0-AF83-6F8D39007202}"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380F81B3-DBB3-45B3-B22A-F1A5A8D60EC5}"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72027DA9-C02C-47BF-90BD-6080B41A1F3D}"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2"/>
        <c:spPr>
          <a:solidFill>
            <a:srgbClr val="0070C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7.5445898368984195E-3"/>
              <c:y val="-4.2838018741633205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fld id="{99265ACA-08C1-49C6-866D-4BE9E2536284}"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B9204395-2BC3-4A9F-9E8B-981B991220AA}"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FB567160-419D-43F6-819A-CAFFCE98EF7E}"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endParaRPr lang="es-MX"/>
            </a:p>
          </c:txPr>
          <c:dLblPos val="bestFit"/>
          <c:showLegendKey val="0"/>
          <c:showVal val="1"/>
          <c:showCatName val="1"/>
          <c:showSerName val="0"/>
          <c:showPercent val="1"/>
          <c:showBubbleSize val="0"/>
          <c:extLst>
            <c:ext xmlns:c15="http://schemas.microsoft.com/office/drawing/2012/chart" uri="{CE6537A1-D6FC-4f65-9D91-7224C49458BB}">
              <c15:layout>
                <c:manualLayout>
                  <c:w val="0.17062549280105416"/>
                  <c:h val="0.20663989290495316"/>
                </c:manualLayout>
              </c15:layout>
              <c15:dlblFieldTable/>
              <c15:showDataLabelsRange val="0"/>
            </c:ext>
          </c:extLst>
        </c:dLbl>
      </c:pivotFmt>
      <c:pivotFmt>
        <c:idx val="3"/>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fld id="{F41552C1-75EE-4D36-A4EC-0F32CAFB2C5C}"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D42621F5-DA7C-4CC6-B51E-0B2BFD2BE1DF}"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A89F31B5-E3A4-4603-AFAE-48B0432459A7}"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4"/>
        <c:spPr>
          <a:solidFill>
            <a:schemeClr val="bg2">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fld id="{F5BBB2EF-7EFB-4B5A-87FE-F656E2B025DD}"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9449A7FE-B027-4B4E-A28D-F08972981131}"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33847017-5F15-4159-A78F-61044A777A7B}"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5"/>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6"/>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fld id="{EB42558F-D7E2-4AF0-AF83-6F8D39007202}"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380F81B3-DBB3-45B3-B22A-F1A5A8D60EC5}"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72027DA9-C02C-47BF-90BD-6080B41A1F3D}"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7"/>
        <c:spPr>
          <a:solidFill>
            <a:srgbClr val="0070C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7.5445898368984195E-3"/>
              <c:y val="-4.2838018741633205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fld id="{99265ACA-08C1-49C6-866D-4BE9E2536284}"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B9204395-2BC3-4A9F-9E8B-981B991220AA}"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FB567160-419D-43F6-819A-CAFFCE98EF7E}"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endParaRPr lang="es-MX"/>
            </a:p>
          </c:txPr>
          <c:dLblPos val="bestFit"/>
          <c:showLegendKey val="0"/>
          <c:showVal val="1"/>
          <c:showCatName val="1"/>
          <c:showSerName val="0"/>
          <c:showPercent val="1"/>
          <c:showBubbleSize val="0"/>
          <c:extLst>
            <c:ext xmlns:c15="http://schemas.microsoft.com/office/drawing/2012/chart" uri="{CE6537A1-D6FC-4f65-9D91-7224C49458BB}">
              <c15:layout>
                <c:manualLayout>
                  <c:w val="0.17062549280105416"/>
                  <c:h val="0.20663989290495316"/>
                </c:manualLayout>
              </c15:layout>
              <c15:dlblFieldTable/>
              <c15:showDataLabelsRange val="0"/>
            </c:ext>
          </c:extLst>
        </c:dLbl>
      </c:pivotFmt>
      <c:pivotFmt>
        <c:idx val="8"/>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fld id="{F41552C1-75EE-4D36-A4EC-0F32CAFB2C5C}"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D42621F5-DA7C-4CC6-B51E-0B2BFD2BE1DF}"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A89F31B5-E3A4-4603-AFAE-48B0432459A7}"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9"/>
        <c:spPr>
          <a:solidFill>
            <a:schemeClr val="bg2">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fld id="{F5BBB2EF-7EFB-4B5A-87FE-F656E2B025DD}"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9449A7FE-B027-4B4E-A28D-F08972981131}"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33847017-5F15-4159-A78F-61044A777A7B}"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1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1"/>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fld id="{EB42558F-D7E2-4AF0-AF83-6F8D39007202}"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380F81B3-DBB3-45B3-B22A-F1A5A8D60EC5}"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72027DA9-C02C-47BF-90BD-6080B41A1F3D}"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12"/>
        <c:spPr>
          <a:solidFill>
            <a:srgbClr val="0070C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7.5445898368984195E-3"/>
              <c:y val="-4.2838018741633205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fld id="{99265ACA-08C1-49C6-866D-4BE9E2536284}"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B9204395-2BC3-4A9F-9E8B-981B991220AA}"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FB567160-419D-43F6-819A-CAFFCE98EF7E}"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endParaRPr lang="es-MX"/>
            </a:p>
          </c:txPr>
          <c:dLblPos val="bestFit"/>
          <c:showLegendKey val="0"/>
          <c:showVal val="1"/>
          <c:showCatName val="1"/>
          <c:showSerName val="0"/>
          <c:showPercent val="1"/>
          <c:showBubbleSize val="0"/>
          <c:extLst>
            <c:ext xmlns:c15="http://schemas.microsoft.com/office/drawing/2012/chart" uri="{CE6537A1-D6FC-4f65-9D91-7224C49458BB}">
              <c15:layout>
                <c:manualLayout>
                  <c:w val="0.17062549280105416"/>
                  <c:h val="0.20663989290495316"/>
                </c:manualLayout>
              </c15:layout>
              <c15:dlblFieldTable/>
              <c15:showDataLabelsRange val="0"/>
            </c:ext>
          </c:extLst>
        </c:dLbl>
      </c:pivotFmt>
      <c:pivotFmt>
        <c:idx val="13"/>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fld id="{F41552C1-75EE-4D36-A4EC-0F32CAFB2C5C}"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D42621F5-DA7C-4CC6-B51E-0B2BFD2BE1DF}"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A89F31B5-E3A4-4603-AFAE-48B0432459A7}"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14"/>
        <c:spPr>
          <a:solidFill>
            <a:schemeClr val="bg2">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tx>
            <c:rich>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fld id="{F5BBB2EF-7EFB-4B5A-87FE-F656E2B025DD}" type="CATEGORYNAME">
                  <a:rPr lang="en-US"/>
                  <a:pPr>
                    <a:defRPr sz="1400" b="1" i="0" u="none" strike="noStrike" kern="1200" spc="0" baseline="0">
                      <a:solidFill>
                        <a:schemeClr val="tx2"/>
                      </a:solidFill>
                      <a:latin typeface="+mn-lt"/>
                      <a:ea typeface="+mn-ea"/>
                      <a:cs typeface="+mn-cs"/>
                    </a:defRPr>
                  </a:pPr>
                  <a:t>[NOMBRE DE CATEGORÍA]</a:t>
                </a:fld>
                <a:r>
                  <a:rPr lang="en-US" baseline="0"/>
                  <a:t>, </a:t>
                </a:r>
                <a:fld id="{9449A7FE-B027-4B4E-A28D-F08972981131}" type="VALUE">
                  <a:rPr lang="en-US" baseline="0"/>
                  <a:pPr>
                    <a:defRPr sz="1400" b="1" i="0" u="none" strike="noStrike" kern="1200" spc="0" baseline="0">
                      <a:solidFill>
                        <a:schemeClr val="tx2"/>
                      </a:solidFill>
                      <a:latin typeface="+mn-lt"/>
                      <a:ea typeface="+mn-ea"/>
                      <a:cs typeface="+mn-cs"/>
                    </a:defRPr>
                  </a:pPr>
                  <a:t>[VALOR]</a:t>
                </a:fld>
                <a:r>
                  <a:rPr lang="en-US" baseline="0"/>
                  <a:t> acciones, </a:t>
                </a:r>
                <a:fld id="{33847017-5F15-4159-A78F-61044A777A7B}" type="PERCENTAGE">
                  <a:rPr lang="en-US" baseline="0"/>
                  <a:pPr>
                    <a:defRPr sz="1400" b="1" i="0" u="none" strike="noStrike" kern="1200" spc="0" baseline="0">
                      <a:solidFill>
                        <a:schemeClr val="tx2"/>
                      </a:solidFill>
                      <a:latin typeface="+mn-lt"/>
                      <a:ea typeface="+mn-ea"/>
                      <a:cs typeface="+mn-cs"/>
                    </a:defRPr>
                  </a:pPr>
                  <a:t>[PORCENTAJE]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2"/>
                  </a:solidFill>
                  <a:latin typeface="+mn-lt"/>
                  <a:ea typeface="+mn-ea"/>
                  <a:cs typeface="+mn-cs"/>
                </a:defRPr>
              </a:pPr>
              <a:endParaRPr lang="es-MX"/>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s>
    <c:view3D>
      <c:rotX val="20"/>
      <c:rotY val="18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 Anticorrupción y de Atención al Ciudadano – PAAC 2023_1 REPORTE 2023 graficas.xlsx]Hoja1'!$O$29</c:f>
              <c:strCache>
                <c:ptCount val="1"/>
                <c:pt idx="0">
                  <c:v>% DE AVANCE
LOGRADO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 Anticorrupción y de Atención al Ciudadano – PAAC 2023_1 REPORTE 2023 graficas.xlsx]Hoja1'!$N$30:$N$35</c:f>
              <c:strCache>
                <c:ptCount val="6"/>
                <c:pt idx="0">
                  <c:v>GESTIÓN RIESGO CORRUPCIÓN</c:v>
                </c:pt>
                <c:pt idx="1">
                  <c:v>RACIONALIZACIÓN DE TRÁMITES </c:v>
                </c:pt>
                <c:pt idx="2">
                  <c:v>RENDICIÓN DE CUENTAS</c:v>
                </c:pt>
                <c:pt idx="3">
                  <c:v>MECANISMO ATENCIÓN CIUDADANO</c:v>
                </c:pt>
                <c:pt idx="4">
                  <c:v>TRANSPARENCIA</c:v>
                </c:pt>
                <c:pt idx="5">
                  <c:v>INICIATIVAS ADICIONALES </c:v>
                </c:pt>
              </c:strCache>
            </c:strRef>
          </c:cat>
          <c:val>
            <c:numRef>
              <c:f>'[Plan Anticorrupción y de Atención al Ciudadano – PAAC 2023_1 REPORTE 2023 graficas.xlsx]Hoja1'!$O$30:$O$35</c:f>
              <c:numCache>
                <c:formatCode>0%</c:formatCode>
                <c:ptCount val="6"/>
                <c:pt idx="0">
                  <c:v>0.83</c:v>
                </c:pt>
                <c:pt idx="1">
                  <c:v>0</c:v>
                </c:pt>
                <c:pt idx="2">
                  <c:v>0.45</c:v>
                </c:pt>
                <c:pt idx="3">
                  <c:v>0.24</c:v>
                </c:pt>
                <c:pt idx="4">
                  <c:v>0.32</c:v>
                </c:pt>
                <c:pt idx="5">
                  <c:v>0.48</c:v>
                </c:pt>
              </c:numCache>
            </c:numRef>
          </c:val>
          <c:extLst>
            <c:ext xmlns:c16="http://schemas.microsoft.com/office/drawing/2014/chart" uri="{C3380CC4-5D6E-409C-BE32-E72D297353CC}">
              <c16:uniqueId val="{00000000-272E-4F34-8AE1-16C6176FBB7D}"/>
            </c:ext>
          </c:extLst>
        </c:ser>
        <c:dLbls>
          <c:dLblPos val="outEnd"/>
          <c:showLegendKey val="0"/>
          <c:showVal val="1"/>
          <c:showCatName val="0"/>
          <c:showSerName val="0"/>
          <c:showPercent val="0"/>
          <c:showBubbleSize val="0"/>
        </c:dLbls>
        <c:gapWidth val="219"/>
        <c:overlap val="-27"/>
        <c:axId val="1945815775"/>
        <c:axId val="1945817023"/>
      </c:barChart>
      <c:catAx>
        <c:axId val="1945815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crossAx val="1945817023"/>
        <c:crosses val="autoZero"/>
        <c:auto val="1"/>
        <c:lblAlgn val="ctr"/>
        <c:lblOffset val="100"/>
        <c:noMultiLvlLbl val="0"/>
      </c:catAx>
      <c:valAx>
        <c:axId val="1945817023"/>
        <c:scaling>
          <c:orientation val="minMax"/>
        </c:scaling>
        <c:delete val="1"/>
        <c:axPos val="l"/>
        <c:numFmt formatCode="0%" sourceLinked="1"/>
        <c:majorTickMark val="none"/>
        <c:minorTickMark val="none"/>
        <c:tickLblPos val="nextTo"/>
        <c:crossAx val="19458157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6ACEA-9B34-44FD-AE48-2323F69E36D7}" type="doc">
      <dgm:prSet loTypeId="urn:microsoft.com/office/officeart/2005/8/layout/hProcess11" loCatId="process" qsTypeId="urn:microsoft.com/office/officeart/2005/8/quickstyle/simple1" qsCatId="simple" csTypeId="urn:microsoft.com/office/officeart/2005/8/colors/accent6_4" csCatId="accent6" phldr="1"/>
      <dgm:spPr/>
      <dgm:t>
        <a:bodyPr/>
        <a:lstStyle/>
        <a:p>
          <a:endParaRPr lang="es-CO"/>
        </a:p>
      </dgm:t>
    </dgm:pt>
    <dgm:pt modelId="{B84503D6-C943-4339-87DE-E31130A5C9E4}">
      <dgm:prSet phldrT="[Texto]" custT="1"/>
      <dgm:spPr/>
      <dgm:t>
        <a:bodyPr/>
        <a:lstStyle/>
        <a:p>
          <a:r>
            <a:rPr lang="es-ES" sz="1300" b="1" dirty="0">
              <a:solidFill>
                <a:srgbClr val="70BE97"/>
              </a:solidFill>
            </a:rPr>
            <a:t>0. Validación accesos OTIC</a:t>
          </a:r>
          <a:endParaRPr lang="es-CO" sz="1300" b="1" dirty="0">
            <a:solidFill>
              <a:srgbClr val="70BE97"/>
            </a:solidFill>
          </a:endParaRPr>
        </a:p>
      </dgm:t>
    </dgm:pt>
    <dgm:pt modelId="{1BC78069-028C-4372-B1E5-622EECA30913}" type="parTrans" cxnId="{E1F225FA-26A2-424A-99AB-0219BB93F1F3}">
      <dgm:prSet/>
      <dgm:spPr/>
      <dgm:t>
        <a:bodyPr/>
        <a:lstStyle/>
        <a:p>
          <a:endParaRPr lang="es-CO"/>
        </a:p>
      </dgm:t>
    </dgm:pt>
    <dgm:pt modelId="{06F6D723-9EE5-4E18-9B88-47815CF7A9B7}" type="sibTrans" cxnId="{E1F225FA-26A2-424A-99AB-0219BB93F1F3}">
      <dgm:prSet/>
      <dgm:spPr/>
      <dgm:t>
        <a:bodyPr/>
        <a:lstStyle/>
        <a:p>
          <a:endParaRPr lang="es-CO"/>
        </a:p>
      </dgm:t>
    </dgm:pt>
    <dgm:pt modelId="{205CFD8D-6CEA-4795-AC82-0840F95B95B5}">
      <dgm:prSet phldrT="[Texto]" custT="1"/>
      <dgm:spPr/>
      <dgm:t>
        <a:bodyPr/>
        <a:lstStyle/>
        <a:p>
          <a:r>
            <a:rPr lang="es-ES" sz="1000" dirty="0">
              <a:solidFill>
                <a:srgbClr val="00602B"/>
              </a:solidFill>
            </a:rPr>
            <a:t>Acceso administrativo al aplicativo. </a:t>
          </a:r>
          <a:endParaRPr lang="es-CO" sz="1000" dirty="0">
            <a:solidFill>
              <a:srgbClr val="00602B"/>
            </a:solidFill>
          </a:endParaRPr>
        </a:p>
      </dgm:t>
    </dgm:pt>
    <dgm:pt modelId="{3F8001B7-0ED0-402F-BA8E-6D766071825B}" type="parTrans" cxnId="{5E377AA2-73AE-4DCE-BB5C-3600659C490E}">
      <dgm:prSet/>
      <dgm:spPr/>
      <dgm:t>
        <a:bodyPr/>
        <a:lstStyle/>
        <a:p>
          <a:endParaRPr lang="es-CO"/>
        </a:p>
      </dgm:t>
    </dgm:pt>
    <dgm:pt modelId="{D36DDDD5-309B-405B-BE0B-635F3F6F71AB}" type="sibTrans" cxnId="{5E377AA2-73AE-4DCE-BB5C-3600659C490E}">
      <dgm:prSet/>
      <dgm:spPr/>
      <dgm:t>
        <a:bodyPr/>
        <a:lstStyle/>
        <a:p>
          <a:endParaRPr lang="es-CO"/>
        </a:p>
      </dgm:t>
    </dgm:pt>
    <dgm:pt modelId="{76C2B43D-D90D-44FD-A918-33A704D89937}">
      <dgm:prSet phldrT="[Texto]" custT="1"/>
      <dgm:spPr/>
      <dgm:t>
        <a:bodyPr/>
        <a:lstStyle/>
        <a:p>
          <a:r>
            <a:rPr lang="es-ES" sz="1300" b="1" dirty="0">
              <a:solidFill>
                <a:srgbClr val="70BE97"/>
              </a:solidFill>
            </a:rPr>
            <a:t>1.Parametrización del aplicativo.</a:t>
          </a:r>
          <a:endParaRPr lang="es-CO" sz="1300" b="1" dirty="0">
            <a:solidFill>
              <a:srgbClr val="70BE97"/>
            </a:solidFill>
          </a:endParaRPr>
        </a:p>
      </dgm:t>
    </dgm:pt>
    <dgm:pt modelId="{556BFAD5-4812-4487-9C27-87A74EBD04E1}" type="parTrans" cxnId="{6E6117F9-2E30-4BDA-8640-33970B909948}">
      <dgm:prSet/>
      <dgm:spPr/>
      <dgm:t>
        <a:bodyPr/>
        <a:lstStyle/>
        <a:p>
          <a:endParaRPr lang="es-CO"/>
        </a:p>
      </dgm:t>
    </dgm:pt>
    <dgm:pt modelId="{9F8C62C8-F984-4BCA-B7CB-B9260565489C}" type="sibTrans" cxnId="{6E6117F9-2E30-4BDA-8640-33970B909948}">
      <dgm:prSet/>
      <dgm:spPr/>
      <dgm:t>
        <a:bodyPr/>
        <a:lstStyle/>
        <a:p>
          <a:endParaRPr lang="es-CO"/>
        </a:p>
      </dgm:t>
    </dgm:pt>
    <dgm:pt modelId="{D77F6F23-2302-4D7F-9A7E-520096484999}">
      <dgm:prSet phldrT="[Texto]" custT="1"/>
      <dgm:spPr/>
      <dgm:t>
        <a:bodyPr/>
        <a:lstStyle/>
        <a:p>
          <a:r>
            <a:rPr lang="es-ES" sz="1300" b="1" dirty="0">
              <a:solidFill>
                <a:srgbClr val="70BE97"/>
              </a:solidFill>
            </a:rPr>
            <a:t>2.Revisión y Codificación de PMP y PMC</a:t>
          </a:r>
          <a:endParaRPr lang="es-CO" sz="1300" b="1" dirty="0">
            <a:solidFill>
              <a:srgbClr val="70BE97"/>
            </a:solidFill>
          </a:endParaRPr>
        </a:p>
      </dgm:t>
    </dgm:pt>
    <dgm:pt modelId="{A58EAE1F-639D-4848-A02C-668F53F4DE62}" type="parTrans" cxnId="{0D289A94-68B0-4DD0-B60E-3C19CF0BA94B}">
      <dgm:prSet/>
      <dgm:spPr/>
      <dgm:t>
        <a:bodyPr/>
        <a:lstStyle/>
        <a:p>
          <a:endParaRPr lang="es-CO"/>
        </a:p>
      </dgm:t>
    </dgm:pt>
    <dgm:pt modelId="{50A43C59-7B94-4768-8C59-3BBD951F0789}" type="sibTrans" cxnId="{0D289A94-68B0-4DD0-B60E-3C19CF0BA94B}">
      <dgm:prSet/>
      <dgm:spPr/>
      <dgm:t>
        <a:bodyPr/>
        <a:lstStyle/>
        <a:p>
          <a:endParaRPr lang="es-CO"/>
        </a:p>
      </dgm:t>
    </dgm:pt>
    <dgm:pt modelId="{0CD02622-4E3D-4E67-A18C-3304943FAEB1}">
      <dgm:prSet phldrT="[Texto]" custT="1"/>
      <dgm:spPr/>
      <dgm:t>
        <a:bodyPr/>
        <a:lstStyle/>
        <a:p>
          <a:r>
            <a:rPr lang="es-ES" sz="1000" dirty="0">
              <a:solidFill>
                <a:srgbClr val="00602B"/>
              </a:solidFill>
            </a:rPr>
            <a:t>Conexión remota.</a:t>
          </a:r>
          <a:endParaRPr lang="es-CO" sz="1000" dirty="0">
            <a:solidFill>
              <a:srgbClr val="00602B"/>
            </a:solidFill>
          </a:endParaRPr>
        </a:p>
      </dgm:t>
    </dgm:pt>
    <dgm:pt modelId="{72CC7109-AF82-4364-93B7-14A5F3FCA708}" type="parTrans" cxnId="{E343DB3D-EC16-4A63-A676-DE3887697B55}">
      <dgm:prSet/>
      <dgm:spPr/>
      <dgm:t>
        <a:bodyPr/>
        <a:lstStyle/>
        <a:p>
          <a:endParaRPr lang="es-CO"/>
        </a:p>
      </dgm:t>
    </dgm:pt>
    <dgm:pt modelId="{46E7E0CC-B646-4514-A8CE-A366AFDC6F46}" type="sibTrans" cxnId="{E343DB3D-EC16-4A63-A676-DE3887697B55}">
      <dgm:prSet/>
      <dgm:spPr/>
      <dgm:t>
        <a:bodyPr/>
        <a:lstStyle/>
        <a:p>
          <a:endParaRPr lang="es-CO"/>
        </a:p>
      </dgm:t>
    </dgm:pt>
    <dgm:pt modelId="{4059AA83-61C8-4A2D-A7AE-0E2D69C9BA3F}">
      <dgm:prSet phldrT="[Texto]" custT="1"/>
      <dgm:spPr/>
      <dgm:t>
        <a:bodyPr/>
        <a:lstStyle/>
        <a:p>
          <a:r>
            <a:rPr lang="es-ES" sz="1300" b="1" dirty="0">
              <a:solidFill>
                <a:srgbClr val="70BE97"/>
              </a:solidFill>
            </a:rPr>
            <a:t>3. Cargue inicial de planes de mejoramiento por dependencia y proceso en ambiente de pruebas</a:t>
          </a:r>
          <a:endParaRPr lang="es-CO" sz="1300" b="1" dirty="0">
            <a:solidFill>
              <a:srgbClr val="70BE97"/>
            </a:solidFill>
          </a:endParaRPr>
        </a:p>
      </dgm:t>
    </dgm:pt>
    <dgm:pt modelId="{A3E6531B-2CC5-4E96-9B05-91E8F8706B6D}" type="parTrans" cxnId="{6EAB6F80-8AED-4621-9E5F-F338C310B356}">
      <dgm:prSet/>
      <dgm:spPr/>
      <dgm:t>
        <a:bodyPr/>
        <a:lstStyle/>
        <a:p>
          <a:endParaRPr lang="es-CO"/>
        </a:p>
      </dgm:t>
    </dgm:pt>
    <dgm:pt modelId="{3D11FDF3-1489-4279-BB6D-6BD068289059}" type="sibTrans" cxnId="{6EAB6F80-8AED-4621-9E5F-F338C310B356}">
      <dgm:prSet/>
      <dgm:spPr/>
      <dgm:t>
        <a:bodyPr/>
        <a:lstStyle/>
        <a:p>
          <a:endParaRPr lang="es-CO"/>
        </a:p>
      </dgm:t>
    </dgm:pt>
    <dgm:pt modelId="{0F778904-0748-4E2A-B632-0B9BAA0B9D5B}">
      <dgm:prSet phldrT="[Texto]" custT="1"/>
      <dgm:spPr/>
      <dgm:t>
        <a:bodyPr/>
        <a:lstStyle/>
        <a:p>
          <a:r>
            <a:rPr lang="es-CO" sz="1000" dirty="0">
              <a:solidFill>
                <a:srgbClr val="166649"/>
              </a:solidFill>
            </a:rPr>
            <a:t>Despliegue e instalación de la herramienta en la IT CVP.</a:t>
          </a:r>
        </a:p>
      </dgm:t>
    </dgm:pt>
    <dgm:pt modelId="{20862D21-BA43-4592-B45D-FAE93C3F2240}" type="parTrans" cxnId="{319B3E0B-1A91-40F9-BDFA-E992BEB39CA7}">
      <dgm:prSet/>
      <dgm:spPr/>
      <dgm:t>
        <a:bodyPr/>
        <a:lstStyle/>
        <a:p>
          <a:endParaRPr lang="es-CO"/>
        </a:p>
      </dgm:t>
    </dgm:pt>
    <dgm:pt modelId="{1A1A49A3-1F3F-4AB0-878C-E463A6654260}" type="sibTrans" cxnId="{319B3E0B-1A91-40F9-BDFA-E992BEB39CA7}">
      <dgm:prSet/>
      <dgm:spPr/>
      <dgm:t>
        <a:bodyPr/>
        <a:lstStyle/>
        <a:p>
          <a:endParaRPr lang="es-CO"/>
        </a:p>
      </dgm:t>
    </dgm:pt>
    <dgm:pt modelId="{FC689136-D43A-4774-AD73-96DBB95BDECA}">
      <dgm:prSet phldrT="[Texto]" custT="1"/>
      <dgm:spPr/>
      <dgm:t>
        <a:bodyPr/>
        <a:lstStyle/>
        <a:p>
          <a:r>
            <a:rPr lang="es-CO" sz="1000" dirty="0">
              <a:solidFill>
                <a:srgbClr val="166649"/>
              </a:solidFill>
            </a:rPr>
            <a:t>Cargue de proceso y dependencias.</a:t>
          </a:r>
        </a:p>
      </dgm:t>
    </dgm:pt>
    <dgm:pt modelId="{9C6811B7-0B04-48B4-B54D-72836F13870C}" type="parTrans" cxnId="{FC797005-E890-419B-B2AC-CD001E026E81}">
      <dgm:prSet/>
      <dgm:spPr/>
      <dgm:t>
        <a:bodyPr/>
        <a:lstStyle/>
        <a:p>
          <a:endParaRPr lang="es-CO"/>
        </a:p>
      </dgm:t>
    </dgm:pt>
    <dgm:pt modelId="{C79070DA-17D9-400B-BBCB-8F6ECB1D7ED6}" type="sibTrans" cxnId="{FC797005-E890-419B-B2AC-CD001E026E81}">
      <dgm:prSet/>
      <dgm:spPr/>
      <dgm:t>
        <a:bodyPr/>
        <a:lstStyle/>
        <a:p>
          <a:endParaRPr lang="es-CO"/>
        </a:p>
      </dgm:t>
    </dgm:pt>
    <dgm:pt modelId="{C05BE037-DB5A-403A-AE54-DC76A4F3D3C9}">
      <dgm:prSet phldrT="[Texto]" custT="1"/>
      <dgm:spPr/>
      <dgm:t>
        <a:bodyPr/>
        <a:lstStyle/>
        <a:p>
          <a:r>
            <a:rPr lang="es-ES" sz="1000" dirty="0">
              <a:solidFill>
                <a:srgbClr val="00602B"/>
              </a:solidFill>
            </a:rPr>
            <a:t> PMP y PMC En proceso</a:t>
          </a:r>
          <a:endParaRPr lang="es-CO" sz="1000" dirty="0">
            <a:solidFill>
              <a:srgbClr val="00602B"/>
            </a:solidFill>
          </a:endParaRPr>
        </a:p>
      </dgm:t>
    </dgm:pt>
    <dgm:pt modelId="{120FA6E7-0389-43C1-A1AC-4255611EA5C9}" type="sibTrans" cxnId="{17B4958D-3A38-46E0-88C8-05B57BEECCF0}">
      <dgm:prSet/>
      <dgm:spPr/>
      <dgm:t>
        <a:bodyPr/>
        <a:lstStyle/>
        <a:p>
          <a:endParaRPr lang="es-CO"/>
        </a:p>
      </dgm:t>
    </dgm:pt>
    <dgm:pt modelId="{8A7018DB-B8E2-44E7-A7A9-A93A0626192E}" type="parTrans" cxnId="{17B4958D-3A38-46E0-88C8-05B57BEECCF0}">
      <dgm:prSet/>
      <dgm:spPr/>
      <dgm:t>
        <a:bodyPr/>
        <a:lstStyle/>
        <a:p>
          <a:endParaRPr lang="es-CO"/>
        </a:p>
      </dgm:t>
    </dgm:pt>
    <dgm:pt modelId="{8AE658CA-2B2F-4471-9A89-9145F01E520B}">
      <dgm:prSet phldrT="[Texto]" custT="1"/>
      <dgm:spPr/>
      <dgm:t>
        <a:bodyPr/>
        <a:lstStyle/>
        <a:p>
          <a:r>
            <a:rPr lang="es-CO" sz="1000" dirty="0">
              <a:solidFill>
                <a:srgbClr val="166649"/>
              </a:solidFill>
            </a:rPr>
            <a:t>Integración de Autenticación con el AD</a:t>
          </a:r>
        </a:p>
      </dgm:t>
    </dgm:pt>
    <dgm:pt modelId="{E7039ED5-D044-42F3-9A03-8039867B263F}" type="parTrans" cxnId="{065A2151-F636-4990-B9A0-B44C1EC0E10B}">
      <dgm:prSet/>
      <dgm:spPr/>
      <dgm:t>
        <a:bodyPr/>
        <a:lstStyle/>
        <a:p>
          <a:endParaRPr lang="es-ES"/>
        </a:p>
      </dgm:t>
    </dgm:pt>
    <dgm:pt modelId="{D4AC960D-E75B-4DCC-A1F9-7DFE0BF29697}" type="sibTrans" cxnId="{065A2151-F636-4990-B9A0-B44C1EC0E10B}">
      <dgm:prSet/>
      <dgm:spPr/>
      <dgm:t>
        <a:bodyPr/>
        <a:lstStyle/>
        <a:p>
          <a:endParaRPr lang="es-ES"/>
        </a:p>
      </dgm:t>
    </dgm:pt>
    <dgm:pt modelId="{1727599B-D178-453C-B48A-2641BBC2F2BA}">
      <dgm:prSet phldrT="[Texto]" custT="1"/>
      <dgm:spPr/>
      <dgm:t>
        <a:bodyPr/>
        <a:lstStyle/>
        <a:p>
          <a:r>
            <a:rPr lang="es-ES" sz="1000" dirty="0">
              <a:solidFill>
                <a:srgbClr val="00602B"/>
              </a:solidFill>
            </a:rPr>
            <a:t>Codificación de hallazgos y acciones asociadas a los planes de  mejoramiento internos en proceso.</a:t>
          </a:r>
          <a:endParaRPr lang="es-CO" sz="1000" dirty="0">
            <a:solidFill>
              <a:srgbClr val="00602B"/>
            </a:solidFill>
          </a:endParaRPr>
        </a:p>
      </dgm:t>
    </dgm:pt>
    <dgm:pt modelId="{19621D67-A243-4B3B-A593-95D88AB9A9DF}" type="sibTrans" cxnId="{15010DC9-964E-46F7-B096-AE31C068BCB5}">
      <dgm:prSet/>
      <dgm:spPr/>
      <dgm:t>
        <a:bodyPr/>
        <a:lstStyle/>
        <a:p>
          <a:endParaRPr lang="es-CO"/>
        </a:p>
      </dgm:t>
    </dgm:pt>
    <dgm:pt modelId="{8D9D00F0-BEBE-4DA3-B185-9EB1A131B1F2}" type="parTrans" cxnId="{15010DC9-964E-46F7-B096-AE31C068BCB5}">
      <dgm:prSet/>
      <dgm:spPr/>
      <dgm:t>
        <a:bodyPr/>
        <a:lstStyle/>
        <a:p>
          <a:endParaRPr lang="es-CO"/>
        </a:p>
      </dgm:t>
    </dgm:pt>
    <dgm:pt modelId="{54141BA1-7DE6-4899-A53E-43CAF40C4C95}" type="pres">
      <dgm:prSet presAssocID="{30C6ACEA-9B34-44FD-AE48-2323F69E36D7}" presName="Name0" presStyleCnt="0">
        <dgm:presLayoutVars>
          <dgm:dir/>
          <dgm:resizeHandles val="exact"/>
        </dgm:presLayoutVars>
      </dgm:prSet>
      <dgm:spPr/>
    </dgm:pt>
    <dgm:pt modelId="{2C2F422B-FD91-4604-8B1B-F1F80CBBF906}" type="pres">
      <dgm:prSet presAssocID="{30C6ACEA-9B34-44FD-AE48-2323F69E36D7}" presName="arrow" presStyleLbl="bgShp" presStyleIdx="0" presStyleCnt="1"/>
      <dgm:spPr/>
    </dgm:pt>
    <dgm:pt modelId="{8CBF082C-6AF8-4637-AD26-60D7D115D8F0}" type="pres">
      <dgm:prSet presAssocID="{30C6ACEA-9B34-44FD-AE48-2323F69E36D7}" presName="points" presStyleCnt="0"/>
      <dgm:spPr/>
    </dgm:pt>
    <dgm:pt modelId="{CB29C195-D86A-4851-B914-CE80240EBF66}" type="pres">
      <dgm:prSet presAssocID="{B84503D6-C943-4339-87DE-E31130A5C9E4}" presName="compositeA" presStyleCnt="0"/>
      <dgm:spPr/>
    </dgm:pt>
    <dgm:pt modelId="{CDE36D98-8EC2-4DD7-9A6B-A9ED1E68CF67}" type="pres">
      <dgm:prSet presAssocID="{B84503D6-C943-4339-87DE-E31130A5C9E4}" presName="textA" presStyleLbl="revTx" presStyleIdx="0" presStyleCnt="4">
        <dgm:presLayoutVars>
          <dgm:bulletEnabled val="1"/>
        </dgm:presLayoutVars>
      </dgm:prSet>
      <dgm:spPr/>
    </dgm:pt>
    <dgm:pt modelId="{E7941762-3150-4D26-B211-8F4861B7BD8D}" type="pres">
      <dgm:prSet presAssocID="{B84503D6-C943-4339-87DE-E31130A5C9E4}" presName="circleA" presStyleLbl="node1" presStyleIdx="0" presStyleCnt="4"/>
      <dgm:spPr/>
    </dgm:pt>
    <dgm:pt modelId="{E2FDC0FC-A737-4039-B1CD-13BAB42EBE77}" type="pres">
      <dgm:prSet presAssocID="{B84503D6-C943-4339-87DE-E31130A5C9E4}" presName="spaceA" presStyleCnt="0"/>
      <dgm:spPr/>
    </dgm:pt>
    <dgm:pt modelId="{51E25E98-E4BA-4C91-B2DE-D6C2B9EB4568}" type="pres">
      <dgm:prSet presAssocID="{06F6D723-9EE5-4E18-9B88-47815CF7A9B7}" presName="space" presStyleCnt="0"/>
      <dgm:spPr/>
    </dgm:pt>
    <dgm:pt modelId="{63FAC2CF-FD28-46D2-9C43-F691A59F9F95}" type="pres">
      <dgm:prSet presAssocID="{76C2B43D-D90D-44FD-A918-33A704D89937}" presName="compositeB" presStyleCnt="0"/>
      <dgm:spPr/>
    </dgm:pt>
    <dgm:pt modelId="{4D99EECF-060B-469D-98AD-1864841B5F93}" type="pres">
      <dgm:prSet presAssocID="{76C2B43D-D90D-44FD-A918-33A704D89937}" presName="textB" presStyleLbl="revTx" presStyleIdx="1" presStyleCnt="4">
        <dgm:presLayoutVars>
          <dgm:bulletEnabled val="1"/>
        </dgm:presLayoutVars>
      </dgm:prSet>
      <dgm:spPr/>
    </dgm:pt>
    <dgm:pt modelId="{0568EA25-E778-45E2-B413-477483C68910}" type="pres">
      <dgm:prSet presAssocID="{76C2B43D-D90D-44FD-A918-33A704D89937}" presName="circleB" presStyleLbl="node1" presStyleIdx="1" presStyleCnt="4"/>
      <dgm:spPr/>
    </dgm:pt>
    <dgm:pt modelId="{E3544F6C-E5CC-46C5-B059-7E6043B2156E}" type="pres">
      <dgm:prSet presAssocID="{76C2B43D-D90D-44FD-A918-33A704D89937}" presName="spaceB" presStyleCnt="0"/>
      <dgm:spPr/>
    </dgm:pt>
    <dgm:pt modelId="{CF2BB0F7-6D0A-4AA8-B3B9-32CF9A9FDBEE}" type="pres">
      <dgm:prSet presAssocID="{9F8C62C8-F984-4BCA-B7CB-B9260565489C}" presName="space" presStyleCnt="0"/>
      <dgm:spPr/>
    </dgm:pt>
    <dgm:pt modelId="{57D9952A-68DE-42FD-BEF0-1237BB515152}" type="pres">
      <dgm:prSet presAssocID="{D77F6F23-2302-4D7F-9A7E-520096484999}" presName="compositeA" presStyleCnt="0"/>
      <dgm:spPr/>
    </dgm:pt>
    <dgm:pt modelId="{0E08636C-5453-452C-BE7A-B7F546D230FD}" type="pres">
      <dgm:prSet presAssocID="{D77F6F23-2302-4D7F-9A7E-520096484999}" presName="textA" presStyleLbl="revTx" presStyleIdx="2" presStyleCnt="4">
        <dgm:presLayoutVars>
          <dgm:bulletEnabled val="1"/>
        </dgm:presLayoutVars>
      </dgm:prSet>
      <dgm:spPr/>
    </dgm:pt>
    <dgm:pt modelId="{CDBB2B30-999F-4081-B23F-08A9EF4C1C23}" type="pres">
      <dgm:prSet presAssocID="{D77F6F23-2302-4D7F-9A7E-520096484999}" presName="circleA" presStyleLbl="node1" presStyleIdx="2" presStyleCnt="4"/>
      <dgm:spPr/>
    </dgm:pt>
    <dgm:pt modelId="{6D9D04D3-ACA6-4186-8C7E-30E090FF6A9F}" type="pres">
      <dgm:prSet presAssocID="{D77F6F23-2302-4D7F-9A7E-520096484999}" presName="spaceA" presStyleCnt="0"/>
      <dgm:spPr/>
    </dgm:pt>
    <dgm:pt modelId="{ED1F80EE-67EB-4A6E-9E89-E110066A28D3}" type="pres">
      <dgm:prSet presAssocID="{50A43C59-7B94-4768-8C59-3BBD951F0789}" presName="space" presStyleCnt="0"/>
      <dgm:spPr/>
    </dgm:pt>
    <dgm:pt modelId="{C83A0B38-6708-4CBE-9F43-24A8CD460E63}" type="pres">
      <dgm:prSet presAssocID="{4059AA83-61C8-4A2D-A7AE-0E2D69C9BA3F}" presName="compositeB" presStyleCnt="0"/>
      <dgm:spPr/>
    </dgm:pt>
    <dgm:pt modelId="{C0516C75-82E3-473E-8CE6-5842E8628C80}" type="pres">
      <dgm:prSet presAssocID="{4059AA83-61C8-4A2D-A7AE-0E2D69C9BA3F}" presName="textB" presStyleLbl="revTx" presStyleIdx="3" presStyleCnt="4">
        <dgm:presLayoutVars>
          <dgm:bulletEnabled val="1"/>
        </dgm:presLayoutVars>
      </dgm:prSet>
      <dgm:spPr/>
    </dgm:pt>
    <dgm:pt modelId="{0BF29716-74C1-4FE4-8E50-F7D86C8B995C}" type="pres">
      <dgm:prSet presAssocID="{4059AA83-61C8-4A2D-A7AE-0E2D69C9BA3F}" presName="circleB" presStyleLbl="node1" presStyleIdx="3" presStyleCnt="4"/>
      <dgm:spPr/>
    </dgm:pt>
    <dgm:pt modelId="{DEC6263D-06E2-41C5-989E-CE3AE93B29C5}" type="pres">
      <dgm:prSet presAssocID="{4059AA83-61C8-4A2D-A7AE-0E2D69C9BA3F}" presName="spaceB" presStyleCnt="0"/>
      <dgm:spPr/>
    </dgm:pt>
  </dgm:ptLst>
  <dgm:cxnLst>
    <dgm:cxn modelId="{FC797005-E890-419B-B2AC-CD001E026E81}" srcId="{76C2B43D-D90D-44FD-A918-33A704D89937}" destId="{FC689136-D43A-4774-AD73-96DBB95BDECA}" srcOrd="1" destOrd="0" parTransId="{9C6811B7-0B04-48B4-B54D-72836F13870C}" sibTransId="{C79070DA-17D9-400B-BBCB-8F6ECB1D7ED6}"/>
    <dgm:cxn modelId="{34539507-8C99-473E-B4D4-798BF9414B56}" type="presOf" srcId="{FC689136-D43A-4774-AD73-96DBB95BDECA}" destId="{4D99EECF-060B-469D-98AD-1864841B5F93}" srcOrd="0" destOrd="2" presId="urn:microsoft.com/office/officeart/2005/8/layout/hProcess11"/>
    <dgm:cxn modelId="{319B3E0B-1A91-40F9-BDFA-E992BEB39CA7}" srcId="{76C2B43D-D90D-44FD-A918-33A704D89937}" destId="{0F778904-0748-4E2A-B632-0B9BAA0B9D5B}" srcOrd="0" destOrd="0" parTransId="{20862D21-BA43-4592-B45D-FAE93C3F2240}" sibTransId="{1A1A49A3-1F3F-4AB0-878C-E463A6654260}"/>
    <dgm:cxn modelId="{EFB8771B-DA0F-4867-BBB7-9D18BC2540FE}" type="presOf" srcId="{D77F6F23-2302-4D7F-9A7E-520096484999}" destId="{0E08636C-5453-452C-BE7A-B7F546D230FD}" srcOrd="0" destOrd="0" presId="urn:microsoft.com/office/officeart/2005/8/layout/hProcess11"/>
    <dgm:cxn modelId="{E343DB3D-EC16-4A63-A676-DE3887697B55}" srcId="{B84503D6-C943-4339-87DE-E31130A5C9E4}" destId="{0CD02622-4E3D-4E67-A18C-3304943FAEB1}" srcOrd="1" destOrd="0" parTransId="{72CC7109-AF82-4364-93B7-14A5F3FCA708}" sibTransId="{46E7E0CC-B646-4514-A8CE-A366AFDC6F46}"/>
    <dgm:cxn modelId="{5BE2A768-944B-43CC-BAF3-39C59A119AC7}" type="presOf" srcId="{C05BE037-DB5A-403A-AE54-DC76A4F3D3C9}" destId="{C0516C75-82E3-473E-8CE6-5842E8628C80}" srcOrd="0" destOrd="1" presId="urn:microsoft.com/office/officeart/2005/8/layout/hProcess11"/>
    <dgm:cxn modelId="{AB68C06E-0E16-41F6-8D7E-27B55606EF02}" type="presOf" srcId="{205CFD8D-6CEA-4795-AC82-0840F95B95B5}" destId="{CDE36D98-8EC2-4DD7-9A6B-A9ED1E68CF67}" srcOrd="0" destOrd="1" presId="urn:microsoft.com/office/officeart/2005/8/layout/hProcess11"/>
    <dgm:cxn modelId="{065A2151-F636-4990-B9A0-B44C1EC0E10B}" srcId="{76C2B43D-D90D-44FD-A918-33A704D89937}" destId="{8AE658CA-2B2F-4471-9A89-9145F01E520B}" srcOrd="2" destOrd="0" parTransId="{E7039ED5-D044-42F3-9A03-8039867B263F}" sibTransId="{D4AC960D-E75B-4DCC-A1F9-7DFE0BF29697}"/>
    <dgm:cxn modelId="{6EAB6F80-8AED-4621-9E5F-F338C310B356}" srcId="{30C6ACEA-9B34-44FD-AE48-2323F69E36D7}" destId="{4059AA83-61C8-4A2D-A7AE-0E2D69C9BA3F}" srcOrd="3" destOrd="0" parTransId="{A3E6531B-2CC5-4E96-9B05-91E8F8706B6D}" sibTransId="{3D11FDF3-1489-4279-BB6D-6BD068289059}"/>
    <dgm:cxn modelId="{17B4958D-3A38-46E0-88C8-05B57BEECCF0}" srcId="{4059AA83-61C8-4A2D-A7AE-0E2D69C9BA3F}" destId="{C05BE037-DB5A-403A-AE54-DC76A4F3D3C9}" srcOrd="0" destOrd="0" parTransId="{8A7018DB-B8E2-44E7-A7A9-A93A0626192E}" sibTransId="{120FA6E7-0389-43C1-A1AC-4255611EA5C9}"/>
    <dgm:cxn modelId="{76D20E8F-AF18-449B-832A-EBC7DAC84122}" type="presOf" srcId="{30C6ACEA-9B34-44FD-AE48-2323F69E36D7}" destId="{54141BA1-7DE6-4899-A53E-43CAF40C4C95}" srcOrd="0" destOrd="0" presId="urn:microsoft.com/office/officeart/2005/8/layout/hProcess11"/>
    <dgm:cxn modelId="{0D289A94-68B0-4DD0-B60E-3C19CF0BA94B}" srcId="{30C6ACEA-9B34-44FD-AE48-2323F69E36D7}" destId="{D77F6F23-2302-4D7F-9A7E-520096484999}" srcOrd="2" destOrd="0" parTransId="{A58EAE1F-639D-4848-A02C-668F53F4DE62}" sibTransId="{50A43C59-7B94-4768-8C59-3BBD951F0789}"/>
    <dgm:cxn modelId="{5E377AA2-73AE-4DCE-BB5C-3600659C490E}" srcId="{B84503D6-C943-4339-87DE-E31130A5C9E4}" destId="{205CFD8D-6CEA-4795-AC82-0840F95B95B5}" srcOrd="0" destOrd="0" parTransId="{3F8001B7-0ED0-402F-BA8E-6D766071825B}" sibTransId="{D36DDDD5-309B-405B-BE0B-635F3F6F71AB}"/>
    <dgm:cxn modelId="{6A3B06A6-57DC-45F6-BA82-F09EA9DA7184}" type="presOf" srcId="{0F778904-0748-4E2A-B632-0B9BAA0B9D5B}" destId="{4D99EECF-060B-469D-98AD-1864841B5F93}" srcOrd="0" destOrd="1" presId="urn:microsoft.com/office/officeart/2005/8/layout/hProcess11"/>
    <dgm:cxn modelId="{BC18DDAE-7B7D-4C64-9E08-07BC202CD615}" type="presOf" srcId="{4059AA83-61C8-4A2D-A7AE-0E2D69C9BA3F}" destId="{C0516C75-82E3-473E-8CE6-5842E8628C80}" srcOrd="0" destOrd="0" presId="urn:microsoft.com/office/officeart/2005/8/layout/hProcess11"/>
    <dgm:cxn modelId="{CA90C7B3-426A-4E33-8FD5-34C05BC8C5D4}" type="presOf" srcId="{0CD02622-4E3D-4E67-A18C-3304943FAEB1}" destId="{CDE36D98-8EC2-4DD7-9A6B-A9ED1E68CF67}" srcOrd="0" destOrd="2" presId="urn:microsoft.com/office/officeart/2005/8/layout/hProcess11"/>
    <dgm:cxn modelId="{7512B2B7-15A4-4841-A618-9E7DE436EC90}" type="presOf" srcId="{8AE658CA-2B2F-4471-9A89-9145F01E520B}" destId="{4D99EECF-060B-469D-98AD-1864841B5F93}" srcOrd="0" destOrd="3" presId="urn:microsoft.com/office/officeart/2005/8/layout/hProcess11"/>
    <dgm:cxn modelId="{15010DC9-964E-46F7-B096-AE31C068BCB5}" srcId="{D77F6F23-2302-4D7F-9A7E-520096484999}" destId="{1727599B-D178-453C-B48A-2641BBC2F2BA}" srcOrd="0" destOrd="0" parTransId="{8D9D00F0-BEBE-4DA3-B185-9EB1A131B1F2}" sibTransId="{19621D67-A243-4B3B-A593-95D88AB9A9DF}"/>
    <dgm:cxn modelId="{48133AE9-12AB-4E1E-B403-B0E83F337AE4}" type="presOf" srcId="{B84503D6-C943-4339-87DE-E31130A5C9E4}" destId="{CDE36D98-8EC2-4DD7-9A6B-A9ED1E68CF67}" srcOrd="0" destOrd="0" presId="urn:microsoft.com/office/officeart/2005/8/layout/hProcess11"/>
    <dgm:cxn modelId="{20C9A1F6-C041-493F-8D9A-293790467787}" type="presOf" srcId="{1727599B-D178-453C-B48A-2641BBC2F2BA}" destId="{0E08636C-5453-452C-BE7A-B7F546D230FD}" srcOrd="0" destOrd="1" presId="urn:microsoft.com/office/officeart/2005/8/layout/hProcess11"/>
    <dgm:cxn modelId="{6E6117F9-2E30-4BDA-8640-33970B909948}" srcId="{30C6ACEA-9B34-44FD-AE48-2323F69E36D7}" destId="{76C2B43D-D90D-44FD-A918-33A704D89937}" srcOrd="1" destOrd="0" parTransId="{556BFAD5-4812-4487-9C27-87A74EBD04E1}" sibTransId="{9F8C62C8-F984-4BCA-B7CB-B9260565489C}"/>
    <dgm:cxn modelId="{E1F225FA-26A2-424A-99AB-0219BB93F1F3}" srcId="{30C6ACEA-9B34-44FD-AE48-2323F69E36D7}" destId="{B84503D6-C943-4339-87DE-E31130A5C9E4}" srcOrd="0" destOrd="0" parTransId="{1BC78069-028C-4372-B1E5-622EECA30913}" sibTransId="{06F6D723-9EE5-4E18-9B88-47815CF7A9B7}"/>
    <dgm:cxn modelId="{44B196FA-DDCD-4474-9C65-60918815C2F4}" type="presOf" srcId="{76C2B43D-D90D-44FD-A918-33A704D89937}" destId="{4D99EECF-060B-469D-98AD-1864841B5F93}" srcOrd="0" destOrd="0" presId="urn:microsoft.com/office/officeart/2005/8/layout/hProcess11"/>
    <dgm:cxn modelId="{A00C1E34-CEA5-4B4C-A032-A5BE82136E33}" type="presParOf" srcId="{54141BA1-7DE6-4899-A53E-43CAF40C4C95}" destId="{2C2F422B-FD91-4604-8B1B-F1F80CBBF906}" srcOrd="0" destOrd="0" presId="urn:microsoft.com/office/officeart/2005/8/layout/hProcess11"/>
    <dgm:cxn modelId="{F8215378-11C4-47D8-BB06-4305E028F08A}" type="presParOf" srcId="{54141BA1-7DE6-4899-A53E-43CAF40C4C95}" destId="{8CBF082C-6AF8-4637-AD26-60D7D115D8F0}" srcOrd="1" destOrd="0" presId="urn:microsoft.com/office/officeart/2005/8/layout/hProcess11"/>
    <dgm:cxn modelId="{B5412594-EB14-483C-96B0-F9BE36C8F9D6}" type="presParOf" srcId="{8CBF082C-6AF8-4637-AD26-60D7D115D8F0}" destId="{CB29C195-D86A-4851-B914-CE80240EBF66}" srcOrd="0" destOrd="0" presId="urn:microsoft.com/office/officeart/2005/8/layout/hProcess11"/>
    <dgm:cxn modelId="{1282ADED-196A-4996-A7A5-FC57807347F9}" type="presParOf" srcId="{CB29C195-D86A-4851-B914-CE80240EBF66}" destId="{CDE36D98-8EC2-4DD7-9A6B-A9ED1E68CF67}" srcOrd="0" destOrd="0" presId="urn:microsoft.com/office/officeart/2005/8/layout/hProcess11"/>
    <dgm:cxn modelId="{AEBE34C9-C5C0-4F71-96B3-798E8AC5F95D}" type="presParOf" srcId="{CB29C195-D86A-4851-B914-CE80240EBF66}" destId="{E7941762-3150-4D26-B211-8F4861B7BD8D}" srcOrd="1" destOrd="0" presId="urn:microsoft.com/office/officeart/2005/8/layout/hProcess11"/>
    <dgm:cxn modelId="{F1FC9EBE-7BFB-496D-A038-D4DE6038FA13}" type="presParOf" srcId="{CB29C195-D86A-4851-B914-CE80240EBF66}" destId="{E2FDC0FC-A737-4039-B1CD-13BAB42EBE77}" srcOrd="2" destOrd="0" presId="urn:microsoft.com/office/officeart/2005/8/layout/hProcess11"/>
    <dgm:cxn modelId="{7B49527C-D3F4-4333-BBD9-E0F63E848336}" type="presParOf" srcId="{8CBF082C-6AF8-4637-AD26-60D7D115D8F0}" destId="{51E25E98-E4BA-4C91-B2DE-D6C2B9EB4568}" srcOrd="1" destOrd="0" presId="urn:microsoft.com/office/officeart/2005/8/layout/hProcess11"/>
    <dgm:cxn modelId="{53A264F3-A469-4819-9847-AAC04A8C3E11}" type="presParOf" srcId="{8CBF082C-6AF8-4637-AD26-60D7D115D8F0}" destId="{63FAC2CF-FD28-46D2-9C43-F691A59F9F95}" srcOrd="2" destOrd="0" presId="urn:microsoft.com/office/officeart/2005/8/layout/hProcess11"/>
    <dgm:cxn modelId="{F0F30D24-3B72-450A-8BD1-6E5066D4B85E}" type="presParOf" srcId="{63FAC2CF-FD28-46D2-9C43-F691A59F9F95}" destId="{4D99EECF-060B-469D-98AD-1864841B5F93}" srcOrd="0" destOrd="0" presId="urn:microsoft.com/office/officeart/2005/8/layout/hProcess11"/>
    <dgm:cxn modelId="{FF831091-8FC4-4269-88F2-550B12F8CF66}" type="presParOf" srcId="{63FAC2CF-FD28-46D2-9C43-F691A59F9F95}" destId="{0568EA25-E778-45E2-B413-477483C68910}" srcOrd="1" destOrd="0" presId="urn:microsoft.com/office/officeart/2005/8/layout/hProcess11"/>
    <dgm:cxn modelId="{6508E466-EEE0-4515-9034-86D325B79B3B}" type="presParOf" srcId="{63FAC2CF-FD28-46D2-9C43-F691A59F9F95}" destId="{E3544F6C-E5CC-46C5-B059-7E6043B2156E}" srcOrd="2" destOrd="0" presId="urn:microsoft.com/office/officeart/2005/8/layout/hProcess11"/>
    <dgm:cxn modelId="{A5796876-073A-4686-8A4A-FD78205714A2}" type="presParOf" srcId="{8CBF082C-6AF8-4637-AD26-60D7D115D8F0}" destId="{CF2BB0F7-6D0A-4AA8-B3B9-32CF9A9FDBEE}" srcOrd="3" destOrd="0" presId="urn:microsoft.com/office/officeart/2005/8/layout/hProcess11"/>
    <dgm:cxn modelId="{18E84478-EE68-4948-A05E-9EC41EA4C919}" type="presParOf" srcId="{8CBF082C-6AF8-4637-AD26-60D7D115D8F0}" destId="{57D9952A-68DE-42FD-BEF0-1237BB515152}" srcOrd="4" destOrd="0" presId="urn:microsoft.com/office/officeart/2005/8/layout/hProcess11"/>
    <dgm:cxn modelId="{EBECBCEC-8925-474C-B37D-83FAC460A30E}" type="presParOf" srcId="{57D9952A-68DE-42FD-BEF0-1237BB515152}" destId="{0E08636C-5453-452C-BE7A-B7F546D230FD}" srcOrd="0" destOrd="0" presId="urn:microsoft.com/office/officeart/2005/8/layout/hProcess11"/>
    <dgm:cxn modelId="{74C20371-1B30-48FB-822C-D9C15A16527E}" type="presParOf" srcId="{57D9952A-68DE-42FD-BEF0-1237BB515152}" destId="{CDBB2B30-999F-4081-B23F-08A9EF4C1C23}" srcOrd="1" destOrd="0" presId="urn:microsoft.com/office/officeart/2005/8/layout/hProcess11"/>
    <dgm:cxn modelId="{4E783F70-3AC0-452A-A4FA-18E96DF2717A}" type="presParOf" srcId="{57D9952A-68DE-42FD-BEF0-1237BB515152}" destId="{6D9D04D3-ACA6-4186-8C7E-30E090FF6A9F}" srcOrd="2" destOrd="0" presId="urn:microsoft.com/office/officeart/2005/8/layout/hProcess11"/>
    <dgm:cxn modelId="{B6009EEB-5B8F-4D50-93B9-EF747E92DD13}" type="presParOf" srcId="{8CBF082C-6AF8-4637-AD26-60D7D115D8F0}" destId="{ED1F80EE-67EB-4A6E-9E89-E110066A28D3}" srcOrd="5" destOrd="0" presId="urn:microsoft.com/office/officeart/2005/8/layout/hProcess11"/>
    <dgm:cxn modelId="{ED674755-63C9-430A-873B-E4EED8DA6A80}" type="presParOf" srcId="{8CBF082C-6AF8-4637-AD26-60D7D115D8F0}" destId="{C83A0B38-6708-4CBE-9F43-24A8CD460E63}" srcOrd="6" destOrd="0" presId="urn:microsoft.com/office/officeart/2005/8/layout/hProcess11"/>
    <dgm:cxn modelId="{AECD710E-B998-4AD0-9A33-72E4FCDB49CA}" type="presParOf" srcId="{C83A0B38-6708-4CBE-9F43-24A8CD460E63}" destId="{C0516C75-82E3-473E-8CE6-5842E8628C80}" srcOrd="0" destOrd="0" presId="urn:microsoft.com/office/officeart/2005/8/layout/hProcess11"/>
    <dgm:cxn modelId="{E8933EE0-5D57-4E01-B2A1-240DA785614C}" type="presParOf" srcId="{C83A0B38-6708-4CBE-9F43-24A8CD460E63}" destId="{0BF29716-74C1-4FE4-8E50-F7D86C8B995C}" srcOrd="1" destOrd="0" presId="urn:microsoft.com/office/officeart/2005/8/layout/hProcess11"/>
    <dgm:cxn modelId="{04BF1653-9933-4EB8-A46B-B9AB4DF18BCB}" type="presParOf" srcId="{C83A0B38-6708-4CBE-9F43-24A8CD460E63}" destId="{DEC6263D-06E2-41C5-989E-CE3AE93B29C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C6ACEA-9B34-44FD-AE48-2323F69E36D7}" type="doc">
      <dgm:prSet loTypeId="urn:microsoft.com/office/officeart/2005/8/layout/hProcess11" loCatId="process" qsTypeId="urn:microsoft.com/office/officeart/2005/8/quickstyle/simple1" qsCatId="simple" csTypeId="urn:microsoft.com/office/officeart/2005/8/colors/accent4_2" csCatId="accent4" phldr="1"/>
      <dgm:spPr/>
      <dgm:t>
        <a:bodyPr/>
        <a:lstStyle/>
        <a:p>
          <a:endParaRPr lang="es-CO"/>
        </a:p>
      </dgm:t>
    </dgm:pt>
    <dgm:pt modelId="{76C2B43D-D90D-44FD-A918-33A704D89937}">
      <dgm:prSet phldrT="[Texto]" custT="1"/>
      <dgm:spPr/>
      <dgm:t>
        <a:bodyPr/>
        <a:lstStyle/>
        <a:p>
          <a:pPr algn="l"/>
          <a:r>
            <a:rPr lang="es-ES" sz="1300" b="1" dirty="0">
              <a:solidFill>
                <a:srgbClr val="70BE97"/>
              </a:solidFill>
            </a:rPr>
            <a:t>5.    Entrada en producción del sistema.</a:t>
          </a:r>
          <a:endParaRPr lang="es-CO" sz="1300" b="1" dirty="0">
            <a:solidFill>
              <a:srgbClr val="70BE97"/>
            </a:solidFill>
          </a:endParaRPr>
        </a:p>
      </dgm:t>
    </dgm:pt>
    <dgm:pt modelId="{556BFAD5-4812-4487-9C27-87A74EBD04E1}" type="parTrans" cxnId="{6E6117F9-2E30-4BDA-8640-33970B909948}">
      <dgm:prSet/>
      <dgm:spPr/>
      <dgm:t>
        <a:bodyPr/>
        <a:lstStyle/>
        <a:p>
          <a:endParaRPr lang="es-CO"/>
        </a:p>
      </dgm:t>
    </dgm:pt>
    <dgm:pt modelId="{9F8C62C8-F984-4BCA-B7CB-B9260565489C}" type="sibTrans" cxnId="{6E6117F9-2E30-4BDA-8640-33970B909948}">
      <dgm:prSet/>
      <dgm:spPr/>
      <dgm:t>
        <a:bodyPr/>
        <a:lstStyle/>
        <a:p>
          <a:endParaRPr lang="es-CO"/>
        </a:p>
      </dgm:t>
    </dgm:pt>
    <dgm:pt modelId="{4059AA83-61C8-4A2D-A7AE-0E2D69C9BA3F}">
      <dgm:prSet phldrT="[Texto]" custT="1"/>
      <dgm:spPr/>
      <dgm:t>
        <a:bodyPr/>
        <a:lstStyle/>
        <a:p>
          <a:r>
            <a:rPr lang="es-ES" sz="1300" b="1" dirty="0">
              <a:solidFill>
                <a:srgbClr val="70BE97"/>
              </a:solidFill>
            </a:rPr>
            <a:t>7.    Establecimiento de puntos de control.</a:t>
          </a:r>
          <a:endParaRPr lang="es-CO" sz="1300" b="1" dirty="0">
            <a:solidFill>
              <a:srgbClr val="70BE97"/>
            </a:solidFill>
          </a:endParaRPr>
        </a:p>
      </dgm:t>
    </dgm:pt>
    <dgm:pt modelId="{A3E6531B-2CC5-4E96-9B05-91E8F8706B6D}" type="parTrans" cxnId="{6EAB6F80-8AED-4621-9E5F-F338C310B356}">
      <dgm:prSet/>
      <dgm:spPr/>
      <dgm:t>
        <a:bodyPr/>
        <a:lstStyle/>
        <a:p>
          <a:endParaRPr lang="es-CO"/>
        </a:p>
      </dgm:t>
    </dgm:pt>
    <dgm:pt modelId="{3D11FDF3-1489-4279-BB6D-6BD068289059}" type="sibTrans" cxnId="{6EAB6F80-8AED-4621-9E5F-F338C310B356}">
      <dgm:prSet/>
      <dgm:spPr/>
      <dgm:t>
        <a:bodyPr/>
        <a:lstStyle/>
        <a:p>
          <a:endParaRPr lang="es-CO"/>
        </a:p>
      </dgm:t>
    </dgm:pt>
    <dgm:pt modelId="{1D01473F-31F6-4C39-8F6A-A4F14E08692D}">
      <dgm:prSet phldrT="[Texto]" custT="1"/>
      <dgm:spPr/>
      <dgm:t>
        <a:bodyPr/>
        <a:lstStyle/>
        <a:p>
          <a:r>
            <a:rPr lang="es-ES" sz="1300" b="1" dirty="0">
              <a:solidFill>
                <a:srgbClr val="70BE97"/>
              </a:solidFill>
            </a:rPr>
            <a:t>8. Revisión y alineación del procedimiento Auditorias Internas</a:t>
          </a:r>
        </a:p>
        <a:p>
          <a:r>
            <a:rPr lang="es-ES" sz="1000" b="0" dirty="0">
              <a:solidFill>
                <a:srgbClr val="00602B"/>
              </a:solidFill>
            </a:rPr>
            <a:t>Actualización y ajustes al procedimiento de la ACI</a:t>
          </a:r>
          <a:endParaRPr lang="es-CO" sz="1000" b="1" dirty="0">
            <a:solidFill>
              <a:srgbClr val="FDB613"/>
            </a:solidFill>
          </a:endParaRPr>
        </a:p>
      </dgm:t>
    </dgm:pt>
    <dgm:pt modelId="{081861D0-5898-4378-9E50-0C027DA42FB8}" type="parTrans" cxnId="{CF501862-AECE-47F2-AFA2-292474F10A3A}">
      <dgm:prSet/>
      <dgm:spPr/>
      <dgm:t>
        <a:bodyPr/>
        <a:lstStyle/>
        <a:p>
          <a:endParaRPr lang="es-CO"/>
        </a:p>
      </dgm:t>
    </dgm:pt>
    <dgm:pt modelId="{1958BED9-B0E8-444F-9645-ADF9BDC00FF4}" type="sibTrans" cxnId="{CF501862-AECE-47F2-AFA2-292474F10A3A}">
      <dgm:prSet/>
      <dgm:spPr/>
      <dgm:t>
        <a:bodyPr/>
        <a:lstStyle/>
        <a:p>
          <a:endParaRPr lang="es-CO"/>
        </a:p>
      </dgm:t>
    </dgm:pt>
    <dgm:pt modelId="{0F778904-0748-4E2A-B632-0B9BAA0B9D5B}">
      <dgm:prSet phldrT="[Texto]" custT="1"/>
      <dgm:spPr/>
      <dgm:t>
        <a:bodyPr/>
        <a:lstStyle/>
        <a:p>
          <a:pPr algn="l"/>
          <a:r>
            <a:rPr lang="es-ES" sz="1000" dirty="0">
              <a:solidFill>
                <a:srgbClr val="166649"/>
              </a:solidFill>
            </a:rPr>
            <a:t>Actualización de acciones y ajuste planes de mejoramiento en el sistema</a:t>
          </a:r>
          <a:endParaRPr lang="es-CO" sz="1000" dirty="0">
            <a:solidFill>
              <a:srgbClr val="166649"/>
            </a:solidFill>
          </a:endParaRPr>
        </a:p>
      </dgm:t>
    </dgm:pt>
    <dgm:pt modelId="{20862D21-BA43-4592-B45D-FAE93C3F2240}" type="parTrans" cxnId="{319B3E0B-1A91-40F9-BDFA-E992BEB39CA7}">
      <dgm:prSet/>
      <dgm:spPr/>
      <dgm:t>
        <a:bodyPr/>
        <a:lstStyle/>
        <a:p>
          <a:endParaRPr lang="es-CO"/>
        </a:p>
      </dgm:t>
    </dgm:pt>
    <dgm:pt modelId="{1A1A49A3-1F3F-4AB0-878C-E463A6654260}" type="sibTrans" cxnId="{319B3E0B-1A91-40F9-BDFA-E992BEB39CA7}">
      <dgm:prSet/>
      <dgm:spPr/>
      <dgm:t>
        <a:bodyPr/>
        <a:lstStyle/>
        <a:p>
          <a:endParaRPr lang="es-CO"/>
        </a:p>
      </dgm:t>
    </dgm:pt>
    <dgm:pt modelId="{C05BE037-DB5A-403A-AE54-DC76A4F3D3C9}">
      <dgm:prSet phldrT="[Texto]" custT="1"/>
      <dgm:spPr/>
      <dgm:t>
        <a:bodyPr/>
        <a:lstStyle/>
        <a:p>
          <a:r>
            <a:rPr lang="es-CO" sz="1000" dirty="0"/>
            <a:t> </a:t>
          </a:r>
          <a:r>
            <a:rPr lang="es-CO" sz="1000" b="0" dirty="0">
              <a:solidFill>
                <a:srgbClr val="00602B"/>
              </a:solidFill>
            </a:rPr>
            <a:t>Generación de informes.</a:t>
          </a:r>
        </a:p>
      </dgm:t>
    </dgm:pt>
    <dgm:pt modelId="{8A7018DB-B8E2-44E7-A7A9-A93A0626192E}" type="parTrans" cxnId="{17B4958D-3A38-46E0-88C8-05B57BEECCF0}">
      <dgm:prSet/>
      <dgm:spPr/>
      <dgm:t>
        <a:bodyPr/>
        <a:lstStyle/>
        <a:p>
          <a:endParaRPr lang="es-CO"/>
        </a:p>
      </dgm:t>
    </dgm:pt>
    <dgm:pt modelId="{120FA6E7-0389-43C1-A1AC-4255611EA5C9}" type="sibTrans" cxnId="{17B4958D-3A38-46E0-88C8-05B57BEECCF0}">
      <dgm:prSet/>
      <dgm:spPr/>
      <dgm:t>
        <a:bodyPr/>
        <a:lstStyle/>
        <a:p>
          <a:endParaRPr lang="es-CO"/>
        </a:p>
      </dgm:t>
    </dgm:pt>
    <dgm:pt modelId="{87BB657B-1E34-4863-BA24-5B11D0C203C9}">
      <dgm:prSet phldrT="[Texto]" custT="1"/>
      <dgm:spPr/>
      <dgm:t>
        <a:bodyPr/>
        <a:lstStyle/>
        <a:p>
          <a:r>
            <a:rPr lang="es-ES" sz="1000" b="0" dirty="0">
              <a:solidFill>
                <a:srgbClr val="00602B"/>
              </a:solidFill>
            </a:rPr>
            <a:t>   Seguimiento a la implementación del sistema.</a:t>
          </a:r>
          <a:endParaRPr lang="es-CO" sz="1000" b="0" dirty="0">
            <a:solidFill>
              <a:srgbClr val="00602B"/>
            </a:solidFill>
          </a:endParaRPr>
        </a:p>
      </dgm:t>
    </dgm:pt>
    <dgm:pt modelId="{887F64ED-30B0-46E3-9E47-D0F91784BCB0}" type="parTrans" cxnId="{38367E4B-8BF8-4909-8DE5-DE1061731D40}">
      <dgm:prSet/>
      <dgm:spPr/>
      <dgm:t>
        <a:bodyPr/>
        <a:lstStyle/>
        <a:p>
          <a:endParaRPr lang="es-CO"/>
        </a:p>
      </dgm:t>
    </dgm:pt>
    <dgm:pt modelId="{4122ADE4-161D-49E9-A683-5A052B858655}" type="sibTrans" cxnId="{38367E4B-8BF8-4909-8DE5-DE1061731D40}">
      <dgm:prSet/>
      <dgm:spPr/>
      <dgm:t>
        <a:bodyPr/>
        <a:lstStyle/>
        <a:p>
          <a:endParaRPr lang="es-CO"/>
        </a:p>
      </dgm:t>
    </dgm:pt>
    <dgm:pt modelId="{4A1CCD8A-BB8C-4005-B9E6-63ECCDB8722E}">
      <dgm:prSet phldrT="[Texto]" custT="1"/>
      <dgm:spPr/>
      <dgm:t>
        <a:bodyPr/>
        <a:lstStyle/>
        <a:p>
          <a:r>
            <a:rPr lang="es-ES" sz="1300" b="1" dirty="0">
              <a:solidFill>
                <a:srgbClr val="70BE97"/>
              </a:solidFill>
            </a:rPr>
            <a:t>4.Pruebas de funcionamiento del sistema.</a:t>
          </a:r>
          <a:endParaRPr lang="es-CO" sz="1300" b="1" dirty="0">
            <a:solidFill>
              <a:srgbClr val="FFC000"/>
            </a:solidFill>
          </a:endParaRPr>
        </a:p>
      </dgm:t>
    </dgm:pt>
    <dgm:pt modelId="{873F0593-E2DF-48B9-8A9D-938E3E95BC25}" type="parTrans" cxnId="{F69BD93A-3F40-400D-B166-1C0ABC79772F}">
      <dgm:prSet/>
      <dgm:spPr/>
      <dgm:t>
        <a:bodyPr/>
        <a:lstStyle/>
        <a:p>
          <a:endParaRPr lang="es-ES"/>
        </a:p>
      </dgm:t>
    </dgm:pt>
    <dgm:pt modelId="{7585736A-B1BB-490A-8D19-2018112DAEA4}" type="sibTrans" cxnId="{F69BD93A-3F40-400D-B166-1C0ABC79772F}">
      <dgm:prSet/>
      <dgm:spPr/>
      <dgm:t>
        <a:bodyPr/>
        <a:lstStyle/>
        <a:p>
          <a:endParaRPr lang="es-ES"/>
        </a:p>
      </dgm:t>
    </dgm:pt>
    <dgm:pt modelId="{533B8971-7893-40E2-91ED-25EF0B3DF586}">
      <dgm:prSet phldrT="[Texto]" custT="1"/>
      <dgm:spPr/>
      <dgm:t>
        <a:bodyPr/>
        <a:lstStyle/>
        <a:p>
          <a:r>
            <a:rPr lang="es-CO" sz="1050" b="0" dirty="0">
              <a:solidFill>
                <a:srgbClr val="00602B"/>
              </a:solidFill>
            </a:rPr>
            <a:t>Pilotaje con el equipo auditor para el cargue de planes, hallazgos y acciones.</a:t>
          </a:r>
        </a:p>
      </dgm:t>
    </dgm:pt>
    <dgm:pt modelId="{498989A1-A443-4DDA-83BF-1B89AF01EAFB}" type="parTrans" cxnId="{DFAC55C9-A157-48AF-82E8-87D4433C387A}">
      <dgm:prSet/>
      <dgm:spPr/>
      <dgm:t>
        <a:bodyPr/>
        <a:lstStyle/>
        <a:p>
          <a:endParaRPr lang="es-ES"/>
        </a:p>
      </dgm:t>
    </dgm:pt>
    <dgm:pt modelId="{33F8D00D-7B4D-4D57-B36D-B34B7F4A186A}" type="sibTrans" cxnId="{DFAC55C9-A157-48AF-82E8-87D4433C387A}">
      <dgm:prSet/>
      <dgm:spPr/>
      <dgm:t>
        <a:bodyPr/>
        <a:lstStyle/>
        <a:p>
          <a:endParaRPr lang="es-ES"/>
        </a:p>
      </dgm:t>
    </dgm:pt>
    <dgm:pt modelId="{9522EAEB-5DEA-473C-B3B4-2842892A5FF1}">
      <dgm:prSet phldrT="[Texto]" custT="1"/>
      <dgm:spPr/>
      <dgm:t>
        <a:bodyPr/>
        <a:lstStyle/>
        <a:p>
          <a:r>
            <a:rPr lang="es-ES" sz="1050" dirty="0">
              <a:solidFill>
                <a:srgbClr val="166649"/>
              </a:solidFill>
            </a:rPr>
            <a:t>Pilotaje con los procesos para el cargue de avances.</a:t>
          </a:r>
          <a:endParaRPr lang="es-CO" sz="1050" b="0" dirty="0">
            <a:solidFill>
              <a:srgbClr val="00602B"/>
            </a:solidFill>
          </a:endParaRPr>
        </a:p>
      </dgm:t>
    </dgm:pt>
    <dgm:pt modelId="{F19473C2-5699-4263-8C32-415DBA731C94}" type="parTrans" cxnId="{970B9CB9-30D3-4B61-AC8C-602F2F70FA90}">
      <dgm:prSet/>
      <dgm:spPr/>
      <dgm:t>
        <a:bodyPr/>
        <a:lstStyle/>
        <a:p>
          <a:endParaRPr lang="es-ES"/>
        </a:p>
      </dgm:t>
    </dgm:pt>
    <dgm:pt modelId="{CC9BD6BD-69A4-478C-8DB1-0EBA50FC0FC5}" type="sibTrans" cxnId="{970B9CB9-30D3-4B61-AC8C-602F2F70FA90}">
      <dgm:prSet/>
      <dgm:spPr/>
      <dgm:t>
        <a:bodyPr/>
        <a:lstStyle/>
        <a:p>
          <a:endParaRPr lang="es-ES"/>
        </a:p>
      </dgm:t>
    </dgm:pt>
    <dgm:pt modelId="{89F2FA8D-207A-4B2D-89D8-EB898674D5F2}">
      <dgm:prSet phldrT="[Texto]" custT="1"/>
      <dgm:spPr/>
      <dgm:t>
        <a:bodyPr/>
        <a:lstStyle/>
        <a:p>
          <a:pPr algn="l"/>
          <a:r>
            <a:rPr lang="es-CO" sz="1300" b="1" dirty="0">
              <a:solidFill>
                <a:srgbClr val="70BE97"/>
              </a:solidFill>
            </a:rPr>
            <a:t>6.    Gestión del cambio.</a:t>
          </a:r>
          <a:endParaRPr lang="es-CO" sz="1300" dirty="0">
            <a:solidFill>
              <a:srgbClr val="166649"/>
            </a:solidFill>
          </a:endParaRPr>
        </a:p>
      </dgm:t>
    </dgm:pt>
    <dgm:pt modelId="{F8FA0449-DEBD-4158-8035-A122ED388912}" type="parTrans" cxnId="{74EE47F7-5CC7-49D3-A6B8-FE348BC3473B}">
      <dgm:prSet/>
      <dgm:spPr/>
      <dgm:t>
        <a:bodyPr/>
        <a:lstStyle/>
        <a:p>
          <a:endParaRPr lang="es-ES"/>
        </a:p>
      </dgm:t>
    </dgm:pt>
    <dgm:pt modelId="{18447682-1202-45D0-9614-2712F377C001}" type="sibTrans" cxnId="{74EE47F7-5CC7-49D3-A6B8-FE348BC3473B}">
      <dgm:prSet/>
      <dgm:spPr/>
      <dgm:t>
        <a:bodyPr/>
        <a:lstStyle/>
        <a:p>
          <a:endParaRPr lang="es-ES"/>
        </a:p>
      </dgm:t>
    </dgm:pt>
    <dgm:pt modelId="{61E05817-7271-474F-BD6C-B6E760A23146}">
      <dgm:prSet phldrT="[Texto]" custT="1"/>
      <dgm:spPr/>
      <dgm:t>
        <a:bodyPr/>
        <a:lstStyle/>
        <a:p>
          <a:pPr algn="l"/>
          <a:r>
            <a:rPr lang="es-ES" sz="1000" dirty="0">
              <a:solidFill>
                <a:srgbClr val="00602B"/>
              </a:solidFill>
            </a:rPr>
            <a:t>Soporte Inducción al equipo  de gestores por proceso y  acompañamiento</a:t>
          </a:r>
          <a:endParaRPr lang="es-CO" sz="1000" dirty="0">
            <a:solidFill>
              <a:srgbClr val="166649"/>
            </a:solidFill>
          </a:endParaRPr>
        </a:p>
      </dgm:t>
    </dgm:pt>
    <dgm:pt modelId="{F71C6D95-3D46-4C83-A980-41D936268269}" type="parTrans" cxnId="{B3E9A80E-791D-413B-999F-75E5C3E961D3}">
      <dgm:prSet/>
      <dgm:spPr/>
      <dgm:t>
        <a:bodyPr/>
        <a:lstStyle/>
        <a:p>
          <a:endParaRPr lang="es-ES"/>
        </a:p>
      </dgm:t>
    </dgm:pt>
    <dgm:pt modelId="{513FB83A-6A9B-4778-B310-932FA41137A2}" type="sibTrans" cxnId="{B3E9A80E-791D-413B-999F-75E5C3E961D3}">
      <dgm:prSet/>
      <dgm:spPr/>
      <dgm:t>
        <a:bodyPr/>
        <a:lstStyle/>
        <a:p>
          <a:endParaRPr lang="es-ES"/>
        </a:p>
      </dgm:t>
    </dgm:pt>
    <dgm:pt modelId="{54141BA1-7DE6-4899-A53E-43CAF40C4C95}" type="pres">
      <dgm:prSet presAssocID="{30C6ACEA-9B34-44FD-AE48-2323F69E36D7}" presName="Name0" presStyleCnt="0">
        <dgm:presLayoutVars>
          <dgm:dir/>
          <dgm:resizeHandles val="exact"/>
        </dgm:presLayoutVars>
      </dgm:prSet>
      <dgm:spPr/>
    </dgm:pt>
    <dgm:pt modelId="{2C2F422B-FD91-4604-8B1B-F1F80CBBF906}" type="pres">
      <dgm:prSet presAssocID="{30C6ACEA-9B34-44FD-AE48-2323F69E36D7}" presName="arrow" presStyleLbl="bgShp" presStyleIdx="0" presStyleCnt="1"/>
      <dgm:spPr/>
    </dgm:pt>
    <dgm:pt modelId="{8CBF082C-6AF8-4637-AD26-60D7D115D8F0}" type="pres">
      <dgm:prSet presAssocID="{30C6ACEA-9B34-44FD-AE48-2323F69E36D7}" presName="points" presStyleCnt="0"/>
      <dgm:spPr/>
    </dgm:pt>
    <dgm:pt modelId="{BE889793-3C2C-4695-8477-1280D55ED5D1}" type="pres">
      <dgm:prSet presAssocID="{4A1CCD8A-BB8C-4005-B9E6-63ECCDB8722E}" presName="compositeA" presStyleCnt="0"/>
      <dgm:spPr/>
    </dgm:pt>
    <dgm:pt modelId="{9C515D40-65EE-42C9-BE0D-7CAF28869BCD}" type="pres">
      <dgm:prSet presAssocID="{4A1CCD8A-BB8C-4005-B9E6-63ECCDB8722E}" presName="textA" presStyleLbl="revTx" presStyleIdx="0" presStyleCnt="4">
        <dgm:presLayoutVars>
          <dgm:bulletEnabled val="1"/>
        </dgm:presLayoutVars>
      </dgm:prSet>
      <dgm:spPr/>
    </dgm:pt>
    <dgm:pt modelId="{CD59B22B-B1F4-423A-A3B8-E102403247DB}" type="pres">
      <dgm:prSet presAssocID="{4A1CCD8A-BB8C-4005-B9E6-63ECCDB8722E}" presName="circleA" presStyleLbl="node1" presStyleIdx="0" presStyleCnt="4"/>
      <dgm:spPr/>
    </dgm:pt>
    <dgm:pt modelId="{E20DFF87-E31F-449A-8151-867637FFDD7C}" type="pres">
      <dgm:prSet presAssocID="{4A1CCD8A-BB8C-4005-B9E6-63ECCDB8722E}" presName="spaceA" presStyleCnt="0"/>
      <dgm:spPr/>
    </dgm:pt>
    <dgm:pt modelId="{70C63B5F-9367-453F-84AA-2B0D2DF05549}" type="pres">
      <dgm:prSet presAssocID="{7585736A-B1BB-490A-8D19-2018112DAEA4}" presName="space" presStyleCnt="0"/>
      <dgm:spPr/>
    </dgm:pt>
    <dgm:pt modelId="{957299E4-866E-48AC-82E2-57BB2CD3777B}" type="pres">
      <dgm:prSet presAssocID="{76C2B43D-D90D-44FD-A918-33A704D89937}" presName="compositeB" presStyleCnt="0"/>
      <dgm:spPr/>
    </dgm:pt>
    <dgm:pt modelId="{E5971D5F-773C-46D5-BEE7-3C109BB00B76}" type="pres">
      <dgm:prSet presAssocID="{76C2B43D-D90D-44FD-A918-33A704D89937}" presName="textB" presStyleLbl="revTx" presStyleIdx="1" presStyleCnt="4" custScaleX="83811" custScaleY="100390">
        <dgm:presLayoutVars>
          <dgm:bulletEnabled val="1"/>
        </dgm:presLayoutVars>
      </dgm:prSet>
      <dgm:spPr/>
    </dgm:pt>
    <dgm:pt modelId="{9BA65A60-8D33-40A9-9D02-5A703C685952}" type="pres">
      <dgm:prSet presAssocID="{76C2B43D-D90D-44FD-A918-33A704D89937}" presName="circleB" presStyleLbl="node1" presStyleIdx="1" presStyleCnt="4"/>
      <dgm:spPr/>
    </dgm:pt>
    <dgm:pt modelId="{123D3FE2-0327-4AEC-B74E-F7360B3238D3}" type="pres">
      <dgm:prSet presAssocID="{76C2B43D-D90D-44FD-A918-33A704D89937}" presName="spaceB" presStyleCnt="0"/>
      <dgm:spPr/>
    </dgm:pt>
    <dgm:pt modelId="{CF2BB0F7-6D0A-4AA8-B3B9-32CF9A9FDBEE}" type="pres">
      <dgm:prSet presAssocID="{9F8C62C8-F984-4BCA-B7CB-B9260565489C}" presName="space" presStyleCnt="0"/>
      <dgm:spPr/>
    </dgm:pt>
    <dgm:pt modelId="{CC30DE49-A38E-4CD6-BAB1-009378976253}" type="pres">
      <dgm:prSet presAssocID="{4059AA83-61C8-4A2D-A7AE-0E2D69C9BA3F}" presName="compositeA" presStyleCnt="0"/>
      <dgm:spPr/>
    </dgm:pt>
    <dgm:pt modelId="{452155AF-F78D-4117-B2F0-13A559FC90E9}" type="pres">
      <dgm:prSet presAssocID="{4059AA83-61C8-4A2D-A7AE-0E2D69C9BA3F}" presName="textA" presStyleLbl="revTx" presStyleIdx="2" presStyleCnt="4">
        <dgm:presLayoutVars>
          <dgm:bulletEnabled val="1"/>
        </dgm:presLayoutVars>
      </dgm:prSet>
      <dgm:spPr/>
    </dgm:pt>
    <dgm:pt modelId="{41C5FEFB-EB43-493A-8C03-FE073A58CC98}" type="pres">
      <dgm:prSet presAssocID="{4059AA83-61C8-4A2D-A7AE-0E2D69C9BA3F}" presName="circleA" presStyleLbl="node1" presStyleIdx="2" presStyleCnt="4"/>
      <dgm:spPr/>
    </dgm:pt>
    <dgm:pt modelId="{0B715560-2741-4F7E-8F6F-6426B4364669}" type="pres">
      <dgm:prSet presAssocID="{4059AA83-61C8-4A2D-A7AE-0E2D69C9BA3F}" presName="spaceA" presStyleCnt="0"/>
      <dgm:spPr/>
    </dgm:pt>
    <dgm:pt modelId="{77312005-5DBD-4C29-A9E4-2B936EB90239}" type="pres">
      <dgm:prSet presAssocID="{3D11FDF3-1489-4279-BB6D-6BD068289059}" presName="space" presStyleCnt="0"/>
      <dgm:spPr/>
    </dgm:pt>
    <dgm:pt modelId="{64E05FB9-0FC1-4797-B095-12B7767BBF97}" type="pres">
      <dgm:prSet presAssocID="{1D01473F-31F6-4C39-8F6A-A4F14E08692D}" presName="compositeB" presStyleCnt="0"/>
      <dgm:spPr/>
    </dgm:pt>
    <dgm:pt modelId="{3C3E62D7-FA40-466F-8BA3-3693B062E1D5}" type="pres">
      <dgm:prSet presAssocID="{1D01473F-31F6-4C39-8F6A-A4F14E08692D}" presName="textB" presStyleLbl="revTx" presStyleIdx="3" presStyleCnt="4">
        <dgm:presLayoutVars>
          <dgm:bulletEnabled val="1"/>
        </dgm:presLayoutVars>
      </dgm:prSet>
      <dgm:spPr/>
    </dgm:pt>
    <dgm:pt modelId="{78A60E13-229D-480E-80A8-A363B56BF51F}" type="pres">
      <dgm:prSet presAssocID="{1D01473F-31F6-4C39-8F6A-A4F14E08692D}" presName="circleB" presStyleLbl="node1" presStyleIdx="3" presStyleCnt="4"/>
      <dgm:spPr/>
    </dgm:pt>
    <dgm:pt modelId="{76835C3F-1B7E-4D8C-87F0-05388739E37D}" type="pres">
      <dgm:prSet presAssocID="{1D01473F-31F6-4C39-8F6A-A4F14E08692D}" presName="spaceB" presStyleCnt="0"/>
      <dgm:spPr/>
    </dgm:pt>
  </dgm:ptLst>
  <dgm:cxnLst>
    <dgm:cxn modelId="{319B3E0B-1A91-40F9-BDFA-E992BEB39CA7}" srcId="{76C2B43D-D90D-44FD-A918-33A704D89937}" destId="{0F778904-0748-4E2A-B632-0B9BAA0B9D5B}" srcOrd="0" destOrd="0" parTransId="{20862D21-BA43-4592-B45D-FAE93C3F2240}" sibTransId="{1A1A49A3-1F3F-4AB0-878C-E463A6654260}"/>
    <dgm:cxn modelId="{B3E9A80E-791D-413B-999F-75E5C3E961D3}" srcId="{76C2B43D-D90D-44FD-A918-33A704D89937}" destId="{61E05817-7271-474F-BD6C-B6E760A23146}" srcOrd="2" destOrd="0" parTransId="{F71C6D95-3D46-4C83-A980-41D936268269}" sibTransId="{513FB83A-6A9B-4778-B310-932FA41137A2}"/>
    <dgm:cxn modelId="{8762C90E-F9B7-4877-9233-E5FD6A1B1D39}" type="presOf" srcId="{89F2FA8D-207A-4B2D-89D8-EB898674D5F2}" destId="{E5971D5F-773C-46D5-BEE7-3C109BB00B76}" srcOrd="0" destOrd="2" presId="urn:microsoft.com/office/officeart/2005/8/layout/hProcess11"/>
    <dgm:cxn modelId="{122A8E15-F798-4A97-9E91-7E11E2697C65}" type="presOf" srcId="{9522EAEB-5DEA-473C-B3B4-2842892A5FF1}" destId="{9C515D40-65EE-42C9-BE0D-7CAF28869BCD}" srcOrd="0" destOrd="2" presId="urn:microsoft.com/office/officeart/2005/8/layout/hProcess11"/>
    <dgm:cxn modelId="{F69BD93A-3F40-400D-B166-1C0ABC79772F}" srcId="{30C6ACEA-9B34-44FD-AE48-2323F69E36D7}" destId="{4A1CCD8A-BB8C-4005-B9E6-63ECCDB8722E}" srcOrd="0" destOrd="0" parTransId="{873F0593-E2DF-48B9-8A9D-938E3E95BC25}" sibTransId="{7585736A-B1BB-490A-8D19-2018112DAEA4}"/>
    <dgm:cxn modelId="{CF501862-AECE-47F2-AFA2-292474F10A3A}" srcId="{30C6ACEA-9B34-44FD-AE48-2323F69E36D7}" destId="{1D01473F-31F6-4C39-8F6A-A4F14E08692D}" srcOrd="3" destOrd="0" parTransId="{081861D0-5898-4378-9E50-0C027DA42FB8}" sibTransId="{1958BED9-B0E8-444F-9645-ADF9BDC00FF4}"/>
    <dgm:cxn modelId="{B752A564-7263-4DAF-A5AD-3642E2AA7FDD}" type="presOf" srcId="{4059AA83-61C8-4A2D-A7AE-0E2D69C9BA3F}" destId="{452155AF-F78D-4117-B2F0-13A559FC90E9}" srcOrd="0" destOrd="0" presId="urn:microsoft.com/office/officeart/2005/8/layout/hProcess11"/>
    <dgm:cxn modelId="{BFA9EB4A-2AEE-4916-BFE7-23493A4DE001}" type="presOf" srcId="{C05BE037-DB5A-403A-AE54-DC76A4F3D3C9}" destId="{452155AF-F78D-4117-B2F0-13A559FC90E9}" srcOrd="0" destOrd="1" presId="urn:microsoft.com/office/officeart/2005/8/layout/hProcess11"/>
    <dgm:cxn modelId="{38367E4B-8BF8-4909-8DE5-DE1061731D40}" srcId="{4059AA83-61C8-4A2D-A7AE-0E2D69C9BA3F}" destId="{87BB657B-1E34-4863-BA24-5B11D0C203C9}" srcOrd="1" destOrd="0" parTransId="{887F64ED-30B0-46E3-9E47-D0F91784BCB0}" sibTransId="{4122ADE4-161D-49E9-A683-5A052B858655}"/>
    <dgm:cxn modelId="{6EAB6F80-8AED-4621-9E5F-F338C310B356}" srcId="{30C6ACEA-9B34-44FD-AE48-2323F69E36D7}" destId="{4059AA83-61C8-4A2D-A7AE-0E2D69C9BA3F}" srcOrd="2" destOrd="0" parTransId="{A3E6531B-2CC5-4E96-9B05-91E8F8706B6D}" sibTransId="{3D11FDF3-1489-4279-BB6D-6BD068289059}"/>
    <dgm:cxn modelId="{CEA2BD88-8246-42B1-99D4-6448D2870210}" type="presOf" srcId="{533B8971-7893-40E2-91ED-25EF0B3DF586}" destId="{9C515D40-65EE-42C9-BE0D-7CAF28869BCD}" srcOrd="0" destOrd="1" presId="urn:microsoft.com/office/officeart/2005/8/layout/hProcess11"/>
    <dgm:cxn modelId="{17B4958D-3A38-46E0-88C8-05B57BEECCF0}" srcId="{4059AA83-61C8-4A2D-A7AE-0E2D69C9BA3F}" destId="{C05BE037-DB5A-403A-AE54-DC76A4F3D3C9}" srcOrd="0" destOrd="0" parTransId="{8A7018DB-B8E2-44E7-A7A9-A93A0626192E}" sibTransId="{120FA6E7-0389-43C1-A1AC-4255611EA5C9}"/>
    <dgm:cxn modelId="{76D20E8F-AF18-449B-832A-EBC7DAC84122}" type="presOf" srcId="{30C6ACEA-9B34-44FD-AE48-2323F69E36D7}" destId="{54141BA1-7DE6-4899-A53E-43CAF40C4C95}" srcOrd="0" destOrd="0" presId="urn:microsoft.com/office/officeart/2005/8/layout/hProcess11"/>
    <dgm:cxn modelId="{CD501C94-2B49-4F03-957D-55110A84DF30}" type="presOf" srcId="{0F778904-0748-4E2A-B632-0B9BAA0B9D5B}" destId="{E5971D5F-773C-46D5-BEE7-3C109BB00B76}" srcOrd="0" destOrd="1" presId="urn:microsoft.com/office/officeart/2005/8/layout/hProcess11"/>
    <dgm:cxn modelId="{35B4EDA5-AA3D-4543-B793-ECD8797E6F32}" type="presOf" srcId="{61E05817-7271-474F-BD6C-B6E760A23146}" destId="{E5971D5F-773C-46D5-BEE7-3C109BB00B76}" srcOrd="0" destOrd="3" presId="urn:microsoft.com/office/officeart/2005/8/layout/hProcess11"/>
    <dgm:cxn modelId="{970B9CB9-30D3-4B61-AC8C-602F2F70FA90}" srcId="{4A1CCD8A-BB8C-4005-B9E6-63ECCDB8722E}" destId="{9522EAEB-5DEA-473C-B3B4-2842892A5FF1}" srcOrd="1" destOrd="0" parTransId="{F19473C2-5699-4263-8C32-415DBA731C94}" sibTransId="{CC9BD6BD-69A4-478C-8DB1-0EBA50FC0FC5}"/>
    <dgm:cxn modelId="{95EFADBF-978A-4202-9A90-A955FC853649}" type="presOf" srcId="{87BB657B-1E34-4863-BA24-5B11D0C203C9}" destId="{452155AF-F78D-4117-B2F0-13A559FC90E9}" srcOrd="0" destOrd="2" presId="urn:microsoft.com/office/officeart/2005/8/layout/hProcess11"/>
    <dgm:cxn modelId="{DFAC55C9-A157-48AF-82E8-87D4433C387A}" srcId="{4A1CCD8A-BB8C-4005-B9E6-63ECCDB8722E}" destId="{533B8971-7893-40E2-91ED-25EF0B3DF586}" srcOrd="0" destOrd="0" parTransId="{498989A1-A443-4DDA-83BF-1B89AF01EAFB}" sibTransId="{33F8D00D-7B4D-4D57-B36D-B34B7F4A186A}"/>
    <dgm:cxn modelId="{6EA786DE-495B-402F-96CB-D56AF51A3946}" type="presOf" srcId="{4A1CCD8A-BB8C-4005-B9E6-63ECCDB8722E}" destId="{9C515D40-65EE-42C9-BE0D-7CAF28869BCD}" srcOrd="0" destOrd="0" presId="urn:microsoft.com/office/officeart/2005/8/layout/hProcess11"/>
    <dgm:cxn modelId="{455DDBE7-37F2-462D-8390-D3786C6B0B00}" type="presOf" srcId="{1D01473F-31F6-4C39-8F6A-A4F14E08692D}" destId="{3C3E62D7-FA40-466F-8BA3-3693B062E1D5}" srcOrd="0" destOrd="0" presId="urn:microsoft.com/office/officeart/2005/8/layout/hProcess11"/>
    <dgm:cxn modelId="{82BF3DF0-01C5-4203-90E4-712A4F30F5FD}" type="presOf" srcId="{76C2B43D-D90D-44FD-A918-33A704D89937}" destId="{E5971D5F-773C-46D5-BEE7-3C109BB00B76}" srcOrd="0" destOrd="0" presId="urn:microsoft.com/office/officeart/2005/8/layout/hProcess11"/>
    <dgm:cxn modelId="{74EE47F7-5CC7-49D3-A6B8-FE348BC3473B}" srcId="{76C2B43D-D90D-44FD-A918-33A704D89937}" destId="{89F2FA8D-207A-4B2D-89D8-EB898674D5F2}" srcOrd="1" destOrd="0" parTransId="{F8FA0449-DEBD-4158-8035-A122ED388912}" sibTransId="{18447682-1202-45D0-9614-2712F377C001}"/>
    <dgm:cxn modelId="{6E6117F9-2E30-4BDA-8640-33970B909948}" srcId="{30C6ACEA-9B34-44FD-AE48-2323F69E36D7}" destId="{76C2B43D-D90D-44FD-A918-33A704D89937}" srcOrd="1" destOrd="0" parTransId="{556BFAD5-4812-4487-9C27-87A74EBD04E1}" sibTransId="{9F8C62C8-F984-4BCA-B7CB-B9260565489C}"/>
    <dgm:cxn modelId="{A00C1E34-CEA5-4B4C-A032-A5BE82136E33}" type="presParOf" srcId="{54141BA1-7DE6-4899-A53E-43CAF40C4C95}" destId="{2C2F422B-FD91-4604-8B1B-F1F80CBBF906}" srcOrd="0" destOrd="0" presId="urn:microsoft.com/office/officeart/2005/8/layout/hProcess11"/>
    <dgm:cxn modelId="{F8215378-11C4-47D8-BB06-4305E028F08A}" type="presParOf" srcId="{54141BA1-7DE6-4899-A53E-43CAF40C4C95}" destId="{8CBF082C-6AF8-4637-AD26-60D7D115D8F0}" srcOrd="1" destOrd="0" presId="urn:microsoft.com/office/officeart/2005/8/layout/hProcess11"/>
    <dgm:cxn modelId="{83B7F18E-4D5E-4CF8-BBBF-0D1D66BCCAF7}" type="presParOf" srcId="{8CBF082C-6AF8-4637-AD26-60D7D115D8F0}" destId="{BE889793-3C2C-4695-8477-1280D55ED5D1}" srcOrd="0" destOrd="0" presId="urn:microsoft.com/office/officeart/2005/8/layout/hProcess11"/>
    <dgm:cxn modelId="{B8E4C39E-3B99-4BC7-BAD5-B007FEA18AB3}" type="presParOf" srcId="{BE889793-3C2C-4695-8477-1280D55ED5D1}" destId="{9C515D40-65EE-42C9-BE0D-7CAF28869BCD}" srcOrd="0" destOrd="0" presId="urn:microsoft.com/office/officeart/2005/8/layout/hProcess11"/>
    <dgm:cxn modelId="{DB6D40BC-B175-4BFC-9808-B8BD0ABA4CFE}" type="presParOf" srcId="{BE889793-3C2C-4695-8477-1280D55ED5D1}" destId="{CD59B22B-B1F4-423A-A3B8-E102403247DB}" srcOrd="1" destOrd="0" presId="urn:microsoft.com/office/officeart/2005/8/layout/hProcess11"/>
    <dgm:cxn modelId="{E0723F2C-C529-4C9A-8D0A-10464CDD91E1}" type="presParOf" srcId="{BE889793-3C2C-4695-8477-1280D55ED5D1}" destId="{E20DFF87-E31F-449A-8151-867637FFDD7C}" srcOrd="2" destOrd="0" presId="urn:microsoft.com/office/officeart/2005/8/layout/hProcess11"/>
    <dgm:cxn modelId="{4DA1BA33-D67A-468E-98EA-F6EA2D86EF9A}" type="presParOf" srcId="{8CBF082C-6AF8-4637-AD26-60D7D115D8F0}" destId="{70C63B5F-9367-453F-84AA-2B0D2DF05549}" srcOrd="1" destOrd="0" presId="urn:microsoft.com/office/officeart/2005/8/layout/hProcess11"/>
    <dgm:cxn modelId="{87E73696-1A5B-48CE-87CD-B17A320AD4AC}" type="presParOf" srcId="{8CBF082C-6AF8-4637-AD26-60D7D115D8F0}" destId="{957299E4-866E-48AC-82E2-57BB2CD3777B}" srcOrd="2" destOrd="0" presId="urn:microsoft.com/office/officeart/2005/8/layout/hProcess11"/>
    <dgm:cxn modelId="{DCC0AD23-39CA-4C7D-8AD6-373CBD728F45}" type="presParOf" srcId="{957299E4-866E-48AC-82E2-57BB2CD3777B}" destId="{E5971D5F-773C-46D5-BEE7-3C109BB00B76}" srcOrd="0" destOrd="0" presId="urn:microsoft.com/office/officeart/2005/8/layout/hProcess11"/>
    <dgm:cxn modelId="{49007C7C-46A2-4F05-A8E1-97D823E169FC}" type="presParOf" srcId="{957299E4-866E-48AC-82E2-57BB2CD3777B}" destId="{9BA65A60-8D33-40A9-9D02-5A703C685952}" srcOrd="1" destOrd="0" presId="urn:microsoft.com/office/officeart/2005/8/layout/hProcess11"/>
    <dgm:cxn modelId="{E428976A-0660-47F1-B542-E01213A4772D}" type="presParOf" srcId="{957299E4-866E-48AC-82E2-57BB2CD3777B}" destId="{123D3FE2-0327-4AEC-B74E-F7360B3238D3}" srcOrd="2" destOrd="0" presId="urn:microsoft.com/office/officeart/2005/8/layout/hProcess11"/>
    <dgm:cxn modelId="{A5796876-073A-4686-8A4A-FD78205714A2}" type="presParOf" srcId="{8CBF082C-6AF8-4637-AD26-60D7D115D8F0}" destId="{CF2BB0F7-6D0A-4AA8-B3B9-32CF9A9FDBEE}" srcOrd="3" destOrd="0" presId="urn:microsoft.com/office/officeart/2005/8/layout/hProcess11"/>
    <dgm:cxn modelId="{14371766-D899-4DCA-92F5-9A0869A0C4D9}" type="presParOf" srcId="{8CBF082C-6AF8-4637-AD26-60D7D115D8F0}" destId="{CC30DE49-A38E-4CD6-BAB1-009378976253}" srcOrd="4" destOrd="0" presId="urn:microsoft.com/office/officeart/2005/8/layout/hProcess11"/>
    <dgm:cxn modelId="{2E1F7347-5E78-4A10-9D99-CFA4676A8865}" type="presParOf" srcId="{CC30DE49-A38E-4CD6-BAB1-009378976253}" destId="{452155AF-F78D-4117-B2F0-13A559FC90E9}" srcOrd="0" destOrd="0" presId="urn:microsoft.com/office/officeart/2005/8/layout/hProcess11"/>
    <dgm:cxn modelId="{FD709F96-A729-4518-970C-0DCF7FEA4C9B}" type="presParOf" srcId="{CC30DE49-A38E-4CD6-BAB1-009378976253}" destId="{41C5FEFB-EB43-493A-8C03-FE073A58CC98}" srcOrd="1" destOrd="0" presId="urn:microsoft.com/office/officeart/2005/8/layout/hProcess11"/>
    <dgm:cxn modelId="{5DBE68B2-0AB7-42CE-B7D2-C64990B92CCC}" type="presParOf" srcId="{CC30DE49-A38E-4CD6-BAB1-009378976253}" destId="{0B715560-2741-4F7E-8F6F-6426B4364669}" srcOrd="2" destOrd="0" presId="urn:microsoft.com/office/officeart/2005/8/layout/hProcess11"/>
    <dgm:cxn modelId="{0999C6A9-7F1A-4CE5-805D-B8B09A50FF8A}" type="presParOf" srcId="{8CBF082C-6AF8-4637-AD26-60D7D115D8F0}" destId="{77312005-5DBD-4C29-A9E4-2B936EB90239}" srcOrd="5" destOrd="0" presId="urn:microsoft.com/office/officeart/2005/8/layout/hProcess11"/>
    <dgm:cxn modelId="{0CAD0D05-4896-4B98-85E0-9580E69A9964}" type="presParOf" srcId="{8CBF082C-6AF8-4637-AD26-60D7D115D8F0}" destId="{64E05FB9-0FC1-4797-B095-12B7767BBF97}" srcOrd="6" destOrd="0" presId="urn:microsoft.com/office/officeart/2005/8/layout/hProcess11"/>
    <dgm:cxn modelId="{64626359-2717-4826-9C07-97B3126708EA}" type="presParOf" srcId="{64E05FB9-0FC1-4797-B095-12B7767BBF97}" destId="{3C3E62D7-FA40-466F-8BA3-3693B062E1D5}" srcOrd="0" destOrd="0" presId="urn:microsoft.com/office/officeart/2005/8/layout/hProcess11"/>
    <dgm:cxn modelId="{C52E76E8-8F5D-4809-A837-2A1A9520895E}" type="presParOf" srcId="{64E05FB9-0FC1-4797-B095-12B7767BBF97}" destId="{78A60E13-229D-480E-80A8-A363B56BF51F}" srcOrd="1" destOrd="0" presId="urn:microsoft.com/office/officeart/2005/8/layout/hProcess11"/>
    <dgm:cxn modelId="{C3F09BCE-AE60-4D73-815D-18533B67E59E}" type="presParOf" srcId="{64E05FB9-0FC1-4797-B095-12B7767BBF97}" destId="{76835C3F-1B7E-4D8C-87F0-05388739E37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422B-FD91-4604-8B1B-F1F80CBBF906}">
      <dsp:nvSpPr>
        <dsp:cNvPr id="0" name=""/>
        <dsp:cNvSpPr/>
      </dsp:nvSpPr>
      <dsp:spPr>
        <a:xfrm>
          <a:off x="0" y="1647305"/>
          <a:ext cx="11092873" cy="2196407"/>
        </a:xfrm>
        <a:prstGeom prst="notchedRightArrow">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E36D98-8EC2-4DD7-9A6B-A9ED1E68CF67}">
      <dsp:nvSpPr>
        <dsp:cNvPr id="0" name=""/>
        <dsp:cNvSpPr/>
      </dsp:nvSpPr>
      <dsp:spPr>
        <a:xfrm>
          <a:off x="4996" y="0"/>
          <a:ext cx="2403275" cy="21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marL="0" lvl="0" indent="0" algn="l" defTabSz="577850">
            <a:lnSpc>
              <a:spcPct val="90000"/>
            </a:lnSpc>
            <a:spcBef>
              <a:spcPct val="0"/>
            </a:spcBef>
            <a:spcAft>
              <a:spcPct val="35000"/>
            </a:spcAft>
            <a:buNone/>
          </a:pPr>
          <a:r>
            <a:rPr lang="es-ES" sz="1300" b="1" kern="1200" dirty="0">
              <a:solidFill>
                <a:srgbClr val="70BE97"/>
              </a:solidFill>
            </a:rPr>
            <a:t>0. Validación accesos OTIC</a:t>
          </a:r>
          <a:endParaRPr lang="es-CO" sz="1300" b="1" kern="1200" dirty="0">
            <a:solidFill>
              <a:srgbClr val="70BE97"/>
            </a:solidFill>
          </a:endParaRPr>
        </a:p>
        <a:p>
          <a:pPr marL="57150" lvl="1" indent="-57150" algn="l" defTabSz="444500">
            <a:lnSpc>
              <a:spcPct val="90000"/>
            </a:lnSpc>
            <a:spcBef>
              <a:spcPct val="0"/>
            </a:spcBef>
            <a:spcAft>
              <a:spcPct val="15000"/>
            </a:spcAft>
            <a:buChar char="•"/>
          </a:pPr>
          <a:r>
            <a:rPr lang="es-ES" sz="1000" kern="1200" dirty="0">
              <a:solidFill>
                <a:srgbClr val="00602B"/>
              </a:solidFill>
            </a:rPr>
            <a:t>Acceso administrativo al aplicativo. </a:t>
          </a:r>
          <a:endParaRPr lang="es-CO" sz="1000" kern="1200" dirty="0">
            <a:solidFill>
              <a:srgbClr val="00602B"/>
            </a:solidFill>
          </a:endParaRPr>
        </a:p>
        <a:p>
          <a:pPr marL="57150" lvl="1" indent="-57150" algn="l" defTabSz="444500">
            <a:lnSpc>
              <a:spcPct val="90000"/>
            </a:lnSpc>
            <a:spcBef>
              <a:spcPct val="0"/>
            </a:spcBef>
            <a:spcAft>
              <a:spcPct val="15000"/>
            </a:spcAft>
            <a:buChar char="•"/>
          </a:pPr>
          <a:r>
            <a:rPr lang="es-ES" sz="1000" kern="1200" dirty="0">
              <a:solidFill>
                <a:srgbClr val="00602B"/>
              </a:solidFill>
            </a:rPr>
            <a:t>Conexión remota.</a:t>
          </a:r>
          <a:endParaRPr lang="es-CO" sz="1000" kern="1200" dirty="0">
            <a:solidFill>
              <a:srgbClr val="00602B"/>
            </a:solidFill>
          </a:endParaRPr>
        </a:p>
      </dsp:txBody>
      <dsp:txXfrm>
        <a:off x="4996" y="0"/>
        <a:ext cx="2403275" cy="2196407"/>
      </dsp:txXfrm>
    </dsp:sp>
    <dsp:sp modelId="{E7941762-3150-4D26-B211-8F4861B7BD8D}">
      <dsp:nvSpPr>
        <dsp:cNvPr id="0" name=""/>
        <dsp:cNvSpPr/>
      </dsp:nvSpPr>
      <dsp:spPr>
        <a:xfrm>
          <a:off x="932083" y="2470958"/>
          <a:ext cx="549101" cy="549101"/>
        </a:xfrm>
        <a:prstGeom prst="ellipse">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99EECF-060B-469D-98AD-1864841B5F93}">
      <dsp:nvSpPr>
        <dsp:cNvPr id="0" name=""/>
        <dsp:cNvSpPr/>
      </dsp:nvSpPr>
      <dsp:spPr>
        <a:xfrm>
          <a:off x="2528435" y="3294610"/>
          <a:ext cx="2403275" cy="21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1">
          <a:noAutofit/>
        </a:bodyPr>
        <a:lstStyle/>
        <a:p>
          <a:pPr marL="0" lvl="0" indent="0" algn="l" defTabSz="577850">
            <a:lnSpc>
              <a:spcPct val="90000"/>
            </a:lnSpc>
            <a:spcBef>
              <a:spcPct val="0"/>
            </a:spcBef>
            <a:spcAft>
              <a:spcPct val="35000"/>
            </a:spcAft>
            <a:buNone/>
          </a:pPr>
          <a:r>
            <a:rPr lang="es-ES" sz="1300" b="1" kern="1200" dirty="0">
              <a:solidFill>
                <a:srgbClr val="70BE97"/>
              </a:solidFill>
            </a:rPr>
            <a:t>1.Parametrización del aplicativo.</a:t>
          </a:r>
          <a:endParaRPr lang="es-CO" sz="1300" b="1" kern="1200" dirty="0">
            <a:solidFill>
              <a:srgbClr val="70BE97"/>
            </a:solidFill>
          </a:endParaRPr>
        </a:p>
        <a:p>
          <a:pPr marL="57150" lvl="1" indent="-57150" algn="l" defTabSz="444500">
            <a:lnSpc>
              <a:spcPct val="90000"/>
            </a:lnSpc>
            <a:spcBef>
              <a:spcPct val="0"/>
            </a:spcBef>
            <a:spcAft>
              <a:spcPct val="15000"/>
            </a:spcAft>
            <a:buChar char="•"/>
          </a:pPr>
          <a:r>
            <a:rPr lang="es-CO" sz="1000" kern="1200" dirty="0">
              <a:solidFill>
                <a:srgbClr val="166649"/>
              </a:solidFill>
            </a:rPr>
            <a:t>Despliegue e instalación de la herramienta en la IT CVP.</a:t>
          </a:r>
        </a:p>
        <a:p>
          <a:pPr marL="57150" lvl="1" indent="-57150" algn="l" defTabSz="444500">
            <a:lnSpc>
              <a:spcPct val="90000"/>
            </a:lnSpc>
            <a:spcBef>
              <a:spcPct val="0"/>
            </a:spcBef>
            <a:spcAft>
              <a:spcPct val="15000"/>
            </a:spcAft>
            <a:buChar char="•"/>
          </a:pPr>
          <a:r>
            <a:rPr lang="es-CO" sz="1000" kern="1200" dirty="0">
              <a:solidFill>
                <a:srgbClr val="166649"/>
              </a:solidFill>
            </a:rPr>
            <a:t>Cargue de proceso y dependencias.</a:t>
          </a:r>
        </a:p>
        <a:p>
          <a:pPr marL="57150" lvl="1" indent="-57150" algn="l" defTabSz="444500">
            <a:lnSpc>
              <a:spcPct val="90000"/>
            </a:lnSpc>
            <a:spcBef>
              <a:spcPct val="0"/>
            </a:spcBef>
            <a:spcAft>
              <a:spcPct val="15000"/>
            </a:spcAft>
            <a:buChar char="•"/>
          </a:pPr>
          <a:r>
            <a:rPr lang="es-CO" sz="1000" kern="1200" dirty="0">
              <a:solidFill>
                <a:srgbClr val="166649"/>
              </a:solidFill>
            </a:rPr>
            <a:t>Integración de Autenticación con el AD</a:t>
          </a:r>
        </a:p>
      </dsp:txBody>
      <dsp:txXfrm>
        <a:off x="2528435" y="3294610"/>
        <a:ext cx="2403275" cy="2196407"/>
      </dsp:txXfrm>
    </dsp:sp>
    <dsp:sp modelId="{0568EA25-E778-45E2-B413-477483C68910}">
      <dsp:nvSpPr>
        <dsp:cNvPr id="0" name=""/>
        <dsp:cNvSpPr/>
      </dsp:nvSpPr>
      <dsp:spPr>
        <a:xfrm>
          <a:off x="3455522" y="2470958"/>
          <a:ext cx="549101" cy="549101"/>
        </a:xfrm>
        <a:prstGeom prst="ellipse">
          <a:avLst/>
        </a:prstGeom>
        <a:solidFill>
          <a:schemeClr val="accent6">
            <a:shade val="50000"/>
            <a:hueOff val="-230848"/>
            <a:satOff val="15390"/>
            <a:lumOff val="200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08636C-5453-452C-BE7A-B7F546D230FD}">
      <dsp:nvSpPr>
        <dsp:cNvPr id="0" name=""/>
        <dsp:cNvSpPr/>
      </dsp:nvSpPr>
      <dsp:spPr>
        <a:xfrm>
          <a:off x="5051874" y="0"/>
          <a:ext cx="2403275" cy="21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marL="0" lvl="0" indent="0" algn="l" defTabSz="577850">
            <a:lnSpc>
              <a:spcPct val="90000"/>
            </a:lnSpc>
            <a:spcBef>
              <a:spcPct val="0"/>
            </a:spcBef>
            <a:spcAft>
              <a:spcPct val="35000"/>
            </a:spcAft>
            <a:buNone/>
          </a:pPr>
          <a:r>
            <a:rPr lang="es-ES" sz="1300" b="1" kern="1200" dirty="0">
              <a:solidFill>
                <a:srgbClr val="70BE97"/>
              </a:solidFill>
            </a:rPr>
            <a:t>2.Revisión y Codificación de PMP y PMC</a:t>
          </a:r>
          <a:endParaRPr lang="es-CO" sz="1300" b="1" kern="1200" dirty="0">
            <a:solidFill>
              <a:srgbClr val="70BE97"/>
            </a:solidFill>
          </a:endParaRPr>
        </a:p>
        <a:p>
          <a:pPr marL="57150" lvl="1" indent="-57150" algn="l" defTabSz="444500">
            <a:lnSpc>
              <a:spcPct val="90000"/>
            </a:lnSpc>
            <a:spcBef>
              <a:spcPct val="0"/>
            </a:spcBef>
            <a:spcAft>
              <a:spcPct val="15000"/>
            </a:spcAft>
            <a:buChar char="•"/>
          </a:pPr>
          <a:r>
            <a:rPr lang="es-ES" sz="1000" kern="1200" dirty="0">
              <a:solidFill>
                <a:srgbClr val="00602B"/>
              </a:solidFill>
            </a:rPr>
            <a:t>Codificación de hallazgos y acciones asociadas a los planes de  mejoramiento internos en proceso.</a:t>
          </a:r>
          <a:endParaRPr lang="es-CO" sz="1000" kern="1200" dirty="0">
            <a:solidFill>
              <a:srgbClr val="00602B"/>
            </a:solidFill>
          </a:endParaRPr>
        </a:p>
      </dsp:txBody>
      <dsp:txXfrm>
        <a:off x="5051874" y="0"/>
        <a:ext cx="2403275" cy="2196407"/>
      </dsp:txXfrm>
    </dsp:sp>
    <dsp:sp modelId="{CDBB2B30-999F-4081-B23F-08A9EF4C1C23}">
      <dsp:nvSpPr>
        <dsp:cNvPr id="0" name=""/>
        <dsp:cNvSpPr/>
      </dsp:nvSpPr>
      <dsp:spPr>
        <a:xfrm>
          <a:off x="5978961" y="2470958"/>
          <a:ext cx="549101" cy="549101"/>
        </a:xfrm>
        <a:prstGeom prst="ellipse">
          <a:avLst/>
        </a:prstGeom>
        <a:solidFill>
          <a:schemeClr val="accent6">
            <a:shade val="50000"/>
            <a:hueOff val="-461695"/>
            <a:satOff val="30780"/>
            <a:lumOff val="40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516C75-82E3-473E-8CE6-5842E8628C80}">
      <dsp:nvSpPr>
        <dsp:cNvPr id="0" name=""/>
        <dsp:cNvSpPr/>
      </dsp:nvSpPr>
      <dsp:spPr>
        <a:xfrm>
          <a:off x="7575313" y="3294610"/>
          <a:ext cx="2403275" cy="21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1">
          <a:noAutofit/>
        </a:bodyPr>
        <a:lstStyle/>
        <a:p>
          <a:pPr marL="0" lvl="0" indent="0" algn="l" defTabSz="577850">
            <a:lnSpc>
              <a:spcPct val="90000"/>
            </a:lnSpc>
            <a:spcBef>
              <a:spcPct val="0"/>
            </a:spcBef>
            <a:spcAft>
              <a:spcPct val="35000"/>
            </a:spcAft>
            <a:buNone/>
          </a:pPr>
          <a:r>
            <a:rPr lang="es-ES" sz="1300" b="1" kern="1200" dirty="0">
              <a:solidFill>
                <a:srgbClr val="70BE97"/>
              </a:solidFill>
            </a:rPr>
            <a:t>3. Cargue inicial de planes de mejoramiento por dependencia y proceso en ambiente de pruebas</a:t>
          </a:r>
          <a:endParaRPr lang="es-CO" sz="1300" b="1" kern="1200" dirty="0">
            <a:solidFill>
              <a:srgbClr val="70BE97"/>
            </a:solidFill>
          </a:endParaRPr>
        </a:p>
        <a:p>
          <a:pPr marL="57150" lvl="1" indent="-57150" algn="l" defTabSz="444500">
            <a:lnSpc>
              <a:spcPct val="90000"/>
            </a:lnSpc>
            <a:spcBef>
              <a:spcPct val="0"/>
            </a:spcBef>
            <a:spcAft>
              <a:spcPct val="15000"/>
            </a:spcAft>
            <a:buChar char="•"/>
          </a:pPr>
          <a:r>
            <a:rPr lang="es-ES" sz="1000" kern="1200" dirty="0">
              <a:solidFill>
                <a:srgbClr val="00602B"/>
              </a:solidFill>
            </a:rPr>
            <a:t> PMP y PMC En proceso</a:t>
          </a:r>
          <a:endParaRPr lang="es-CO" sz="1000" kern="1200" dirty="0">
            <a:solidFill>
              <a:srgbClr val="00602B"/>
            </a:solidFill>
          </a:endParaRPr>
        </a:p>
      </dsp:txBody>
      <dsp:txXfrm>
        <a:off x="7575313" y="3294610"/>
        <a:ext cx="2403275" cy="2196407"/>
      </dsp:txXfrm>
    </dsp:sp>
    <dsp:sp modelId="{0BF29716-74C1-4FE4-8E50-F7D86C8B995C}">
      <dsp:nvSpPr>
        <dsp:cNvPr id="0" name=""/>
        <dsp:cNvSpPr/>
      </dsp:nvSpPr>
      <dsp:spPr>
        <a:xfrm>
          <a:off x="8502400" y="2470958"/>
          <a:ext cx="549101" cy="549101"/>
        </a:xfrm>
        <a:prstGeom prst="ellipse">
          <a:avLst/>
        </a:prstGeom>
        <a:solidFill>
          <a:schemeClr val="accent6">
            <a:shade val="50000"/>
            <a:hueOff val="-230848"/>
            <a:satOff val="15390"/>
            <a:lumOff val="200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422B-FD91-4604-8B1B-F1F80CBBF906}">
      <dsp:nvSpPr>
        <dsp:cNvPr id="0" name=""/>
        <dsp:cNvSpPr/>
      </dsp:nvSpPr>
      <dsp:spPr>
        <a:xfrm>
          <a:off x="0" y="1625138"/>
          <a:ext cx="11730182" cy="2166850"/>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515D40-65EE-42C9-BE0D-7CAF28869BCD}">
      <dsp:nvSpPr>
        <dsp:cNvPr id="0" name=""/>
        <dsp:cNvSpPr/>
      </dsp:nvSpPr>
      <dsp:spPr>
        <a:xfrm>
          <a:off x="5283" y="0"/>
          <a:ext cx="2541348" cy="216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marL="0" lvl="0" indent="0" algn="l" defTabSz="577850">
            <a:lnSpc>
              <a:spcPct val="90000"/>
            </a:lnSpc>
            <a:spcBef>
              <a:spcPct val="0"/>
            </a:spcBef>
            <a:spcAft>
              <a:spcPct val="35000"/>
            </a:spcAft>
            <a:buNone/>
          </a:pPr>
          <a:r>
            <a:rPr lang="es-ES" sz="1300" b="1" kern="1200" dirty="0">
              <a:solidFill>
                <a:srgbClr val="70BE97"/>
              </a:solidFill>
            </a:rPr>
            <a:t>4.Pruebas de funcionamiento del sistema.</a:t>
          </a:r>
          <a:endParaRPr lang="es-CO" sz="1300" b="1" kern="1200" dirty="0">
            <a:solidFill>
              <a:srgbClr val="FFC000"/>
            </a:solidFill>
          </a:endParaRPr>
        </a:p>
        <a:p>
          <a:pPr marL="57150" lvl="1" indent="-57150" algn="l" defTabSz="466725">
            <a:lnSpc>
              <a:spcPct val="90000"/>
            </a:lnSpc>
            <a:spcBef>
              <a:spcPct val="0"/>
            </a:spcBef>
            <a:spcAft>
              <a:spcPct val="15000"/>
            </a:spcAft>
            <a:buChar char="•"/>
          </a:pPr>
          <a:r>
            <a:rPr lang="es-CO" sz="1050" b="0" kern="1200" dirty="0">
              <a:solidFill>
                <a:srgbClr val="00602B"/>
              </a:solidFill>
            </a:rPr>
            <a:t>Pilotaje con el equipo auditor para el cargue de planes, hallazgos y acciones.</a:t>
          </a:r>
        </a:p>
        <a:p>
          <a:pPr marL="57150" lvl="1" indent="-57150" algn="l" defTabSz="466725">
            <a:lnSpc>
              <a:spcPct val="90000"/>
            </a:lnSpc>
            <a:spcBef>
              <a:spcPct val="0"/>
            </a:spcBef>
            <a:spcAft>
              <a:spcPct val="15000"/>
            </a:spcAft>
            <a:buChar char="•"/>
          </a:pPr>
          <a:r>
            <a:rPr lang="es-ES" sz="1050" kern="1200" dirty="0">
              <a:solidFill>
                <a:srgbClr val="166649"/>
              </a:solidFill>
            </a:rPr>
            <a:t>Pilotaje con los procesos para el cargue de avances.</a:t>
          </a:r>
          <a:endParaRPr lang="es-CO" sz="1050" b="0" kern="1200" dirty="0">
            <a:solidFill>
              <a:srgbClr val="00602B"/>
            </a:solidFill>
          </a:endParaRPr>
        </a:p>
      </dsp:txBody>
      <dsp:txXfrm>
        <a:off x="5283" y="0"/>
        <a:ext cx="2541348" cy="2166850"/>
      </dsp:txXfrm>
    </dsp:sp>
    <dsp:sp modelId="{CD59B22B-B1F4-423A-A3B8-E102403247DB}">
      <dsp:nvSpPr>
        <dsp:cNvPr id="0" name=""/>
        <dsp:cNvSpPr/>
      </dsp:nvSpPr>
      <dsp:spPr>
        <a:xfrm>
          <a:off x="1005101" y="2437707"/>
          <a:ext cx="541712" cy="54171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971D5F-773C-46D5-BEE7-3C109BB00B76}">
      <dsp:nvSpPr>
        <dsp:cNvPr id="0" name=""/>
        <dsp:cNvSpPr/>
      </dsp:nvSpPr>
      <dsp:spPr>
        <a:xfrm>
          <a:off x="2879409" y="3243938"/>
          <a:ext cx="2129929" cy="2175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1">
          <a:noAutofit/>
        </a:bodyPr>
        <a:lstStyle/>
        <a:p>
          <a:pPr marL="0" lvl="0" indent="0" algn="l" defTabSz="577850">
            <a:lnSpc>
              <a:spcPct val="90000"/>
            </a:lnSpc>
            <a:spcBef>
              <a:spcPct val="0"/>
            </a:spcBef>
            <a:spcAft>
              <a:spcPct val="35000"/>
            </a:spcAft>
            <a:buNone/>
          </a:pPr>
          <a:r>
            <a:rPr lang="es-ES" sz="1300" b="1" kern="1200" dirty="0">
              <a:solidFill>
                <a:srgbClr val="70BE97"/>
              </a:solidFill>
            </a:rPr>
            <a:t>5.    Entrada en producción del sistema.</a:t>
          </a:r>
          <a:endParaRPr lang="es-CO" sz="1300" b="1" kern="1200" dirty="0">
            <a:solidFill>
              <a:srgbClr val="70BE97"/>
            </a:solidFill>
          </a:endParaRPr>
        </a:p>
        <a:p>
          <a:pPr marL="57150" lvl="1" indent="-57150" algn="l" defTabSz="444500">
            <a:lnSpc>
              <a:spcPct val="90000"/>
            </a:lnSpc>
            <a:spcBef>
              <a:spcPct val="0"/>
            </a:spcBef>
            <a:spcAft>
              <a:spcPct val="15000"/>
            </a:spcAft>
            <a:buChar char="•"/>
          </a:pPr>
          <a:r>
            <a:rPr lang="es-ES" sz="1000" kern="1200" dirty="0">
              <a:solidFill>
                <a:srgbClr val="166649"/>
              </a:solidFill>
            </a:rPr>
            <a:t>Actualización de acciones y ajuste planes de mejoramiento en el sistema</a:t>
          </a:r>
          <a:endParaRPr lang="es-CO" sz="1000" kern="1200" dirty="0">
            <a:solidFill>
              <a:srgbClr val="166649"/>
            </a:solidFill>
          </a:endParaRPr>
        </a:p>
        <a:p>
          <a:pPr marL="114300" lvl="1" indent="-114300" algn="l" defTabSz="577850">
            <a:lnSpc>
              <a:spcPct val="90000"/>
            </a:lnSpc>
            <a:spcBef>
              <a:spcPct val="0"/>
            </a:spcBef>
            <a:spcAft>
              <a:spcPct val="15000"/>
            </a:spcAft>
            <a:buChar char="•"/>
          </a:pPr>
          <a:r>
            <a:rPr lang="es-CO" sz="1300" b="1" kern="1200" dirty="0">
              <a:solidFill>
                <a:srgbClr val="70BE97"/>
              </a:solidFill>
            </a:rPr>
            <a:t>6.    Gestión del cambio.</a:t>
          </a:r>
          <a:endParaRPr lang="es-CO" sz="1300" kern="1200" dirty="0">
            <a:solidFill>
              <a:srgbClr val="166649"/>
            </a:solidFill>
          </a:endParaRPr>
        </a:p>
        <a:p>
          <a:pPr marL="57150" lvl="1" indent="-57150" algn="l" defTabSz="444500">
            <a:lnSpc>
              <a:spcPct val="90000"/>
            </a:lnSpc>
            <a:spcBef>
              <a:spcPct val="0"/>
            </a:spcBef>
            <a:spcAft>
              <a:spcPct val="15000"/>
            </a:spcAft>
            <a:buChar char="•"/>
          </a:pPr>
          <a:r>
            <a:rPr lang="es-ES" sz="1000" kern="1200" dirty="0">
              <a:solidFill>
                <a:srgbClr val="00602B"/>
              </a:solidFill>
            </a:rPr>
            <a:t>Soporte Inducción al equipo  de gestores por proceso y  acompañamiento</a:t>
          </a:r>
          <a:endParaRPr lang="es-CO" sz="1000" kern="1200" dirty="0">
            <a:solidFill>
              <a:srgbClr val="166649"/>
            </a:solidFill>
          </a:endParaRPr>
        </a:p>
      </dsp:txBody>
      <dsp:txXfrm>
        <a:off x="2879409" y="3243938"/>
        <a:ext cx="2129929" cy="2175301"/>
      </dsp:txXfrm>
    </dsp:sp>
    <dsp:sp modelId="{9BA65A60-8D33-40A9-9D02-5A703C685952}">
      <dsp:nvSpPr>
        <dsp:cNvPr id="0" name=""/>
        <dsp:cNvSpPr/>
      </dsp:nvSpPr>
      <dsp:spPr>
        <a:xfrm>
          <a:off x="3673517" y="2435594"/>
          <a:ext cx="541712" cy="54171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2155AF-F78D-4117-B2F0-13A559FC90E9}">
      <dsp:nvSpPr>
        <dsp:cNvPr id="0" name=""/>
        <dsp:cNvSpPr/>
      </dsp:nvSpPr>
      <dsp:spPr>
        <a:xfrm>
          <a:off x="5342115" y="0"/>
          <a:ext cx="2541348" cy="216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1">
          <a:noAutofit/>
        </a:bodyPr>
        <a:lstStyle/>
        <a:p>
          <a:pPr marL="0" lvl="0" indent="0" algn="l" defTabSz="577850">
            <a:lnSpc>
              <a:spcPct val="90000"/>
            </a:lnSpc>
            <a:spcBef>
              <a:spcPct val="0"/>
            </a:spcBef>
            <a:spcAft>
              <a:spcPct val="35000"/>
            </a:spcAft>
            <a:buNone/>
          </a:pPr>
          <a:r>
            <a:rPr lang="es-ES" sz="1300" b="1" kern="1200" dirty="0">
              <a:solidFill>
                <a:srgbClr val="70BE97"/>
              </a:solidFill>
            </a:rPr>
            <a:t>7.    Establecimiento de puntos de control.</a:t>
          </a:r>
          <a:endParaRPr lang="es-CO" sz="1300" b="1" kern="1200" dirty="0">
            <a:solidFill>
              <a:srgbClr val="70BE97"/>
            </a:solidFill>
          </a:endParaRPr>
        </a:p>
        <a:p>
          <a:pPr marL="57150" lvl="1" indent="-57150" algn="l" defTabSz="444500">
            <a:lnSpc>
              <a:spcPct val="90000"/>
            </a:lnSpc>
            <a:spcBef>
              <a:spcPct val="0"/>
            </a:spcBef>
            <a:spcAft>
              <a:spcPct val="15000"/>
            </a:spcAft>
            <a:buChar char="•"/>
          </a:pPr>
          <a:r>
            <a:rPr lang="es-CO" sz="1000" kern="1200" dirty="0"/>
            <a:t> </a:t>
          </a:r>
          <a:r>
            <a:rPr lang="es-CO" sz="1000" b="0" kern="1200" dirty="0">
              <a:solidFill>
                <a:srgbClr val="00602B"/>
              </a:solidFill>
            </a:rPr>
            <a:t>Generación de informes.</a:t>
          </a:r>
        </a:p>
        <a:p>
          <a:pPr marL="57150" lvl="1" indent="-57150" algn="l" defTabSz="444500">
            <a:lnSpc>
              <a:spcPct val="90000"/>
            </a:lnSpc>
            <a:spcBef>
              <a:spcPct val="0"/>
            </a:spcBef>
            <a:spcAft>
              <a:spcPct val="15000"/>
            </a:spcAft>
            <a:buChar char="•"/>
          </a:pPr>
          <a:r>
            <a:rPr lang="es-ES" sz="1000" b="0" kern="1200" dirty="0">
              <a:solidFill>
                <a:srgbClr val="00602B"/>
              </a:solidFill>
            </a:rPr>
            <a:t>   Seguimiento a la implementación del sistema.</a:t>
          </a:r>
          <a:endParaRPr lang="es-CO" sz="1000" b="0" kern="1200" dirty="0">
            <a:solidFill>
              <a:srgbClr val="00602B"/>
            </a:solidFill>
          </a:endParaRPr>
        </a:p>
      </dsp:txBody>
      <dsp:txXfrm>
        <a:off x="5342115" y="0"/>
        <a:ext cx="2541348" cy="2166850"/>
      </dsp:txXfrm>
    </dsp:sp>
    <dsp:sp modelId="{41C5FEFB-EB43-493A-8C03-FE073A58CC98}">
      <dsp:nvSpPr>
        <dsp:cNvPr id="0" name=""/>
        <dsp:cNvSpPr/>
      </dsp:nvSpPr>
      <dsp:spPr>
        <a:xfrm>
          <a:off x="6341933" y="2437707"/>
          <a:ext cx="541712" cy="54171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3E62D7-FA40-466F-8BA3-3693B062E1D5}">
      <dsp:nvSpPr>
        <dsp:cNvPr id="0" name=""/>
        <dsp:cNvSpPr/>
      </dsp:nvSpPr>
      <dsp:spPr>
        <a:xfrm>
          <a:off x="8010531" y="3250276"/>
          <a:ext cx="2541348" cy="216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s-ES" sz="1300" b="1" kern="1200" dirty="0">
              <a:solidFill>
                <a:srgbClr val="70BE97"/>
              </a:solidFill>
            </a:rPr>
            <a:t>8. Revisión y alineación del procedimiento Auditorias Internas</a:t>
          </a:r>
        </a:p>
        <a:p>
          <a:pPr marL="0" lvl="0" indent="0" algn="ctr" defTabSz="577850">
            <a:lnSpc>
              <a:spcPct val="90000"/>
            </a:lnSpc>
            <a:spcBef>
              <a:spcPct val="0"/>
            </a:spcBef>
            <a:spcAft>
              <a:spcPct val="35000"/>
            </a:spcAft>
            <a:buNone/>
          </a:pPr>
          <a:r>
            <a:rPr lang="es-ES" sz="1000" b="0" kern="1200" dirty="0">
              <a:solidFill>
                <a:srgbClr val="00602B"/>
              </a:solidFill>
            </a:rPr>
            <a:t>Actualización y ajustes al procedimiento de la ACI</a:t>
          </a:r>
          <a:endParaRPr lang="es-CO" sz="1000" b="1" kern="1200" dirty="0">
            <a:solidFill>
              <a:srgbClr val="FDB613"/>
            </a:solidFill>
          </a:endParaRPr>
        </a:p>
      </dsp:txBody>
      <dsp:txXfrm>
        <a:off x="8010531" y="3250276"/>
        <a:ext cx="2541348" cy="2166850"/>
      </dsp:txXfrm>
    </dsp:sp>
    <dsp:sp modelId="{78A60E13-229D-480E-80A8-A363B56BF51F}">
      <dsp:nvSpPr>
        <dsp:cNvPr id="0" name=""/>
        <dsp:cNvSpPr/>
      </dsp:nvSpPr>
      <dsp:spPr>
        <a:xfrm>
          <a:off x="9010349" y="2437707"/>
          <a:ext cx="541712" cy="54171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E3B172-1139-4DFC-9D06-E479E44383D9}" type="datetimeFigureOut">
              <a:rPr lang="es-ES" smtClean="0"/>
              <a:t>26/05/2023</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B5E856-251A-4541-8E45-483D2207AB87}" type="slidenum">
              <a:rPr lang="es-ES" smtClean="0"/>
              <a:t>‹Nº›</a:t>
            </a:fld>
            <a:endParaRPr lang="es-ES"/>
          </a:p>
        </p:txBody>
      </p:sp>
    </p:spTree>
    <p:extLst>
      <p:ext uri="{BB962C8B-B14F-4D97-AF65-F5344CB8AC3E}">
        <p14:creationId xmlns:p14="http://schemas.microsoft.com/office/powerpoint/2010/main" val="264321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3B10E-4653-4C9B-97A4-CA97D89B572F}" type="datetimeFigureOut">
              <a:rPr lang="es-CO" smtClean="0"/>
              <a:t>26/05/2023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A21E7-7F17-43D0-8448-D22A4D86F7B0}" type="slidenum">
              <a:rPr lang="es-CO" smtClean="0"/>
              <a:t>‹Nº›</a:t>
            </a:fld>
            <a:endParaRPr lang="es-CO"/>
          </a:p>
        </p:txBody>
      </p:sp>
    </p:spTree>
    <p:extLst>
      <p:ext uri="{BB962C8B-B14F-4D97-AF65-F5344CB8AC3E}">
        <p14:creationId xmlns:p14="http://schemas.microsoft.com/office/powerpoint/2010/main" val="255519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9128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6AA21E7-7F17-43D0-8448-D22A4D86F7B0}" type="slidenum">
              <a:rPr lang="es-CO" smtClean="0"/>
              <a:t>20</a:t>
            </a:fld>
            <a:endParaRPr lang="es-CO"/>
          </a:p>
        </p:txBody>
      </p:sp>
    </p:spTree>
    <p:extLst>
      <p:ext uri="{BB962C8B-B14F-4D97-AF65-F5344CB8AC3E}">
        <p14:creationId xmlns:p14="http://schemas.microsoft.com/office/powerpoint/2010/main" val="1795389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399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7336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4283345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311298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469139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75307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2458070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704961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31081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2036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66250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2175232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3021483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2275853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344334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&lt;</a:t>
            </a:r>
            <a:endParaRPr dirty="0"/>
          </a:p>
        </p:txBody>
      </p:sp>
    </p:spTree>
    <p:extLst>
      <p:ext uri="{BB962C8B-B14F-4D97-AF65-F5344CB8AC3E}">
        <p14:creationId xmlns:p14="http://schemas.microsoft.com/office/powerpoint/2010/main" val="1609100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Debido a que el 85% de los eventos que ocurren en el país son hidrometeorológicos, y que en los últimos 20 años más del 90% de las afectaciones por desastres estuvieron asociados con estos, se tomó la decisión de priorizarlos. </a:t>
            </a:r>
            <a:endParaRPr lang="es-CO" dirty="0"/>
          </a:p>
        </p:txBody>
      </p:sp>
      <p:sp>
        <p:nvSpPr>
          <p:cNvPr id="4" name="Marcador de número de diapositiva 3"/>
          <p:cNvSpPr>
            <a:spLocks noGrp="1"/>
          </p:cNvSpPr>
          <p:nvPr>
            <p:ph type="sldNum" sz="quarter" idx="5"/>
          </p:nvPr>
        </p:nvSpPr>
        <p:spPr/>
        <p:txBody>
          <a:bodyPr/>
          <a:lstStyle/>
          <a:p>
            <a:fld id="{64124351-40C5-4EC7-B69E-772E7A4F48EE}" type="slidenum">
              <a:rPr lang="es-CO" smtClean="0"/>
              <a:t>43</a:t>
            </a:fld>
            <a:endParaRPr lang="es-CO" dirty="0"/>
          </a:p>
        </p:txBody>
      </p:sp>
    </p:spTree>
    <p:extLst>
      <p:ext uri="{BB962C8B-B14F-4D97-AF65-F5344CB8AC3E}">
        <p14:creationId xmlns:p14="http://schemas.microsoft.com/office/powerpoint/2010/main" val="205833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Debido a que el 85% de los eventos que ocurren en el país son hidrometeorológicos, y que en los últimos 20 años más del 90% de las afectaciones por desastres estuvieron asociados con estos, se tomó la decisión de priorizarlos. </a:t>
            </a:r>
            <a:endParaRPr lang="es-CO" dirty="0"/>
          </a:p>
        </p:txBody>
      </p:sp>
      <p:sp>
        <p:nvSpPr>
          <p:cNvPr id="4" name="Marcador de número de diapositiva 3"/>
          <p:cNvSpPr>
            <a:spLocks noGrp="1"/>
          </p:cNvSpPr>
          <p:nvPr>
            <p:ph type="sldNum" sz="quarter" idx="5"/>
          </p:nvPr>
        </p:nvSpPr>
        <p:spPr/>
        <p:txBody>
          <a:bodyPr/>
          <a:lstStyle/>
          <a:p>
            <a:fld id="{64124351-40C5-4EC7-B69E-772E7A4F48EE}" type="slidenum">
              <a:rPr lang="es-CO" smtClean="0"/>
              <a:t>44</a:t>
            </a:fld>
            <a:endParaRPr lang="es-CO" dirty="0"/>
          </a:p>
        </p:txBody>
      </p:sp>
    </p:spTree>
    <p:extLst>
      <p:ext uri="{BB962C8B-B14F-4D97-AF65-F5344CB8AC3E}">
        <p14:creationId xmlns:p14="http://schemas.microsoft.com/office/powerpoint/2010/main" val="417312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Debido a que el 85% de los eventos que ocurren en el país son hidrometeorológicos, y que en los últimos 20 años más del 90% de las afectaciones por desastres estuvieron asociados con estos, se tomó la decisión de priorizarlos. </a:t>
            </a:r>
            <a:endParaRPr lang="es-CO" dirty="0"/>
          </a:p>
        </p:txBody>
      </p:sp>
      <p:sp>
        <p:nvSpPr>
          <p:cNvPr id="4" name="Marcador de número de diapositiva 3"/>
          <p:cNvSpPr>
            <a:spLocks noGrp="1"/>
          </p:cNvSpPr>
          <p:nvPr>
            <p:ph type="sldNum" sz="quarter" idx="5"/>
          </p:nvPr>
        </p:nvSpPr>
        <p:spPr/>
        <p:txBody>
          <a:bodyPr/>
          <a:lstStyle/>
          <a:p>
            <a:fld id="{64124351-40C5-4EC7-B69E-772E7A4F48EE}" type="slidenum">
              <a:rPr lang="es-CO" smtClean="0"/>
              <a:t>45</a:t>
            </a:fld>
            <a:endParaRPr lang="es-CO" dirty="0"/>
          </a:p>
        </p:txBody>
      </p:sp>
    </p:spTree>
    <p:extLst>
      <p:ext uri="{BB962C8B-B14F-4D97-AF65-F5344CB8AC3E}">
        <p14:creationId xmlns:p14="http://schemas.microsoft.com/office/powerpoint/2010/main" val="30678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64124351-40C5-4EC7-B69E-772E7A4F48EE}" type="slidenum">
              <a:rPr lang="es-CO" smtClean="0"/>
              <a:t>46</a:t>
            </a:fld>
            <a:endParaRPr lang="es-CO" dirty="0"/>
          </a:p>
        </p:txBody>
      </p:sp>
    </p:spTree>
    <p:extLst>
      <p:ext uri="{BB962C8B-B14F-4D97-AF65-F5344CB8AC3E}">
        <p14:creationId xmlns:p14="http://schemas.microsoft.com/office/powerpoint/2010/main" val="285709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860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Debido a que el 85% de los eventos que ocurren en el país son hidrometeorológicos, y que en los últimos 20 años más del 90% de las afectaciones por desastres estuvieron asociados con estos, se tomó la decisión de priorizarlos. </a:t>
            </a:r>
            <a:endParaRPr lang="es-CO" dirty="0"/>
          </a:p>
        </p:txBody>
      </p:sp>
      <p:sp>
        <p:nvSpPr>
          <p:cNvPr id="4" name="Marcador de número de diapositiva 3"/>
          <p:cNvSpPr>
            <a:spLocks noGrp="1"/>
          </p:cNvSpPr>
          <p:nvPr>
            <p:ph type="sldNum" sz="quarter" idx="5"/>
          </p:nvPr>
        </p:nvSpPr>
        <p:spPr/>
        <p:txBody>
          <a:bodyPr/>
          <a:lstStyle/>
          <a:p>
            <a:fld id="{64124351-40C5-4EC7-B69E-772E7A4F48EE}" type="slidenum">
              <a:rPr lang="es-CO" smtClean="0"/>
              <a:t>47</a:t>
            </a:fld>
            <a:endParaRPr lang="es-CO" dirty="0"/>
          </a:p>
        </p:txBody>
      </p:sp>
    </p:spTree>
    <p:extLst>
      <p:ext uri="{BB962C8B-B14F-4D97-AF65-F5344CB8AC3E}">
        <p14:creationId xmlns:p14="http://schemas.microsoft.com/office/powerpoint/2010/main" val="783990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Debido a que el 85% de los eventos que ocurren en el país son hidrometeorológicos, y que en los últimos 20 años más del 90% de las afectaciones por desastres estuvieron asociados con estos, se tomó la decisión de priorizarlos. </a:t>
            </a:r>
            <a:endParaRPr lang="es-CO" dirty="0"/>
          </a:p>
        </p:txBody>
      </p:sp>
      <p:sp>
        <p:nvSpPr>
          <p:cNvPr id="4" name="Marcador de número de diapositiva 3"/>
          <p:cNvSpPr>
            <a:spLocks noGrp="1"/>
          </p:cNvSpPr>
          <p:nvPr>
            <p:ph type="sldNum" sz="quarter" idx="5"/>
          </p:nvPr>
        </p:nvSpPr>
        <p:spPr/>
        <p:txBody>
          <a:bodyPr/>
          <a:lstStyle/>
          <a:p>
            <a:fld id="{64124351-40C5-4EC7-B69E-772E7A4F48EE}" type="slidenum">
              <a:rPr lang="es-CO" smtClean="0"/>
              <a:t>48</a:t>
            </a:fld>
            <a:endParaRPr lang="es-CO" dirty="0"/>
          </a:p>
        </p:txBody>
      </p:sp>
    </p:spTree>
    <p:extLst>
      <p:ext uri="{BB962C8B-B14F-4D97-AF65-F5344CB8AC3E}">
        <p14:creationId xmlns:p14="http://schemas.microsoft.com/office/powerpoint/2010/main" val="2384040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Debido a que el 85% de los eventos que ocurren en el país son hidrometeorológicos, y que en los últimos 20 años más del 90% de las afectaciones por desastres estuvieron asociados con estos, se tomó la decisión de priorizarlos. </a:t>
            </a:r>
            <a:endParaRPr lang="es-CO" dirty="0"/>
          </a:p>
        </p:txBody>
      </p:sp>
      <p:sp>
        <p:nvSpPr>
          <p:cNvPr id="4" name="Marcador de número de diapositiva 3"/>
          <p:cNvSpPr>
            <a:spLocks noGrp="1"/>
          </p:cNvSpPr>
          <p:nvPr>
            <p:ph type="sldNum" sz="quarter" idx="5"/>
          </p:nvPr>
        </p:nvSpPr>
        <p:spPr/>
        <p:txBody>
          <a:bodyPr/>
          <a:lstStyle/>
          <a:p>
            <a:fld id="{64124351-40C5-4EC7-B69E-772E7A4F48EE}" type="slidenum">
              <a:rPr lang="es-CO" smtClean="0"/>
              <a:t>49</a:t>
            </a:fld>
            <a:endParaRPr lang="es-CO" dirty="0"/>
          </a:p>
        </p:txBody>
      </p:sp>
    </p:spTree>
    <p:extLst>
      <p:ext uri="{BB962C8B-B14F-4D97-AF65-F5344CB8AC3E}">
        <p14:creationId xmlns:p14="http://schemas.microsoft.com/office/powerpoint/2010/main" val="329753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6453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5660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5125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821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1525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323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5066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192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D7E732A0-1A1B-41E1-86D2-D839DC0041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166649"/>
              </a:solidFill>
              <a:latin typeface="Arial Narrow"/>
              <a:cs typeface="Arial Narrow"/>
            </a:endParaRPr>
          </a:p>
          <a:p>
            <a:endParaRPr lang="es-CO" dirty="0"/>
          </a:p>
        </p:txBody>
      </p:sp>
    </p:spTree>
    <p:extLst>
      <p:ext uri="{BB962C8B-B14F-4D97-AF65-F5344CB8AC3E}">
        <p14:creationId xmlns:p14="http://schemas.microsoft.com/office/powerpoint/2010/main" val="1252943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D7E732A0-1A1B-41E1-86D2-D839DC0041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66649"/>
                </a:solidFill>
                <a:latin typeface="Arial Narrow"/>
                <a:cs typeface="Arial Narrow"/>
              </a:rPr>
              <a:t>licencia de derecho de que garantiza a los usuarios finales (personas, organizaciones, compañías) la libertad de usar, estudiar, compartir (copiar) y modificar el software. </a:t>
            </a:r>
          </a:p>
          <a:p>
            <a:endParaRPr lang="es-CO" dirty="0"/>
          </a:p>
        </p:txBody>
      </p:sp>
    </p:spTree>
    <p:extLst>
      <p:ext uri="{BB962C8B-B14F-4D97-AF65-F5344CB8AC3E}">
        <p14:creationId xmlns:p14="http://schemas.microsoft.com/office/powerpoint/2010/main" val="1804143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D7E732A0-1A1B-41E1-86D2-D839DC0041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166649"/>
              </a:solidFill>
              <a:latin typeface="Arial Narrow"/>
              <a:cs typeface="Arial Narrow"/>
            </a:endParaRPr>
          </a:p>
          <a:p>
            <a:r>
              <a:rPr lang="es-ES" b="0" i="0" dirty="0">
                <a:solidFill>
                  <a:srgbClr val="444444"/>
                </a:solidFill>
                <a:effectLst/>
                <a:latin typeface="helvetica" panose="020B0604020202020204" pitchFamily="34" charset="0"/>
              </a:rPr>
              <a:t>Con una fuente única de datos, todos los funcionarios involucrados pueden estar sobre la misma página, evitando los estancamientos, la desinformación y los errores provocados al trabajar con datos incorrectos.</a:t>
            </a:r>
          </a:p>
          <a:p>
            <a:endParaRPr lang="es-ES" b="0" i="0" dirty="0">
              <a:solidFill>
                <a:srgbClr val="444444"/>
              </a:solidFill>
              <a:effectLst/>
              <a:latin typeface="helvetica" panose="020B0604020202020204" pitchFamily="34" charset="0"/>
            </a:endParaRPr>
          </a:p>
          <a:p>
            <a:r>
              <a:rPr lang="es-ES" b="0" i="0" dirty="0">
                <a:solidFill>
                  <a:srgbClr val="444444"/>
                </a:solidFill>
                <a:effectLst/>
                <a:latin typeface="helvetica" panose="020B0604020202020204" pitchFamily="34" charset="0"/>
              </a:rPr>
              <a:t>Mediante la automatización de las tareas de seguimiento, entrada de datos, etc.</a:t>
            </a:r>
            <a:br>
              <a:rPr lang="es-ES" b="0" i="0" dirty="0">
                <a:solidFill>
                  <a:srgbClr val="444444"/>
                </a:solidFill>
                <a:effectLst/>
                <a:latin typeface="helvetica" panose="020B0604020202020204" pitchFamily="34" charset="0"/>
              </a:rPr>
            </a:br>
            <a:br>
              <a:rPr lang="es-ES" b="0" i="0" dirty="0">
                <a:solidFill>
                  <a:srgbClr val="444444"/>
                </a:solidFill>
                <a:effectLst/>
                <a:latin typeface="helvetica" panose="020B0604020202020204" pitchFamily="34" charset="0"/>
              </a:rPr>
            </a:br>
            <a:r>
              <a:rPr lang="es-CO" b="0" i="0" dirty="0">
                <a:solidFill>
                  <a:srgbClr val="333333"/>
                </a:solidFill>
                <a:effectLst/>
                <a:latin typeface="Montserrat"/>
              </a:rPr>
              <a:t>1519 del 2020 </a:t>
            </a:r>
            <a:r>
              <a:rPr lang="es-ES" b="0" i="0" dirty="0">
                <a:solidFill>
                  <a:srgbClr val="333333"/>
                </a:solidFill>
                <a:effectLst/>
                <a:latin typeface="Montserrat"/>
              </a:rPr>
              <a:t>Los sitios web de las entidades públicas se transforman en sedes electrónicas como base esencial de la transformación digital, pero como punto focal para asegurar que todo ciudadano se informe adecuadamente mediante los contenidos dispuestos en la sección de Transparencia en el Acceso a la Información Pública</a:t>
            </a:r>
            <a:endParaRPr lang="es-CO" dirty="0"/>
          </a:p>
        </p:txBody>
      </p:sp>
    </p:spTree>
    <p:extLst>
      <p:ext uri="{BB962C8B-B14F-4D97-AF65-F5344CB8AC3E}">
        <p14:creationId xmlns:p14="http://schemas.microsoft.com/office/powerpoint/2010/main" val="917942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D7E732A0-1A1B-41E1-86D2-D839DC0041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166649"/>
              </a:solidFill>
              <a:latin typeface="Arial Narrow"/>
              <a:cs typeface="Arial Narrow"/>
            </a:endParaRPr>
          </a:p>
          <a:p>
            <a:endParaRPr lang="es-CO" dirty="0"/>
          </a:p>
        </p:txBody>
      </p:sp>
    </p:spTree>
    <p:extLst>
      <p:ext uri="{BB962C8B-B14F-4D97-AF65-F5344CB8AC3E}">
        <p14:creationId xmlns:p14="http://schemas.microsoft.com/office/powerpoint/2010/main" val="770551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D7E732A0-1A1B-41E1-86D2-D839DC0041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166649"/>
              </a:solidFill>
              <a:latin typeface="Arial Narrow"/>
              <a:cs typeface="Arial Narrow"/>
            </a:endParaRPr>
          </a:p>
          <a:p>
            <a:endParaRPr lang="es-CO" dirty="0"/>
          </a:p>
        </p:txBody>
      </p:sp>
    </p:spTree>
    <p:extLst>
      <p:ext uri="{BB962C8B-B14F-4D97-AF65-F5344CB8AC3E}">
        <p14:creationId xmlns:p14="http://schemas.microsoft.com/office/powerpoint/2010/main" val="132135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356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509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6AA21E7-7F17-43D0-8448-D22A4D86F7B0}" type="slidenum">
              <a:rPr lang="es-CO" smtClean="0"/>
              <a:t>14</a:t>
            </a:fld>
            <a:endParaRPr lang="es-CO"/>
          </a:p>
        </p:txBody>
      </p:sp>
    </p:spTree>
    <p:extLst>
      <p:ext uri="{BB962C8B-B14F-4D97-AF65-F5344CB8AC3E}">
        <p14:creationId xmlns:p14="http://schemas.microsoft.com/office/powerpoint/2010/main" val="982527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194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3cc978d15_0_3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3cc978d15_0_33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879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nchor="b"/>
          <a:lstStyle>
            <a:lvl1pPr>
              <a:defRPr sz="5400"/>
            </a:lvl1pPr>
          </a:lstStyle>
          <a:p>
            <a:r>
              <a:rPr lang="es-ES_tradnl"/>
              <a:t>Clic para editar título</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ncho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ncho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963639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45375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6CCB777B-0F3B-4F43-AC3C-5C6C311F1351}"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326580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6CCB777B-0F3B-4F43-AC3C-5C6C311F1351}"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3683828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6CCB777B-0F3B-4F43-AC3C-5C6C311F1351}" type="datetimeFigureOut">
              <a:rPr lang="es-ES" smtClean="0"/>
              <a:t>26/05/2023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212356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6CCB777B-0F3B-4F43-AC3C-5C6C311F1351}" type="datetimeFigureOut">
              <a:rPr lang="es-ES" smtClean="0"/>
              <a:t>26/05/2023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810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CCB777B-0F3B-4F43-AC3C-5C6C311F1351}" type="datetimeFigureOut">
              <a:rPr lang="es-ES" smtClean="0"/>
              <a:t>26/05/2023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519573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CCB777B-0F3B-4F43-AC3C-5C6C311F1351}"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44803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6CCB777B-0F3B-4F43-AC3C-5C6C311F1351}"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533190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2396207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6CCB777B-0F3B-4F43-AC3C-5C6C311F1351}"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D6FA049-1292-6741-9CF4-3BB30D17C8D4}" type="slidenum">
              <a:rPr lang="es-ES" smtClean="0"/>
              <a:t>‹Nº›</a:t>
            </a:fld>
            <a:endParaRPr lang="es-ES"/>
          </a:p>
        </p:txBody>
      </p:sp>
    </p:spTree>
    <p:extLst>
      <p:ext uri="{BB962C8B-B14F-4D97-AF65-F5344CB8AC3E}">
        <p14:creationId xmlns:p14="http://schemas.microsoft.com/office/powerpoint/2010/main" val="1514941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2692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531881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910B21B8-515C-8E45-ACC6-C958B3C94B4B}"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2449311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910B21B8-515C-8E45-ACC6-C958B3C94B4B}"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875558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910B21B8-515C-8E45-ACC6-C958B3C94B4B}" type="datetimeFigureOut">
              <a:rPr lang="es-ES" smtClean="0"/>
              <a:t>26/05/2023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430358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Clic para editar título</a:t>
            </a:r>
            <a:endParaRPr lang="es-ES" dirty="0"/>
          </a:p>
        </p:txBody>
      </p:sp>
      <p:sp>
        <p:nvSpPr>
          <p:cNvPr id="3" name="Marcador de fecha 2"/>
          <p:cNvSpPr>
            <a:spLocks noGrp="1"/>
          </p:cNvSpPr>
          <p:nvPr>
            <p:ph type="dt" sz="half" idx="10"/>
          </p:nvPr>
        </p:nvSpPr>
        <p:spPr/>
        <p:txBody>
          <a:bodyPr/>
          <a:lstStyle/>
          <a:p>
            <a:fld id="{910B21B8-515C-8E45-ACC6-C958B3C94B4B}" type="datetimeFigureOut">
              <a:rPr lang="es-ES" smtClean="0"/>
              <a:t>26/05/2023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331618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10B21B8-515C-8E45-ACC6-C958B3C94B4B}" type="datetimeFigureOut">
              <a:rPr lang="es-ES" smtClean="0"/>
              <a:t>26/05/2023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413482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_tradnl"/>
              <a:t>Clic para editar título</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Slide Number Placeholder 5"/>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10B21B8-515C-8E45-ACC6-C958B3C94B4B}"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633832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10B21B8-515C-8E45-ACC6-C958B3C94B4B}"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544104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054491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3495782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793830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604946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BAE3DB13-654C-4B41-8DFF-F70797730382}"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1143143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BAE3DB13-654C-4B41-8DFF-F70797730382}"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342331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BAE3DB13-654C-4B41-8DFF-F70797730382}" type="datetimeFigureOut">
              <a:rPr lang="es-ES" smtClean="0"/>
              <a:t>26/05/2023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1076177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BAE3DB13-654C-4B41-8DFF-F70797730382}" type="datetimeFigureOut">
              <a:rPr lang="es-ES" smtClean="0"/>
              <a:t>26/05/2023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65029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AE3DB13-654C-4B41-8DFF-F70797730382}" type="datetimeFigureOut">
              <a:rPr lang="es-ES" smtClean="0"/>
              <a:t>26/05/2023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50210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AE3DB13-654C-4B41-8DFF-F70797730382}"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200896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AE3DB13-654C-4B41-8DFF-F70797730382}" type="datetimeFigureOut">
              <a:rPr lang="es-ES" smtClean="0"/>
              <a:t>26/05/2023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2013832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610955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AE3DB13-654C-4B41-8DFF-F70797730382}" type="datetimeFigureOut">
              <a:rPr lang="es-ES" smtClean="0"/>
              <a:t>26/05/2023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F8D71F-2004-B44E-AB4E-71FB18684AD3}" type="slidenum">
              <a:rPr lang="es-ES" smtClean="0"/>
              <a:t>‹Nº›</a:t>
            </a:fld>
            <a:endParaRPr lang="es-ES"/>
          </a:p>
        </p:txBody>
      </p:sp>
    </p:spTree>
    <p:extLst>
      <p:ext uri="{BB962C8B-B14F-4D97-AF65-F5344CB8AC3E}">
        <p14:creationId xmlns:p14="http://schemas.microsoft.com/office/powerpoint/2010/main" val="334095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lvl1pPr>
              <a:defRPr/>
            </a:lvl1pPr>
          </a:lstStyle>
          <a:p>
            <a:r>
              <a:rPr lang="es-ES_tradnl"/>
              <a:t>Clic para editar título</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s-ES"/>
          </a:p>
        </p:txBody>
      </p:sp>
      <p:sp>
        <p:nvSpPr>
          <p:cNvPr id="9" name="Slide Number Placeholder 8"/>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p>
            <a:r>
              <a:rPr lang="es-ES_tradnl"/>
              <a:t>Clic para editar título</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s-ES"/>
          </a:p>
        </p:txBody>
      </p:sp>
      <p:sp>
        <p:nvSpPr>
          <p:cNvPr id="5" name="Slide Number Placeholder 4"/>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s-ES"/>
          </a:p>
        </p:txBody>
      </p:sp>
      <p:sp>
        <p:nvSpPr>
          <p:cNvPr id="4" name="Slide Number Placeholder 3"/>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_tradnl"/>
              <a:t>Clic para editar título</a:t>
            </a:r>
            <a:endParaRPr lang="en-US" dirty="0"/>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_tradnl"/>
              <a:t>Clic para editar título</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904E447-6086-B24C-AEF1-0B2C66E35441}" type="datetimeFigureOut">
              <a:rPr lang="es-ES" smtClean="0"/>
              <a:t>26/05/2023</a:t>
            </a:fld>
            <a:endParaRPr lang="es-E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s-ES"/>
          </a:p>
        </p:txBody>
      </p:sp>
      <p:sp>
        <p:nvSpPr>
          <p:cNvPr id="7" name="Slide Number Placeholder 6"/>
          <p:cNvSpPr>
            <a:spLocks noGrp="1"/>
          </p:cNvSpPr>
          <p:nvPr>
            <p:ph type="sldNum" sz="quarter" idx="12"/>
          </p:nvPr>
        </p:nvSpPr>
        <p:spPr/>
        <p:txBody>
          <a:bodyPr/>
          <a:lstStyle/>
          <a:p>
            <a:fld id="{CA1B6920-19A3-4843-B9D5-11DF9EC37B0B}"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9" name="Imagen 8" descr="Imagen que contiene pasto, exterior, campo, verde&#10;&#10;Descripción generada automáticamente">
            <a:extLst>
              <a:ext uri="{FF2B5EF4-FFF2-40B4-BE49-F238E27FC236}">
                <a16:creationId xmlns:a16="http://schemas.microsoft.com/office/drawing/2014/main" id="{776F8EA7-F02E-4043-9EB6-DCA2562FBF9C}"/>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B6920-19A3-4843-B9D5-11DF9EC37B0B}" type="slidenum">
              <a:rPr lang="es-ES" smtClean="0"/>
              <a:t>‹Nº›</a:t>
            </a:fld>
            <a:endParaRPr lang="es-ES"/>
          </a:p>
        </p:txBody>
      </p:sp>
      <p:pic>
        <p:nvPicPr>
          <p:cNvPr id="3" name="Imagen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12192000" cy="6853431"/>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B777B-0F3B-4F43-AC3C-5C6C311F1351}" type="datetimeFigureOut">
              <a:rPr lang="es-ES" smtClean="0"/>
              <a:t>26/05/2023</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FA049-1292-6741-9CF4-3BB30D17C8D4}" type="slidenum">
              <a:rPr lang="es-ES" smtClean="0"/>
              <a:t>‹Nº›</a:t>
            </a:fld>
            <a:endParaRPr lang="es-ES" dirty="0"/>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23241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B21B8-515C-8E45-ACC6-C958B3C94B4B}" type="datetimeFigureOut">
              <a:rPr lang="es-ES" smtClean="0"/>
              <a:t>26/05/2023</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D7B5D-4AAF-944F-8F79-1958F93DB250}" type="slidenum">
              <a:rPr lang="es-ES" smtClean="0"/>
              <a:t>‹Nº›</a:t>
            </a:fld>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570"/>
            <a:ext cx="12192000" cy="6853431"/>
          </a:xfrm>
          <a:prstGeom prst="rect">
            <a:avLst/>
          </a:prstGeom>
        </p:spPr>
      </p:pic>
    </p:spTree>
    <p:extLst>
      <p:ext uri="{BB962C8B-B14F-4D97-AF65-F5344CB8AC3E}">
        <p14:creationId xmlns:p14="http://schemas.microsoft.com/office/powerpoint/2010/main" val="289667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3DB13-654C-4B41-8DFF-F70797730382}" type="datetimeFigureOut">
              <a:rPr lang="es-ES" smtClean="0"/>
              <a:t>26/05/2023</a:t>
            </a:fld>
            <a:endParaRPr lang="es-ES"/>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8D71F-2004-B44E-AB4E-71FB18684AD3}" type="slidenum">
              <a:rPr lang="es-ES" smtClean="0"/>
              <a:t>‹Nº›</a:t>
            </a:fld>
            <a:endParaRPr lang="es-ES"/>
          </a:p>
        </p:txBody>
      </p:sp>
    </p:spTree>
    <p:extLst>
      <p:ext uri="{BB962C8B-B14F-4D97-AF65-F5344CB8AC3E}">
        <p14:creationId xmlns:p14="http://schemas.microsoft.com/office/powerpoint/2010/main" val="35739213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 name="Agrupar 1"/>
          <p:cNvGrpSpPr/>
          <p:nvPr/>
        </p:nvGrpSpPr>
        <p:grpSpPr>
          <a:xfrm>
            <a:off x="8004443" y="0"/>
            <a:ext cx="4221126" cy="6858000"/>
            <a:chOff x="4922874" y="0"/>
            <a:chExt cx="4221126" cy="6858000"/>
          </a:xfrm>
        </p:grpSpPr>
        <p:pic>
          <p:nvPicPr>
            <p:cNvPr id="3"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
        <p:nvSpPr>
          <p:cNvPr id="6" name="2 Subtítulo">
            <a:extLst>
              <a:ext uri="{FF2B5EF4-FFF2-40B4-BE49-F238E27FC236}">
                <a16:creationId xmlns:a16="http://schemas.microsoft.com/office/drawing/2014/main" id="{DFD672FC-CC81-3D42-B9E0-2B7329331C17}"/>
              </a:ext>
            </a:extLst>
          </p:cNvPr>
          <p:cNvSpPr txBox="1">
            <a:spLocks/>
          </p:cNvSpPr>
          <p:nvPr/>
        </p:nvSpPr>
        <p:spPr>
          <a:xfrm>
            <a:off x="5136989" y="4604166"/>
            <a:ext cx="2867454" cy="346595"/>
          </a:xfrm>
          <a:prstGeom prst="rect">
            <a:avLst/>
          </a:prstGeom>
          <a:noFill/>
        </p:spPr>
        <p:txBody>
          <a:bodyPr vert="horz" lIns="91440" tIns="45720" rIns="91440" bIns="45720" rtlCol="0">
            <a:noAutofit/>
          </a:bodyPr>
          <a:lstStyle>
            <a:lvl1pPr marL="0" indent="0" algn="ctr" defTabSz="3429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defTabSz="257175"/>
            <a:r>
              <a:rPr lang="es-ES" sz="1800" b="1" dirty="0">
                <a:solidFill>
                  <a:schemeClr val="tx1">
                    <a:lumMod val="95000"/>
                    <a:lumOff val="5000"/>
                  </a:schemeClr>
                </a:solidFill>
                <a:latin typeface="Calibri Light" panose="020F0302020204030204"/>
              </a:rPr>
              <a:t>Enero del 2023</a:t>
            </a:r>
          </a:p>
        </p:txBody>
      </p:sp>
      <p:sp>
        <p:nvSpPr>
          <p:cNvPr id="4" name="CuadroTexto 3"/>
          <p:cNvSpPr txBox="1"/>
          <p:nvPr/>
        </p:nvSpPr>
        <p:spPr>
          <a:xfrm>
            <a:off x="4997089" y="5339061"/>
            <a:ext cx="2632452" cy="461665"/>
          </a:xfrm>
          <a:prstGeom prst="rect">
            <a:avLst/>
          </a:prstGeom>
          <a:noFill/>
        </p:spPr>
        <p:txBody>
          <a:bodyPr wrap="none" rtlCol="0">
            <a:spAutoFit/>
          </a:bodyPr>
          <a:lstStyle/>
          <a:p>
            <a:r>
              <a:rPr lang="es-ES" sz="2400" b="1" dirty="0">
                <a:solidFill>
                  <a:schemeClr val="tx1">
                    <a:lumMod val="50000"/>
                  </a:schemeClr>
                </a:solidFill>
                <a:latin typeface="Arial"/>
                <a:ea typeface="Arial"/>
                <a:cs typeface="Arial"/>
                <a:sym typeface="Arial"/>
              </a:rPr>
              <a:t>23 de mayo 2023</a:t>
            </a:r>
            <a:endParaRPr lang="es-CO" sz="2400" b="1" dirty="0">
              <a:solidFill>
                <a:schemeClr val="tx1">
                  <a:lumMod val="50000"/>
                </a:schemeClr>
              </a:solidFill>
              <a:latin typeface="Arial"/>
              <a:ea typeface="Arial"/>
              <a:cs typeface="Arial"/>
              <a:sym typeface="Arial"/>
            </a:endParaRPr>
          </a:p>
        </p:txBody>
      </p:sp>
      <p:sp>
        <p:nvSpPr>
          <p:cNvPr id="12" name="Rectángulo 11">
            <a:extLst>
              <a:ext uri="{FF2B5EF4-FFF2-40B4-BE49-F238E27FC236}">
                <a16:creationId xmlns:a16="http://schemas.microsoft.com/office/drawing/2014/main" id="{94989AE0-35F7-4A6B-A88C-39D632B8CE2A}"/>
              </a:ext>
            </a:extLst>
          </p:cNvPr>
          <p:cNvSpPr/>
          <p:nvPr/>
        </p:nvSpPr>
        <p:spPr>
          <a:xfrm>
            <a:off x="3348261" y="2817270"/>
            <a:ext cx="6444911" cy="83099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s-ES" sz="2400" b="1" dirty="0">
                <a:solidFill>
                  <a:schemeClr val="tx1">
                    <a:lumMod val="50000"/>
                  </a:schemeClr>
                </a:solidFill>
              </a:rPr>
              <a:t>2º COMITÉ INSTITUCIONAL DE CORDINACIÓN DE CONTROL INTERNO </a:t>
            </a:r>
            <a:endParaRPr lang="es-CO" sz="2400" b="1" dirty="0">
              <a:solidFill>
                <a:schemeClr val="tx1">
                  <a:lumMod val="50000"/>
                </a:schemeClr>
              </a:solidFill>
            </a:endParaRPr>
          </a:p>
        </p:txBody>
      </p:sp>
      <p:pic>
        <p:nvPicPr>
          <p:cNvPr id="10" name="Imagen 9"/>
          <p:cNvPicPr>
            <a:picLocks noChangeAspect="1"/>
          </p:cNvPicPr>
          <p:nvPr/>
        </p:nvPicPr>
        <p:blipFill>
          <a:blip r:embed="rId4"/>
          <a:stretch>
            <a:fillRect/>
          </a:stretch>
        </p:blipFill>
        <p:spPr>
          <a:xfrm>
            <a:off x="-28598" y="-45875"/>
            <a:ext cx="2790107" cy="2140489"/>
          </a:xfrm>
          <a:prstGeom prst="rect">
            <a:avLst/>
          </a:prstGeom>
        </p:spPr>
      </p:pic>
      <p:pic>
        <p:nvPicPr>
          <p:cNvPr id="9" name="Imagen 8"/>
          <p:cNvPicPr>
            <a:picLocks noChangeAspect="1"/>
          </p:cNvPicPr>
          <p:nvPr/>
        </p:nvPicPr>
        <p:blipFill rotWithShape="1">
          <a:blip r:embed="rId5"/>
          <a:srcRect l="6217" t="15771" r="13411" b="14066"/>
          <a:stretch/>
        </p:blipFill>
        <p:spPr>
          <a:xfrm>
            <a:off x="-28598" y="3851212"/>
            <a:ext cx="2775589" cy="1718681"/>
          </a:xfrm>
          <a:prstGeom prst="rect">
            <a:avLst/>
          </a:prstGeom>
        </p:spPr>
      </p:pic>
      <p:pic>
        <p:nvPicPr>
          <p:cNvPr id="11" name="Imagen 10"/>
          <p:cNvPicPr>
            <a:picLocks noChangeAspect="1"/>
          </p:cNvPicPr>
          <p:nvPr/>
        </p:nvPicPr>
        <p:blipFill rotWithShape="1">
          <a:blip r:embed="rId6"/>
          <a:srcRect l="8059" t="5966" r="7992" b="22641"/>
          <a:stretch/>
        </p:blipFill>
        <p:spPr>
          <a:xfrm>
            <a:off x="-44513" y="5407365"/>
            <a:ext cx="2806022" cy="1505420"/>
          </a:xfrm>
          <a:prstGeom prst="rect">
            <a:avLst/>
          </a:prstGeom>
        </p:spPr>
      </p:pic>
      <p:pic>
        <p:nvPicPr>
          <p:cNvPr id="13" name="Imagen 12"/>
          <p:cNvPicPr>
            <a:picLocks noChangeAspect="1"/>
          </p:cNvPicPr>
          <p:nvPr/>
        </p:nvPicPr>
        <p:blipFill rotWithShape="1">
          <a:blip r:embed="rId7"/>
          <a:srcRect l="3002" t="2669" r="1791" b="4793"/>
          <a:stretch/>
        </p:blipFill>
        <p:spPr>
          <a:xfrm>
            <a:off x="-44513" y="2063125"/>
            <a:ext cx="2806022" cy="1788571"/>
          </a:xfrm>
          <a:prstGeom prst="rect">
            <a:avLst/>
          </a:prstGeom>
        </p:spPr>
      </p:pic>
    </p:spTree>
    <p:extLst>
      <p:ext uri="{BB962C8B-B14F-4D97-AF65-F5344CB8AC3E}">
        <p14:creationId xmlns:p14="http://schemas.microsoft.com/office/powerpoint/2010/main" val="114882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5" name="Google Shape;96;p16"/>
          <p:cNvSpPr/>
          <p:nvPr/>
        </p:nvSpPr>
        <p:spPr>
          <a:xfrm rot="-8100000">
            <a:off x="417789" y="443632"/>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6" name="CuadroTexto 5"/>
          <p:cNvSpPr txBox="1"/>
          <p:nvPr/>
        </p:nvSpPr>
        <p:spPr>
          <a:xfrm>
            <a:off x="842991" y="355545"/>
            <a:ext cx="5950857" cy="461665"/>
          </a:xfrm>
          <a:prstGeom prst="rect">
            <a:avLst/>
          </a:prstGeom>
          <a:noFill/>
        </p:spPr>
        <p:txBody>
          <a:bodyPr wrap="square" rtlCol="0">
            <a:spAutoFit/>
          </a:bodyPr>
          <a:lstStyle/>
          <a:p>
            <a:r>
              <a:rPr lang="es-MX" sz="2400" b="1" dirty="0"/>
              <a:t>Criterios de Priorización de Auditorias 2023</a:t>
            </a:r>
            <a:endParaRPr lang="es-CO" sz="2400" b="1" dirty="0"/>
          </a:p>
        </p:txBody>
      </p:sp>
      <p:graphicFrame>
        <p:nvGraphicFramePr>
          <p:cNvPr id="3" name="Tabla 2"/>
          <p:cNvGraphicFramePr>
            <a:graphicFrameLocks noGrp="1"/>
          </p:cNvGraphicFramePr>
          <p:nvPr/>
        </p:nvGraphicFramePr>
        <p:xfrm>
          <a:off x="396425" y="1614744"/>
          <a:ext cx="2995256" cy="1531275"/>
        </p:xfrm>
        <a:graphic>
          <a:graphicData uri="http://schemas.openxmlformats.org/drawingml/2006/table">
            <a:tbl>
              <a:tblPr/>
              <a:tblGrid>
                <a:gridCol w="544957">
                  <a:extLst>
                    <a:ext uri="{9D8B030D-6E8A-4147-A177-3AD203B41FA5}">
                      <a16:colId xmlns:a16="http://schemas.microsoft.com/office/drawing/2014/main" val="309563147"/>
                    </a:ext>
                  </a:extLst>
                </a:gridCol>
                <a:gridCol w="2450299">
                  <a:extLst>
                    <a:ext uri="{9D8B030D-6E8A-4147-A177-3AD203B41FA5}">
                      <a16:colId xmlns:a16="http://schemas.microsoft.com/office/drawing/2014/main" val="734412463"/>
                    </a:ext>
                  </a:extLst>
                </a:gridCol>
              </a:tblGrid>
              <a:tr h="239199">
                <a:tc>
                  <a:txBody>
                    <a:bodyPr/>
                    <a:lstStyle/>
                    <a:p>
                      <a:pPr algn="ctr" fontAlgn="ctr"/>
                      <a:r>
                        <a:rPr lang="es-CO" sz="900" b="1" i="0" u="none" strike="noStrike" cap="none" dirty="0">
                          <a:solidFill>
                            <a:schemeClr val="tx1"/>
                          </a:solidFill>
                          <a:effectLst/>
                          <a:latin typeface="Verdana" panose="020B0604030504040204" pitchFamily="34" charset="0"/>
                          <a:ea typeface="+mn-ea"/>
                          <a:cs typeface="+mn-cs"/>
                          <a:sym typeface="Arial"/>
                        </a:rPr>
                        <a:t>Puntaje</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900" b="1" i="0" u="none" strike="noStrike" cap="none" dirty="0">
                          <a:solidFill>
                            <a:schemeClr val="tx1"/>
                          </a:solidFill>
                          <a:effectLst/>
                          <a:latin typeface="Verdana" panose="020B0604030504040204" pitchFamily="34" charset="0"/>
                          <a:ea typeface="+mn-ea"/>
                          <a:cs typeface="+mn-cs"/>
                          <a:sym typeface="Arial"/>
                        </a:rPr>
                        <a:t>Nivel riesgo inherente</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22255131"/>
                  </a:ext>
                </a:extLst>
              </a:tr>
              <a:tr h="239199">
                <a:tc>
                  <a:txBody>
                    <a:bodyPr/>
                    <a:lstStyle/>
                    <a:p>
                      <a:pPr algn="ctr" fontAlgn="ctr"/>
                      <a:r>
                        <a:rPr lang="es-CO" sz="1100" b="0" i="0" u="none" strike="noStrike" dirty="0">
                          <a:solidFill>
                            <a:srgbClr val="000000"/>
                          </a:solidFill>
                          <a:effectLst/>
                          <a:latin typeface="Arial" panose="020B060402020202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tc>
                  <a:txBody>
                    <a:bodyPr/>
                    <a:lstStyle/>
                    <a:p>
                      <a:pPr marL="88900" lvl="2" indent="0" algn="l" fontAlgn="ctr"/>
                      <a:r>
                        <a:rPr lang="es-CO" sz="1100" b="0" i="0" u="none" strike="noStrike" dirty="0">
                          <a:solidFill>
                            <a:srgbClr val="000000"/>
                          </a:solidFill>
                          <a:effectLst/>
                          <a:latin typeface="Arial" panose="020B0604020202020204" pitchFamily="34" charset="0"/>
                        </a:rPr>
                        <a:t>No tiene Riesgos Asociado</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9859814"/>
                  </a:ext>
                </a:extLst>
              </a:tr>
              <a:tr h="239199">
                <a:tc>
                  <a:txBody>
                    <a:bodyPr/>
                    <a:lstStyle/>
                    <a:p>
                      <a:pPr algn="ctr" fontAlgn="ctr"/>
                      <a:r>
                        <a:rPr lang="es-CO" sz="1100" b="0" i="0" u="none" strike="noStrike" dirty="0">
                          <a:solidFill>
                            <a:srgbClr val="000000"/>
                          </a:solidFill>
                          <a:effectLst/>
                          <a:latin typeface="Arial" panose="020B060402020202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tc>
                  <a:txBody>
                    <a:bodyPr/>
                    <a:lstStyle/>
                    <a:p>
                      <a:pPr marL="88900" lvl="1" indent="0" algn="l" fontAlgn="ctr"/>
                      <a:r>
                        <a:rPr lang="es-ES" sz="1100" b="0" i="0" u="none" strike="noStrike" dirty="0">
                          <a:solidFill>
                            <a:srgbClr val="000000"/>
                          </a:solidFill>
                          <a:effectLst/>
                          <a:latin typeface="Arial" panose="020B0604020202020204" pitchFamily="34" charset="0"/>
                        </a:rPr>
                        <a:t>Los  riesgos están en zona </a:t>
                      </a:r>
                      <a:r>
                        <a:rPr lang="es-ES" sz="1100" b="1" i="0" u="none" strike="noStrike" dirty="0">
                          <a:solidFill>
                            <a:srgbClr val="000000"/>
                          </a:solidFill>
                          <a:effectLst/>
                          <a:latin typeface="Arial" panose="020B0604020202020204" pitchFamily="34" charset="0"/>
                        </a:rPr>
                        <a:t>bajo</a:t>
                      </a:r>
                      <a:endParaRPr lang="es-ES" sz="1100" b="0" i="0" u="none" strike="noStrike" dirty="0">
                        <a:solidFill>
                          <a:srgbClr val="000000"/>
                        </a:solidFill>
                        <a:effectLst/>
                        <a:latin typeface="Arial" panose="020B0604020202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3715499"/>
                  </a:ext>
                </a:extLst>
              </a:tr>
              <a:tr h="239199">
                <a:tc>
                  <a:txBody>
                    <a:bodyPr/>
                    <a:lstStyle/>
                    <a:p>
                      <a:pPr algn="ctr" fontAlgn="ctr"/>
                      <a:r>
                        <a:rPr lang="es-CO" sz="1100" b="0" i="0" u="none" strike="noStrike" dirty="0">
                          <a:solidFill>
                            <a:srgbClr val="000000"/>
                          </a:solidFill>
                          <a:effectLst/>
                          <a:latin typeface="Arial" panose="020B060402020202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88900" lvl="1" indent="0" algn="l" fontAlgn="ctr"/>
                      <a:r>
                        <a:rPr lang="es-ES" sz="1100" b="0" i="0" u="none" strike="noStrike" dirty="0">
                          <a:solidFill>
                            <a:srgbClr val="000000"/>
                          </a:solidFill>
                          <a:effectLst/>
                          <a:latin typeface="Arial" panose="020B0604020202020204" pitchFamily="34" charset="0"/>
                        </a:rPr>
                        <a:t>Un Riesgo con Calificación </a:t>
                      </a:r>
                      <a:r>
                        <a:rPr lang="es-ES" sz="1100" b="1" i="0" u="none" strike="noStrike" dirty="0">
                          <a:solidFill>
                            <a:srgbClr val="000000"/>
                          </a:solidFill>
                          <a:effectLst/>
                          <a:latin typeface="Arial" panose="020B0604020202020204" pitchFamily="34" charset="0"/>
                        </a:rPr>
                        <a:t>Moderada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8615992"/>
                  </a:ext>
                </a:extLst>
              </a:tr>
              <a:tr h="239199">
                <a:tc>
                  <a:txBody>
                    <a:bodyPr/>
                    <a:lstStyle/>
                    <a:p>
                      <a:pPr algn="ctr" fontAlgn="ctr"/>
                      <a:r>
                        <a:rPr lang="es-CO" sz="1100" b="0" i="0" u="none" strike="noStrike" dirty="0">
                          <a:solidFill>
                            <a:srgbClr val="000000"/>
                          </a:solidFill>
                          <a:effectLst/>
                          <a:latin typeface="Arial" panose="020B0604020202020204" pitchFamily="34" charset="0"/>
                        </a:rPr>
                        <a:t>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88900" lvl="1" indent="0" algn="l" fontAlgn="ctr"/>
                      <a:r>
                        <a:rPr lang="es-ES" sz="1100" b="0" i="0" u="none" strike="noStrike" dirty="0">
                          <a:solidFill>
                            <a:srgbClr val="000000"/>
                          </a:solidFill>
                          <a:effectLst/>
                          <a:latin typeface="Arial" panose="020B0604020202020204" pitchFamily="34" charset="0"/>
                        </a:rPr>
                        <a:t>Un riesgo</a:t>
                      </a:r>
                      <a:r>
                        <a:rPr lang="es-ES" sz="1100" b="0" i="0" u="none" strike="noStrike" baseline="0" dirty="0">
                          <a:solidFill>
                            <a:srgbClr val="000000"/>
                          </a:solidFill>
                          <a:effectLst/>
                          <a:latin typeface="Arial" panose="020B0604020202020204" pitchFamily="34" charset="0"/>
                        </a:rPr>
                        <a:t> con</a:t>
                      </a:r>
                      <a:r>
                        <a:rPr lang="es-ES" sz="1100" b="0" i="0" u="none" strike="noStrike" dirty="0">
                          <a:solidFill>
                            <a:srgbClr val="000000"/>
                          </a:solidFill>
                          <a:effectLst/>
                          <a:latin typeface="Arial" panose="020B0604020202020204" pitchFamily="34" charset="0"/>
                        </a:rPr>
                        <a:t> calificación </a:t>
                      </a:r>
                      <a:r>
                        <a:rPr lang="es-ES" sz="1100" b="1" i="0" u="none" strike="noStrike" dirty="0">
                          <a:solidFill>
                            <a:srgbClr val="000000"/>
                          </a:solidFill>
                          <a:effectLst/>
                          <a:latin typeface="Arial" panose="020B0604020202020204" pitchFamily="34" charset="0"/>
                        </a:rPr>
                        <a:t>Alta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123430"/>
                  </a:ext>
                </a:extLst>
              </a:tr>
              <a:tr h="239199">
                <a:tc>
                  <a:txBody>
                    <a:bodyPr/>
                    <a:lstStyle/>
                    <a:p>
                      <a:pPr algn="ctr" fontAlgn="ctr"/>
                      <a:r>
                        <a:rPr lang="es-CO" sz="1100" b="0" i="0" u="none" strike="noStrike" dirty="0">
                          <a:solidFill>
                            <a:srgbClr val="000000"/>
                          </a:solidFill>
                          <a:effectLst/>
                          <a:latin typeface="Arial" panose="020B0604020202020204" pitchFamily="34" charset="0"/>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88900" lvl="1" indent="0" algn="l" fontAlgn="ctr"/>
                      <a:r>
                        <a:rPr lang="es-ES" sz="1100" b="0" i="0" u="none" strike="noStrike" dirty="0">
                          <a:solidFill>
                            <a:srgbClr val="000000"/>
                          </a:solidFill>
                          <a:effectLst/>
                          <a:latin typeface="Arial" panose="020B0604020202020204" pitchFamily="34" charset="0"/>
                        </a:rPr>
                        <a:t>Un riesgo con calificación </a:t>
                      </a:r>
                      <a:r>
                        <a:rPr lang="es-ES" sz="1100" b="1" i="0" u="none" strike="noStrike" dirty="0">
                          <a:solidFill>
                            <a:srgbClr val="000000"/>
                          </a:solidFill>
                          <a:effectLst/>
                          <a:latin typeface="Arial" panose="020B0604020202020204" pitchFamily="34" charset="0"/>
                        </a:rPr>
                        <a:t>Extrema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3584885"/>
                  </a:ext>
                </a:extLst>
              </a:tr>
            </a:tbl>
          </a:graphicData>
        </a:graphic>
      </p:graphicFrame>
      <p:sp>
        <p:nvSpPr>
          <p:cNvPr id="4" name="Rectángulo 3"/>
          <p:cNvSpPr/>
          <p:nvPr/>
        </p:nvSpPr>
        <p:spPr>
          <a:xfrm>
            <a:off x="849584" y="1187087"/>
            <a:ext cx="1768005" cy="318100"/>
          </a:xfrm>
          <a:prstGeom prst="rect">
            <a:avLst/>
          </a:prstGeom>
        </p:spPr>
        <p:txBody>
          <a:bodyPr wrap="square">
            <a:spAutoFit/>
          </a:bodyPr>
          <a:lstStyle/>
          <a:p>
            <a:pPr algn="ctr"/>
            <a:r>
              <a:rPr lang="es-ES" sz="1467" b="1" dirty="0">
                <a:latin typeface="Calibri" panose="020F0502020204030204" pitchFamily="34" charset="0"/>
              </a:rPr>
              <a:t>RIESGO INHERENTE</a:t>
            </a:r>
          </a:p>
        </p:txBody>
      </p:sp>
      <p:graphicFrame>
        <p:nvGraphicFramePr>
          <p:cNvPr id="7" name="Tabla 6"/>
          <p:cNvGraphicFramePr>
            <a:graphicFrameLocks noGrp="1"/>
          </p:cNvGraphicFramePr>
          <p:nvPr/>
        </p:nvGraphicFramePr>
        <p:xfrm>
          <a:off x="449849" y="4179201"/>
          <a:ext cx="2228796" cy="1435194"/>
        </p:xfrm>
        <a:graphic>
          <a:graphicData uri="http://schemas.openxmlformats.org/drawingml/2006/table">
            <a:tbl>
              <a:tblPr/>
              <a:tblGrid>
                <a:gridCol w="612111">
                  <a:extLst>
                    <a:ext uri="{9D8B030D-6E8A-4147-A177-3AD203B41FA5}">
                      <a16:colId xmlns:a16="http://schemas.microsoft.com/office/drawing/2014/main" val="247461397"/>
                    </a:ext>
                  </a:extLst>
                </a:gridCol>
                <a:gridCol w="1616685">
                  <a:extLst>
                    <a:ext uri="{9D8B030D-6E8A-4147-A177-3AD203B41FA5}">
                      <a16:colId xmlns:a16="http://schemas.microsoft.com/office/drawing/2014/main" val="2063341621"/>
                    </a:ext>
                  </a:extLst>
                </a:gridCol>
              </a:tblGrid>
              <a:tr h="239199">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Puntaje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 Tiempo</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93496177"/>
                  </a:ext>
                </a:extLst>
              </a:tr>
              <a:tr h="239199">
                <a:tc>
                  <a:txBody>
                    <a:bodyPr/>
                    <a:lstStyle/>
                    <a:p>
                      <a:pPr algn="ctr" fontAlgn="b"/>
                      <a:r>
                        <a:rPr lang="es-CO" sz="1300" b="0" i="0" u="none" strike="noStrike" dirty="0">
                          <a:solidFill>
                            <a:srgbClr val="000000"/>
                          </a:solidFill>
                          <a:effectLst/>
                          <a:latin typeface="Calibri" panose="020F0502020204030204" pitchFamily="34" charset="0"/>
                        </a:rPr>
                        <a:t>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&lt;= 1 año</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0769781"/>
                  </a:ext>
                </a:extLst>
              </a:tr>
              <a:tr h="239199">
                <a:tc>
                  <a:txBody>
                    <a:bodyPr/>
                    <a:lstStyle/>
                    <a:p>
                      <a:pPr algn="ctr" fontAlgn="b"/>
                      <a:r>
                        <a:rPr lang="es-CO" sz="1300" b="0" i="0" u="none" strike="noStrike" dirty="0">
                          <a:solidFill>
                            <a:srgbClr val="000000"/>
                          </a:solidFill>
                          <a:effectLst/>
                          <a:latin typeface="Calibri" panose="020F0502020204030204" pitchFamily="34" charset="0"/>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&gt; 1 año &lt;= 2 años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5303268"/>
                  </a:ext>
                </a:extLst>
              </a:tr>
              <a:tr h="239199">
                <a:tc>
                  <a:txBody>
                    <a:bodyPr/>
                    <a:lstStyle/>
                    <a:p>
                      <a:pPr algn="ctr" fontAlgn="b"/>
                      <a:r>
                        <a:rPr lang="es-CO" sz="1300" b="0" i="0" u="none" strike="noStrike" dirty="0">
                          <a:solidFill>
                            <a:srgbClr val="000000"/>
                          </a:solidFill>
                          <a:effectLst/>
                          <a:latin typeface="Calibri" panose="020F0502020204030204" pitchFamily="34" charset="0"/>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&gt; 2 años &lt;= 3 años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536856"/>
                  </a:ext>
                </a:extLst>
              </a:tr>
              <a:tr h="239199">
                <a:tc>
                  <a:txBody>
                    <a:bodyPr/>
                    <a:lstStyle/>
                    <a:p>
                      <a:pPr algn="ctr" fontAlgn="b"/>
                      <a:r>
                        <a:rPr lang="es-CO" sz="1300" b="0" i="0" u="none" strike="noStrike" dirty="0">
                          <a:solidFill>
                            <a:srgbClr val="000000"/>
                          </a:solidFill>
                          <a:effectLst/>
                          <a:latin typeface="Calibri" panose="020F0502020204030204" pitchFamily="34" charset="0"/>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&gt; 3 años &lt;= 4 años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207211"/>
                  </a:ext>
                </a:extLst>
              </a:tr>
              <a:tr h="239199">
                <a:tc>
                  <a:txBody>
                    <a:bodyPr/>
                    <a:lstStyle/>
                    <a:p>
                      <a:pPr algn="ctr" fontAlgn="b"/>
                      <a:r>
                        <a:rPr lang="es-CO" sz="1300" b="0" i="0" u="none" strike="noStrike" dirty="0">
                          <a:solidFill>
                            <a:srgbClr val="000000"/>
                          </a:solidFill>
                          <a:effectLst/>
                          <a:latin typeface="Calibri" panose="020F0502020204030204" pitchFamily="34" charset="0"/>
                        </a:rPr>
                        <a:t>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&gt; No ha sido auditado</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7979240"/>
                  </a:ext>
                </a:extLst>
              </a:tr>
            </a:tbl>
          </a:graphicData>
        </a:graphic>
      </p:graphicFrame>
      <p:sp>
        <p:nvSpPr>
          <p:cNvPr id="8" name="Rectángulo 7"/>
          <p:cNvSpPr/>
          <p:nvPr/>
        </p:nvSpPr>
        <p:spPr>
          <a:xfrm>
            <a:off x="45655" y="3417960"/>
            <a:ext cx="2721555" cy="769634"/>
          </a:xfrm>
          <a:prstGeom prst="rect">
            <a:avLst/>
          </a:prstGeom>
        </p:spPr>
        <p:txBody>
          <a:bodyPr wrap="square">
            <a:spAutoFit/>
          </a:bodyPr>
          <a:lstStyle/>
          <a:p>
            <a:pPr algn="ctr"/>
            <a:r>
              <a:rPr lang="es-ES" sz="1467" b="1" dirty="0">
                <a:latin typeface="Calibri" panose="020F0502020204030204" pitchFamily="34" charset="0"/>
              </a:rPr>
              <a:t>TIEMPO ÚLTIMA </a:t>
            </a:r>
          </a:p>
          <a:p>
            <a:pPr algn="ctr"/>
            <a:r>
              <a:rPr lang="es-ES" sz="1467" b="1" dirty="0">
                <a:latin typeface="Calibri" panose="020F0502020204030204" pitchFamily="34" charset="0"/>
              </a:rPr>
              <a:t>AUDITORÍA </a:t>
            </a:r>
          </a:p>
          <a:p>
            <a:pPr algn="ctr"/>
            <a:r>
              <a:rPr lang="es-ES" sz="1467" b="1" dirty="0">
                <a:latin typeface="Calibri" panose="020F0502020204030204" pitchFamily="34" charset="0"/>
              </a:rPr>
              <a:t>CONTROL INTERNO</a:t>
            </a:r>
          </a:p>
        </p:txBody>
      </p:sp>
      <p:graphicFrame>
        <p:nvGraphicFramePr>
          <p:cNvPr id="9" name="Tabla 8"/>
          <p:cNvGraphicFramePr>
            <a:graphicFrameLocks noGrp="1"/>
          </p:cNvGraphicFramePr>
          <p:nvPr/>
        </p:nvGraphicFramePr>
        <p:xfrm>
          <a:off x="3873144" y="1583567"/>
          <a:ext cx="2692605" cy="1506328"/>
        </p:xfrm>
        <a:graphic>
          <a:graphicData uri="http://schemas.openxmlformats.org/drawingml/2006/table">
            <a:tbl>
              <a:tblPr/>
              <a:tblGrid>
                <a:gridCol w="586621">
                  <a:extLst>
                    <a:ext uri="{9D8B030D-6E8A-4147-A177-3AD203B41FA5}">
                      <a16:colId xmlns:a16="http://schemas.microsoft.com/office/drawing/2014/main" val="1347831564"/>
                    </a:ext>
                  </a:extLst>
                </a:gridCol>
                <a:gridCol w="2105984">
                  <a:extLst>
                    <a:ext uri="{9D8B030D-6E8A-4147-A177-3AD203B41FA5}">
                      <a16:colId xmlns:a16="http://schemas.microsoft.com/office/drawing/2014/main" val="1083209822"/>
                    </a:ext>
                  </a:extLst>
                </a:gridCol>
              </a:tblGrid>
              <a:tr h="247773">
                <a:tc>
                  <a:txBody>
                    <a:bodyPr/>
                    <a:lstStyle/>
                    <a:p>
                      <a:pPr algn="ctr" fontAlgn="b"/>
                      <a:r>
                        <a:rPr lang="es-ES" sz="900" b="1" i="0" u="none" strike="noStrike" cap="none" dirty="0">
                          <a:solidFill>
                            <a:schemeClr val="tx1"/>
                          </a:solidFill>
                          <a:effectLst/>
                          <a:latin typeface="Verdana" panose="020B0604030504040204" pitchFamily="34" charset="0"/>
                          <a:ea typeface="+mn-ea"/>
                          <a:cs typeface="+mn-cs"/>
                          <a:sym typeface="Arial"/>
                        </a:rPr>
                        <a:t>Puntaje</a:t>
                      </a:r>
                      <a:endParaRPr lang="es-CO"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ES" sz="900" b="1" i="0" u="none" strike="noStrike" cap="none" dirty="0">
                          <a:solidFill>
                            <a:schemeClr val="tx1"/>
                          </a:solidFill>
                          <a:effectLst/>
                          <a:latin typeface="Verdana" panose="020B0604030504040204" pitchFamily="34" charset="0"/>
                          <a:ea typeface="+mn-ea"/>
                          <a:cs typeface="+mn-cs"/>
                          <a:sym typeface="Arial"/>
                        </a:rPr>
                        <a:t>Metas</a:t>
                      </a:r>
                      <a:r>
                        <a:rPr lang="es-ES" sz="900" b="1" i="0" u="none" strike="noStrike" cap="none" baseline="0" dirty="0">
                          <a:solidFill>
                            <a:schemeClr val="tx1"/>
                          </a:solidFill>
                          <a:effectLst/>
                          <a:latin typeface="Verdana" panose="020B0604030504040204" pitchFamily="34" charset="0"/>
                          <a:ea typeface="+mn-ea"/>
                          <a:cs typeface="+mn-cs"/>
                          <a:sym typeface="Arial"/>
                        </a:rPr>
                        <a:t> PDD Asociadas</a:t>
                      </a:r>
                      <a:endParaRPr lang="es-CO"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05633672"/>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tc>
                  <a:txBody>
                    <a:bodyPr/>
                    <a:lstStyle/>
                    <a:p>
                      <a:pPr marL="88900" indent="0" algn="l" fontAlgn="b"/>
                      <a:r>
                        <a:rPr lang="es-CO" sz="1100" b="0" i="0" u="none" strike="noStrike" cap="none" dirty="0">
                          <a:solidFill>
                            <a:srgbClr val="000000"/>
                          </a:solidFill>
                          <a:effectLst/>
                          <a:latin typeface="Arial" panose="020B0604020202020204" pitchFamily="34" charset="0"/>
                          <a:ea typeface="+mn-ea"/>
                          <a:cs typeface="+mn-cs"/>
                          <a:sym typeface="Arial"/>
                        </a:rPr>
                        <a:t>No tiene objetivo asociadas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1985919"/>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tc>
                  <a:txBody>
                    <a:bodyPr/>
                    <a:lstStyle/>
                    <a:p>
                      <a:pPr marL="88900" indent="0" algn="l" fontAlgn="b"/>
                      <a:r>
                        <a:rPr lang="es-CO" sz="1100" b="0" i="0" u="none" strike="noStrike" cap="none" dirty="0">
                          <a:solidFill>
                            <a:srgbClr val="000000"/>
                          </a:solidFill>
                          <a:effectLst/>
                          <a:latin typeface="Arial" panose="020B0604020202020204" pitchFamily="34" charset="0"/>
                          <a:ea typeface="+mn-ea"/>
                          <a:cs typeface="+mn-cs"/>
                          <a:sym typeface="Arial"/>
                        </a:rPr>
                        <a:t>1 Meta PDD asociadas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1941266"/>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88900" indent="0" algn="l" fontAlgn="b"/>
                      <a:r>
                        <a:rPr lang="es-CO" sz="1100" b="0" i="0" u="none" strike="noStrike" cap="none" dirty="0">
                          <a:solidFill>
                            <a:srgbClr val="000000"/>
                          </a:solidFill>
                          <a:effectLst/>
                          <a:latin typeface="Arial" panose="020B0604020202020204" pitchFamily="34" charset="0"/>
                          <a:ea typeface="+mn-ea"/>
                          <a:cs typeface="+mn-cs"/>
                          <a:sym typeface="Arial"/>
                        </a:rPr>
                        <a:t>2 Meta PDD asociadas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7517040"/>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88900" indent="0" algn="l" fontAlgn="b"/>
                      <a:r>
                        <a:rPr lang="es-CO" sz="1100" b="0" i="0" u="none" strike="noStrike" cap="none" dirty="0">
                          <a:solidFill>
                            <a:srgbClr val="000000"/>
                          </a:solidFill>
                          <a:effectLst/>
                          <a:latin typeface="Arial" panose="020B0604020202020204" pitchFamily="34" charset="0"/>
                          <a:ea typeface="+mn-ea"/>
                          <a:cs typeface="+mn-cs"/>
                          <a:sym typeface="Arial"/>
                        </a:rPr>
                        <a:t>3 Metas PDD asociadas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7800904"/>
                  </a:ext>
                </a:extLst>
              </a:tr>
              <a:tr h="251711">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88900" indent="0" algn="l" fontAlgn="b"/>
                      <a:r>
                        <a:rPr lang="es-ES" sz="1100" b="0" i="0" u="none" strike="noStrike" cap="none" dirty="0">
                          <a:solidFill>
                            <a:srgbClr val="000000"/>
                          </a:solidFill>
                          <a:effectLst/>
                          <a:latin typeface="Arial" panose="020B0604020202020204" pitchFamily="34" charset="0"/>
                          <a:ea typeface="+mn-ea"/>
                          <a:cs typeface="+mn-cs"/>
                          <a:sym typeface="Arial"/>
                        </a:rPr>
                        <a:t>4 o más Metas PDD asociadas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083206"/>
                  </a:ext>
                </a:extLst>
              </a:tr>
            </a:tbl>
          </a:graphicData>
        </a:graphic>
      </p:graphicFrame>
      <p:sp>
        <p:nvSpPr>
          <p:cNvPr id="10" name="Elipse 9"/>
          <p:cNvSpPr/>
          <p:nvPr/>
        </p:nvSpPr>
        <p:spPr>
          <a:xfrm>
            <a:off x="2747634" y="1046463"/>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20%</a:t>
            </a:r>
            <a:endParaRPr lang="es-CO" sz="1400" b="1" dirty="0">
              <a:solidFill>
                <a:schemeClr val="tx1"/>
              </a:solidFill>
            </a:endParaRPr>
          </a:p>
        </p:txBody>
      </p:sp>
      <p:sp>
        <p:nvSpPr>
          <p:cNvPr id="45" name="Elipse 44"/>
          <p:cNvSpPr/>
          <p:nvPr/>
        </p:nvSpPr>
        <p:spPr>
          <a:xfrm>
            <a:off x="2218250" y="3534607"/>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10%</a:t>
            </a:r>
            <a:endParaRPr lang="es-CO" sz="1400" b="1" dirty="0">
              <a:solidFill>
                <a:schemeClr val="tx1"/>
              </a:solidFill>
            </a:endParaRPr>
          </a:p>
        </p:txBody>
      </p:sp>
      <p:sp>
        <p:nvSpPr>
          <p:cNvPr id="46" name="Rectángulo 45"/>
          <p:cNvSpPr/>
          <p:nvPr/>
        </p:nvSpPr>
        <p:spPr>
          <a:xfrm>
            <a:off x="3222757" y="1094130"/>
            <a:ext cx="3571091" cy="318100"/>
          </a:xfrm>
          <a:prstGeom prst="rect">
            <a:avLst/>
          </a:prstGeom>
        </p:spPr>
        <p:txBody>
          <a:bodyPr wrap="square">
            <a:spAutoFit/>
          </a:bodyPr>
          <a:lstStyle/>
          <a:p>
            <a:pPr algn="ctr" fontAlgn="b"/>
            <a:r>
              <a:rPr lang="es-CO" sz="1467" b="1" dirty="0">
                <a:latin typeface="Calibri" panose="020F0502020204030204" pitchFamily="34" charset="0"/>
              </a:rPr>
              <a:t>METAS PDD ASOCIADAS</a:t>
            </a:r>
          </a:p>
        </p:txBody>
      </p:sp>
      <p:sp>
        <p:nvSpPr>
          <p:cNvPr id="50" name="Elipse 49"/>
          <p:cNvSpPr/>
          <p:nvPr/>
        </p:nvSpPr>
        <p:spPr>
          <a:xfrm>
            <a:off x="6154996" y="1017708"/>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15%</a:t>
            </a:r>
            <a:endParaRPr lang="es-CO" sz="1400" b="1" dirty="0">
              <a:solidFill>
                <a:schemeClr val="tx1"/>
              </a:solidFill>
            </a:endParaRPr>
          </a:p>
        </p:txBody>
      </p:sp>
      <p:graphicFrame>
        <p:nvGraphicFramePr>
          <p:cNvPr id="11" name="Tabla 10"/>
          <p:cNvGraphicFramePr>
            <a:graphicFrameLocks noGrp="1"/>
          </p:cNvGraphicFramePr>
          <p:nvPr/>
        </p:nvGraphicFramePr>
        <p:xfrm>
          <a:off x="7429027" y="4157164"/>
          <a:ext cx="1875704" cy="1432056"/>
        </p:xfrm>
        <a:graphic>
          <a:graphicData uri="http://schemas.openxmlformats.org/drawingml/2006/table">
            <a:tbl>
              <a:tblPr/>
              <a:tblGrid>
                <a:gridCol w="542203">
                  <a:extLst>
                    <a:ext uri="{9D8B030D-6E8A-4147-A177-3AD203B41FA5}">
                      <a16:colId xmlns:a16="http://schemas.microsoft.com/office/drawing/2014/main" val="2118418221"/>
                    </a:ext>
                  </a:extLst>
                </a:gridCol>
                <a:gridCol w="1333501">
                  <a:extLst>
                    <a:ext uri="{9D8B030D-6E8A-4147-A177-3AD203B41FA5}">
                      <a16:colId xmlns:a16="http://schemas.microsoft.com/office/drawing/2014/main" val="60767857"/>
                    </a:ext>
                  </a:extLst>
                </a:gridCol>
              </a:tblGrid>
              <a:tr h="238676">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Puntaje</a:t>
                      </a:r>
                      <a:endParaRPr lang="es-CO"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CO" sz="900" b="1" i="0" u="none" strike="noStrike" cap="none" dirty="0">
                          <a:solidFill>
                            <a:schemeClr val="tx1"/>
                          </a:solidFill>
                          <a:effectLst/>
                          <a:latin typeface="Verdana" panose="020B0604030504040204" pitchFamily="34" charset="0"/>
                          <a:ea typeface="+mn-ea"/>
                          <a:cs typeface="+mn-cs"/>
                          <a:sym typeface="Arial"/>
                        </a:rPr>
                        <a:t>Cantidad PQRS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885347"/>
                  </a:ext>
                </a:extLst>
              </a:tr>
              <a:tr h="238676">
                <a:tc>
                  <a:txBody>
                    <a:bodyPr/>
                    <a:lstStyle/>
                    <a:p>
                      <a:pPr algn="ctr"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tc>
                  <a:txBody>
                    <a:bodyPr/>
                    <a:lstStyle/>
                    <a:p>
                      <a:pPr marL="90488"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1 a 100</a:t>
                      </a:r>
                      <a:endParaRPr lang="es-CO" sz="1100" b="0" i="0" u="none" strike="noStrike" kern="1200" cap="none" dirty="0">
                        <a:solidFill>
                          <a:srgbClr val="000000"/>
                        </a:solidFill>
                        <a:effectLst/>
                        <a:latin typeface="Arial" panose="020B0604020202020204" pitchFamily="34" charset="0"/>
                        <a:ea typeface="+mn-ea"/>
                        <a:cs typeface="+mn-cs"/>
                        <a:sym typeface="Arial"/>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1535983"/>
                  </a:ext>
                </a:extLst>
              </a:tr>
              <a:tr h="238676">
                <a:tc>
                  <a:txBody>
                    <a:bodyPr/>
                    <a:lstStyle/>
                    <a:p>
                      <a:pPr algn="ctr"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90488" indent="0" algn="l" fontAlgn="b"/>
                      <a:r>
                        <a:rPr lang="pt-BR" sz="1100" b="0" i="0" u="none" strike="noStrike" kern="1200" cap="none" dirty="0">
                          <a:solidFill>
                            <a:srgbClr val="000000"/>
                          </a:solidFill>
                          <a:effectLst/>
                          <a:latin typeface="Arial" panose="020B0604020202020204" pitchFamily="34" charset="0"/>
                          <a:ea typeface="+mn-ea"/>
                          <a:cs typeface="+mn-cs"/>
                          <a:sym typeface="Arial"/>
                        </a:rPr>
                        <a:t>101 a 300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518691"/>
                  </a:ext>
                </a:extLst>
              </a:tr>
              <a:tr h="238676">
                <a:tc>
                  <a:txBody>
                    <a:bodyPr/>
                    <a:lstStyle/>
                    <a:p>
                      <a:pPr algn="ctr" fontAlgn="b"/>
                      <a:r>
                        <a:rPr lang="es-CO" sz="1100" u="none" strike="noStrike" dirty="0">
                          <a:effectLst/>
                        </a:rPr>
                        <a:t>3</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90488" indent="0" algn="l" fontAlgn="b"/>
                      <a:r>
                        <a:rPr lang="pt-BR" sz="1100" b="0" i="0" u="none" strike="noStrike" kern="1200" cap="none" dirty="0">
                          <a:solidFill>
                            <a:srgbClr val="000000"/>
                          </a:solidFill>
                          <a:effectLst/>
                          <a:latin typeface="Arial" panose="020B0604020202020204" pitchFamily="34" charset="0"/>
                          <a:ea typeface="+mn-ea"/>
                          <a:cs typeface="+mn-cs"/>
                          <a:sym typeface="Arial"/>
                        </a:rPr>
                        <a:t>301 a 500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139828"/>
                  </a:ext>
                </a:extLst>
              </a:tr>
              <a:tr h="238676">
                <a:tc>
                  <a:txBody>
                    <a:bodyPr/>
                    <a:lstStyle/>
                    <a:p>
                      <a:pPr algn="ctr" fontAlgn="b"/>
                      <a:r>
                        <a:rPr lang="es-CO" sz="1100" u="none" strike="noStrike" dirty="0">
                          <a:effectLst/>
                        </a:rPr>
                        <a:t>4</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90488" indent="0" algn="l" fontAlgn="b"/>
                      <a:r>
                        <a:rPr lang="pt-BR" sz="1100" b="0" i="0" u="none" strike="noStrike" kern="1200" cap="none" dirty="0">
                          <a:solidFill>
                            <a:srgbClr val="000000"/>
                          </a:solidFill>
                          <a:effectLst/>
                          <a:latin typeface="Arial" panose="020B0604020202020204" pitchFamily="34" charset="0"/>
                          <a:ea typeface="+mn-ea"/>
                          <a:cs typeface="+mn-cs"/>
                          <a:sym typeface="Arial"/>
                        </a:rPr>
                        <a:t>501 a 700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358635"/>
                  </a:ext>
                </a:extLst>
              </a:tr>
              <a:tr h="238676">
                <a:tc>
                  <a:txBody>
                    <a:bodyPr/>
                    <a:lstStyle/>
                    <a:p>
                      <a:pPr algn="ctr" fontAlgn="b"/>
                      <a:r>
                        <a:rPr lang="es-CO" sz="1100" u="none" strike="noStrike" dirty="0">
                          <a:effectLst/>
                        </a:rPr>
                        <a:t>5</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90488" indent="0" algn="l" fontAlgn="b"/>
                      <a:r>
                        <a:rPr lang="es-CO" sz="1100" b="0" i="0" u="none" strike="noStrike" kern="1200" cap="none" dirty="0">
                          <a:solidFill>
                            <a:srgbClr val="000000"/>
                          </a:solidFill>
                          <a:effectLst/>
                          <a:latin typeface="Arial" panose="020B0604020202020204" pitchFamily="34" charset="0"/>
                          <a:ea typeface="+mn-ea"/>
                          <a:cs typeface="+mn-cs"/>
                          <a:sym typeface="Arial"/>
                        </a:rPr>
                        <a:t>Más de 700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969380"/>
                  </a:ext>
                </a:extLst>
              </a:tr>
            </a:tbl>
          </a:graphicData>
        </a:graphic>
      </p:graphicFrame>
      <p:sp>
        <p:nvSpPr>
          <p:cNvPr id="51" name="Rectángulo 50"/>
          <p:cNvSpPr/>
          <p:nvPr/>
        </p:nvSpPr>
        <p:spPr>
          <a:xfrm>
            <a:off x="7329869" y="3517137"/>
            <a:ext cx="1959427" cy="543867"/>
          </a:xfrm>
          <a:prstGeom prst="rect">
            <a:avLst/>
          </a:prstGeom>
        </p:spPr>
        <p:txBody>
          <a:bodyPr wrap="square">
            <a:spAutoFit/>
          </a:bodyPr>
          <a:lstStyle/>
          <a:p>
            <a:pPr algn="ctr" fontAlgn="b"/>
            <a:r>
              <a:rPr lang="es-ES" sz="1467" b="1" dirty="0">
                <a:latin typeface="Calibri" panose="020F0502020204030204" pitchFamily="34" charset="0"/>
              </a:rPr>
              <a:t>CANTIDAD </a:t>
            </a:r>
          </a:p>
          <a:p>
            <a:pPr algn="ctr" fontAlgn="b"/>
            <a:r>
              <a:rPr lang="es-ES" sz="1467" b="1" dirty="0">
                <a:latin typeface="Calibri" panose="020F0502020204030204" pitchFamily="34" charset="0"/>
              </a:rPr>
              <a:t>PQRS</a:t>
            </a:r>
          </a:p>
        </p:txBody>
      </p:sp>
      <p:sp>
        <p:nvSpPr>
          <p:cNvPr id="52" name="Elipse 51"/>
          <p:cNvSpPr/>
          <p:nvPr/>
        </p:nvSpPr>
        <p:spPr>
          <a:xfrm>
            <a:off x="8879390" y="3571567"/>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5%</a:t>
            </a:r>
            <a:endParaRPr lang="es-CO" sz="1400" b="1" dirty="0">
              <a:solidFill>
                <a:schemeClr val="tx1"/>
              </a:solidFill>
            </a:endParaRPr>
          </a:p>
        </p:txBody>
      </p:sp>
      <p:graphicFrame>
        <p:nvGraphicFramePr>
          <p:cNvPr id="53" name="Tabla 52"/>
          <p:cNvGraphicFramePr>
            <a:graphicFrameLocks noGrp="1"/>
          </p:cNvGraphicFramePr>
          <p:nvPr/>
        </p:nvGraphicFramePr>
        <p:xfrm>
          <a:off x="6839527" y="1598614"/>
          <a:ext cx="4745728" cy="1433820"/>
        </p:xfrm>
        <a:graphic>
          <a:graphicData uri="http://schemas.openxmlformats.org/drawingml/2006/table">
            <a:tbl>
              <a:tblPr/>
              <a:tblGrid>
                <a:gridCol w="530937">
                  <a:extLst>
                    <a:ext uri="{9D8B030D-6E8A-4147-A177-3AD203B41FA5}">
                      <a16:colId xmlns:a16="http://schemas.microsoft.com/office/drawing/2014/main" val="247461397"/>
                    </a:ext>
                  </a:extLst>
                </a:gridCol>
                <a:gridCol w="1744961">
                  <a:extLst>
                    <a:ext uri="{9D8B030D-6E8A-4147-A177-3AD203B41FA5}">
                      <a16:colId xmlns:a16="http://schemas.microsoft.com/office/drawing/2014/main" val="2063341621"/>
                    </a:ext>
                  </a:extLst>
                </a:gridCol>
                <a:gridCol w="1051413">
                  <a:extLst>
                    <a:ext uri="{9D8B030D-6E8A-4147-A177-3AD203B41FA5}">
                      <a16:colId xmlns:a16="http://schemas.microsoft.com/office/drawing/2014/main" val="2954097243"/>
                    </a:ext>
                  </a:extLst>
                </a:gridCol>
                <a:gridCol w="201965">
                  <a:extLst>
                    <a:ext uri="{9D8B030D-6E8A-4147-A177-3AD203B41FA5}">
                      <a16:colId xmlns:a16="http://schemas.microsoft.com/office/drawing/2014/main" val="4116938437"/>
                    </a:ext>
                  </a:extLst>
                </a:gridCol>
                <a:gridCol w="1216452">
                  <a:extLst>
                    <a:ext uri="{9D8B030D-6E8A-4147-A177-3AD203B41FA5}">
                      <a16:colId xmlns:a16="http://schemas.microsoft.com/office/drawing/2014/main" val="1764825752"/>
                    </a:ext>
                  </a:extLst>
                </a:gridCol>
              </a:tblGrid>
              <a:tr h="227879">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Puntaje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 Nivel</a:t>
                      </a:r>
                      <a:r>
                        <a:rPr lang="es-ES" sz="900" b="1" i="0" u="none" strike="noStrike" cap="none" baseline="0" dirty="0">
                          <a:solidFill>
                            <a:schemeClr val="tx1"/>
                          </a:solidFill>
                          <a:effectLst/>
                          <a:latin typeface="Verdana" panose="020B0604030504040204" pitchFamily="34" charset="0"/>
                          <a:ea typeface="+mn-ea"/>
                          <a:cs typeface="+mn-cs"/>
                          <a:sym typeface="Arial"/>
                        </a:rPr>
                        <a:t> de Impacto</a:t>
                      </a:r>
                      <a:endParaRPr lang="es-ES"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Desde</a:t>
                      </a: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endParaRPr lang="es-ES"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Hasta</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3496177"/>
                  </a:ext>
                </a:extLst>
              </a:tr>
              <a:tr h="19695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1</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Insignificante &lt;5%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$ 0,00</a:t>
                      </a: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s-CO" sz="1100" b="0" i="0" u="none" strike="noStrike" kern="1200" cap="none" dirty="0">
                        <a:solidFill>
                          <a:srgbClr val="000000"/>
                        </a:solidFill>
                        <a:effectLst/>
                        <a:latin typeface="Arial" panose="020B0604020202020204" pitchFamily="34" charset="0"/>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$ 27.981.613</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7979240"/>
                  </a:ext>
                </a:extLst>
              </a:tr>
              <a:tr h="253025">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Menor &gt;=1% y &lt;5%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$ 27.981.614</a:t>
                      </a: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s-CO" sz="1100" b="0" i="0" u="none" strike="noStrike" kern="1200" cap="none" dirty="0">
                        <a:solidFill>
                          <a:srgbClr val="000000"/>
                        </a:solidFill>
                        <a:effectLst/>
                        <a:latin typeface="Arial" panose="020B0604020202020204" pitchFamily="34" charset="0"/>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$ 139.908.067</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9804388"/>
                  </a:ext>
                </a:extLst>
              </a:tr>
              <a:tr h="298569">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3</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Moderado &gt;=5% y &lt;20%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$ 139.908.068</a:t>
                      </a: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s-CO" sz="1100" b="0" i="0" u="none" strike="noStrike" kern="1200" cap="none" dirty="0">
                        <a:solidFill>
                          <a:srgbClr val="000000"/>
                        </a:solidFill>
                        <a:effectLst/>
                        <a:latin typeface="Arial" panose="020B0604020202020204" pitchFamily="34" charset="0"/>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$ 559.632.270</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9428750"/>
                  </a:ext>
                </a:extLst>
              </a:tr>
              <a:tr h="19695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Mayor &gt;=20 y &lt;30%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$ 559.632.271</a:t>
                      </a: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s-CO" sz="1100" b="0" i="0" u="none" strike="noStrike" kern="1200" cap="none" dirty="0">
                        <a:solidFill>
                          <a:srgbClr val="000000"/>
                        </a:solidFill>
                        <a:effectLst/>
                        <a:latin typeface="Arial" panose="020B0604020202020204" pitchFamily="34" charset="0"/>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$ 1.399.080.675</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9746381"/>
                  </a:ext>
                </a:extLst>
              </a:tr>
              <a:tr h="260433">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90488" indent="0" algn="l" fontAlgn="b"/>
                      <a:r>
                        <a:rPr lang="es-CO" sz="1100" b="0" i="0" u="none" strike="noStrike" cap="none" dirty="0">
                          <a:solidFill>
                            <a:srgbClr val="000000"/>
                          </a:solidFill>
                          <a:effectLst/>
                          <a:latin typeface="Arial" panose="020B0604020202020204" pitchFamily="34" charset="0"/>
                          <a:ea typeface="+mn-ea"/>
                          <a:cs typeface="+mn-cs"/>
                          <a:sym typeface="Arial"/>
                        </a:rPr>
                        <a:t>Catastrófico &gt;= 30%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$ 1.399.080.676</a:t>
                      </a: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s-CO" sz="1100" b="0" i="0" u="none" strike="noStrike" kern="1200" cap="none">
                        <a:solidFill>
                          <a:srgbClr val="000000"/>
                        </a:solidFill>
                        <a:effectLst/>
                        <a:latin typeface="Arial" panose="020B0604020202020204" pitchFamily="34" charset="0"/>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s-CO" sz="1100" b="0" i="0" u="none" strike="noStrike" kern="1200" cap="none" dirty="0">
                          <a:solidFill>
                            <a:srgbClr val="000000"/>
                          </a:solidFill>
                          <a:effectLst/>
                          <a:latin typeface="Arial" panose="020B0604020202020204" pitchFamily="34" charset="0"/>
                          <a:ea typeface="+mn-ea"/>
                          <a:cs typeface="+mn-cs"/>
                        </a:rPr>
                        <a:t>$ 2.798.161.350</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1125439"/>
                  </a:ext>
                </a:extLst>
              </a:tr>
            </a:tbl>
          </a:graphicData>
        </a:graphic>
      </p:graphicFrame>
      <p:sp>
        <p:nvSpPr>
          <p:cNvPr id="54" name="Rectángulo 53"/>
          <p:cNvSpPr/>
          <p:nvPr/>
        </p:nvSpPr>
        <p:spPr>
          <a:xfrm>
            <a:off x="7150459" y="995080"/>
            <a:ext cx="4157621" cy="543867"/>
          </a:xfrm>
          <a:prstGeom prst="rect">
            <a:avLst/>
          </a:prstGeom>
        </p:spPr>
        <p:txBody>
          <a:bodyPr wrap="square" anchor="t">
            <a:spAutoFit/>
          </a:bodyPr>
          <a:lstStyle/>
          <a:p>
            <a:pPr algn="ctr"/>
            <a:r>
              <a:rPr lang="es-ES" sz="1467" b="1" dirty="0">
                <a:latin typeface="Calibri" panose="020F0502020204030204" pitchFamily="34" charset="0"/>
              </a:rPr>
              <a:t>IMPACTO EN EL PRESUPUESTO (2023)</a:t>
            </a:r>
          </a:p>
          <a:p>
            <a:pPr algn="ctr"/>
            <a:r>
              <a:rPr lang="es-CO" sz="1467" b="1" dirty="0">
                <a:solidFill>
                  <a:srgbClr val="0070C0"/>
                </a:solidFill>
                <a:latin typeface="Calibri" panose="020F0502020204030204" pitchFamily="34" charset="0"/>
              </a:rPr>
              <a:t> $ </a:t>
            </a:r>
            <a:r>
              <a:rPr lang="es-ES" sz="1467" b="1" dirty="0">
                <a:solidFill>
                  <a:srgbClr val="0070C0"/>
                </a:solidFill>
                <a:latin typeface="Calibri" panose="020F0502020204030204" pitchFamily="34" charset="0"/>
              </a:rPr>
              <a:t>93.272.045.000</a:t>
            </a:r>
          </a:p>
        </p:txBody>
      </p:sp>
      <p:sp>
        <p:nvSpPr>
          <p:cNvPr id="55" name="Elipse 54"/>
          <p:cNvSpPr/>
          <p:nvPr/>
        </p:nvSpPr>
        <p:spPr>
          <a:xfrm>
            <a:off x="10814256" y="1048586"/>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20%</a:t>
            </a:r>
            <a:endParaRPr lang="es-CO" sz="1400" b="1" dirty="0">
              <a:solidFill>
                <a:schemeClr val="tx1"/>
              </a:solidFill>
            </a:endParaRPr>
          </a:p>
        </p:txBody>
      </p:sp>
      <p:graphicFrame>
        <p:nvGraphicFramePr>
          <p:cNvPr id="12" name="Tabla 11"/>
          <p:cNvGraphicFramePr>
            <a:graphicFrameLocks noGrp="1"/>
          </p:cNvGraphicFramePr>
          <p:nvPr/>
        </p:nvGraphicFramePr>
        <p:xfrm>
          <a:off x="2942850" y="4142107"/>
          <a:ext cx="1934398" cy="1435194"/>
        </p:xfrm>
        <a:graphic>
          <a:graphicData uri="http://schemas.openxmlformats.org/drawingml/2006/table">
            <a:tbl>
              <a:tblPr/>
              <a:tblGrid>
                <a:gridCol w="499075">
                  <a:extLst>
                    <a:ext uri="{9D8B030D-6E8A-4147-A177-3AD203B41FA5}">
                      <a16:colId xmlns:a16="http://schemas.microsoft.com/office/drawing/2014/main" val="2739981848"/>
                    </a:ext>
                  </a:extLst>
                </a:gridCol>
                <a:gridCol w="1435323">
                  <a:extLst>
                    <a:ext uri="{9D8B030D-6E8A-4147-A177-3AD203B41FA5}">
                      <a16:colId xmlns:a16="http://schemas.microsoft.com/office/drawing/2014/main" val="1005994882"/>
                    </a:ext>
                  </a:extLst>
                </a:gridCol>
              </a:tblGrid>
              <a:tr h="215559">
                <a:tc>
                  <a:txBody>
                    <a:bodyPr/>
                    <a:lstStyle/>
                    <a:p>
                      <a:pPr marL="0" marR="0" indent="0" algn="l" defTabSz="914400" rtl="0" eaLnBrk="1" fontAlgn="b" latinLnBrk="0" hangingPunct="1">
                        <a:lnSpc>
                          <a:spcPct val="100000"/>
                        </a:lnSpc>
                        <a:spcBef>
                          <a:spcPts val="0"/>
                        </a:spcBef>
                        <a:spcAft>
                          <a:spcPts val="0"/>
                        </a:spcAft>
                        <a:buClr>
                          <a:srgbClr val="000000"/>
                        </a:buClr>
                        <a:buSzTx/>
                        <a:buFont typeface="Arial"/>
                        <a:buNone/>
                        <a:tabLst/>
                        <a:defRPr/>
                      </a:pPr>
                      <a:r>
                        <a:rPr lang="es-ES" sz="900" b="1" i="0" u="none" strike="noStrike" kern="1200" cap="none" dirty="0">
                          <a:solidFill>
                            <a:schemeClr val="tx1"/>
                          </a:solidFill>
                          <a:effectLst/>
                          <a:latin typeface="Verdana" panose="020B0604030504040204" pitchFamily="34" charset="0"/>
                          <a:ea typeface="+mn-ea"/>
                          <a:cs typeface="+mn-cs"/>
                          <a:sym typeface="Arial"/>
                        </a:rPr>
                        <a:t>Puntaje</a:t>
                      </a:r>
                      <a:endParaRPr lang="es-CO" sz="900" b="1" i="0" u="none" strike="noStrike" kern="1200" cap="none" dirty="0">
                        <a:solidFill>
                          <a:schemeClr val="tx1"/>
                        </a:solidFill>
                        <a:effectLst/>
                        <a:latin typeface="Verdana" panose="020B0604030504040204" pitchFamily="34" charset="0"/>
                        <a:ea typeface="+mn-ea"/>
                        <a:cs typeface="+mn-cs"/>
                        <a:sym typeface="Arial"/>
                      </a:endParaRPr>
                    </a:p>
                  </a:txBody>
                  <a:tcPr marL="0" marR="0" marT="0" marB="0" anchor="ctr">
                    <a:solidFill>
                      <a:schemeClr val="bg1">
                        <a:lumMod val="85000"/>
                      </a:schemeClr>
                    </a:solidFill>
                  </a:tcPr>
                </a:tc>
                <a:tc>
                  <a:txBody>
                    <a:bodyPr/>
                    <a:lstStyle/>
                    <a:p>
                      <a:pPr algn="ctr" fontAlgn="b"/>
                      <a:r>
                        <a:rPr lang="es-CO" sz="900" b="1" i="0" u="none" strike="noStrike" cap="none" dirty="0">
                          <a:solidFill>
                            <a:schemeClr val="tx1"/>
                          </a:solidFill>
                          <a:effectLst/>
                          <a:latin typeface="Verdana" panose="020B0604030504040204" pitchFamily="34" charset="0"/>
                          <a:ea typeface="+mn-ea"/>
                          <a:cs typeface="+mn-cs"/>
                          <a:sym typeface="Arial"/>
                        </a:rPr>
                        <a:t>Cantidad</a:t>
                      </a:r>
                    </a:p>
                  </a:txBody>
                  <a:tcPr marL="0" marR="0" marT="0" marB="0" anchor="ctr">
                    <a:solidFill>
                      <a:schemeClr val="bg1">
                        <a:lumMod val="85000"/>
                      </a:schemeClr>
                    </a:solidFill>
                  </a:tcPr>
                </a:tc>
                <a:extLst>
                  <a:ext uri="{0D108BD9-81ED-4DB2-BD59-A6C34878D82A}">
                    <a16:rowId xmlns:a16="http://schemas.microsoft.com/office/drawing/2014/main" val="946644880"/>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1</a:t>
                      </a:r>
                    </a:p>
                  </a:txBody>
                  <a:tcPr marL="0" marR="0" marT="0" marB="0" anchor="ctr">
                    <a:solidFill>
                      <a:srgbClr val="00B050"/>
                    </a:solidFill>
                  </a:tcPr>
                </a:tc>
                <a:tc>
                  <a:txBody>
                    <a:bodyPr/>
                    <a:lstStyle/>
                    <a:p>
                      <a:pPr marL="92075" indent="0" algn="l" fontAlgn="b"/>
                      <a:r>
                        <a:rPr lang="es-CO" sz="1100" b="0" i="0" u="none" strike="noStrike" cap="none" dirty="0">
                          <a:solidFill>
                            <a:srgbClr val="000000"/>
                          </a:solidFill>
                          <a:effectLst/>
                          <a:latin typeface="Arial" panose="020B0604020202020204" pitchFamily="34" charset="0"/>
                          <a:ea typeface="+mn-ea"/>
                          <a:cs typeface="+mn-cs"/>
                          <a:sym typeface="Arial"/>
                        </a:rPr>
                        <a:t>Sin hallazgos</a:t>
                      </a:r>
                    </a:p>
                  </a:txBody>
                  <a:tcPr marL="0" marR="0" marT="0" marB="0" anchor="ctr"/>
                </a:tc>
                <a:extLst>
                  <a:ext uri="{0D108BD9-81ED-4DB2-BD59-A6C34878D82A}">
                    <a16:rowId xmlns:a16="http://schemas.microsoft.com/office/drawing/2014/main" val="2608879223"/>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2</a:t>
                      </a:r>
                    </a:p>
                  </a:txBody>
                  <a:tcPr marL="0" marR="0" marT="0" marB="0" anchor="ctr">
                    <a:solidFill>
                      <a:srgbClr val="FFFF00"/>
                    </a:solidFill>
                  </a:tcPr>
                </a:tc>
                <a:tc>
                  <a:txBody>
                    <a:bodyPr/>
                    <a:lstStyle/>
                    <a:p>
                      <a:pPr marL="92075" indent="0" algn="l" fontAlgn="b"/>
                      <a:r>
                        <a:rPr lang="es-ES" sz="1100" b="0" i="0" u="none" strike="noStrike" cap="none" dirty="0">
                          <a:solidFill>
                            <a:srgbClr val="000000"/>
                          </a:solidFill>
                          <a:effectLst/>
                          <a:latin typeface="Arial" panose="020B0604020202020204" pitchFamily="34" charset="0"/>
                          <a:ea typeface="+mn-ea"/>
                          <a:cs typeface="+mn-cs"/>
                          <a:sym typeface="Arial"/>
                        </a:rPr>
                        <a:t>1 a 2 hallazgos</a:t>
                      </a:r>
                    </a:p>
                  </a:txBody>
                  <a:tcPr marL="0" marR="0" marT="0" marB="0" anchor="ctr"/>
                </a:tc>
                <a:extLst>
                  <a:ext uri="{0D108BD9-81ED-4DB2-BD59-A6C34878D82A}">
                    <a16:rowId xmlns:a16="http://schemas.microsoft.com/office/drawing/2014/main" val="1770283557"/>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3</a:t>
                      </a:r>
                    </a:p>
                  </a:txBody>
                  <a:tcPr marL="0" marR="0" marT="0" marB="0" anchor="ctr">
                    <a:solidFill>
                      <a:srgbClr val="FFFF00"/>
                    </a:solidFill>
                  </a:tcPr>
                </a:tc>
                <a:tc>
                  <a:txBody>
                    <a:bodyPr/>
                    <a:lstStyle/>
                    <a:p>
                      <a:pPr marL="92075" indent="0" algn="l" fontAlgn="b"/>
                      <a:r>
                        <a:rPr lang="es-ES" sz="1100" b="0" i="0" u="none" strike="noStrike" cap="none" dirty="0">
                          <a:solidFill>
                            <a:srgbClr val="000000"/>
                          </a:solidFill>
                          <a:effectLst/>
                          <a:latin typeface="Arial" panose="020B0604020202020204" pitchFamily="34" charset="0"/>
                          <a:ea typeface="+mn-ea"/>
                          <a:cs typeface="+mn-cs"/>
                          <a:sym typeface="Arial"/>
                        </a:rPr>
                        <a:t>3 a 4 hallazgos</a:t>
                      </a:r>
                    </a:p>
                  </a:txBody>
                  <a:tcPr marL="0" marR="0" marT="0" marB="0" anchor="ctr"/>
                </a:tc>
                <a:extLst>
                  <a:ext uri="{0D108BD9-81ED-4DB2-BD59-A6C34878D82A}">
                    <a16:rowId xmlns:a16="http://schemas.microsoft.com/office/drawing/2014/main" val="1359234029"/>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4</a:t>
                      </a:r>
                    </a:p>
                  </a:txBody>
                  <a:tcPr marL="0" marR="0" marT="0" marB="0" anchor="ctr">
                    <a:solidFill>
                      <a:srgbClr val="FF0000"/>
                    </a:solidFill>
                  </a:tcPr>
                </a:tc>
                <a:tc>
                  <a:txBody>
                    <a:bodyPr/>
                    <a:lstStyle/>
                    <a:p>
                      <a:pPr marL="92075" indent="0" algn="l" fontAlgn="b"/>
                      <a:r>
                        <a:rPr lang="es-ES" sz="1100" b="0" i="0" u="none" strike="noStrike" cap="none" dirty="0">
                          <a:solidFill>
                            <a:srgbClr val="000000"/>
                          </a:solidFill>
                          <a:effectLst/>
                          <a:latin typeface="Arial" panose="020B0604020202020204" pitchFamily="34" charset="0"/>
                          <a:ea typeface="+mn-ea"/>
                          <a:cs typeface="+mn-cs"/>
                          <a:sym typeface="Arial"/>
                        </a:rPr>
                        <a:t>5 a 6 hallazgos</a:t>
                      </a:r>
                    </a:p>
                  </a:txBody>
                  <a:tcPr marL="0" marR="0" marT="0" marB="0" anchor="ctr"/>
                </a:tc>
                <a:extLst>
                  <a:ext uri="{0D108BD9-81ED-4DB2-BD59-A6C34878D82A}">
                    <a16:rowId xmlns:a16="http://schemas.microsoft.com/office/drawing/2014/main" val="2284620195"/>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5</a:t>
                      </a:r>
                    </a:p>
                  </a:txBody>
                  <a:tcPr marL="0" marR="0" marT="0" marB="0" anchor="ctr">
                    <a:solidFill>
                      <a:srgbClr val="FF0000"/>
                    </a:solidFill>
                  </a:tcPr>
                </a:tc>
                <a:tc>
                  <a:txBody>
                    <a:bodyPr/>
                    <a:lstStyle/>
                    <a:p>
                      <a:pPr marL="92075" indent="0" algn="l" fontAlgn="b"/>
                      <a:r>
                        <a:rPr lang="es-ES" sz="1100" b="0" i="0" u="none" strike="noStrike" cap="none" dirty="0">
                          <a:solidFill>
                            <a:srgbClr val="000000"/>
                          </a:solidFill>
                          <a:effectLst/>
                          <a:latin typeface="Arial" panose="020B0604020202020204" pitchFamily="34" charset="0"/>
                          <a:ea typeface="+mn-ea"/>
                          <a:cs typeface="+mn-cs"/>
                          <a:sym typeface="Arial"/>
                        </a:rPr>
                        <a:t>7 o más hallazgos</a:t>
                      </a:r>
                    </a:p>
                  </a:txBody>
                  <a:tcPr marL="0" marR="0" marT="0" marB="0" anchor="ctr"/>
                </a:tc>
                <a:extLst>
                  <a:ext uri="{0D108BD9-81ED-4DB2-BD59-A6C34878D82A}">
                    <a16:rowId xmlns:a16="http://schemas.microsoft.com/office/drawing/2014/main" val="3569752984"/>
                  </a:ext>
                </a:extLst>
              </a:tr>
            </a:tbl>
          </a:graphicData>
        </a:graphic>
      </p:graphicFrame>
      <p:sp>
        <p:nvSpPr>
          <p:cNvPr id="13" name="Rectángulo 12"/>
          <p:cNvSpPr/>
          <p:nvPr/>
        </p:nvSpPr>
        <p:spPr>
          <a:xfrm>
            <a:off x="2218250" y="3462269"/>
            <a:ext cx="3172389" cy="543867"/>
          </a:xfrm>
          <a:prstGeom prst="rect">
            <a:avLst/>
          </a:prstGeom>
        </p:spPr>
        <p:txBody>
          <a:bodyPr wrap="square">
            <a:spAutoFit/>
          </a:bodyPr>
          <a:lstStyle/>
          <a:p>
            <a:pPr algn="ctr" fontAlgn="b"/>
            <a:r>
              <a:rPr lang="es-ES" sz="1467" b="1" dirty="0">
                <a:latin typeface="Calibri" panose="020F0502020204030204" pitchFamily="34" charset="0"/>
              </a:rPr>
              <a:t>HALLAZGOS</a:t>
            </a:r>
            <a:endParaRPr lang="es-CO" sz="1467" b="1" dirty="0">
              <a:latin typeface="Calibri" panose="020F0502020204030204" pitchFamily="34" charset="0"/>
            </a:endParaRPr>
          </a:p>
          <a:p>
            <a:pPr algn="ctr" fontAlgn="b"/>
            <a:r>
              <a:rPr lang="es-CO" sz="1467" b="1" dirty="0">
                <a:latin typeface="Calibri" panose="020F0502020204030204" pitchFamily="34" charset="0"/>
              </a:rPr>
              <a:t>CONTRALORIA</a:t>
            </a:r>
          </a:p>
        </p:txBody>
      </p:sp>
      <p:sp>
        <p:nvSpPr>
          <p:cNvPr id="57" name="Rectángulo 56"/>
          <p:cNvSpPr/>
          <p:nvPr/>
        </p:nvSpPr>
        <p:spPr>
          <a:xfrm>
            <a:off x="9290400" y="3571566"/>
            <a:ext cx="2410428" cy="543867"/>
          </a:xfrm>
          <a:prstGeom prst="rect">
            <a:avLst/>
          </a:prstGeom>
        </p:spPr>
        <p:txBody>
          <a:bodyPr wrap="square">
            <a:spAutoFit/>
          </a:bodyPr>
          <a:lstStyle/>
          <a:p>
            <a:pPr algn="ctr" fontAlgn="b"/>
            <a:r>
              <a:rPr lang="es-ES" sz="1467" b="1" dirty="0">
                <a:latin typeface="Calibri" panose="020F0502020204030204" pitchFamily="34" charset="0"/>
              </a:rPr>
              <a:t>TEMAS DE INTERÉS</a:t>
            </a:r>
          </a:p>
          <a:p>
            <a:pPr algn="ctr" fontAlgn="b"/>
            <a:r>
              <a:rPr lang="es-ES" sz="1467" b="1" dirty="0">
                <a:latin typeface="Calibri" panose="020F0502020204030204" pitchFamily="34" charset="0"/>
              </a:rPr>
              <a:t>ALTA DIRECCIÓN</a:t>
            </a:r>
            <a:endParaRPr lang="es-CO" sz="1467" b="1" dirty="0">
              <a:latin typeface="Calibri" panose="020F0502020204030204" pitchFamily="34" charset="0"/>
            </a:endParaRPr>
          </a:p>
        </p:txBody>
      </p:sp>
      <p:sp>
        <p:nvSpPr>
          <p:cNvPr id="58" name="Elipse 57"/>
          <p:cNvSpPr/>
          <p:nvPr/>
        </p:nvSpPr>
        <p:spPr>
          <a:xfrm>
            <a:off x="4648672" y="3492287"/>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10%</a:t>
            </a:r>
            <a:endParaRPr lang="es-CO" sz="1400" b="1" dirty="0">
              <a:solidFill>
                <a:schemeClr val="tx1"/>
              </a:solidFill>
            </a:endParaRPr>
          </a:p>
        </p:txBody>
      </p:sp>
      <p:graphicFrame>
        <p:nvGraphicFramePr>
          <p:cNvPr id="24" name="Tabla 23"/>
          <p:cNvGraphicFramePr>
            <a:graphicFrameLocks noGrp="1"/>
          </p:cNvGraphicFramePr>
          <p:nvPr/>
        </p:nvGraphicFramePr>
        <p:xfrm>
          <a:off x="9574873" y="4160572"/>
          <a:ext cx="2100812" cy="1432056"/>
        </p:xfrm>
        <a:graphic>
          <a:graphicData uri="http://schemas.openxmlformats.org/drawingml/2006/table">
            <a:tbl>
              <a:tblPr/>
              <a:tblGrid>
                <a:gridCol w="601003">
                  <a:extLst>
                    <a:ext uri="{9D8B030D-6E8A-4147-A177-3AD203B41FA5}">
                      <a16:colId xmlns:a16="http://schemas.microsoft.com/office/drawing/2014/main" val="2118418221"/>
                    </a:ext>
                  </a:extLst>
                </a:gridCol>
                <a:gridCol w="1499809">
                  <a:extLst>
                    <a:ext uri="{9D8B030D-6E8A-4147-A177-3AD203B41FA5}">
                      <a16:colId xmlns:a16="http://schemas.microsoft.com/office/drawing/2014/main" val="60767857"/>
                    </a:ext>
                  </a:extLst>
                </a:gridCol>
              </a:tblGrid>
              <a:tr h="238676">
                <a:tc>
                  <a:txBody>
                    <a:bodyPr/>
                    <a:lstStyle/>
                    <a:p>
                      <a:pPr marR="0" algn="ctr" rtl="0" fontAlgn="b">
                        <a:lnSpc>
                          <a:spcPct val="100000"/>
                        </a:lnSpc>
                        <a:spcBef>
                          <a:spcPts val="0"/>
                        </a:spcBef>
                        <a:spcAft>
                          <a:spcPts val="0"/>
                        </a:spcAft>
                        <a:buClr>
                          <a:srgbClr val="000000"/>
                        </a:buClr>
                        <a:buFont typeface="Arial"/>
                      </a:pPr>
                      <a:r>
                        <a:rPr lang="es-ES" sz="900" b="1" i="0" u="none" strike="noStrike" cap="none" dirty="0">
                          <a:solidFill>
                            <a:schemeClr val="tx1"/>
                          </a:solidFill>
                          <a:effectLst/>
                          <a:latin typeface="Verdana" panose="020B0604030504040204" pitchFamily="34" charset="0"/>
                          <a:ea typeface="+mn-ea"/>
                          <a:cs typeface="+mn-cs"/>
                          <a:sym typeface="Arial"/>
                        </a:rPr>
                        <a:t>Puntaje</a:t>
                      </a:r>
                      <a:endParaRPr lang="es-CO" sz="900" b="1" i="0" u="none" strike="noStrike" cap="none" dirty="0">
                        <a:solidFill>
                          <a:schemeClr val="tx1"/>
                        </a:solidFill>
                        <a:effectLst/>
                        <a:latin typeface="Verdana" panose="020B0604030504040204" pitchFamily="34" charset="0"/>
                        <a:ea typeface="+mn-ea"/>
                        <a:cs typeface="+mn-cs"/>
                        <a:sym typeface="Arial"/>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marR="0" algn="ctr" rtl="0" fontAlgn="b">
                        <a:lnSpc>
                          <a:spcPct val="100000"/>
                        </a:lnSpc>
                        <a:spcBef>
                          <a:spcPts val="0"/>
                        </a:spcBef>
                        <a:spcAft>
                          <a:spcPts val="0"/>
                        </a:spcAft>
                        <a:buClr>
                          <a:srgbClr val="000000"/>
                        </a:buClr>
                        <a:buFont typeface="Arial"/>
                      </a:pPr>
                      <a:r>
                        <a:rPr lang="es-CO" sz="900" b="1" i="0" u="none" strike="noStrike" cap="none" dirty="0">
                          <a:solidFill>
                            <a:schemeClr val="tx1"/>
                          </a:solidFill>
                          <a:effectLst/>
                          <a:latin typeface="Verdana" panose="020B0604030504040204" pitchFamily="34" charset="0"/>
                          <a:ea typeface="+mn-ea"/>
                          <a:cs typeface="+mn-cs"/>
                          <a:sym typeface="Arial"/>
                        </a:rPr>
                        <a:t>Interés Dirección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885347"/>
                  </a:ext>
                </a:extLst>
              </a:tr>
              <a:tr h="238676">
                <a:tc>
                  <a:txBody>
                    <a:bodyPr/>
                    <a:lstStyle/>
                    <a:p>
                      <a:pPr algn="ctr"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tc>
                  <a:txBody>
                    <a:bodyPr/>
                    <a:lstStyle/>
                    <a:p>
                      <a:pPr marL="90488" indent="0" algn="l" defTabSz="457200" rtl="0" eaLnBrk="1" fontAlgn="b" latinLnBrk="0" hangingPunct="1"/>
                      <a:r>
                        <a:rPr lang="es-MX" sz="1100" b="0" i="0" u="none" strike="noStrike" kern="1200" cap="none" dirty="0">
                          <a:solidFill>
                            <a:srgbClr val="000000"/>
                          </a:solidFill>
                          <a:effectLst/>
                          <a:latin typeface="Arial" panose="020B0604020202020204" pitchFamily="34" charset="0"/>
                          <a:ea typeface="+mn-ea"/>
                          <a:cs typeface="+mn-cs"/>
                          <a:sym typeface="Arial"/>
                        </a:rPr>
                        <a:t>Bajo</a:t>
                      </a:r>
                      <a:endParaRPr lang="es-CO" sz="1100" b="0" i="0" u="none" strike="noStrike" kern="1200" cap="none" dirty="0">
                        <a:solidFill>
                          <a:srgbClr val="000000"/>
                        </a:solidFill>
                        <a:effectLst/>
                        <a:latin typeface="Arial" panose="020B0604020202020204" pitchFamily="34" charset="0"/>
                        <a:ea typeface="+mn-ea"/>
                        <a:cs typeface="+mn-cs"/>
                        <a:sym typeface="Arial"/>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1535983"/>
                  </a:ext>
                </a:extLst>
              </a:tr>
              <a:tr h="238676">
                <a:tc>
                  <a:txBody>
                    <a:bodyPr/>
                    <a:lstStyle/>
                    <a:p>
                      <a:pPr algn="ctr" fontAlgn="b"/>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90488" indent="0" algn="l" defTabSz="457200" rtl="0" eaLnBrk="1" fontAlgn="b" latinLnBrk="0" hangingPunct="1"/>
                      <a:r>
                        <a:rPr lang="pt-BR" sz="1100" b="0" i="0" u="none" strike="noStrike" kern="1200" cap="none" dirty="0">
                          <a:solidFill>
                            <a:srgbClr val="000000"/>
                          </a:solidFill>
                          <a:effectLst/>
                          <a:latin typeface="Arial" panose="020B0604020202020204" pitchFamily="34" charset="0"/>
                          <a:ea typeface="+mn-ea"/>
                          <a:cs typeface="+mn-cs"/>
                          <a:sym typeface="Arial"/>
                        </a:rPr>
                        <a:t>Médio</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518691"/>
                  </a:ext>
                </a:extLst>
              </a:tr>
              <a:tr h="238676">
                <a:tc>
                  <a:txBody>
                    <a:bodyPr/>
                    <a:lstStyle/>
                    <a:p>
                      <a:pPr algn="ctr" fontAlgn="b"/>
                      <a:r>
                        <a:rPr lang="es-CO" sz="1100" u="none" strike="noStrike" dirty="0">
                          <a:effectLst/>
                        </a:rPr>
                        <a:t>3</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marL="90488" indent="0" algn="l" defTabSz="457200" rtl="0" eaLnBrk="1" fontAlgn="b" latinLnBrk="0" hangingPunct="1"/>
                      <a:r>
                        <a:rPr lang="pt-BR" sz="1100" b="0" i="0" u="none" strike="noStrike" kern="1200" cap="none" dirty="0">
                          <a:solidFill>
                            <a:srgbClr val="000000"/>
                          </a:solidFill>
                          <a:effectLst/>
                          <a:latin typeface="Arial" panose="020B0604020202020204" pitchFamily="34" charset="0"/>
                          <a:ea typeface="+mn-ea"/>
                          <a:cs typeface="+mn-cs"/>
                          <a:sym typeface="Arial"/>
                        </a:rPr>
                        <a:t>Moderado</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139828"/>
                  </a:ext>
                </a:extLst>
              </a:tr>
              <a:tr h="238676">
                <a:tc>
                  <a:txBody>
                    <a:bodyPr/>
                    <a:lstStyle/>
                    <a:p>
                      <a:pPr algn="ctr" fontAlgn="b"/>
                      <a:r>
                        <a:rPr lang="es-CO" sz="1100" u="none" strike="noStrike" dirty="0">
                          <a:effectLst/>
                        </a:rPr>
                        <a:t>4</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90488" indent="0" algn="l" defTabSz="457200" rtl="0" eaLnBrk="1" fontAlgn="b" latinLnBrk="0" hangingPunct="1"/>
                      <a:r>
                        <a:rPr lang="pt-BR" sz="1100" b="0" i="0" u="none" strike="noStrike" kern="1200" cap="none" dirty="0">
                          <a:solidFill>
                            <a:srgbClr val="000000"/>
                          </a:solidFill>
                          <a:effectLst/>
                          <a:latin typeface="Arial" panose="020B0604020202020204" pitchFamily="34" charset="0"/>
                          <a:ea typeface="+mn-ea"/>
                          <a:cs typeface="+mn-cs"/>
                          <a:sym typeface="Arial"/>
                        </a:rPr>
                        <a:t>Alto</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358635"/>
                  </a:ext>
                </a:extLst>
              </a:tr>
              <a:tr h="238676">
                <a:tc>
                  <a:txBody>
                    <a:bodyPr/>
                    <a:lstStyle/>
                    <a:p>
                      <a:pPr algn="ctr" fontAlgn="b"/>
                      <a:r>
                        <a:rPr lang="es-CO" sz="1100" u="none" strike="noStrike" dirty="0">
                          <a:effectLst/>
                        </a:rPr>
                        <a:t>5</a:t>
                      </a:r>
                      <a:endParaRPr lang="es-CO" sz="1100" b="0" i="0" u="none" strike="noStrike" dirty="0">
                        <a:solidFill>
                          <a:srgbClr val="000000"/>
                        </a:solidFill>
                        <a:effectLst/>
                        <a:latin typeface="Calibri" panose="020F050202020403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tc>
                  <a:txBody>
                    <a:bodyPr/>
                    <a:lstStyle/>
                    <a:p>
                      <a:pPr marL="90488" indent="0" algn="l" defTabSz="457200" rtl="0" eaLnBrk="1" fontAlgn="b" latinLnBrk="0" hangingPunct="1"/>
                      <a:r>
                        <a:rPr lang="es-MX" sz="1100" b="0" i="0" u="none" strike="noStrike" kern="1200" cap="none" dirty="0">
                          <a:solidFill>
                            <a:srgbClr val="000000"/>
                          </a:solidFill>
                          <a:effectLst/>
                          <a:latin typeface="Arial" panose="020B0604020202020204" pitchFamily="34" charset="0"/>
                          <a:ea typeface="+mn-ea"/>
                          <a:cs typeface="+mn-cs"/>
                          <a:sym typeface="Arial"/>
                        </a:rPr>
                        <a:t>Relevante </a:t>
                      </a:r>
                      <a:endParaRPr lang="es-CO" sz="1100" b="0" i="0" u="none" strike="noStrike" kern="1200" cap="none" dirty="0">
                        <a:solidFill>
                          <a:srgbClr val="000000"/>
                        </a:solidFill>
                        <a:effectLst/>
                        <a:latin typeface="Arial" panose="020B0604020202020204" pitchFamily="34" charset="0"/>
                        <a:ea typeface="+mn-ea"/>
                        <a:cs typeface="+mn-cs"/>
                        <a:sym typeface="Arial"/>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969380"/>
                  </a:ext>
                </a:extLst>
              </a:tr>
            </a:tbl>
          </a:graphicData>
        </a:graphic>
      </p:graphicFrame>
      <p:sp>
        <p:nvSpPr>
          <p:cNvPr id="25" name="Elipse 24"/>
          <p:cNvSpPr/>
          <p:nvPr/>
        </p:nvSpPr>
        <p:spPr>
          <a:xfrm>
            <a:off x="11443827" y="3611152"/>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10%</a:t>
            </a:r>
            <a:endParaRPr lang="es-CO" sz="1400" b="1" dirty="0">
              <a:solidFill>
                <a:schemeClr val="tx1"/>
              </a:solidFill>
            </a:endParaRPr>
          </a:p>
        </p:txBody>
      </p:sp>
      <p:graphicFrame>
        <p:nvGraphicFramePr>
          <p:cNvPr id="26" name="Tabla 25"/>
          <p:cNvGraphicFramePr>
            <a:graphicFrameLocks noGrp="1"/>
          </p:cNvGraphicFramePr>
          <p:nvPr/>
        </p:nvGraphicFramePr>
        <p:xfrm>
          <a:off x="5147389" y="4154026"/>
          <a:ext cx="1863011" cy="1435194"/>
        </p:xfrm>
        <a:graphic>
          <a:graphicData uri="http://schemas.openxmlformats.org/drawingml/2006/table">
            <a:tbl>
              <a:tblPr/>
              <a:tblGrid>
                <a:gridCol w="567611">
                  <a:extLst>
                    <a:ext uri="{9D8B030D-6E8A-4147-A177-3AD203B41FA5}">
                      <a16:colId xmlns:a16="http://schemas.microsoft.com/office/drawing/2014/main" val="2739981848"/>
                    </a:ext>
                  </a:extLst>
                </a:gridCol>
                <a:gridCol w="1295400">
                  <a:extLst>
                    <a:ext uri="{9D8B030D-6E8A-4147-A177-3AD203B41FA5}">
                      <a16:colId xmlns:a16="http://schemas.microsoft.com/office/drawing/2014/main" val="1005994882"/>
                    </a:ext>
                  </a:extLst>
                </a:gridCol>
              </a:tblGrid>
              <a:tr h="215559">
                <a:tc>
                  <a:txBody>
                    <a:bodyPr/>
                    <a:lstStyle/>
                    <a:p>
                      <a:pPr marL="0" marR="0" indent="0" algn="l" defTabSz="914400" rtl="0" eaLnBrk="1" fontAlgn="b" latinLnBrk="0" hangingPunct="1">
                        <a:lnSpc>
                          <a:spcPct val="100000"/>
                        </a:lnSpc>
                        <a:spcBef>
                          <a:spcPts val="0"/>
                        </a:spcBef>
                        <a:spcAft>
                          <a:spcPts val="0"/>
                        </a:spcAft>
                        <a:buClr>
                          <a:srgbClr val="000000"/>
                        </a:buClr>
                        <a:buSzTx/>
                        <a:buFont typeface="Arial"/>
                        <a:buNone/>
                        <a:tabLst/>
                        <a:defRPr/>
                      </a:pPr>
                      <a:r>
                        <a:rPr lang="es-ES" sz="900" b="1" i="0" u="none" strike="noStrike" kern="1200" cap="none" dirty="0">
                          <a:solidFill>
                            <a:schemeClr val="tx1"/>
                          </a:solidFill>
                          <a:effectLst/>
                          <a:latin typeface="Verdana" panose="020B0604030504040204" pitchFamily="34" charset="0"/>
                          <a:ea typeface="+mn-ea"/>
                          <a:cs typeface="+mn-cs"/>
                          <a:sym typeface="Arial"/>
                        </a:rPr>
                        <a:t>Puntaje</a:t>
                      </a:r>
                      <a:endParaRPr lang="es-CO" sz="900" b="1" i="0" u="none" strike="noStrike" kern="1200" cap="none" dirty="0">
                        <a:solidFill>
                          <a:schemeClr val="tx1"/>
                        </a:solidFill>
                        <a:effectLst/>
                        <a:latin typeface="Verdana" panose="020B0604030504040204" pitchFamily="34" charset="0"/>
                        <a:ea typeface="+mn-ea"/>
                        <a:cs typeface="+mn-cs"/>
                        <a:sym typeface="Arial"/>
                      </a:endParaRPr>
                    </a:p>
                  </a:txBody>
                  <a:tcPr marL="0" marR="0" marT="0" marB="0" anchor="ctr">
                    <a:solidFill>
                      <a:schemeClr val="bg1">
                        <a:lumMod val="85000"/>
                      </a:schemeClr>
                    </a:solidFill>
                  </a:tcPr>
                </a:tc>
                <a:tc>
                  <a:txBody>
                    <a:bodyPr/>
                    <a:lstStyle/>
                    <a:p>
                      <a:pPr algn="ctr" fontAlgn="b"/>
                      <a:r>
                        <a:rPr lang="es-CO" sz="900" b="1" i="0" u="none" strike="noStrike" cap="none" dirty="0">
                          <a:solidFill>
                            <a:schemeClr val="tx1"/>
                          </a:solidFill>
                          <a:effectLst/>
                          <a:latin typeface="Verdana" panose="020B0604030504040204" pitchFamily="34" charset="0"/>
                          <a:ea typeface="+mn-ea"/>
                          <a:cs typeface="+mn-cs"/>
                          <a:sym typeface="Arial"/>
                        </a:rPr>
                        <a:t> Incidencia</a:t>
                      </a:r>
                    </a:p>
                  </a:txBody>
                  <a:tcPr marL="0" marR="0" marT="0" marB="0" anchor="ctr">
                    <a:solidFill>
                      <a:schemeClr val="bg1">
                        <a:lumMod val="85000"/>
                      </a:schemeClr>
                    </a:solidFill>
                  </a:tcPr>
                </a:tc>
                <a:extLst>
                  <a:ext uri="{0D108BD9-81ED-4DB2-BD59-A6C34878D82A}">
                    <a16:rowId xmlns:a16="http://schemas.microsoft.com/office/drawing/2014/main" val="946644880"/>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1</a:t>
                      </a:r>
                    </a:p>
                  </a:txBody>
                  <a:tcPr marL="0" marR="0" marT="0" marB="0" anchor="ctr">
                    <a:solidFill>
                      <a:srgbClr val="00B05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Sin Hallazgos</a:t>
                      </a:r>
                      <a:endParaRPr lang="es-CO" sz="1100" b="0" i="0" u="none" strike="noStrike" kern="1200" cap="none" dirty="0">
                        <a:solidFill>
                          <a:srgbClr val="000000"/>
                        </a:solidFill>
                        <a:effectLst/>
                        <a:latin typeface="Arial" panose="020B0604020202020204" pitchFamily="34" charset="0"/>
                        <a:ea typeface="+mn-ea"/>
                        <a:cs typeface="+mn-cs"/>
                        <a:sym typeface="Arial"/>
                      </a:endParaRPr>
                    </a:p>
                  </a:txBody>
                  <a:tcPr marL="0" marR="0" marT="0" marB="0" anchor="ctr"/>
                </a:tc>
                <a:extLst>
                  <a:ext uri="{0D108BD9-81ED-4DB2-BD59-A6C34878D82A}">
                    <a16:rowId xmlns:a16="http://schemas.microsoft.com/office/drawing/2014/main" val="2608879223"/>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2</a:t>
                      </a:r>
                    </a:p>
                  </a:txBody>
                  <a:tcPr marL="0" marR="0" marT="0" marB="0" anchor="ctr">
                    <a:solidFill>
                      <a:srgbClr val="FFFF0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Administrativos </a:t>
                      </a:r>
                    </a:p>
                  </a:txBody>
                  <a:tcPr marL="0" marR="0" marT="0" marB="0" anchor="ctr"/>
                </a:tc>
                <a:extLst>
                  <a:ext uri="{0D108BD9-81ED-4DB2-BD59-A6C34878D82A}">
                    <a16:rowId xmlns:a16="http://schemas.microsoft.com/office/drawing/2014/main" val="1770283557"/>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3</a:t>
                      </a:r>
                    </a:p>
                  </a:txBody>
                  <a:tcPr marL="0" marR="0" marT="0" marB="0" anchor="ctr">
                    <a:solidFill>
                      <a:srgbClr val="FFFF0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Disciplinarios</a:t>
                      </a:r>
                    </a:p>
                  </a:txBody>
                  <a:tcPr marL="0" marR="0" marT="0" marB="0" anchor="ctr"/>
                </a:tc>
                <a:extLst>
                  <a:ext uri="{0D108BD9-81ED-4DB2-BD59-A6C34878D82A}">
                    <a16:rowId xmlns:a16="http://schemas.microsoft.com/office/drawing/2014/main" val="1359234029"/>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4</a:t>
                      </a:r>
                    </a:p>
                  </a:txBody>
                  <a:tcPr marL="0" marR="0" marT="0" marB="0" anchor="ctr">
                    <a:solidFill>
                      <a:srgbClr val="FF000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Fiscales</a:t>
                      </a:r>
                    </a:p>
                  </a:txBody>
                  <a:tcPr marL="0" marR="0" marT="0" marB="0" anchor="ctr"/>
                </a:tc>
                <a:extLst>
                  <a:ext uri="{0D108BD9-81ED-4DB2-BD59-A6C34878D82A}">
                    <a16:rowId xmlns:a16="http://schemas.microsoft.com/office/drawing/2014/main" val="2284620195"/>
                  </a:ext>
                </a:extLst>
              </a:tr>
              <a:tr h="243927">
                <a:tc>
                  <a:txBody>
                    <a:bodyPr/>
                    <a:lstStyle/>
                    <a:p>
                      <a:pPr algn="ctr" fontAlgn="b"/>
                      <a:r>
                        <a:rPr lang="es-CO" sz="1100" b="0" i="0" u="none" strike="noStrike" cap="none" dirty="0">
                          <a:solidFill>
                            <a:srgbClr val="000000"/>
                          </a:solidFill>
                          <a:effectLst/>
                          <a:latin typeface="Arial" panose="020B0604020202020204" pitchFamily="34" charset="0"/>
                          <a:ea typeface="+mn-ea"/>
                          <a:cs typeface="+mn-cs"/>
                          <a:sym typeface="Arial"/>
                        </a:rPr>
                        <a:t>5</a:t>
                      </a:r>
                    </a:p>
                  </a:txBody>
                  <a:tcPr marL="0" marR="0" marT="0" marB="0" anchor="ctr">
                    <a:solidFill>
                      <a:srgbClr val="FF0000"/>
                    </a:solidFill>
                  </a:tcPr>
                </a:tc>
                <a:tc>
                  <a:txBody>
                    <a:bodyPr/>
                    <a:lstStyle/>
                    <a:p>
                      <a:pPr marL="92075" indent="0" algn="l" fontAlgn="b"/>
                      <a:r>
                        <a:rPr lang="es-ES" sz="1100" b="0" i="0" u="none" strike="noStrike" kern="1200" cap="none" dirty="0">
                          <a:solidFill>
                            <a:srgbClr val="000000"/>
                          </a:solidFill>
                          <a:effectLst/>
                          <a:latin typeface="Arial" panose="020B0604020202020204" pitchFamily="34" charset="0"/>
                          <a:ea typeface="+mn-ea"/>
                          <a:cs typeface="+mn-cs"/>
                          <a:sym typeface="Arial"/>
                        </a:rPr>
                        <a:t>Penales</a:t>
                      </a:r>
                    </a:p>
                  </a:txBody>
                  <a:tcPr marL="0" marR="0" marT="0" marB="0" anchor="ctr"/>
                </a:tc>
                <a:extLst>
                  <a:ext uri="{0D108BD9-81ED-4DB2-BD59-A6C34878D82A}">
                    <a16:rowId xmlns:a16="http://schemas.microsoft.com/office/drawing/2014/main" val="3569752984"/>
                  </a:ext>
                </a:extLst>
              </a:tr>
            </a:tbl>
          </a:graphicData>
        </a:graphic>
      </p:graphicFrame>
      <p:sp>
        <p:nvSpPr>
          <p:cNvPr id="27" name="Rectángulo 26"/>
          <p:cNvSpPr/>
          <p:nvPr/>
        </p:nvSpPr>
        <p:spPr>
          <a:xfrm>
            <a:off x="5022833" y="3515244"/>
            <a:ext cx="2021301" cy="543867"/>
          </a:xfrm>
          <a:prstGeom prst="rect">
            <a:avLst/>
          </a:prstGeom>
        </p:spPr>
        <p:txBody>
          <a:bodyPr wrap="square">
            <a:spAutoFit/>
          </a:bodyPr>
          <a:lstStyle/>
          <a:p>
            <a:pPr algn="ctr" fontAlgn="b"/>
            <a:r>
              <a:rPr lang="es-CO" sz="1467" b="1" dirty="0">
                <a:latin typeface="Calibri" panose="020F0502020204030204" pitchFamily="34" charset="0"/>
              </a:rPr>
              <a:t>INCIDENCIA HALLAZGOS</a:t>
            </a:r>
          </a:p>
        </p:txBody>
      </p:sp>
      <p:sp>
        <p:nvSpPr>
          <p:cNvPr id="28" name="Elipse 27"/>
          <p:cNvSpPr/>
          <p:nvPr/>
        </p:nvSpPr>
        <p:spPr>
          <a:xfrm>
            <a:off x="6636459" y="3468963"/>
            <a:ext cx="514000" cy="489437"/>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s-ES" sz="1400" b="1" dirty="0">
                <a:solidFill>
                  <a:schemeClr val="tx1"/>
                </a:solidFill>
              </a:rPr>
              <a:t>10%</a:t>
            </a:r>
            <a:endParaRPr lang="es-CO" sz="1400" b="1" dirty="0">
              <a:solidFill>
                <a:schemeClr val="tx1"/>
              </a:solidFill>
            </a:endParaRPr>
          </a:p>
        </p:txBody>
      </p:sp>
    </p:spTree>
    <p:extLst>
      <p:ext uri="{BB962C8B-B14F-4D97-AF65-F5344CB8AC3E}">
        <p14:creationId xmlns:p14="http://schemas.microsoft.com/office/powerpoint/2010/main" val="9499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5" name="Google Shape;96;p16"/>
          <p:cNvSpPr/>
          <p:nvPr/>
        </p:nvSpPr>
        <p:spPr>
          <a:xfrm rot="-8100000">
            <a:off x="739988" y="323880"/>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6" name="CuadroTexto 5"/>
          <p:cNvSpPr txBox="1"/>
          <p:nvPr/>
        </p:nvSpPr>
        <p:spPr>
          <a:xfrm>
            <a:off x="1165190" y="235793"/>
            <a:ext cx="5950857" cy="461665"/>
          </a:xfrm>
          <a:prstGeom prst="rect">
            <a:avLst/>
          </a:prstGeom>
          <a:noFill/>
        </p:spPr>
        <p:txBody>
          <a:bodyPr wrap="square" rtlCol="0">
            <a:spAutoFit/>
          </a:bodyPr>
          <a:lstStyle/>
          <a:p>
            <a:r>
              <a:rPr lang="es-MX" sz="2400" b="1" dirty="0"/>
              <a:t>Universo Unidades Auditables </a:t>
            </a:r>
            <a:endParaRPr lang="es-CO" sz="2400" b="1" dirty="0"/>
          </a:p>
        </p:txBody>
      </p:sp>
      <p:sp>
        <p:nvSpPr>
          <p:cNvPr id="19" name="Rectángulo 18">
            <a:extLst>
              <a:ext uri="{FF2B5EF4-FFF2-40B4-BE49-F238E27FC236}">
                <a16:creationId xmlns:a16="http://schemas.microsoft.com/office/drawing/2014/main" id="{6A797088-DDFA-4331-9FB4-BC3422EF16BA}"/>
              </a:ext>
            </a:extLst>
          </p:cNvPr>
          <p:cNvSpPr/>
          <p:nvPr/>
        </p:nvSpPr>
        <p:spPr>
          <a:xfrm>
            <a:off x="3222083" y="726252"/>
            <a:ext cx="2782997" cy="38500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es-CO" sz="1333" b="1" dirty="0">
                <a:solidFill>
                  <a:prstClr val="black"/>
                </a:solidFill>
                <a:latin typeface="Calibri"/>
              </a:rPr>
              <a:t>(5) PROYECTOS DE INVERSIÓN</a:t>
            </a:r>
          </a:p>
        </p:txBody>
      </p:sp>
      <p:sp>
        <p:nvSpPr>
          <p:cNvPr id="21" name="Rectángulo 20">
            <a:extLst>
              <a:ext uri="{FF2B5EF4-FFF2-40B4-BE49-F238E27FC236}">
                <a16:creationId xmlns:a16="http://schemas.microsoft.com/office/drawing/2014/main" id="{5FE249F2-E641-4BC1-A3B5-632C0B29B34C}"/>
              </a:ext>
            </a:extLst>
          </p:cNvPr>
          <p:cNvSpPr/>
          <p:nvPr/>
        </p:nvSpPr>
        <p:spPr>
          <a:xfrm>
            <a:off x="3195929" y="1274066"/>
            <a:ext cx="2782997" cy="4671059"/>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just">
              <a:spcBef>
                <a:spcPts val="800"/>
              </a:spcBef>
              <a:defRPr/>
            </a:pPr>
            <a:r>
              <a:rPr lang="es-ES" sz="1133" b="1" dirty="0">
                <a:solidFill>
                  <a:prstClr val="black"/>
                </a:solidFill>
                <a:latin typeface="Calibri" panose="020F0502020204030204" pitchFamily="34" charset="0"/>
                <a:cs typeface="Calibri" panose="020F0502020204030204" pitchFamily="34" charset="0"/>
              </a:rPr>
              <a:t>7680 -</a:t>
            </a:r>
            <a:r>
              <a:rPr lang="es-ES" sz="1133" dirty="0">
                <a:solidFill>
                  <a:prstClr val="black"/>
                </a:solidFill>
                <a:latin typeface="Calibri" panose="020F0502020204030204" pitchFamily="34" charset="0"/>
                <a:cs typeface="Calibri" panose="020F0502020204030204" pitchFamily="34" charset="0"/>
              </a:rPr>
              <a:t>Implementación del Plan Terrazas, como vehículo del contrato social de la Bogotá del siglo XXI, para el mejoramiento y la construcción de vivienda nueva en sitio propio. Bogotá.</a:t>
            </a:r>
          </a:p>
          <a:p>
            <a:pPr algn="just">
              <a:spcBef>
                <a:spcPts val="800"/>
              </a:spcBef>
              <a:defRPr/>
            </a:pPr>
            <a:endParaRPr lang="es-ES" sz="300" dirty="0">
              <a:solidFill>
                <a:prstClr val="black"/>
              </a:solidFill>
              <a:latin typeface="Calibri" panose="020F0502020204030204" pitchFamily="34" charset="0"/>
              <a:cs typeface="Calibri" panose="020F0502020204030204" pitchFamily="34" charset="0"/>
            </a:endParaRPr>
          </a:p>
          <a:p>
            <a:pPr algn="just">
              <a:spcBef>
                <a:spcPts val="800"/>
              </a:spcBef>
              <a:defRPr/>
            </a:pPr>
            <a:r>
              <a:rPr lang="es-ES" sz="1133" b="1" dirty="0">
                <a:solidFill>
                  <a:prstClr val="black"/>
                </a:solidFill>
                <a:latin typeface="Calibri" panose="020F0502020204030204" pitchFamily="34" charset="0"/>
                <a:cs typeface="Calibri" panose="020F0502020204030204" pitchFamily="34" charset="0"/>
              </a:rPr>
              <a:t>7684 - </a:t>
            </a:r>
            <a:r>
              <a:rPr lang="es-ES" sz="1133" dirty="0">
                <a:solidFill>
                  <a:prstClr val="black"/>
                </a:solidFill>
                <a:latin typeface="Calibri" panose="020F0502020204030204" pitchFamily="34" charset="0"/>
                <a:cs typeface="Calibri" panose="020F0502020204030204" pitchFamily="34" charset="0"/>
              </a:rPr>
              <a:t>Titulación de predios estrato 1 y 2 y saneamiento de Espacio Público en la Ciudad Bogotá D.C</a:t>
            </a:r>
          </a:p>
          <a:p>
            <a:pPr algn="just">
              <a:spcBef>
                <a:spcPts val="800"/>
              </a:spcBef>
              <a:defRPr/>
            </a:pPr>
            <a:endParaRPr lang="es-ES" sz="700" b="1" dirty="0">
              <a:solidFill>
                <a:prstClr val="black"/>
              </a:solidFill>
              <a:latin typeface="Calibri" panose="020F0502020204030204" pitchFamily="34" charset="0"/>
              <a:cs typeface="Calibri" panose="020F0502020204030204" pitchFamily="34" charset="0"/>
            </a:endParaRPr>
          </a:p>
          <a:p>
            <a:pPr algn="just">
              <a:spcBef>
                <a:spcPts val="800"/>
              </a:spcBef>
              <a:defRPr/>
            </a:pPr>
            <a:r>
              <a:rPr lang="es-ES" sz="1133" b="1" dirty="0">
                <a:solidFill>
                  <a:prstClr val="black"/>
                </a:solidFill>
                <a:latin typeface="Calibri" panose="020F0502020204030204" pitchFamily="34" charset="0"/>
                <a:cs typeface="Calibri" panose="020F0502020204030204" pitchFamily="34" charset="0"/>
              </a:rPr>
              <a:t>7703 - </a:t>
            </a:r>
            <a:r>
              <a:rPr lang="es-ES" sz="1133" dirty="0">
                <a:solidFill>
                  <a:prstClr val="black"/>
                </a:solidFill>
                <a:latin typeface="Calibri" panose="020F0502020204030204" pitchFamily="34" charset="0"/>
                <a:cs typeface="Calibri" panose="020F0502020204030204" pitchFamily="34" charset="0"/>
              </a:rPr>
              <a:t>Mejoramiento integral de barrios con participación ciudadana Bogotá</a:t>
            </a:r>
          </a:p>
          <a:p>
            <a:pPr algn="just">
              <a:spcBef>
                <a:spcPts val="800"/>
              </a:spcBef>
              <a:defRPr/>
            </a:pPr>
            <a:endParaRPr lang="es-ES" sz="700" b="1" dirty="0">
              <a:solidFill>
                <a:prstClr val="black"/>
              </a:solidFill>
              <a:latin typeface="Calibri" panose="020F0502020204030204" pitchFamily="34" charset="0"/>
              <a:cs typeface="Calibri" panose="020F0502020204030204" pitchFamily="34" charset="0"/>
            </a:endParaRPr>
          </a:p>
          <a:p>
            <a:pPr algn="just">
              <a:spcBef>
                <a:spcPts val="800"/>
              </a:spcBef>
              <a:defRPr/>
            </a:pPr>
            <a:r>
              <a:rPr lang="es-ES" sz="1133" b="1" dirty="0">
                <a:solidFill>
                  <a:prstClr val="black"/>
                </a:solidFill>
                <a:latin typeface="Calibri" panose="020F0502020204030204" pitchFamily="34" charset="0"/>
                <a:cs typeface="Calibri" panose="020F0502020204030204" pitchFamily="34" charset="0"/>
              </a:rPr>
              <a:t>7698 -</a:t>
            </a:r>
            <a:r>
              <a:rPr lang="es-ES" sz="1133" dirty="0">
                <a:solidFill>
                  <a:prstClr val="black"/>
                </a:solidFill>
                <a:latin typeface="Calibri" panose="020F0502020204030204" pitchFamily="34" charset="0"/>
                <a:cs typeface="Calibri" panose="020F0502020204030204" pitchFamily="34" charset="0"/>
              </a:rPr>
              <a:t> Traslado de hogares localizados en zonas de alto riesgo No mitigable o los ordenados mediante sentencias judiciales o actos administrativos. Bogotá.</a:t>
            </a:r>
          </a:p>
          <a:p>
            <a:pPr algn="just">
              <a:spcBef>
                <a:spcPts val="800"/>
              </a:spcBef>
              <a:defRPr/>
            </a:pPr>
            <a:endParaRPr lang="es-ES" sz="800" b="1" dirty="0">
              <a:solidFill>
                <a:prstClr val="black"/>
              </a:solidFill>
              <a:latin typeface="Calibri" panose="020F0502020204030204" pitchFamily="34" charset="0"/>
              <a:cs typeface="Calibri" panose="020F0502020204030204" pitchFamily="34" charset="0"/>
            </a:endParaRPr>
          </a:p>
          <a:p>
            <a:pPr algn="just">
              <a:spcBef>
                <a:spcPts val="800"/>
              </a:spcBef>
              <a:defRPr/>
            </a:pPr>
            <a:r>
              <a:rPr lang="es-ES" sz="1133" b="1" dirty="0">
                <a:solidFill>
                  <a:prstClr val="black"/>
                </a:solidFill>
                <a:latin typeface="Calibri" panose="020F0502020204030204" pitchFamily="34" charset="0"/>
                <a:cs typeface="Calibri" panose="020F0502020204030204" pitchFamily="34" charset="0"/>
              </a:rPr>
              <a:t>7696 - </a:t>
            </a:r>
            <a:r>
              <a:rPr lang="es-ES" sz="1133" dirty="0">
                <a:solidFill>
                  <a:prstClr val="black"/>
                </a:solidFill>
                <a:latin typeface="Calibri" panose="020F0502020204030204" pitchFamily="34" charset="0"/>
                <a:cs typeface="Calibri" panose="020F0502020204030204" pitchFamily="34" charset="0"/>
              </a:rPr>
              <a:t>Fortalecimiento del modelo de gestión institucional y modernización de los sistemas de información de la Caja de la Vivienda Popular. Bogotá</a:t>
            </a:r>
          </a:p>
        </p:txBody>
      </p:sp>
      <p:sp>
        <p:nvSpPr>
          <p:cNvPr id="23" name="Rectángulo 22">
            <a:extLst>
              <a:ext uri="{FF2B5EF4-FFF2-40B4-BE49-F238E27FC236}">
                <a16:creationId xmlns:a16="http://schemas.microsoft.com/office/drawing/2014/main" id="{E5C23DAB-34C8-47DD-BDBA-C1E5F7D5045E}"/>
              </a:ext>
            </a:extLst>
          </p:cNvPr>
          <p:cNvSpPr/>
          <p:nvPr/>
        </p:nvSpPr>
        <p:spPr>
          <a:xfrm>
            <a:off x="292608" y="1274066"/>
            <a:ext cx="2769535" cy="4671059"/>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96000" tIns="0" rIns="48000" bIns="0" rtlCol="0" anchor="t" anchorCtr="0"/>
          <a:lstStyle/>
          <a:p>
            <a:pPr algn="just">
              <a:defRPr/>
            </a:pPr>
            <a:r>
              <a:rPr lang="es-CO" sz="1067" b="1" dirty="0">
                <a:solidFill>
                  <a:prstClr val="black"/>
                </a:solidFill>
                <a:latin typeface="Calibri" panose="020F0502020204030204" pitchFamily="34" charset="0"/>
                <a:cs typeface="Calibri" panose="020F0502020204030204" pitchFamily="34" charset="0"/>
              </a:rPr>
              <a:t>ESTRATEGICOS</a:t>
            </a:r>
          </a:p>
          <a:p>
            <a:pPr algn="just">
              <a:defRPr/>
            </a:pPr>
            <a:endParaRPr lang="es-CO" sz="1067" b="1" dirty="0">
              <a:solidFill>
                <a:prstClr val="black"/>
              </a:solidFill>
              <a:latin typeface="Calibri" panose="020F0502020204030204" pitchFamily="34" charset="0"/>
              <a:cs typeface="Calibri" panose="020F0502020204030204" pitchFamily="34" charset="0"/>
            </a:endParaRPr>
          </a:p>
          <a:p>
            <a:pPr marL="228594" indent="-228594" algn="just">
              <a:buFont typeface="+mj-lt"/>
              <a:buAutoNum type="arabicPeriod"/>
              <a:defRPr/>
            </a:pPr>
            <a:r>
              <a:rPr lang="es-ES" sz="1133" dirty="0">
                <a:solidFill>
                  <a:prstClr val="black"/>
                </a:solidFill>
                <a:latin typeface="Calibri" panose="020F0502020204030204" pitchFamily="34" charset="0"/>
                <a:cs typeface="Calibri" panose="020F0502020204030204" pitchFamily="34" charset="0"/>
              </a:rPr>
              <a:t>Gestión Estratégica</a:t>
            </a:r>
          </a:p>
          <a:p>
            <a:pPr marL="228594" indent="-228594" algn="just">
              <a:buFont typeface="+mj-lt"/>
              <a:buAutoNum type="arabicPeriod"/>
              <a:defRPr/>
            </a:pPr>
            <a:r>
              <a:rPr lang="es-ES" sz="1133" dirty="0">
                <a:solidFill>
                  <a:prstClr val="black"/>
                </a:solidFill>
                <a:latin typeface="Calibri" panose="020F0502020204030204" pitchFamily="34" charset="0"/>
                <a:cs typeface="Calibri" panose="020F0502020204030204" pitchFamily="34" charset="0"/>
              </a:rPr>
              <a:t>Gestión de Comunicaciones</a:t>
            </a:r>
          </a:p>
          <a:p>
            <a:pPr marL="228594" indent="-228594" algn="just">
              <a:buFont typeface="+mj-lt"/>
              <a:buAutoNum type="arabicPeriod"/>
              <a:defRPr/>
            </a:pPr>
            <a:r>
              <a:rPr lang="es-ES" sz="1133" dirty="0">
                <a:solidFill>
                  <a:prstClr val="black"/>
                </a:solidFill>
                <a:latin typeface="Calibri" panose="020F0502020204030204" pitchFamily="34" charset="0"/>
                <a:cs typeface="Calibri" panose="020F0502020204030204" pitchFamily="34" charset="0"/>
              </a:rPr>
              <a:t>Prevención Daño Antijurídico y Representación Judicial</a:t>
            </a:r>
          </a:p>
          <a:p>
            <a:pPr algn="just">
              <a:defRPr/>
            </a:pPr>
            <a:endParaRPr lang="es-ES" sz="1133" dirty="0">
              <a:solidFill>
                <a:prstClr val="black"/>
              </a:solidFill>
              <a:latin typeface="Calibri" panose="020F0502020204030204" pitchFamily="34" charset="0"/>
              <a:cs typeface="Calibri" panose="020F0502020204030204" pitchFamily="34" charset="0"/>
            </a:endParaRPr>
          </a:p>
          <a:p>
            <a:pPr algn="just">
              <a:defRPr/>
            </a:pPr>
            <a:r>
              <a:rPr lang="es-ES" sz="1067" b="1" dirty="0">
                <a:solidFill>
                  <a:prstClr val="black"/>
                </a:solidFill>
                <a:latin typeface="Calibri" panose="020F0502020204030204" pitchFamily="34" charset="0"/>
                <a:cs typeface="Calibri" panose="020F0502020204030204" pitchFamily="34" charset="0"/>
              </a:rPr>
              <a:t>MISIONALES</a:t>
            </a:r>
          </a:p>
          <a:p>
            <a:pPr marL="228594" indent="-228594" algn="just">
              <a:buFont typeface="+mj-lt"/>
              <a:buAutoNum type="arabicPeriod" startAt="4"/>
              <a:defRPr/>
            </a:pPr>
            <a:r>
              <a:rPr lang="es-ES" sz="1133" dirty="0">
                <a:solidFill>
                  <a:prstClr val="black"/>
                </a:solidFill>
                <a:latin typeface="Calibri" panose="020F0502020204030204" pitchFamily="34" charset="0"/>
                <a:cs typeface="Calibri" panose="020F0502020204030204" pitchFamily="34" charset="0"/>
              </a:rPr>
              <a:t>Reasentamientos Humanos</a:t>
            </a:r>
          </a:p>
          <a:p>
            <a:pPr marL="228594" indent="-228594" algn="just">
              <a:buFont typeface="+mj-lt"/>
              <a:buAutoNum type="arabicPeriod" startAt="4"/>
              <a:defRPr/>
            </a:pPr>
            <a:r>
              <a:rPr lang="es-ES" sz="1133" dirty="0">
                <a:solidFill>
                  <a:prstClr val="black"/>
                </a:solidFill>
                <a:latin typeface="Calibri" panose="020F0502020204030204" pitchFamily="34" charset="0"/>
                <a:cs typeface="Calibri" panose="020F0502020204030204" pitchFamily="34" charset="0"/>
              </a:rPr>
              <a:t>Mejoramiento de Vivienda</a:t>
            </a:r>
          </a:p>
          <a:p>
            <a:pPr marL="228594" indent="-228594" algn="just">
              <a:buFont typeface="+mj-lt"/>
              <a:buAutoNum type="arabicPeriod" startAt="4"/>
              <a:defRPr/>
            </a:pPr>
            <a:r>
              <a:rPr lang="es-ES" sz="1133" dirty="0">
                <a:solidFill>
                  <a:prstClr val="black"/>
                </a:solidFill>
                <a:latin typeface="Calibri" panose="020F0502020204030204" pitchFamily="34" charset="0"/>
                <a:cs typeface="Calibri" panose="020F0502020204030204" pitchFamily="34" charset="0"/>
              </a:rPr>
              <a:t>Mejoramiento de Barrios</a:t>
            </a:r>
          </a:p>
          <a:p>
            <a:pPr marL="228594" indent="-228594" algn="just">
              <a:buFont typeface="+mj-lt"/>
              <a:buAutoNum type="arabicPeriod" startAt="4"/>
              <a:defRPr/>
            </a:pPr>
            <a:r>
              <a:rPr lang="es-ES" sz="1133" dirty="0">
                <a:solidFill>
                  <a:prstClr val="black"/>
                </a:solidFill>
                <a:latin typeface="Calibri" panose="020F0502020204030204" pitchFamily="34" charset="0"/>
                <a:cs typeface="Calibri" panose="020F0502020204030204" pitchFamily="34" charset="0"/>
              </a:rPr>
              <a:t>Urbanizaciones y Titulación</a:t>
            </a:r>
          </a:p>
          <a:p>
            <a:pPr marL="228594" indent="-228594" algn="just">
              <a:buFont typeface="+mj-lt"/>
              <a:buAutoNum type="arabicPeriod" startAt="4"/>
              <a:defRPr/>
            </a:pPr>
            <a:r>
              <a:rPr lang="es-ES" sz="1133" dirty="0">
                <a:solidFill>
                  <a:prstClr val="black"/>
                </a:solidFill>
                <a:latin typeface="Calibri" panose="020F0502020204030204" pitchFamily="34" charset="0"/>
                <a:cs typeface="Calibri" panose="020F0502020204030204" pitchFamily="34" charset="0"/>
              </a:rPr>
              <a:t>Servicio al Ciudadano</a:t>
            </a:r>
          </a:p>
          <a:p>
            <a:pPr algn="just">
              <a:defRPr/>
            </a:pPr>
            <a:endParaRPr lang="es-ES" sz="1133" dirty="0">
              <a:solidFill>
                <a:prstClr val="black"/>
              </a:solidFill>
              <a:latin typeface="Calibri" panose="020F0502020204030204" pitchFamily="34" charset="0"/>
              <a:cs typeface="Calibri" panose="020F0502020204030204" pitchFamily="34" charset="0"/>
            </a:endParaRPr>
          </a:p>
          <a:p>
            <a:pPr algn="just">
              <a:defRPr/>
            </a:pPr>
            <a:r>
              <a:rPr lang="es-ES" sz="1067" b="1" dirty="0">
                <a:solidFill>
                  <a:prstClr val="black"/>
                </a:solidFill>
                <a:latin typeface="Calibri" panose="020F0502020204030204" pitchFamily="34" charset="0"/>
                <a:cs typeface="Calibri" panose="020F0502020204030204" pitchFamily="34" charset="0"/>
              </a:rPr>
              <a:t>APOYO</a:t>
            </a:r>
          </a:p>
          <a:p>
            <a:pPr marL="228594" indent="-228594" algn="just">
              <a:buFont typeface="+mj-lt"/>
              <a:buAutoNum type="arabicPeriod" startAt="9"/>
              <a:defRPr/>
            </a:pPr>
            <a:r>
              <a:rPr lang="es-ES" sz="1133" dirty="0">
                <a:solidFill>
                  <a:prstClr val="black"/>
                </a:solidFill>
                <a:latin typeface="Calibri" panose="020F0502020204030204" pitchFamily="34" charset="0"/>
                <a:cs typeface="Calibri" panose="020F0502020204030204" pitchFamily="34" charset="0"/>
              </a:rPr>
              <a:t>Adquisición de Bienes y Servicios</a:t>
            </a:r>
          </a:p>
          <a:p>
            <a:pPr marL="228594" indent="-228594" algn="just">
              <a:buFont typeface="+mj-lt"/>
              <a:buAutoNum type="arabicPeriod" startAt="9"/>
              <a:defRPr/>
            </a:pPr>
            <a:r>
              <a:rPr lang="es-ES" sz="1133" dirty="0">
                <a:solidFill>
                  <a:prstClr val="black"/>
                </a:solidFill>
                <a:latin typeface="Calibri" panose="020F0502020204030204" pitchFamily="34" charset="0"/>
                <a:cs typeface="Calibri" panose="020F0502020204030204" pitchFamily="34" charset="0"/>
              </a:rPr>
              <a:t>Gestión Administrativa</a:t>
            </a:r>
          </a:p>
          <a:p>
            <a:pPr marL="228594" indent="-228594" algn="just">
              <a:buFont typeface="+mj-lt"/>
              <a:buAutoNum type="arabicPeriod" startAt="9"/>
              <a:defRPr/>
            </a:pPr>
            <a:r>
              <a:rPr lang="es-ES" sz="1133" dirty="0">
                <a:solidFill>
                  <a:prstClr val="black"/>
                </a:solidFill>
                <a:latin typeface="Calibri" panose="020F0502020204030204" pitchFamily="34" charset="0"/>
                <a:cs typeface="Calibri" panose="020F0502020204030204" pitchFamily="34" charset="0"/>
              </a:rPr>
              <a:t>Gestión del Talento Humano</a:t>
            </a:r>
          </a:p>
          <a:p>
            <a:pPr marL="228594" indent="-228594" algn="just">
              <a:buFont typeface="+mj-lt"/>
              <a:buAutoNum type="arabicPeriod" startAt="9"/>
              <a:defRPr/>
            </a:pPr>
            <a:r>
              <a:rPr lang="es-ES" sz="1133" dirty="0">
                <a:solidFill>
                  <a:prstClr val="black"/>
                </a:solidFill>
                <a:latin typeface="Calibri" panose="020F0502020204030204" pitchFamily="34" charset="0"/>
                <a:cs typeface="Calibri" panose="020F0502020204030204" pitchFamily="34" charset="0"/>
              </a:rPr>
              <a:t>Gestión Documental</a:t>
            </a:r>
          </a:p>
          <a:p>
            <a:pPr marL="228594" indent="-228594" algn="just">
              <a:buFont typeface="+mj-lt"/>
              <a:buAutoNum type="arabicPeriod" startAt="9"/>
              <a:defRPr/>
            </a:pPr>
            <a:r>
              <a:rPr lang="es-ES" sz="1133" dirty="0">
                <a:solidFill>
                  <a:prstClr val="black"/>
                </a:solidFill>
                <a:latin typeface="Calibri" panose="020F0502020204030204" pitchFamily="34" charset="0"/>
                <a:cs typeface="Calibri" panose="020F0502020204030204" pitchFamily="34" charset="0"/>
              </a:rPr>
              <a:t>Gestión financiera</a:t>
            </a:r>
          </a:p>
          <a:p>
            <a:pPr marL="228594" indent="-228594" algn="just">
              <a:buFont typeface="+mj-lt"/>
              <a:buAutoNum type="arabicPeriod" startAt="9"/>
              <a:defRPr/>
            </a:pPr>
            <a:r>
              <a:rPr lang="es-ES" sz="1133" dirty="0">
                <a:solidFill>
                  <a:prstClr val="black"/>
                </a:solidFill>
                <a:latin typeface="Calibri" panose="020F0502020204030204" pitchFamily="34" charset="0"/>
                <a:cs typeface="Calibri" panose="020F0502020204030204" pitchFamily="34" charset="0"/>
              </a:rPr>
              <a:t>Gestión Tecnología Información y de las Comunicaciones</a:t>
            </a:r>
          </a:p>
          <a:p>
            <a:pPr marL="228594" indent="-228594" algn="just">
              <a:buFont typeface="+mj-lt"/>
              <a:buAutoNum type="arabicPeriod" startAt="9"/>
              <a:defRPr/>
            </a:pPr>
            <a:endParaRPr lang="es-ES" sz="1133" dirty="0">
              <a:solidFill>
                <a:prstClr val="black"/>
              </a:solidFill>
              <a:latin typeface="Calibri" panose="020F0502020204030204" pitchFamily="34" charset="0"/>
              <a:cs typeface="Calibri" panose="020F0502020204030204" pitchFamily="34" charset="0"/>
            </a:endParaRPr>
          </a:p>
          <a:p>
            <a:pPr algn="just">
              <a:defRPr/>
            </a:pPr>
            <a:r>
              <a:rPr lang="es-ES" sz="1067" b="1" dirty="0">
                <a:solidFill>
                  <a:prstClr val="black"/>
                </a:solidFill>
                <a:latin typeface="Calibri" panose="020F0502020204030204" pitchFamily="34" charset="0"/>
                <a:cs typeface="Calibri" panose="020F0502020204030204" pitchFamily="34" charset="0"/>
              </a:rPr>
              <a:t>EVALUACIÓN</a:t>
            </a:r>
          </a:p>
          <a:p>
            <a:pPr marL="228594" indent="-228594" algn="just">
              <a:buFont typeface="+mj-lt"/>
              <a:buAutoNum type="arabicPeriod" startAt="16"/>
              <a:defRPr/>
            </a:pPr>
            <a:r>
              <a:rPr lang="es-ES" sz="1133" dirty="0">
                <a:solidFill>
                  <a:prstClr val="black"/>
                </a:solidFill>
                <a:latin typeface="Calibri" panose="020F0502020204030204" pitchFamily="34" charset="0"/>
                <a:cs typeface="Calibri" panose="020F0502020204030204" pitchFamily="34" charset="0"/>
              </a:rPr>
              <a:t>Evaluación de la Gestión</a:t>
            </a:r>
          </a:p>
          <a:p>
            <a:pPr marL="228594" indent="-228594" algn="just">
              <a:buFont typeface="+mj-lt"/>
              <a:buAutoNum type="arabicPeriod" startAt="16"/>
              <a:defRPr/>
            </a:pPr>
            <a:r>
              <a:rPr lang="es-ES" sz="1133" dirty="0">
                <a:solidFill>
                  <a:prstClr val="black"/>
                </a:solidFill>
                <a:latin typeface="Calibri" panose="020F0502020204030204" pitchFamily="34" charset="0"/>
                <a:cs typeface="Calibri" panose="020F0502020204030204" pitchFamily="34" charset="0"/>
              </a:rPr>
              <a:t>Gestión Control Interno Disciplinario</a:t>
            </a:r>
          </a:p>
        </p:txBody>
      </p:sp>
      <p:sp>
        <p:nvSpPr>
          <p:cNvPr id="25" name="Rectángulo 24">
            <a:extLst>
              <a:ext uri="{FF2B5EF4-FFF2-40B4-BE49-F238E27FC236}">
                <a16:creationId xmlns:a16="http://schemas.microsoft.com/office/drawing/2014/main" id="{F9E6345C-BACB-4124-B591-7B42F85B9F97}"/>
              </a:ext>
            </a:extLst>
          </p:cNvPr>
          <p:cNvSpPr/>
          <p:nvPr/>
        </p:nvSpPr>
        <p:spPr>
          <a:xfrm>
            <a:off x="292608" y="712539"/>
            <a:ext cx="2769536" cy="398720"/>
          </a:xfrm>
          <a:prstGeom prst="rect">
            <a:avLst/>
          </a:prstGeom>
          <a:solidFill>
            <a:srgbClr val="CCCCFF"/>
          </a:solid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s-CO" sz="1333" b="1" dirty="0">
                <a:solidFill>
                  <a:prstClr val="black"/>
                </a:solidFill>
                <a:latin typeface="Calibri"/>
              </a:rPr>
              <a:t>(17) PROCESOS</a:t>
            </a:r>
          </a:p>
        </p:txBody>
      </p:sp>
      <p:sp>
        <p:nvSpPr>
          <p:cNvPr id="28" name="Rectángulo 27">
            <a:extLst>
              <a:ext uri="{FF2B5EF4-FFF2-40B4-BE49-F238E27FC236}">
                <a16:creationId xmlns:a16="http://schemas.microsoft.com/office/drawing/2014/main" id="{93FDB46F-5943-4E5A-B22E-C89589D73DCE}"/>
              </a:ext>
            </a:extLst>
          </p:cNvPr>
          <p:cNvSpPr/>
          <p:nvPr/>
        </p:nvSpPr>
        <p:spPr>
          <a:xfrm>
            <a:off x="9208472" y="648583"/>
            <a:ext cx="2792584" cy="38952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defRPr/>
            </a:pPr>
            <a:r>
              <a:rPr lang="es-CO" sz="1333" b="1" dirty="0">
                <a:solidFill>
                  <a:prstClr val="black"/>
                </a:solidFill>
                <a:latin typeface="Calibri" panose="020F0502020204030204" pitchFamily="34" charset="0"/>
                <a:cs typeface="Calibri" panose="020F0502020204030204" pitchFamily="34" charset="0"/>
              </a:rPr>
              <a:t>(15) PLANES </a:t>
            </a:r>
            <a:r>
              <a:rPr lang="es-CO" sz="1333" b="1" dirty="0">
                <a:latin typeface="Calibri" panose="020F0502020204030204" pitchFamily="34" charset="0"/>
                <a:cs typeface="Calibri" panose="020F0502020204030204" pitchFamily="34" charset="0"/>
              </a:rPr>
              <a:t>INSTITUCIONALES</a:t>
            </a:r>
            <a:endParaRPr lang="es-CO" sz="1333" b="1" dirty="0">
              <a:solidFill>
                <a:prstClr val="black"/>
              </a:solidFill>
              <a:latin typeface="Calibri" panose="020F0502020204030204" pitchFamily="34" charset="0"/>
              <a:cs typeface="Calibri" panose="020F0502020204030204" pitchFamily="34" charset="0"/>
            </a:endParaRPr>
          </a:p>
        </p:txBody>
      </p:sp>
      <p:sp>
        <p:nvSpPr>
          <p:cNvPr id="29" name="Rectángulo 28">
            <a:extLst>
              <a:ext uri="{FF2B5EF4-FFF2-40B4-BE49-F238E27FC236}">
                <a16:creationId xmlns:a16="http://schemas.microsoft.com/office/drawing/2014/main" id="{33849A4D-2ECF-4705-AFBB-4386321E19A8}"/>
              </a:ext>
            </a:extLst>
          </p:cNvPr>
          <p:cNvSpPr/>
          <p:nvPr/>
        </p:nvSpPr>
        <p:spPr>
          <a:xfrm>
            <a:off x="9208472" y="1095590"/>
            <a:ext cx="2860441" cy="2873295"/>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96000" tIns="48000" rIns="96000" bIns="48000" rtlCol="0" anchor="t" anchorCtr="0"/>
          <a:lstStyle/>
          <a:p>
            <a:pPr marL="361950" indent="-361950" algn="just">
              <a:buFont typeface="+mj-lt"/>
              <a:buAutoNum type="arabicPeriod"/>
              <a:defRPr/>
            </a:pPr>
            <a:r>
              <a:rPr lang="es-ES" sz="1133" dirty="0">
                <a:solidFill>
                  <a:schemeClr val="tx1"/>
                </a:solidFill>
              </a:rPr>
              <a:t>Plan de Acción </a:t>
            </a:r>
          </a:p>
          <a:p>
            <a:pPr marL="361950" indent="-361950" algn="just">
              <a:buFont typeface="+mj-lt"/>
              <a:buAutoNum type="arabicPeriod"/>
              <a:defRPr/>
            </a:pPr>
            <a:r>
              <a:rPr lang="es-ES" sz="1133" dirty="0">
                <a:solidFill>
                  <a:schemeClr val="tx1"/>
                </a:solidFill>
              </a:rPr>
              <a:t>Plan Anticorrupción y Atención PAAC</a:t>
            </a:r>
          </a:p>
          <a:p>
            <a:pPr marL="361950" indent="-361950" algn="just">
              <a:buFont typeface="+mj-lt"/>
              <a:buAutoNum type="arabicPeriod"/>
              <a:defRPr/>
            </a:pPr>
            <a:r>
              <a:rPr lang="es-ES" sz="1133" dirty="0">
                <a:solidFill>
                  <a:schemeClr val="tx1"/>
                </a:solidFill>
              </a:rPr>
              <a:t>Plan Participación Ciudadana</a:t>
            </a:r>
          </a:p>
          <a:p>
            <a:pPr marL="361950" indent="-361950" algn="just">
              <a:buFont typeface="+mj-lt"/>
              <a:buAutoNum type="arabicPeriod"/>
              <a:defRPr/>
            </a:pPr>
            <a:r>
              <a:rPr lang="es-ES" sz="1133" dirty="0">
                <a:solidFill>
                  <a:schemeClr val="tx1"/>
                </a:solidFill>
              </a:rPr>
              <a:t>Plan Anual de Auditorias</a:t>
            </a:r>
          </a:p>
          <a:p>
            <a:pPr marL="361950" indent="-361950" algn="just">
              <a:buFont typeface="+mj-lt"/>
              <a:buAutoNum type="arabicPeriod"/>
              <a:defRPr/>
            </a:pPr>
            <a:r>
              <a:rPr lang="es-ES" sz="1133" dirty="0">
                <a:solidFill>
                  <a:schemeClr val="tx1"/>
                </a:solidFill>
              </a:rPr>
              <a:t>Plan Estratégico de Tecnologías PETI</a:t>
            </a:r>
          </a:p>
          <a:p>
            <a:pPr marL="361950" indent="-361950" algn="just">
              <a:buFont typeface="+mj-lt"/>
              <a:buAutoNum type="arabicPeriod"/>
              <a:defRPr/>
            </a:pPr>
            <a:r>
              <a:rPr lang="es-ES" sz="1133" dirty="0">
                <a:solidFill>
                  <a:schemeClr val="tx1"/>
                </a:solidFill>
              </a:rPr>
              <a:t>Plan Estratégico de Seguridad Vial</a:t>
            </a:r>
          </a:p>
          <a:p>
            <a:pPr marL="361950" indent="-361950" algn="just">
              <a:buFont typeface="+mj-lt"/>
              <a:buAutoNum type="arabicPeriod"/>
              <a:defRPr/>
            </a:pPr>
            <a:r>
              <a:rPr lang="es-ES" sz="1133" dirty="0">
                <a:solidFill>
                  <a:schemeClr val="tx1"/>
                </a:solidFill>
              </a:rPr>
              <a:t>Plan de Adquisiciones </a:t>
            </a:r>
          </a:p>
          <a:p>
            <a:pPr marL="361950" indent="-361950" algn="just">
              <a:buFont typeface="+mj-lt"/>
              <a:buAutoNum type="arabicPeriod" startAt="8"/>
              <a:defRPr/>
            </a:pPr>
            <a:r>
              <a:rPr lang="es-ES" sz="1133" dirty="0">
                <a:solidFill>
                  <a:schemeClr val="tx1"/>
                </a:solidFill>
              </a:rPr>
              <a:t>Plan Institucional de Capacitación</a:t>
            </a:r>
          </a:p>
          <a:p>
            <a:pPr marL="361950" indent="-361950" algn="just">
              <a:buFont typeface="+mj-lt"/>
              <a:buAutoNum type="arabicPeriod" startAt="8"/>
              <a:defRPr/>
            </a:pPr>
            <a:r>
              <a:rPr lang="es-ES" sz="1133" dirty="0">
                <a:solidFill>
                  <a:schemeClr val="tx1"/>
                </a:solidFill>
              </a:rPr>
              <a:t>Plan de Bienestar Institucional </a:t>
            </a:r>
          </a:p>
          <a:p>
            <a:pPr marL="361950" indent="-361950" algn="just">
              <a:buFont typeface="+mj-lt"/>
              <a:buAutoNum type="arabicPeriod" startAt="8"/>
              <a:defRPr/>
            </a:pPr>
            <a:r>
              <a:rPr lang="es-ES" sz="1133" dirty="0">
                <a:solidFill>
                  <a:schemeClr val="tx1"/>
                </a:solidFill>
              </a:rPr>
              <a:t>Plan Institucional Gestión Ambiental</a:t>
            </a:r>
          </a:p>
          <a:p>
            <a:pPr marL="361950" indent="-361950" algn="just">
              <a:buFont typeface="+mj-lt"/>
              <a:buAutoNum type="arabicPeriod" startAt="8"/>
              <a:defRPr/>
            </a:pPr>
            <a:r>
              <a:rPr lang="es-ES" sz="1133" dirty="0">
                <a:solidFill>
                  <a:schemeClr val="tx1"/>
                </a:solidFill>
              </a:rPr>
              <a:t>Plan Anual de Vacantes</a:t>
            </a:r>
          </a:p>
          <a:p>
            <a:pPr marL="361950" indent="-361950" algn="just">
              <a:buFont typeface="+mj-lt"/>
              <a:buAutoNum type="arabicPeriod" startAt="8"/>
              <a:defRPr/>
            </a:pPr>
            <a:r>
              <a:rPr lang="es-ES" sz="1133" dirty="0">
                <a:solidFill>
                  <a:schemeClr val="tx1"/>
                </a:solidFill>
              </a:rPr>
              <a:t>Plan Estratégico de Talento Humano</a:t>
            </a:r>
          </a:p>
          <a:p>
            <a:pPr marL="361950" indent="-361950" algn="just">
              <a:buFont typeface="+mj-lt"/>
              <a:buAutoNum type="arabicPeriod" startAt="8"/>
              <a:defRPr/>
            </a:pPr>
            <a:r>
              <a:rPr lang="es-ES" sz="1133" dirty="0">
                <a:solidFill>
                  <a:schemeClr val="tx1"/>
                </a:solidFill>
              </a:rPr>
              <a:t>Plan de Tratamiento de Riesgos de Seguridad y Privacidad de la Información</a:t>
            </a:r>
          </a:p>
          <a:p>
            <a:pPr marL="361950" indent="-361950" algn="just">
              <a:buFont typeface="+mj-lt"/>
              <a:buAutoNum type="arabicPeriod" startAt="8"/>
              <a:defRPr/>
            </a:pPr>
            <a:r>
              <a:rPr lang="es-ES" sz="1133" dirty="0">
                <a:solidFill>
                  <a:schemeClr val="tx1"/>
                </a:solidFill>
              </a:rPr>
              <a:t>Plan de Mejoramiento Institucional</a:t>
            </a:r>
          </a:p>
        </p:txBody>
      </p:sp>
      <p:sp>
        <p:nvSpPr>
          <p:cNvPr id="37" name="Rectángulo 36">
            <a:extLst>
              <a:ext uri="{FF2B5EF4-FFF2-40B4-BE49-F238E27FC236}">
                <a16:creationId xmlns:a16="http://schemas.microsoft.com/office/drawing/2014/main" id="{5FE249F2-E641-4BC1-A3B5-632C0B29B34C}"/>
              </a:ext>
            </a:extLst>
          </p:cNvPr>
          <p:cNvSpPr/>
          <p:nvPr/>
        </p:nvSpPr>
        <p:spPr>
          <a:xfrm>
            <a:off x="6112712" y="1164466"/>
            <a:ext cx="2973458" cy="3222589"/>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48000" tIns="96000" rIns="48000" bIns="48000" rtlCol="0" anchor="t" anchorCtr="0"/>
          <a:lstStyle/>
          <a:p>
            <a:pPr algn="just">
              <a:defRPr/>
            </a:pPr>
            <a:r>
              <a:rPr lang="es-ES" sz="1067" dirty="0">
                <a:solidFill>
                  <a:prstClr val="black"/>
                </a:solidFill>
                <a:latin typeface="Calibri" panose="020F0502020204030204" pitchFamily="34" charset="0"/>
                <a:cs typeface="Calibri" panose="020F0502020204030204" pitchFamily="34" charset="0"/>
              </a:rPr>
              <a:t>720-2022	CONSORCIO PRO CARACOLI</a:t>
            </a:r>
          </a:p>
          <a:p>
            <a:pPr algn="just">
              <a:defRPr/>
            </a:pPr>
            <a:r>
              <a:rPr lang="es-ES" sz="1067" dirty="0">
                <a:solidFill>
                  <a:prstClr val="black"/>
                </a:solidFill>
                <a:latin typeface="Calibri" panose="020F0502020204030204" pitchFamily="34" charset="0"/>
                <a:cs typeface="Calibri" panose="020F0502020204030204" pitchFamily="34" charset="0"/>
              </a:rPr>
              <a:t>410-2022	TAC SEGURIDAD LTDA</a:t>
            </a:r>
          </a:p>
          <a:p>
            <a:pPr algn="just">
              <a:defRPr/>
            </a:pPr>
            <a:r>
              <a:rPr lang="es-ES" sz="1067" dirty="0">
                <a:solidFill>
                  <a:prstClr val="black"/>
                </a:solidFill>
                <a:latin typeface="Calibri" panose="020F0502020204030204" pitchFamily="34" charset="0"/>
                <a:cs typeface="Calibri" panose="020F0502020204030204" pitchFamily="34" charset="0"/>
              </a:rPr>
              <a:t>761-2022	PROES INGENIERIA SAS</a:t>
            </a:r>
          </a:p>
          <a:p>
            <a:pPr algn="just">
              <a:defRPr/>
            </a:pPr>
            <a:r>
              <a:rPr lang="es-ES" sz="1067" dirty="0">
                <a:solidFill>
                  <a:prstClr val="black"/>
                </a:solidFill>
                <a:latin typeface="Calibri" panose="020F0502020204030204" pitchFamily="34" charset="0"/>
                <a:cs typeface="Calibri" panose="020F0502020204030204" pitchFamily="34" charset="0"/>
              </a:rPr>
              <a:t>407-2022	ZIDCAR SAS</a:t>
            </a:r>
          </a:p>
          <a:p>
            <a:pPr algn="just">
              <a:defRPr/>
            </a:pPr>
            <a:r>
              <a:rPr lang="es-ES" sz="1067" dirty="0">
                <a:solidFill>
                  <a:prstClr val="black"/>
                </a:solidFill>
                <a:latin typeface="Calibri" panose="020F0502020204030204" pitchFamily="34" charset="0"/>
                <a:cs typeface="Calibri" panose="020F0502020204030204" pitchFamily="34" charset="0"/>
              </a:rPr>
              <a:t>414-2022	ESP-ETB</a:t>
            </a:r>
          </a:p>
          <a:p>
            <a:pPr algn="just">
              <a:defRPr/>
            </a:pPr>
            <a:r>
              <a:rPr lang="es-ES" sz="1067" dirty="0">
                <a:solidFill>
                  <a:prstClr val="black"/>
                </a:solidFill>
                <a:latin typeface="Calibri" panose="020F0502020204030204" pitchFamily="34" charset="0"/>
                <a:cs typeface="Calibri" panose="020F0502020204030204" pitchFamily="34" charset="0"/>
              </a:rPr>
              <a:t>399-2022	LA PREVISORA S.A</a:t>
            </a:r>
          </a:p>
          <a:p>
            <a:pPr algn="just">
              <a:defRPr/>
            </a:pPr>
            <a:r>
              <a:rPr lang="es-ES" sz="1067" dirty="0">
                <a:solidFill>
                  <a:prstClr val="black"/>
                </a:solidFill>
                <a:latin typeface="Calibri" panose="020F0502020204030204" pitchFamily="34" charset="0"/>
                <a:cs typeface="Calibri" panose="020F0502020204030204" pitchFamily="34" charset="0"/>
              </a:rPr>
              <a:t>710-2022	GOLD SYS LTDA</a:t>
            </a:r>
          </a:p>
          <a:p>
            <a:pPr algn="just">
              <a:defRPr/>
            </a:pPr>
            <a:r>
              <a:rPr lang="es-ES" sz="1067" dirty="0">
                <a:solidFill>
                  <a:prstClr val="black"/>
                </a:solidFill>
                <a:latin typeface="Calibri" panose="020F0502020204030204" pitchFamily="34" charset="0"/>
                <a:cs typeface="Calibri" panose="020F0502020204030204" pitchFamily="34" charset="0"/>
              </a:rPr>
              <a:t>89818-2022	EFORCERS SAS</a:t>
            </a:r>
          </a:p>
          <a:p>
            <a:pPr algn="just">
              <a:defRPr/>
            </a:pPr>
            <a:r>
              <a:rPr lang="es-ES" sz="1067" dirty="0">
                <a:solidFill>
                  <a:prstClr val="black"/>
                </a:solidFill>
                <a:latin typeface="Calibri" panose="020F0502020204030204" pitchFamily="34" charset="0"/>
                <a:cs typeface="Calibri" panose="020F0502020204030204" pitchFamily="34" charset="0"/>
              </a:rPr>
              <a:t>474-2022	PUBBLICA S.A.S.</a:t>
            </a:r>
          </a:p>
          <a:p>
            <a:pPr algn="just">
              <a:defRPr/>
            </a:pPr>
            <a:r>
              <a:rPr lang="es-ES" sz="1067" dirty="0">
                <a:solidFill>
                  <a:prstClr val="black"/>
                </a:solidFill>
                <a:latin typeface="Calibri" panose="020F0502020204030204" pitchFamily="34" charset="0"/>
                <a:cs typeface="Calibri" panose="020F0502020204030204" pitchFamily="34" charset="0"/>
              </a:rPr>
              <a:t>762-2022	SIPCO SAS</a:t>
            </a:r>
          </a:p>
          <a:p>
            <a:pPr algn="just">
              <a:defRPr/>
            </a:pPr>
            <a:r>
              <a:rPr lang="es-ES" sz="1067" dirty="0">
                <a:solidFill>
                  <a:prstClr val="black"/>
                </a:solidFill>
                <a:latin typeface="Calibri" panose="020F0502020204030204" pitchFamily="34" charset="0"/>
                <a:cs typeface="Calibri" panose="020F0502020204030204" pitchFamily="34" charset="0"/>
              </a:rPr>
              <a:t>84579-2022	ESRI COLOMBIA S.A.S</a:t>
            </a:r>
          </a:p>
          <a:p>
            <a:pPr algn="just">
              <a:defRPr/>
            </a:pPr>
            <a:r>
              <a:rPr lang="es-ES" sz="1067" dirty="0">
                <a:solidFill>
                  <a:prstClr val="black"/>
                </a:solidFill>
                <a:latin typeface="Calibri" panose="020F0502020204030204" pitchFamily="34" charset="0"/>
                <a:cs typeface="Calibri" panose="020F0502020204030204" pitchFamily="34" charset="0"/>
              </a:rPr>
              <a:t>43-2022		FREDDY ORLANDO GUTIERREZ </a:t>
            </a:r>
          </a:p>
          <a:p>
            <a:pPr>
              <a:defRPr/>
            </a:pPr>
            <a:r>
              <a:rPr lang="es-ES" sz="1067" dirty="0">
                <a:solidFill>
                  <a:prstClr val="black"/>
                </a:solidFill>
                <a:latin typeface="Calibri" panose="020F0502020204030204" pitchFamily="34" charset="0"/>
                <a:cs typeface="Calibri" panose="020F0502020204030204" pitchFamily="34" charset="0"/>
              </a:rPr>
              <a:t>541-2022	ADSUM SOLUCIONES TECNOLÓG</a:t>
            </a:r>
          </a:p>
          <a:p>
            <a:pPr algn="just">
              <a:defRPr/>
            </a:pPr>
            <a:r>
              <a:rPr lang="es-ES" sz="1067" dirty="0">
                <a:solidFill>
                  <a:prstClr val="black"/>
                </a:solidFill>
                <a:latin typeface="Calibri" panose="020F0502020204030204" pitchFamily="34" charset="0"/>
                <a:cs typeface="Calibri" panose="020F0502020204030204" pitchFamily="34" charset="0"/>
              </a:rPr>
              <a:t>90315-2022	BUSINESSMIND COLOMBIA SA</a:t>
            </a:r>
          </a:p>
          <a:p>
            <a:pPr algn="just">
              <a:defRPr/>
            </a:pPr>
            <a:r>
              <a:rPr lang="es-ES" sz="1067" dirty="0">
                <a:solidFill>
                  <a:prstClr val="black"/>
                </a:solidFill>
                <a:latin typeface="Calibri" panose="020F0502020204030204" pitchFamily="34" charset="0"/>
                <a:cs typeface="Calibri" panose="020F0502020204030204" pitchFamily="34" charset="0"/>
              </a:rPr>
              <a:t>668_2021	CONSORCIO AB 003-2021</a:t>
            </a:r>
          </a:p>
          <a:p>
            <a:pPr algn="just">
              <a:defRPr/>
            </a:pPr>
            <a:r>
              <a:rPr lang="es-ES" sz="1067" dirty="0">
                <a:solidFill>
                  <a:prstClr val="black"/>
                </a:solidFill>
                <a:latin typeface="Calibri" panose="020F0502020204030204" pitchFamily="34" charset="0"/>
                <a:cs typeface="Calibri" panose="020F0502020204030204" pitchFamily="34" charset="0"/>
              </a:rPr>
              <a:t>044-2022	CONSORCIO INTERVENTORIAS CVP</a:t>
            </a:r>
          </a:p>
          <a:p>
            <a:pPr algn="just">
              <a:defRPr/>
            </a:pPr>
            <a:r>
              <a:rPr lang="es-ES" sz="1067" dirty="0">
                <a:solidFill>
                  <a:prstClr val="black"/>
                </a:solidFill>
                <a:latin typeface="Calibri" panose="020F0502020204030204" pitchFamily="34" charset="0"/>
                <a:cs typeface="Calibri" panose="020F0502020204030204" pitchFamily="34" charset="0"/>
              </a:rPr>
              <a:t>073-2022	CONSORCIO ARBOLEDA</a:t>
            </a:r>
          </a:p>
          <a:p>
            <a:pPr algn="just">
              <a:defRPr/>
            </a:pPr>
            <a:r>
              <a:rPr lang="es-ES" sz="1067" dirty="0">
                <a:solidFill>
                  <a:prstClr val="black"/>
                </a:solidFill>
                <a:latin typeface="Calibri" panose="020F0502020204030204" pitchFamily="34" charset="0"/>
                <a:cs typeface="Calibri" panose="020F0502020204030204" pitchFamily="34" charset="0"/>
              </a:rPr>
              <a:t>070-2022	DUVANA S.A.S </a:t>
            </a:r>
          </a:p>
          <a:p>
            <a:pPr algn="just">
              <a:defRPr/>
            </a:pPr>
            <a:r>
              <a:rPr lang="es-ES" sz="1067" dirty="0">
                <a:solidFill>
                  <a:prstClr val="black"/>
                </a:solidFill>
                <a:latin typeface="Calibri" panose="020F0502020204030204" pitchFamily="34" charset="0"/>
                <a:cs typeface="Calibri" panose="020F0502020204030204" pitchFamily="34" charset="0"/>
              </a:rPr>
              <a:t>02-2022		CONSORCIO ALEPH CIMA</a:t>
            </a:r>
          </a:p>
          <a:p>
            <a:pPr algn="just">
              <a:defRPr/>
            </a:pPr>
            <a:endParaRPr lang="es-ES" sz="1067" dirty="0">
              <a:solidFill>
                <a:prstClr val="black"/>
              </a:solidFill>
              <a:latin typeface="Calibri" panose="020F0502020204030204" pitchFamily="34" charset="0"/>
              <a:cs typeface="Calibri" panose="020F0502020204030204" pitchFamily="34" charset="0"/>
            </a:endParaRPr>
          </a:p>
          <a:p>
            <a:pPr algn="just">
              <a:defRPr/>
            </a:pPr>
            <a:endParaRPr lang="es-ES" sz="1067" dirty="0">
              <a:solidFill>
                <a:prstClr val="black"/>
              </a:solidFill>
              <a:latin typeface="Calibri" panose="020F0502020204030204" pitchFamily="34" charset="0"/>
              <a:cs typeface="Calibri" panose="020F0502020204030204" pitchFamily="34" charset="0"/>
            </a:endParaRPr>
          </a:p>
          <a:p>
            <a:pPr algn="just">
              <a:defRPr/>
            </a:pPr>
            <a:endParaRPr lang="es-ES" sz="1067" dirty="0">
              <a:solidFill>
                <a:prstClr val="black"/>
              </a:solidFill>
              <a:latin typeface="Calibri" panose="020F0502020204030204" pitchFamily="34" charset="0"/>
              <a:cs typeface="Calibri" panose="020F0502020204030204" pitchFamily="34" charset="0"/>
            </a:endParaRPr>
          </a:p>
        </p:txBody>
      </p:sp>
      <p:sp>
        <p:nvSpPr>
          <p:cNvPr id="38" name="Rectángulo 37">
            <a:extLst>
              <a:ext uri="{FF2B5EF4-FFF2-40B4-BE49-F238E27FC236}">
                <a16:creationId xmlns:a16="http://schemas.microsoft.com/office/drawing/2014/main" id="{6A797088-DDFA-4331-9FB4-BC3422EF16BA}"/>
              </a:ext>
            </a:extLst>
          </p:cNvPr>
          <p:cNvSpPr/>
          <p:nvPr/>
        </p:nvSpPr>
        <p:spPr>
          <a:xfrm>
            <a:off x="6060408" y="730827"/>
            <a:ext cx="3006214" cy="385005"/>
          </a:xfrm>
          <a:prstGeom prst="rect">
            <a:avLst/>
          </a:prstGeom>
          <a:ln/>
        </p:spPr>
        <p:style>
          <a:lnRef idx="1">
            <a:schemeClr val="accent5"/>
          </a:lnRef>
          <a:fillRef idx="2">
            <a:schemeClr val="accent5"/>
          </a:fillRef>
          <a:effectRef idx="1">
            <a:schemeClr val="accent5"/>
          </a:effectRef>
          <a:fontRef idx="minor">
            <a:schemeClr val="dk1"/>
          </a:fontRef>
        </p:style>
        <p:txBody>
          <a:bodyPr lIns="48000" rIns="48000" rtlCol="0" anchor="ctr"/>
          <a:lstStyle/>
          <a:p>
            <a:pPr>
              <a:defRPr/>
            </a:pPr>
            <a:r>
              <a:rPr lang="es-CO" sz="1333" b="1" dirty="0">
                <a:solidFill>
                  <a:prstClr val="black"/>
                </a:solidFill>
                <a:latin typeface="Calibri"/>
              </a:rPr>
              <a:t>(19) CONTRATOS RELEVANTES / OBRAS</a:t>
            </a:r>
          </a:p>
        </p:txBody>
      </p:sp>
      <p:sp>
        <p:nvSpPr>
          <p:cNvPr id="39" name="Rectángulo 38">
            <a:extLst>
              <a:ext uri="{FF2B5EF4-FFF2-40B4-BE49-F238E27FC236}">
                <a16:creationId xmlns:a16="http://schemas.microsoft.com/office/drawing/2014/main" id="{46BB7959-22B1-4822-85DA-E938E47CA24F}"/>
              </a:ext>
            </a:extLst>
          </p:cNvPr>
          <p:cNvSpPr/>
          <p:nvPr/>
        </p:nvSpPr>
        <p:spPr>
          <a:xfrm>
            <a:off x="6132287" y="4906568"/>
            <a:ext cx="2934335" cy="1091689"/>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48000" tIns="96000" rIns="48000" rtlCol="0" anchor="t" anchorCtr="0"/>
          <a:lstStyle/>
          <a:p>
            <a:pPr marL="120648" indent="-120648">
              <a:spcBef>
                <a:spcPts val="133"/>
              </a:spcBef>
              <a:buFont typeface="+mj-lt"/>
              <a:buAutoNum type="arabicPeriod"/>
            </a:pPr>
            <a:r>
              <a:rPr lang="es-ES" sz="1133" dirty="0">
                <a:solidFill>
                  <a:schemeClr val="tx1"/>
                </a:solidFill>
                <a:latin typeface="Calibri"/>
              </a:rPr>
              <a:t>Sistema de Gestión de la Calidad</a:t>
            </a:r>
          </a:p>
          <a:p>
            <a:pPr marL="120648" indent="-120648">
              <a:spcBef>
                <a:spcPts val="133"/>
              </a:spcBef>
              <a:buFont typeface="+mj-lt"/>
              <a:buAutoNum type="arabicPeriod"/>
            </a:pPr>
            <a:r>
              <a:rPr lang="es-ES" sz="1133" dirty="0">
                <a:solidFill>
                  <a:schemeClr val="tx1"/>
                </a:solidFill>
                <a:latin typeface="Calibri"/>
              </a:rPr>
              <a:t>Sistema de Gestión Ambiental</a:t>
            </a:r>
          </a:p>
          <a:p>
            <a:pPr marL="120648" indent="-120648">
              <a:spcBef>
                <a:spcPts val="133"/>
              </a:spcBef>
              <a:buFont typeface="+mj-lt"/>
              <a:buAutoNum type="arabicPeriod"/>
            </a:pPr>
            <a:r>
              <a:rPr lang="es-ES" sz="1133" dirty="0">
                <a:solidFill>
                  <a:schemeClr val="tx1"/>
                </a:solidFill>
                <a:latin typeface="Calibri"/>
              </a:rPr>
              <a:t>Sistema de Gestión Documental</a:t>
            </a:r>
          </a:p>
          <a:p>
            <a:pPr marL="120648" indent="-120648">
              <a:spcBef>
                <a:spcPts val="133"/>
              </a:spcBef>
              <a:buFont typeface="+mj-lt"/>
              <a:buAutoNum type="arabicPeriod"/>
            </a:pPr>
            <a:r>
              <a:rPr lang="es-ES" sz="1133" dirty="0">
                <a:solidFill>
                  <a:schemeClr val="tx1"/>
                </a:solidFill>
                <a:latin typeface="Calibri"/>
              </a:rPr>
              <a:t>Sistema de Seguridad de la Información</a:t>
            </a:r>
          </a:p>
          <a:p>
            <a:pPr marL="120648" indent="-120648">
              <a:spcBef>
                <a:spcPts val="133"/>
              </a:spcBef>
              <a:buFont typeface="+mj-lt"/>
              <a:buAutoNum type="arabicPeriod"/>
            </a:pPr>
            <a:r>
              <a:rPr lang="es-ES" sz="1133" dirty="0">
                <a:solidFill>
                  <a:schemeClr val="tx1"/>
                </a:solidFill>
                <a:latin typeface="Calibri"/>
              </a:rPr>
              <a:t>Sistema de Seguridad y Salud en el Trabajo </a:t>
            </a:r>
          </a:p>
        </p:txBody>
      </p:sp>
      <p:sp>
        <p:nvSpPr>
          <p:cNvPr id="40" name="Rectángulo 39">
            <a:extLst>
              <a:ext uri="{FF2B5EF4-FFF2-40B4-BE49-F238E27FC236}">
                <a16:creationId xmlns:a16="http://schemas.microsoft.com/office/drawing/2014/main" id="{09D5C088-0205-4729-B51F-197645DDF3BE}"/>
              </a:ext>
            </a:extLst>
          </p:cNvPr>
          <p:cNvSpPr/>
          <p:nvPr/>
        </p:nvSpPr>
        <p:spPr>
          <a:xfrm>
            <a:off x="6112712" y="4459784"/>
            <a:ext cx="2953910" cy="335747"/>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es-CO" sz="1400" b="1" dirty="0">
                <a:solidFill>
                  <a:prstClr val="black"/>
                </a:solidFill>
                <a:latin typeface="Calibri"/>
              </a:rPr>
              <a:t>(5) SISTEMAS DE  GESTIÓN</a:t>
            </a:r>
          </a:p>
        </p:txBody>
      </p:sp>
      <p:sp>
        <p:nvSpPr>
          <p:cNvPr id="18" name="Rectángulo 17">
            <a:extLst>
              <a:ext uri="{FF2B5EF4-FFF2-40B4-BE49-F238E27FC236}">
                <a16:creationId xmlns:a16="http://schemas.microsoft.com/office/drawing/2014/main" id="{46BB7959-22B1-4822-85DA-E938E47CA24F}"/>
              </a:ext>
            </a:extLst>
          </p:cNvPr>
          <p:cNvSpPr/>
          <p:nvPr/>
        </p:nvSpPr>
        <p:spPr>
          <a:xfrm>
            <a:off x="9238128" y="4395980"/>
            <a:ext cx="2762928" cy="2282479"/>
          </a:xfrm>
          <a:prstGeom prst="rect">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48000" tIns="0" rIns="48000" bIns="0" rtlCol="0" anchor="t" anchorCtr="0"/>
          <a:lstStyle/>
          <a:p>
            <a:pPr marL="120648" indent="-120648">
              <a:spcBef>
                <a:spcPts val="133"/>
              </a:spcBef>
              <a:buFont typeface="+mj-lt"/>
              <a:buAutoNum type="arabicPeriod"/>
            </a:pPr>
            <a:r>
              <a:rPr lang="es-ES" sz="1067" dirty="0">
                <a:solidFill>
                  <a:schemeClr val="tx1"/>
                </a:solidFill>
                <a:latin typeface="Calibri"/>
              </a:rPr>
              <a:t>INTRANET </a:t>
            </a:r>
          </a:p>
          <a:p>
            <a:pPr marL="120648" indent="-120648">
              <a:spcBef>
                <a:spcPts val="133"/>
              </a:spcBef>
              <a:buFont typeface="+mj-lt"/>
              <a:buAutoNum type="arabicPeriod"/>
            </a:pPr>
            <a:r>
              <a:rPr lang="es-ES" sz="1067" dirty="0">
                <a:solidFill>
                  <a:schemeClr val="tx1"/>
                </a:solidFill>
                <a:latin typeface="Calibri"/>
              </a:rPr>
              <a:t>PÁGINA WEB </a:t>
            </a:r>
          </a:p>
          <a:p>
            <a:pPr marL="120648" indent="-120648">
              <a:spcBef>
                <a:spcPts val="133"/>
              </a:spcBef>
              <a:buFont typeface="+mj-lt"/>
              <a:buAutoNum type="arabicPeriod"/>
            </a:pPr>
            <a:r>
              <a:rPr lang="es-ES" sz="1067" dirty="0">
                <a:solidFill>
                  <a:schemeClr val="tx1"/>
                </a:solidFill>
                <a:latin typeface="Calibri"/>
              </a:rPr>
              <a:t>P.M.R.</a:t>
            </a:r>
          </a:p>
          <a:p>
            <a:pPr marL="120648" indent="-120648">
              <a:spcBef>
                <a:spcPts val="133"/>
              </a:spcBef>
              <a:buFont typeface="+mj-lt"/>
              <a:buAutoNum type="arabicPeriod"/>
            </a:pPr>
            <a:r>
              <a:rPr lang="es-ES" sz="1067" dirty="0">
                <a:solidFill>
                  <a:schemeClr val="tx1"/>
                </a:solidFill>
                <a:latin typeface="Calibri"/>
              </a:rPr>
              <a:t>SIMA</a:t>
            </a:r>
          </a:p>
          <a:p>
            <a:pPr marL="120648" indent="-120648">
              <a:spcBef>
                <a:spcPts val="133"/>
              </a:spcBef>
              <a:buFont typeface="+mj-lt"/>
              <a:buAutoNum type="arabicPeriod"/>
            </a:pPr>
            <a:r>
              <a:rPr lang="es-ES" sz="1067" dirty="0">
                <a:solidFill>
                  <a:schemeClr val="tx1"/>
                </a:solidFill>
                <a:latin typeface="Calibri"/>
              </a:rPr>
              <a:t>ERP SI-CAPITAL</a:t>
            </a:r>
          </a:p>
          <a:p>
            <a:pPr marL="120648" indent="-120648">
              <a:spcBef>
                <a:spcPts val="133"/>
              </a:spcBef>
              <a:buFont typeface="+mj-lt"/>
              <a:buAutoNum type="arabicPeriod"/>
            </a:pPr>
            <a:r>
              <a:rPr lang="es-ES" sz="1067" dirty="0">
                <a:solidFill>
                  <a:schemeClr val="tx1"/>
                </a:solidFill>
                <a:latin typeface="Calibri"/>
              </a:rPr>
              <a:t>ORFEO</a:t>
            </a:r>
          </a:p>
          <a:p>
            <a:pPr marL="120648" indent="-120648">
              <a:spcBef>
                <a:spcPts val="133"/>
              </a:spcBef>
              <a:buFont typeface="+mj-lt"/>
              <a:buAutoNum type="arabicPeriod"/>
            </a:pPr>
            <a:r>
              <a:rPr lang="es-ES" sz="1067" dirty="0">
                <a:solidFill>
                  <a:schemeClr val="tx1"/>
                </a:solidFill>
              </a:rPr>
              <a:t>CURADURIA PUBLICA</a:t>
            </a:r>
          </a:p>
          <a:p>
            <a:pPr marL="120648" indent="-120648">
              <a:spcBef>
                <a:spcPts val="133"/>
              </a:spcBef>
              <a:buFont typeface="+mj-lt"/>
              <a:buAutoNum type="arabicPeriod"/>
            </a:pPr>
            <a:r>
              <a:rPr lang="es-ES" sz="1067" dirty="0">
                <a:solidFill>
                  <a:schemeClr val="tx1"/>
                </a:solidFill>
                <a:latin typeface="Calibri"/>
              </a:rPr>
              <a:t>FORMULA 4GL</a:t>
            </a:r>
          </a:p>
          <a:p>
            <a:pPr marL="120648" indent="-120648">
              <a:spcBef>
                <a:spcPts val="133"/>
              </a:spcBef>
              <a:buFont typeface="+mj-lt"/>
              <a:buAutoNum type="arabicPeriod"/>
            </a:pPr>
            <a:r>
              <a:rPr lang="es-ES" sz="1067" dirty="0">
                <a:solidFill>
                  <a:schemeClr val="tx1"/>
                </a:solidFill>
              </a:rPr>
              <a:t>ENCAJA</a:t>
            </a:r>
          </a:p>
          <a:p>
            <a:pPr marL="120648" indent="-120648">
              <a:spcBef>
                <a:spcPts val="133"/>
              </a:spcBef>
              <a:buFont typeface="+mj-lt"/>
              <a:buAutoNum type="arabicPeriod"/>
            </a:pPr>
            <a:r>
              <a:rPr lang="es-CO" sz="1067" dirty="0">
                <a:solidFill>
                  <a:schemeClr val="tx1"/>
                </a:solidFill>
              </a:rPr>
              <a:t>TITULACION PREDIAL</a:t>
            </a:r>
          </a:p>
          <a:p>
            <a:pPr marL="120648" indent="-120648">
              <a:spcBef>
                <a:spcPts val="133"/>
              </a:spcBef>
              <a:buFont typeface="+mj-lt"/>
              <a:buAutoNum type="arabicPeriod"/>
            </a:pPr>
            <a:r>
              <a:rPr lang="es-CO" sz="1067" dirty="0">
                <a:solidFill>
                  <a:schemeClr val="tx1"/>
                </a:solidFill>
              </a:rPr>
              <a:t>ARCGIS</a:t>
            </a:r>
          </a:p>
          <a:p>
            <a:pPr marL="120648" indent="-120648">
              <a:spcBef>
                <a:spcPts val="133"/>
              </a:spcBef>
              <a:buFont typeface="+mj-lt"/>
              <a:buAutoNum type="arabicPeriod"/>
            </a:pPr>
            <a:r>
              <a:rPr lang="es-CO" sz="1067" dirty="0">
                <a:solidFill>
                  <a:schemeClr val="tx1"/>
                </a:solidFill>
              </a:rPr>
              <a:t>MEJORAMIENTO DE VIVIENDA</a:t>
            </a:r>
          </a:p>
          <a:p>
            <a:pPr marL="120648" indent="-120648">
              <a:spcBef>
                <a:spcPts val="133"/>
              </a:spcBef>
              <a:buFont typeface="+mj-lt"/>
              <a:buAutoNum type="arabicPeriod"/>
            </a:pPr>
            <a:r>
              <a:rPr lang="es-CO" sz="1067" dirty="0">
                <a:solidFill>
                  <a:schemeClr val="tx1"/>
                </a:solidFill>
              </a:rPr>
              <a:t>REASENTAMIENTOS</a:t>
            </a:r>
          </a:p>
          <a:p>
            <a:pPr marL="120648" indent="-120648">
              <a:spcBef>
                <a:spcPts val="133"/>
              </a:spcBef>
              <a:buFont typeface="+mj-lt"/>
              <a:buAutoNum type="arabicPeriod"/>
            </a:pPr>
            <a:endParaRPr lang="es-ES" sz="1067" dirty="0">
              <a:solidFill>
                <a:schemeClr val="tx1"/>
              </a:solidFill>
              <a:latin typeface="Calibri"/>
            </a:endParaRPr>
          </a:p>
          <a:p>
            <a:pPr marL="120648" indent="-120648">
              <a:spcBef>
                <a:spcPts val="133"/>
              </a:spcBef>
              <a:buFont typeface="+mj-lt"/>
              <a:buAutoNum type="arabicPeriod"/>
            </a:pPr>
            <a:endParaRPr lang="es-ES" sz="1067" dirty="0">
              <a:solidFill>
                <a:schemeClr val="tx1"/>
              </a:solidFill>
              <a:latin typeface="Calibri"/>
            </a:endParaRPr>
          </a:p>
        </p:txBody>
      </p:sp>
      <p:sp>
        <p:nvSpPr>
          <p:cNvPr id="24" name="Rectángulo 23">
            <a:extLst>
              <a:ext uri="{FF2B5EF4-FFF2-40B4-BE49-F238E27FC236}">
                <a16:creationId xmlns:a16="http://schemas.microsoft.com/office/drawing/2014/main" id="{09D5C088-0205-4729-B51F-197645DDF3BE}"/>
              </a:ext>
            </a:extLst>
          </p:cNvPr>
          <p:cNvSpPr/>
          <p:nvPr/>
        </p:nvSpPr>
        <p:spPr>
          <a:xfrm>
            <a:off x="9207909" y="4031374"/>
            <a:ext cx="2793147" cy="33574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s-CO" sz="1400" b="1" dirty="0">
                <a:solidFill>
                  <a:prstClr val="black"/>
                </a:solidFill>
                <a:latin typeface="Calibri"/>
              </a:rPr>
              <a:t>(13) ACTIVOS INFORMACIÓN</a:t>
            </a:r>
          </a:p>
        </p:txBody>
      </p:sp>
    </p:spTree>
    <p:extLst>
      <p:ext uri="{BB962C8B-B14F-4D97-AF65-F5344CB8AC3E}">
        <p14:creationId xmlns:p14="http://schemas.microsoft.com/office/powerpoint/2010/main" val="398197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5" name="Google Shape;96;p16"/>
          <p:cNvSpPr/>
          <p:nvPr/>
        </p:nvSpPr>
        <p:spPr>
          <a:xfrm rot="13500000">
            <a:off x="436060" y="450310"/>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6" name="CuadroTexto 5"/>
          <p:cNvSpPr txBox="1"/>
          <p:nvPr/>
        </p:nvSpPr>
        <p:spPr>
          <a:xfrm>
            <a:off x="861262" y="336573"/>
            <a:ext cx="5950857" cy="461665"/>
          </a:xfrm>
          <a:prstGeom prst="rect">
            <a:avLst/>
          </a:prstGeom>
          <a:noFill/>
        </p:spPr>
        <p:txBody>
          <a:bodyPr wrap="square" rtlCol="0">
            <a:spAutoFit/>
          </a:bodyPr>
          <a:lstStyle/>
          <a:p>
            <a:r>
              <a:rPr lang="es-MX" sz="2400" b="1" dirty="0"/>
              <a:t>Priorización de Auditorias 2023</a:t>
            </a:r>
            <a:endParaRPr lang="es-CO" sz="2400" b="1" dirty="0"/>
          </a:p>
        </p:txBody>
      </p:sp>
      <p:cxnSp>
        <p:nvCxnSpPr>
          <p:cNvPr id="27" name="Conector recto 26">
            <a:extLst>
              <a:ext uri="{FF2B5EF4-FFF2-40B4-BE49-F238E27FC236}">
                <a16:creationId xmlns:a16="http://schemas.microsoft.com/office/drawing/2014/main" id="{5E2C2B7E-A1FA-4951-B3D7-9E8F7F8864ED}"/>
              </a:ext>
            </a:extLst>
          </p:cNvPr>
          <p:cNvCxnSpPr>
            <a:cxnSpLocks/>
          </p:cNvCxnSpPr>
          <p:nvPr/>
        </p:nvCxnSpPr>
        <p:spPr>
          <a:xfrm>
            <a:off x="1787344" y="7068619"/>
            <a:ext cx="10161933" cy="0"/>
          </a:xfrm>
          <a:prstGeom prst="line">
            <a:avLst/>
          </a:prstGeom>
        </p:spPr>
        <p:style>
          <a:lnRef idx="2">
            <a:schemeClr val="accent2"/>
          </a:lnRef>
          <a:fillRef idx="0">
            <a:schemeClr val="accent2"/>
          </a:fillRef>
          <a:effectRef idx="1">
            <a:schemeClr val="accent2"/>
          </a:effectRef>
          <a:fontRef idx="minor">
            <a:schemeClr val="tx1"/>
          </a:fontRef>
        </p:style>
      </p:cxnSp>
      <p:sp>
        <p:nvSpPr>
          <p:cNvPr id="48" name="CuadroTexto 47"/>
          <p:cNvSpPr txBox="1"/>
          <p:nvPr/>
        </p:nvSpPr>
        <p:spPr>
          <a:xfrm>
            <a:off x="594310" y="3505979"/>
            <a:ext cx="1529766" cy="369332"/>
          </a:xfrm>
          <a:prstGeom prst="rect">
            <a:avLst/>
          </a:prstGeom>
          <a:solidFill>
            <a:schemeClr val="bg1">
              <a:lumMod val="85000"/>
            </a:schemeClr>
          </a:solidFill>
        </p:spPr>
        <p:txBody>
          <a:bodyPr wrap="square" rtlCol="0">
            <a:spAutoFit/>
          </a:bodyPr>
          <a:lstStyle/>
          <a:p>
            <a:r>
              <a:rPr lang="es-MX" b="1" dirty="0">
                <a:effectLst>
                  <a:outerShdw blurRad="38100" dist="38100" dir="2700000" algn="tl">
                    <a:srgbClr val="000000">
                      <a:alpha val="43137"/>
                    </a:srgbClr>
                  </a:outerShdw>
                </a:effectLst>
              </a:rPr>
              <a:t>PROYECTOS </a:t>
            </a:r>
            <a:endParaRPr lang="es-CO" b="1" dirty="0">
              <a:effectLst>
                <a:outerShdw blurRad="38100" dist="38100" dir="2700000" algn="tl">
                  <a:srgbClr val="000000">
                    <a:alpha val="43137"/>
                  </a:srgbClr>
                </a:outerShdw>
              </a:effectLst>
            </a:endParaRPr>
          </a:p>
        </p:txBody>
      </p:sp>
      <p:sp>
        <p:nvSpPr>
          <p:cNvPr id="59" name="CuadroTexto 58"/>
          <p:cNvSpPr txBox="1"/>
          <p:nvPr/>
        </p:nvSpPr>
        <p:spPr>
          <a:xfrm>
            <a:off x="626308" y="1022915"/>
            <a:ext cx="1666902" cy="369332"/>
          </a:xfrm>
          <a:prstGeom prst="rect">
            <a:avLst/>
          </a:prstGeom>
          <a:solidFill>
            <a:schemeClr val="bg1">
              <a:lumMod val="85000"/>
            </a:schemeClr>
          </a:solidFill>
        </p:spPr>
        <p:txBody>
          <a:bodyPr wrap="square" rtlCol="0">
            <a:spAutoFit/>
          </a:bodyPr>
          <a:lstStyle/>
          <a:p>
            <a:r>
              <a:rPr lang="es-MX" b="1" dirty="0">
                <a:effectLst>
                  <a:outerShdw blurRad="38100" dist="38100" dir="2700000" algn="tl">
                    <a:srgbClr val="000000">
                      <a:alpha val="43137"/>
                    </a:srgbClr>
                  </a:outerShdw>
                </a:effectLst>
              </a:rPr>
              <a:t>PROCESOS</a:t>
            </a:r>
            <a:endParaRPr lang="es-CO" b="1" dirty="0">
              <a:effectLst>
                <a:outerShdw blurRad="38100" dist="38100" dir="2700000" algn="tl">
                  <a:srgbClr val="000000">
                    <a:alpha val="43137"/>
                  </a:srgbClr>
                </a:outerShdw>
              </a:effectLst>
            </a:endParaRPr>
          </a:p>
        </p:txBody>
      </p:sp>
      <p:graphicFrame>
        <p:nvGraphicFramePr>
          <p:cNvPr id="11" name="Objeto 10"/>
          <p:cNvGraphicFramePr>
            <a:graphicFrameLocks noChangeAspect="1"/>
          </p:cNvGraphicFramePr>
          <p:nvPr>
            <p:extLst>
              <p:ext uri="{D42A27DB-BD31-4B8C-83A1-F6EECF244321}">
                <p14:modId xmlns:p14="http://schemas.microsoft.com/office/powerpoint/2010/main" val="703616600"/>
              </p:ext>
            </p:extLst>
          </p:nvPr>
        </p:nvGraphicFramePr>
        <p:xfrm>
          <a:off x="626309" y="1592993"/>
          <a:ext cx="4884492" cy="1809308"/>
        </p:xfrm>
        <a:graphic>
          <a:graphicData uri="http://schemas.openxmlformats.org/presentationml/2006/ole">
            <mc:AlternateContent xmlns:mc="http://schemas.openxmlformats.org/markup-compatibility/2006">
              <mc:Choice xmlns:v="urn:schemas-microsoft-com:vml" Requires="v">
                <p:oleObj name="Hoja de cálculo" r:id="rId3" imgW="7277028" imgH="2695472" progId="Excel.Sheet.12">
                  <p:embed/>
                </p:oleObj>
              </mc:Choice>
              <mc:Fallback>
                <p:oleObj name="Hoja de cálculo" r:id="rId3" imgW="7277028" imgH="2695472" progId="Excel.Sheet.12">
                  <p:embed/>
                  <p:pic>
                    <p:nvPicPr>
                      <p:cNvPr id="11" name="Objeto 10"/>
                      <p:cNvPicPr/>
                      <p:nvPr/>
                    </p:nvPicPr>
                    <p:blipFill>
                      <a:blip r:embed="rId4"/>
                      <a:stretch>
                        <a:fillRect/>
                      </a:stretch>
                    </p:blipFill>
                    <p:spPr>
                      <a:xfrm>
                        <a:off x="626309" y="1592993"/>
                        <a:ext cx="4884492" cy="1809308"/>
                      </a:xfrm>
                      <a:prstGeom prst="rect">
                        <a:avLst/>
                      </a:prstGeom>
                    </p:spPr>
                  </p:pic>
                </p:oleObj>
              </mc:Fallback>
            </mc:AlternateContent>
          </a:graphicData>
        </a:graphic>
      </p:graphicFrame>
      <p:graphicFrame>
        <p:nvGraphicFramePr>
          <p:cNvPr id="13" name="Objeto 12"/>
          <p:cNvGraphicFramePr>
            <a:graphicFrameLocks noChangeAspect="1"/>
          </p:cNvGraphicFramePr>
          <p:nvPr>
            <p:extLst>
              <p:ext uri="{D42A27DB-BD31-4B8C-83A1-F6EECF244321}">
                <p14:modId xmlns:p14="http://schemas.microsoft.com/office/powerpoint/2010/main" val="112229504"/>
              </p:ext>
            </p:extLst>
          </p:nvPr>
        </p:nvGraphicFramePr>
        <p:xfrm>
          <a:off x="594309" y="4034352"/>
          <a:ext cx="4948492" cy="1651656"/>
        </p:xfrm>
        <a:graphic>
          <a:graphicData uri="http://schemas.openxmlformats.org/presentationml/2006/ole">
            <mc:AlternateContent xmlns:mc="http://schemas.openxmlformats.org/markup-compatibility/2006">
              <mc:Choice xmlns:v="urn:schemas-microsoft-com:vml" Requires="v">
                <p:oleObj name="Hoja de cálculo" r:id="rId5" imgW="7277028" imgH="2428914" progId="Excel.Sheet.12">
                  <p:embed/>
                </p:oleObj>
              </mc:Choice>
              <mc:Fallback>
                <p:oleObj name="Hoja de cálculo" r:id="rId5" imgW="7277028" imgH="2428914" progId="Excel.Sheet.12">
                  <p:embed/>
                  <p:pic>
                    <p:nvPicPr>
                      <p:cNvPr id="13" name="Objeto 12"/>
                      <p:cNvPicPr/>
                      <p:nvPr/>
                    </p:nvPicPr>
                    <p:blipFill>
                      <a:blip r:embed="rId6"/>
                      <a:stretch>
                        <a:fillRect/>
                      </a:stretch>
                    </p:blipFill>
                    <p:spPr>
                      <a:xfrm>
                        <a:off x="594309" y="4034352"/>
                        <a:ext cx="4948492" cy="1651656"/>
                      </a:xfrm>
                      <a:prstGeom prst="rect">
                        <a:avLst/>
                      </a:prstGeom>
                    </p:spPr>
                  </p:pic>
                </p:oleObj>
              </mc:Fallback>
            </mc:AlternateContent>
          </a:graphicData>
        </a:graphic>
      </p:graphicFrame>
      <p:pic>
        <p:nvPicPr>
          <p:cNvPr id="4" name="Imagen 3"/>
          <p:cNvPicPr>
            <a:picLocks noChangeAspect="1"/>
          </p:cNvPicPr>
          <p:nvPr/>
        </p:nvPicPr>
        <p:blipFill>
          <a:blip r:embed="rId7"/>
          <a:stretch>
            <a:fillRect/>
          </a:stretch>
        </p:blipFill>
        <p:spPr>
          <a:xfrm>
            <a:off x="5775762" y="1617618"/>
            <a:ext cx="5895538" cy="4068390"/>
          </a:xfrm>
          <a:prstGeom prst="rect">
            <a:avLst/>
          </a:prstGeom>
        </p:spPr>
      </p:pic>
      <p:sp>
        <p:nvSpPr>
          <p:cNvPr id="12" name="CuadroTexto 11"/>
          <p:cNvSpPr txBox="1"/>
          <p:nvPr/>
        </p:nvSpPr>
        <p:spPr>
          <a:xfrm>
            <a:off x="5775762" y="1022915"/>
            <a:ext cx="1270925" cy="338554"/>
          </a:xfrm>
          <a:prstGeom prst="rect">
            <a:avLst/>
          </a:prstGeom>
          <a:solidFill>
            <a:schemeClr val="bg1">
              <a:lumMod val="85000"/>
            </a:schemeClr>
          </a:solidFill>
        </p:spPr>
        <p:txBody>
          <a:bodyPr wrap="none" rtlCol="0">
            <a:spAutoFit/>
          </a:bodyPr>
          <a:lstStyle/>
          <a:p>
            <a:r>
              <a:rPr lang="es-MX" sz="1600" b="1" dirty="0">
                <a:effectLst>
                  <a:outerShdw blurRad="38100" dist="38100" dir="2700000" algn="tl">
                    <a:srgbClr val="000000">
                      <a:alpha val="43137"/>
                    </a:srgbClr>
                  </a:outerShdw>
                </a:effectLst>
              </a:rPr>
              <a:t>CONTRATOS </a:t>
            </a:r>
            <a:endParaRPr lang="es-CO"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0991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5" name="Google Shape;96;p16"/>
          <p:cNvSpPr/>
          <p:nvPr/>
        </p:nvSpPr>
        <p:spPr>
          <a:xfrm rot="-8100000">
            <a:off x="689188" y="693993"/>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2400"/>
          </a:p>
        </p:txBody>
      </p:sp>
      <p:sp>
        <p:nvSpPr>
          <p:cNvPr id="6" name="CuadroTexto 5"/>
          <p:cNvSpPr txBox="1"/>
          <p:nvPr/>
        </p:nvSpPr>
        <p:spPr>
          <a:xfrm>
            <a:off x="1032844" y="566321"/>
            <a:ext cx="3558205" cy="461665"/>
          </a:xfrm>
          <a:prstGeom prst="rect">
            <a:avLst/>
          </a:prstGeom>
          <a:noFill/>
        </p:spPr>
        <p:txBody>
          <a:bodyPr wrap="square" rtlCol="0">
            <a:spAutoFit/>
          </a:bodyPr>
          <a:lstStyle/>
          <a:p>
            <a:r>
              <a:rPr lang="es-MX" sz="2400" b="1" dirty="0"/>
              <a:t>Auditorias Vigencia 2023</a:t>
            </a:r>
            <a:endParaRPr lang="es-CO" sz="2400" b="1" dirty="0"/>
          </a:p>
        </p:txBody>
      </p:sp>
      <p:graphicFrame>
        <p:nvGraphicFramePr>
          <p:cNvPr id="4" name="Tabla 3"/>
          <p:cNvGraphicFramePr>
            <a:graphicFrameLocks noGrp="1"/>
          </p:cNvGraphicFramePr>
          <p:nvPr>
            <p:extLst>
              <p:ext uri="{D42A27DB-BD31-4B8C-83A1-F6EECF244321}">
                <p14:modId xmlns:p14="http://schemas.microsoft.com/office/powerpoint/2010/main" val="3532650682"/>
              </p:ext>
            </p:extLst>
          </p:nvPr>
        </p:nvGraphicFramePr>
        <p:xfrm>
          <a:off x="1965981" y="1253492"/>
          <a:ext cx="8323685" cy="4752972"/>
        </p:xfrm>
        <a:graphic>
          <a:graphicData uri="http://schemas.openxmlformats.org/drawingml/2006/table">
            <a:tbl>
              <a:tblPr/>
              <a:tblGrid>
                <a:gridCol w="1662361">
                  <a:extLst>
                    <a:ext uri="{9D8B030D-6E8A-4147-A177-3AD203B41FA5}">
                      <a16:colId xmlns:a16="http://schemas.microsoft.com/office/drawing/2014/main" val="3774264708"/>
                    </a:ext>
                  </a:extLst>
                </a:gridCol>
                <a:gridCol w="4060910">
                  <a:extLst>
                    <a:ext uri="{9D8B030D-6E8A-4147-A177-3AD203B41FA5}">
                      <a16:colId xmlns:a16="http://schemas.microsoft.com/office/drawing/2014/main" val="4023790251"/>
                    </a:ext>
                  </a:extLst>
                </a:gridCol>
                <a:gridCol w="209280">
                  <a:extLst>
                    <a:ext uri="{9D8B030D-6E8A-4147-A177-3AD203B41FA5}">
                      <a16:colId xmlns:a16="http://schemas.microsoft.com/office/drawing/2014/main" val="2712579161"/>
                    </a:ext>
                  </a:extLst>
                </a:gridCol>
                <a:gridCol w="209280">
                  <a:extLst>
                    <a:ext uri="{9D8B030D-6E8A-4147-A177-3AD203B41FA5}">
                      <a16:colId xmlns:a16="http://schemas.microsoft.com/office/drawing/2014/main" val="3261394242"/>
                    </a:ext>
                  </a:extLst>
                </a:gridCol>
                <a:gridCol w="209280">
                  <a:extLst>
                    <a:ext uri="{9D8B030D-6E8A-4147-A177-3AD203B41FA5}">
                      <a16:colId xmlns:a16="http://schemas.microsoft.com/office/drawing/2014/main" val="1418012272"/>
                    </a:ext>
                  </a:extLst>
                </a:gridCol>
                <a:gridCol w="298334">
                  <a:extLst>
                    <a:ext uri="{9D8B030D-6E8A-4147-A177-3AD203B41FA5}">
                      <a16:colId xmlns:a16="http://schemas.microsoft.com/office/drawing/2014/main" val="4148621597"/>
                    </a:ext>
                  </a:extLst>
                </a:gridCol>
                <a:gridCol w="209280">
                  <a:extLst>
                    <a:ext uri="{9D8B030D-6E8A-4147-A177-3AD203B41FA5}">
                      <a16:colId xmlns:a16="http://schemas.microsoft.com/office/drawing/2014/main" val="97878182"/>
                    </a:ext>
                  </a:extLst>
                </a:gridCol>
                <a:gridCol w="209280">
                  <a:extLst>
                    <a:ext uri="{9D8B030D-6E8A-4147-A177-3AD203B41FA5}">
                      <a16:colId xmlns:a16="http://schemas.microsoft.com/office/drawing/2014/main" val="740693258"/>
                    </a:ext>
                  </a:extLst>
                </a:gridCol>
                <a:gridCol w="209280">
                  <a:extLst>
                    <a:ext uri="{9D8B030D-6E8A-4147-A177-3AD203B41FA5}">
                      <a16:colId xmlns:a16="http://schemas.microsoft.com/office/drawing/2014/main" val="2402738752"/>
                    </a:ext>
                  </a:extLst>
                </a:gridCol>
                <a:gridCol w="209280">
                  <a:extLst>
                    <a:ext uri="{9D8B030D-6E8A-4147-A177-3AD203B41FA5}">
                      <a16:colId xmlns:a16="http://schemas.microsoft.com/office/drawing/2014/main" val="707815843"/>
                    </a:ext>
                  </a:extLst>
                </a:gridCol>
                <a:gridCol w="209280">
                  <a:extLst>
                    <a:ext uri="{9D8B030D-6E8A-4147-A177-3AD203B41FA5}">
                      <a16:colId xmlns:a16="http://schemas.microsoft.com/office/drawing/2014/main" val="2553788142"/>
                    </a:ext>
                  </a:extLst>
                </a:gridCol>
                <a:gridCol w="209280">
                  <a:extLst>
                    <a:ext uri="{9D8B030D-6E8A-4147-A177-3AD203B41FA5}">
                      <a16:colId xmlns:a16="http://schemas.microsoft.com/office/drawing/2014/main" val="1576710181"/>
                    </a:ext>
                  </a:extLst>
                </a:gridCol>
                <a:gridCol w="209280">
                  <a:extLst>
                    <a:ext uri="{9D8B030D-6E8A-4147-A177-3AD203B41FA5}">
                      <a16:colId xmlns:a16="http://schemas.microsoft.com/office/drawing/2014/main" val="4025767872"/>
                    </a:ext>
                  </a:extLst>
                </a:gridCol>
                <a:gridCol w="209280">
                  <a:extLst>
                    <a:ext uri="{9D8B030D-6E8A-4147-A177-3AD203B41FA5}">
                      <a16:colId xmlns:a16="http://schemas.microsoft.com/office/drawing/2014/main" val="550167668"/>
                    </a:ext>
                  </a:extLst>
                </a:gridCol>
              </a:tblGrid>
              <a:tr h="359393">
                <a:tc>
                  <a:txBody>
                    <a:bodyPr/>
                    <a:lstStyle/>
                    <a:p>
                      <a:pPr algn="ctr" fontAlgn="ctr"/>
                      <a:r>
                        <a:rPr lang="es-CO" sz="1000" b="1" i="0" u="none" strike="noStrike">
                          <a:solidFill>
                            <a:srgbClr val="000000"/>
                          </a:solidFill>
                          <a:effectLst/>
                          <a:latin typeface="Arial" panose="020B0604020202020204" pitchFamily="34" charset="0"/>
                        </a:rPr>
                        <a:t>TIPO DE TRABAJO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1" i="0" u="none" strike="noStrike">
                          <a:solidFill>
                            <a:srgbClr val="000000"/>
                          </a:solidFill>
                          <a:effectLst/>
                          <a:latin typeface="Arial" panose="020B0604020202020204" pitchFamily="34" charset="0"/>
                        </a:rPr>
                        <a:t>DENOMINACIÓN DEL TRABAJO</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Ene</a:t>
                      </a:r>
                    </a:p>
                  </a:txBody>
                  <a:tcPr marL="0" marR="0" marT="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Feb</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Mar</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Abr</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May</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Jun</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Jul</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Ago</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Sep</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Oct</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Nov</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700" b="1" i="0" u="none" strike="noStrike">
                          <a:solidFill>
                            <a:srgbClr val="000000"/>
                          </a:solidFill>
                          <a:effectLst/>
                          <a:latin typeface="Arial" panose="020B0604020202020204" pitchFamily="34" charset="0"/>
                        </a:rPr>
                        <a:t>Dic</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19477701"/>
                  </a:ext>
                </a:extLst>
              </a:tr>
              <a:tr h="386348">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Calibri" panose="020F0502020204030204" pitchFamily="34" charset="0"/>
                        </a:rPr>
                        <a:t>Auditoria Contrato 668 de 2021 Consorcio AB 003-2021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6556426"/>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200" b="0" i="0" u="none" strike="noStrike">
                          <a:solidFill>
                            <a:srgbClr val="000000"/>
                          </a:solidFill>
                          <a:effectLst/>
                          <a:latin typeface="Calibri" panose="020F0502020204030204" pitchFamily="34" charset="0"/>
                        </a:rPr>
                        <a:t>Auditoria al Proceso de Adquisición de Bienes y Servicios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7705861"/>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Calibri" panose="020F0502020204030204" pitchFamily="34" charset="0"/>
                        </a:rPr>
                        <a:t>Auditoria a la Nomina e Incapacidades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8654101"/>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Calibri" panose="020F0502020204030204" pitchFamily="34" charset="0"/>
                        </a:rPr>
                        <a:t>Auditoria al Contrato de Transporte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9505113"/>
                  </a:ext>
                </a:extLst>
              </a:tr>
              <a:tr h="332439">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200" b="0" i="0" u="none" strike="noStrike">
                          <a:solidFill>
                            <a:srgbClr val="000000"/>
                          </a:solidFill>
                          <a:effectLst/>
                          <a:latin typeface="Calibri" panose="020F0502020204030204" pitchFamily="34" charset="0"/>
                        </a:rPr>
                        <a:t>Auditoria a la Gestión Riesgos de la 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8367229"/>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dirty="0">
                          <a:solidFill>
                            <a:srgbClr val="000000"/>
                          </a:solidFill>
                          <a:effectLst/>
                          <a:latin typeface="Calibri" panose="020F0502020204030204" pitchFamily="34" charset="0"/>
                        </a:rPr>
                        <a:t>Auditoria al Plan Estratégico de TI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dirty="0">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dirty="0">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dirty="0">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5516982"/>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Calibri" panose="020F0502020204030204" pitchFamily="34" charset="0"/>
                        </a:rPr>
                        <a:t>Auditoria CONSORCIO ARBOLEDA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dirty="0">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dirty="0">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dirty="0">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6743732"/>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Calibri" panose="020F0502020204030204" pitchFamily="34" charset="0"/>
                        </a:rPr>
                        <a:t>Auditoria de Sistemas de Informacion (Curaduria Social)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dirty="0">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dirty="0">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7260787"/>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200" b="0" i="0" u="none" strike="noStrike">
                          <a:solidFill>
                            <a:srgbClr val="000000"/>
                          </a:solidFill>
                          <a:effectLst/>
                          <a:latin typeface="Calibri" panose="020F0502020204030204" pitchFamily="34" charset="0"/>
                        </a:rPr>
                        <a:t>Auditoria Proceso Reasentamiento y Proyecto 7698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0065164"/>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Calibri" panose="020F0502020204030204" pitchFamily="34" charset="0"/>
                        </a:rPr>
                        <a:t>Auditoria Contrato TAC SEGURIDAD LTDA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8293600"/>
                  </a:ext>
                </a:extLst>
              </a:tr>
              <a:tr h="318961">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Calibri" panose="020F0502020204030204" pitchFamily="34" charset="0"/>
                        </a:rPr>
                        <a:t>Auditoria CONSORCIO PRO CARACOLI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78513078"/>
                  </a:ext>
                </a:extLst>
              </a:tr>
              <a:tr h="354901">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Calibri" panose="020F0502020204030204" pitchFamily="34" charset="0"/>
                        </a:rPr>
                        <a:t>Auditoria al Contrato de ETB y Sericios de TI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779086"/>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200" b="0" i="0" u="none" strike="noStrike">
                          <a:solidFill>
                            <a:srgbClr val="000000"/>
                          </a:solidFill>
                          <a:effectLst/>
                          <a:latin typeface="Calibri" panose="020F0502020204030204" pitchFamily="34" charset="0"/>
                        </a:rPr>
                        <a:t>Auditoria Proceso Mejoramiento de Vivienda y Proyecto 7680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752073223"/>
                  </a:ext>
                </a:extLst>
              </a:tr>
              <a:tr h="300093">
                <a:tc>
                  <a:txBody>
                    <a:bodyPr/>
                    <a:lstStyle/>
                    <a:p>
                      <a:pPr algn="l" fontAlgn="ctr"/>
                      <a:r>
                        <a:rPr lang="es-CO" sz="1200" b="0" i="0" u="none" strike="noStrike">
                          <a:solidFill>
                            <a:srgbClr val="000000"/>
                          </a:solidFill>
                          <a:effectLst/>
                          <a:latin typeface="Calibri" panose="020F0502020204030204" pitchFamily="34" charset="0"/>
                        </a:rPr>
                        <a:t>Auditoria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200" b="0" i="0" u="none" strike="noStrike" dirty="0">
                          <a:solidFill>
                            <a:srgbClr val="000000"/>
                          </a:solidFill>
                          <a:effectLst/>
                          <a:latin typeface="Calibri" panose="020F0502020204030204" pitchFamily="34" charset="0"/>
                        </a:rPr>
                        <a:t>Auditoria Proceso Mejoramiento de Barrios y Proyecto 7703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a:solidFill>
                            <a:srgbClr val="84B4E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s-CO" sz="400" b="1" i="0" u="none" strike="noStrike" dirty="0">
                          <a:solidFill>
                            <a:srgbClr val="84B4E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826954"/>
                  </a:ext>
                </a:extLst>
              </a:tr>
            </a:tbl>
          </a:graphicData>
        </a:graphic>
      </p:graphicFrame>
    </p:spTree>
    <p:extLst>
      <p:ext uri="{BB962C8B-B14F-4D97-AF65-F5344CB8AC3E}">
        <p14:creationId xmlns:p14="http://schemas.microsoft.com/office/powerpoint/2010/main" val="1269261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496111" y="309468"/>
            <a:ext cx="11177080" cy="857913"/>
          </a:xfrm>
        </p:spPr>
        <p:txBody>
          <a:bodyPr>
            <a:normAutofit/>
          </a:bodyPr>
          <a:lstStyle/>
          <a:p>
            <a:pPr algn="l"/>
            <a:r>
              <a:rPr lang="es-MX" sz="3600" b="1" dirty="0">
                <a:solidFill>
                  <a:schemeClr val="bg1">
                    <a:lumMod val="50000"/>
                  </a:schemeClr>
                </a:solidFill>
              </a:rPr>
              <a:t>4. Cumplimiento </a:t>
            </a:r>
            <a:r>
              <a:rPr lang="es-CO" sz="3600" b="1" dirty="0">
                <a:solidFill>
                  <a:schemeClr val="bg1">
                    <a:lumMod val="50000"/>
                  </a:schemeClr>
                </a:solidFill>
              </a:rPr>
              <a:t>Plan Anual de Auditorias 2023</a:t>
            </a:r>
            <a:endParaRPr lang="es-ES" sz="3600" b="1" dirty="0">
              <a:solidFill>
                <a:srgbClr val="22A676"/>
              </a:solidFill>
              <a:latin typeface="Museo Sans Condensed 900" charset="0"/>
              <a:ea typeface="Museo Sans Condensed 900" charset="0"/>
              <a:cs typeface="Museo Sans Condensed 900" charset="0"/>
            </a:endParaRP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641847" y="1157585"/>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10" name="Subtítulo 2"/>
          <p:cNvSpPr>
            <a:spLocks noGrp="1"/>
          </p:cNvSpPr>
          <p:nvPr>
            <p:ph type="subTitle" idx="1"/>
          </p:nvPr>
        </p:nvSpPr>
        <p:spPr>
          <a:xfrm>
            <a:off x="1735392" y="2271780"/>
            <a:ext cx="6198033" cy="4440115"/>
          </a:xfrm>
        </p:spPr>
        <p:txBody>
          <a:bodyPr>
            <a:noAutofit/>
          </a:bodyPr>
          <a:lstStyle/>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br>
              <a:rPr lang="es-MX" sz="1500" dirty="0">
                <a:solidFill>
                  <a:schemeClr val="tx1">
                    <a:lumMod val="50000"/>
                    <a:lumOff val="50000"/>
                  </a:schemeClr>
                </a:solidFill>
                <a:latin typeface="Museo Sans Condensed 500" charset="0"/>
                <a:ea typeface="Museo Sans Condensed 500" charset="0"/>
                <a:cs typeface="Museo Sans Condensed 500" charset="0"/>
              </a:rPr>
            </a:b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r>
              <a:rPr lang="es-MX" sz="1500" dirty="0">
                <a:solidFill>
                  <a:schemeClr val="tx1">
                    <a:lumMod val="50000"/>
                    <a:lumOff val="50000"/>
                  </a:schemeClr>
                </a:solidFill>
                <a:latin typeface="Museo Sans Condensed 500" charset="0"/>
                <a:ea typeface="Museo Sans Condensed 500" charset="0"/>
                <a:cs typeface="Museo Sans Condensed 500" charset="0"/>
              </a:rPr>
              <a:t> </a:t>
            </a:r>
          </a:p>
        </p:txBody>
      </p:sp>
      <p:graphicFrame>
        <p:nvGraphicFramePr>
          <p:cNvPr id="12" name="Tabla 11"/>
          <p:cNvGraphicFramePr>
            <a:graphicFrameLocks noGrp="1"/>
          </p:cNvGraphicFramePr>
          <p:nvPr>
            <p:extLst>
              <p:ext uri="{D42A27DB-BD31-4B8C-83A1-F6EECF244321}">
                <p14:modId xmlns:p14="http://schemas.microsoft.com/office/powerpoint/2010/main" val="3605565295"/>
              </p:ext>
            </p:extLst>
          </p:nvPr>
        </p:nvGraphicFramePr>
        <p:xfrm>
          <a:off x="221245" y="3842284"/>
          <a:ext cx="3454643" cy="2057400"/>
        </p:xfrm>
        <a:graphic>
          <a:graphicData uri="http://schemas.openxmlformats.org/drawingml/2006/table">
            <a:tbl>
              <a:tblPr/>
              <a:tblGrid>
                <a:gridCol w="3454643">
                  <a:extLst>
                    <a:ext uri="{9D8B030D-6E8A-4147-A177-3AD203B41FA5}">
                      <a16:colId xmlns:a16="http://schemas.microsoft.com/office/drawing/2014/main" val="3236123914"/>
                    </a:ext>
                  </a:extLst>
                </a:gridCol>
              </a:tblGrid>
              <a:tr h="130757">
                <a:tc>
                  <a:txBody>
                    <a:bodyPr/>
                    <a:lstStyle/>
                    <a:p>
                      <a:pPr algn="l" fontAlgn="b"/>
                      <a:r>
                        <a:rPr lang="es-ES" sz="900" b="1" i="0" u="none" strike="noStrike" dirty="0">
                          <a:solidFill>
                            <a:srgbClr val="000000"/>
                          </a:solidFill>
                          <a:effectLst/>
                          <a:latin typeface="Calibri" panose="020F0502020204030204" pitchFamily="34" charset="0"/>
                        </a:rPr>
                        <a:t>ENERO (14)</a:t>
                      </a:r>
                      <a:endParaRPr lang="es-CO" sz="9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406744"/>
                  </a:ext>
                </a:extLst>
              </a:tr>
              <a:tr h="130757">
                <a:tc>
                  <a:txBody>
                    <a:bodyPr/>
                    <a:lstStyle/>
                    <a:p>
                      <a:pPr algn="l" fontAlgn="b"/>
                      <a:r>
                        <a:rPr lang="es-ES" sz="900" b="0" i="0" u="none" strike="noStrike" dirty="0">
                          <a:solidFill>
                            <a:srgbClr val="000000"/>
                          </a:solidFill>
                          <a:effectLst/>
                          <a:latin typeface="Calibri" panose="020F0502020204030204" pitchFamily="34" charset="0"/>
                        </a:rPr>
                        <a:t>Evaluación Independiente del Estado del Sistema de Control Interno</a:t>
                      </a:r>
                    </a:p>
                  </a:txBody>
                  <a:tcPr marL="55045"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09069857"/>
                  </a:ext>
                </a:extLst>
              </a:tr>
              <a:tr h="130757">
                <a:tc>
                  <a:txBody>
                    <a:bodyPr/>
                    <a:lstStyle/>
                    <a:p>
                      <a:pPr algn="l" fontAlgn="b"/>
                      <a:r>
                        <a:rPr lang="es-ES" sz="900" b="0" i="0" u="none" strike="noStrike" dirty="0">
                          <a:solidFill>
                            <a:srgbClr val="000000"/>
                          </a:solidFill>
                          <a:effectLst/>
                          <a:latin typeface="Calibri" panose="020F0502020204030204" pitchFamily="34" charset="0"/>
                        </a:rPr>
                        <a:t>Evaluación Institucional por Dependencias (12 Dependencias)</a:t>
                      </a:r>
                    </a:p>
                  </a:txBody>
                  <a:tcPr marL="55045" marR="0" marT="0" marB="0" anchor="b">
                    <a:lnL>
                      <a:noFill/>
                    </a:lnL>
                    <a:lnR>
                      <a:noFill/>
                    </a:lnR>
                    <a:lnT>
                      <a:noFill/>
                    </a:lnT>
                    <a:lnB>
                      <a:noFill/>
                    </a:lnB>
                  </a:tcPr>
                </a:tc>
                <a:extLst>
                  <a:ext uri="{0D108BD9-81ED-4DB2-BD59-A6C34878D82A}">
                    <a16:rowId xmlns:a16="http://schemas.microsoft.com/office/drawing/2014/main" val="3333885464"/>
                  </a:ext>
                </a:extLst>
              </a:tr>
              <a:tr h="130757">
                <a:tc>
                  <a:txBody>
                    <a:bodyPr/>
                    <a:lstStyle/>
                    <a:p>
                      <a:pPr algn="l" fontAlgn="b"/>
                      <a:r>
                        <a:rPr lang="es-ES" sz="900" b="0" i="0" u="none" strike="noStrike" dirty="0">
                          <a:solidFill>
                            <a:srgbClr val="000000"/>
                          </a:solidFill>
                          <a:effectLst/>
                          <a:latin typeface="Calibri" panose="020F0502020204030204" pitchFamily="34" charset="0"/>
                        </a:rPr>
                        <a:t>Seguimiento a la Gestión de los Comités de Conciliación</a:t>
                      </a:r>
                    </a:p>
                  </a:txBody>
                  <a:tcPr marL="55045" marR="0" marT="0" marB="0" anchor="b">
                    <a:lnL>
                      <a:noFill/>
                    </a:lnL>
                    <a:lnR>
                      <a:noFill/>
                    </a:lnR>
                    <a:lnT>
                      <a:noFill/>
                    </a:lnT>
                    <a:lnB>
                      <a:noFill/>
                    </a:lnB>
                  </a:tcPr>
                </a:tc>
                <a:extLst>
                  <a:ext uri="{0D108BD9-81ED-4DB2-BD59-A6C34878D82A}">
                    <a16:rowId xmlns:a16="http://schemas.microsoft.com/office/drawing/2014/main" val="3533543149"/>
                  </a:ext>
                </a:extLst>
              </a:tr>
              <a:tr h="130757">
                <a:tc>
                  <a:txBody>
                    <a:bodyPr/>
                    <a:lstStyle/>
                    <a:p>
                      <a:pPr algn="l" fontAlgn="b"/>
                      <a:r>
                        <a:rPr lang="es-ES" sz="900" b="0" i="0" u="none" strike="noStrike" dirty="0">
                          <a:solidFill>
                            <a:srgbClr val="000000"/>
                          </a:solidFill>
                          <a:effectLst/>
                          <a:latin typeface="Calibri" panose="020F0502020204030204" pitchFamily="34" charset="0"/>
                        </a:rPr>
                        <a:t>Seguimiento a las medidas de Austeridad en el Gasto Público</a:t>
                      </a:r>
                    </a:p>
                  </a:txBody>
                  <a:tcPr marL="55045" marR="0" marT="0" marB="0" anchor="b">
                    <a:lnL>
                      <a:noFill/>
                    </a:lnL>
                    <a:lnR>
                      <a:noFill/>
                    </a:lnR>
                    <a:lnT>
                      <a:noFill/>
                    </a:lnT>
                    <a:lnB>
                      <a:noFill/>
                    </a:lnB>
                  </a:tcPr>
                </a:tc>
                <a:extLst>
                  <a:ext uri="{0D108BD9-81ED-4DB2-BD59-A6C34878D82A}">
                    <a16:rowId xmlns:a16="http://schemas.microsoft.com/office/drawing/2014/main" val="1054167330"/>
                  </a:ext>
                </a:extLst>
              </a:tr>
              <a:tr h="130757">
                <a:tc>
                  <a:txBody>
                    <a:bodyPr/>
                    <a:lstStyle/>
                    <a:p>
                      <a:pPr algn="l" fontAlgn="b"/>
                      <a:r>
                        <a:rPr lang="es-CO" sz="900" b="0" i="0" u="none" strike="noStrike" dirty="0">
                          <a:solidFill>
                            <a:srgbClr val="000000"/>
                          </a:solidFill>
                          <a:effectLst/>
                          <a:latin typeface="Calibri" panose="020F0502020204030204" pitchFamily="34" charset="0"/>
                        </a:rPr>
                        <a:t>Seguimiento al contingente judicial (SIPROJ)</a:t>
                      </a:r>
                    </a:p>
                  </a:txBody>
                  <a:tcPr marL="55045" marR="0" marT="0" marB="0" anchor="b">
                    <a:lnL>
                      <a:noFill/>
                    </a:lnL>
                    <a:lnR>
                      <a:noFill/>
                    </a:lnR>
                    <a:lnT>
                      <a:noFill/>
                    </a:lnT>
                    <a:lnB>
                      <a:noFill/>
                    </a:lnB>
                  </a:tcPr>
                </a:tc>
                <a:extLst>
                  <a:ext uri="{0D108BD9-81ED-4DB2-BD59-A6C34878D82A}">
                    <a16:rowId xmlns:a16="http://schemas.microsoft.com/office/drawing/2014/main" val="387254024"/>
                  </a:ext>
                </a:extLst>
              </a:tr>
              <a:tr h="130757">
                <a:tc>
                  <a:txBody>
                    <a:bodyPr/>
                    <a:lstStyle/>
                    <a:p>
                      <a:pPr algn="l" fontAlgn="b"/>
                      <a:r>
                        <a:rPr lang="es-ES" sz="900" b="0" i="0" u="none" strike="noStrike" dirty="0">
                          <a:solidFill>
                            <a:srgbClr val="000000"/>
                          </a:solidFill>
                          <a:effectLst/>
                          <a:latin typeface="Calibri" panose="020F0502020204030204" pitchFamily="34" charset="0"/>
                        </a:rPr>
                        <a:t>Seguimiento Mapa de Riesgos de Corrupción- PAAC</a:t>
                      </a:r>
                    </a:p>
                  </a:txBody>
                  <a:tcPr marL="55045" marR="0" marT="0" marB="0" anchor="b">
                    <a:lnL>
                      <a:noFill/>
                    </a:lnL>
                    <a:lnR>
                      <a:noFill/>
                    </a:lnR>
                    <a:lnT>
                      <a:noFill/>
                    </a:lnT>
                    <a:lnB>
                      <a:noFill/>
                    </a:lnB>
                  </a:tcPr>
                </a:tc>
                <a:extLst>
                  <a:ext uri="{0D108BD9-81ED-4DB2-BD59-A6C34878D82A}">
                    <a16:rowId xmlns:a16="http://schemas.microsoft.com/office/drawing/2014/main" val="765575220"/>
                  </a:ext>
                </a:extLst>
              </a:tr>
              <a:tr h="107924">
                <a:tc>
                  <a:txBody>
                    <a:bodyPr/>
                    <a:lstStyle/>
                    <a:p>
                      <a:pPr algn="l" fontAlgn="b"/>
                      <a:r>
                        <a:rPr lang="es-ES" sz="900" b="0" i="0" u="none" strike="noStrike" dirty="0">
                          <a:solidFill>
                            <a:srgbClr val="000000"/>
                          </a:solidFill>
                          <a:effectLst/>
                          <a:latin typeface="Calibri" panose="020F0502020204030204" pitchFamily="34" charset="0"/>
                        </a:rPr>
                        <a:t>Seguimiento PAA y Presentación Comité Institucional de Control Interno</a:t>
                      </a:r>
                    </a:p>
                  </a:txBody>
                  <a:tcPr marL="55045" marR="0" marT="0" marB="0" anchor="b">
                    <a:lnL>
                      <a:noFill/>
                    </a:lnL>
                    <a:lnR>
                      <a:noFill/>
                    </a:lnR>
                    <a:lnT>
                      <a:noFill/>
                    </a:lnT>
                    <a:lnB>
                      <a:noFill/>
                    </a:lnB>
                  </a:tcPr>
                </a:tc>
                <a:extLst>
                  <a:ext uri="{0D108BD9-81ED-4DB2-BD59-A6C34878D82A}">
                    <a16:rowId xmlns:a16="http://schemas.microsoft.com/office/drawing/2014/main" val="585262222"/>
                  </a:ext>
                </a:extLst>
              </a:tr>
              <a:tr h="130757">
                <a:tc>
                  <a:txBody>
                    <a:bodyPr/>
                    <a:lstStyle/>
                    <a:p>
                      <a:pPr algn="l" fontAlgn="b"/>
                      <a:r>
                        <a:rPr lang="es-ES" sz="900" b="0" i="0" u="none" strike="noStrike" dirty="0">
                          <a:solidFill>
                            <a:srgbClr val="000000"/>
                          </a:solidFill>
                          <a:effectLst/>
                          <a:latin typeface="Calibri" panose="020F0502020204030204" pitchFamily="34" charset="0"/>
                        </a:rPr>
                        <a:t>Seguimiento Plan Anticorrupción y Atención al Ciudadano -PAAC</a:t>
                      </a:r>
                    </a:p>
                  </a:txBody>
                  <a:tcPr marL="55045" marR="0" marT="0" marB="0" anchor="b">
                    <a:lnL>
                      <a:noFill/>
                    </a:lnL>
                    <a:lnR>
                      <a:noFill/>
                    </a:lnR>
                    <a:lnT>
                      <a:noFill/>
                    </a:lnT>
                    <a:lnB>
                      <a:noFill/>
                    </a:lnB>
                  </a:tcPr>
                </a:tc>
                <a:extLst>
                  <a:ext uri="{0D108BD9-81ED-4DB2-BD59-A6C34878D82A}">
                    <a16:rowId xmlns:a16="http://schemas.microsoft.com/office/drawing/2014/main" val="2273290008"/>
                  </a:ext>
                </a:extLst>
              </a:tr>
              <a:tr h="130757">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s-CO" sz="900" b="0" i="0" u="none" strike="noStrike" dirty="0">
                          <a:solidFill>
                            <a:srgbClr val="000000"/>
                          </a:solidFill>
                          <a:effectLst/>
                          <a:latin typeface="Calibri" panose="020F0502020204030204" pitchFamily="34" charset="0"/>
                        </a:rPr>
                        <a:t>Revisión Informe Gestión Judicial</a:t>
                      </a:r>
                    </a:p>
                  </a:txBody>
                  <a:tcPr marL="55045" marR="0" marT="0" marB="0" anchor="b">
                    <a:lnL>
                      <a:noFill/>
                    </a:lnL>
                    <a:lnR>
                      <a:noFill/>
                    </a:lnR>
                    <a:lnT>
                      <a:noFill/>
                    </a:lnT>
                    <a:lnB>
                      <a:noFill/>
                    </a:lnB>
                  </a:tcPr>
                </a:tc>
                <a:extLst>
                  <a:ext uri="{0D108BD9-81ED-4DB2-BD59-A6C34878D82A}">
                    <a16:rowId xmlns:a16="http://schemas.microsoft.com/office/drawing/2014/main" val="1300195184"/>
                  </a:ext>
                </a:extLst>
              </a:tr>
              <a:tr h="130757">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s-ES" sz="900" b="0" i="0" u="none" strike="noStrike" dirty="0">
                          <a:solidFill>
                            <a:srgbClr val="000000"/>
                          </a:solidFill>
                          <a:effectLst/>
                          <a:latin typeface="Calibri" panose="020F0502020204030204" pitchFamily="34" charset="0"/>
                        </a:rPr>
                        <a:t>Informe Presupuestal a la Personería</a:t>
                      </a:r>
                    </a:p>
                  </a:txBody>
                  <a:tcPr marL="55045" marR="0" marT="0" marB="0" anchor="b">
                    <a:lnL>
                      <a:noFill/>
                    </a:lnL>
                    <a:lnR>
                      <a:noFill/>
                    </a:lnR>
                    <a:lnT>
                      <a:noFill/>
                    </a:lnT>
                    <a:lnB>
                      <a:noFill/>
                    </a:lnB>
                  </a:tcPr>
                </a:tc>
                <a:extLst>
                  <a:ext uri="{0D108BD9-81ED-4DB2-BD59-A6C34878D82A}">
                    <a16:rowId xmlns:a16="http://schemas.microsoft.com/office/drawing/2014/main" val="4006283558"/>
                  </a:ext>
                </a:extLst>
              </a:tr>
              <a:tr h="130757">
                <a:tc>
                  <a:txBody>
                    <a:bodyPr/>
                    <a:lstStyle/>
                    <a:p>
                      <a:pPr algn="l" fontAlgn="b"/>
                      <a:r>
                        <a:rPr lang="es-CO" sz="900" b="0" i="0" u="none" strike="noStrike" dirty="0">
                          <a:solidFill>
                            <a:srgbClr val="000000"/>
                          </a:solidFill>
                          <a:effectLst/>
                          <a:latin typeface="Calibri" panose="020F0502020204030204" pitchFamily="34" charset="0"/>
                        </a:rPr>
                        <a:t>Rendición Cuenta Mensual - Contratación</a:t>
                      </a:r>
                    </a:p>
                  </a:txBody>
                  <a:tcPr marL="55045" marR="0" marT="0" marB="0" anchor="b">
                    <a:lnL>
                      <a:noFill/>
                    </a:lnL>
                    <a:lnR>
                      <a:noFill/>
                    </a:lnR>
                    <a:lnT>
                      <a:noFill/>
                    </a:lnT>
                    <a:lnB>
                      <a:noFill/>
                    </a:lnB>
                  </a:tcPr>
                </a:tc>
                <a:extLst>
                  <a:ext uri="{0D108BD9-81ED-4DB2-BD59-A6C34878D82A}">
                    <a16:rowId xmlns:a16="http://schemas.microsoft.com/office/drawing/2014/main" val="2275486011"/>
                  </a:ext>
                </a:extLst>
              </a:tr>
              <a:tr h="130757">
                <a:tc>
                  <a:txBody>
                    <a:bodyPr/>
                    <a:lstStyle/>
                    <a:p>
                      <a:pPr algn="l" fontAlgn="b"/>
                      <a:r>
                        <a:rPr lang="es-ES" sz="900" b="0" i="0" u="none" strike="noStrike" dirty="0">
                          <a:solidFill>
                            <a:srgbClr val="000000"/>
                          </a:solidFill>
                          <a:effectLst/>
                          <a:latin typeface="Calibri" panose="020F0502020204030204" pitchFamily="34" charset="0"/>
                        </a:rPr>
                        <a:t>Rendición Cuenta Mensual - Deuda Pública Mensual</a:t>
                      </a:r>
                    </a:p>
                  </a:txBody>
                  <a:tcPr marL="55045" marR="0" marT="0" marB="0" anchor="b">
                    <a:lnL>
                      <a:noFill/>
                    </a:lnL>
                    <a:lnR>
                      <a:noFill/>
                    </a:lnR>
                    <a:lnT>
                      <a:noFill/>
                    </a:lnT>
                    <a:lnB>
                      <a:noFill/>
                    </a:lnB>
                  </a:tcPr>
                </a:tc>
                <a:extLst>
                  <a:ext uri="{0D108BD9-81ED-4DB2-BD59-A6C34878D82A}">
                    <a16:rowId xmlns:a16="http://schemas.microsoft.com/office/drawing/2014/main" val="2736432817"/>
                  </a:ext>
                </a:extLst>
              </a:tr>
              <a:tr h="130757">
                <a:tc>
                  <a:txBody>
                    <a:bodyPr/>
                    <a:lstStyle/>
                    <a:p>
                      <a:pPr algn="l" fontAlgn="b"/>
                      <a:r>
                        <a:rPr lang="es-ES" sz="900" b="0" i="0" u="none" strike="noStrike" dirty="0">
                          <a:solidFill>
                            <a:srgbClr val="000000"/>
                          </a:solidFill>
                          <a:effectLst/>
                          <a:latin typeface="Calibri" panose="020F0502020204030204" pitchFamily="34" charset="0"/>
                        </a:rPr>
                        <a:t>Rendición Cuenta Mensual - Presupuesto, Inversión y Gestión</a:t>
                      </a:r>
                    </a:p>
                  </a:txBody>
                  <a:tcPr marL="55045" marR="0" marT="0" marB="0" anchor="b">
                    <a:lnL>
                      <a:noFill/>
                    </a:lnL>
                    <a:lnR>
                      <a:noFill/>
                    </a:lnR>
                    <a:lnT>
                      <a:noFill/>
                    </a:lnT>
                    <a:lnB>
                      <a:noFill/>
                    </a:lnB>
                  </a:tcPr>
                </a:tc>
                <a:extLst>
                  <a:ext uri="{0D108BD9-81ED-4DB2-BD59-A6C34878D82A}">
                    <a16:rowId xmlns:a16="http://schemas.microsoft.com/office/drawing/2014/main" val="1508711716"/>
                  </a:ext>
                </a:extLst>
              </a:tr>
              <a:tr h="130757">
                <a:tc>
                  <a:txBody>
                    <a:bodyPr/>
                    <a:lstStyle/>
                    <a:p>
                      <a:pPr algn="l" fontAlgn="b"/>
                      <a:r>
                        <a:rPr lang="es-ES" sz="900" b="0" i="0" u="none" strike="noStrike" dirty="0">
                          <a:solidFill>
                            <a:srgbClr val="000000"/>
                          </a:solidFill>
                          <a:effectLst/>
                          <a:latin typeface="Calibri" panose="020F0502020204030204" pitchFamily="34" charset="0"/>
                        </a:rPr>
                        <a:t>Reporte SIRECI - Delitos Contra la Administración Pública</a:t>
                      </a:r>
                    </a:p>
                  </a:txBody>
                  <a:tcPr marL="55045" marR="0" marT="0" marB="0" anchor="b">
                    <a:lnL>
                      <a:noFill/>
                    </a:lnL>
                    <a:lnR>
                      <a:noFill/>
                    </a:lnR>
                    <a:lnT>
                      <a:noFill/>
                    </a:lnT>
                    <a:lnB>
                      <a:noFill/>
                    </a:lnB>
                  </a:tcPr>
                </a:tc>
                <a:extLst>
                  <a:ext uri="{0D108BD9-81ED-4DB2-BD59-A6C34878D82A}">
                    <a16:rowId xmlns:a16="http://schemas.microsoft.com/office/drawing/2014/main" val="843760358"/>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2749106497"/>
              </p:ext>
            </p:extLst>
          </p:nvPr>
        </p:nvGraphicFramePr>
        <p:xfrm>
          <a:off x="3872566" y="3842284"/>
          <a:ext cx="3716954" cy="2194560"/>
        </p:xfrm>
        <a:graphic>
          <a:graphicData uri="http://schemas.openxmlformats.org/drawingml/2006/table">
            <a:tbl>
              <a:tblPr/>
              <a:tblGrid>
                <a:gridCol w="3716954">
                  <a:extLst>
                    <a:ext uri="{9D8B030D-6E8A-4147-A177-3AD203B41FA5}">
                      <a16:colId xmlns:a16="http://schemas.microsoft.com/office/drawing/2014/main" val="3209684142"/>
                    </a:ext>
                  </a:extLst>
                </a:gridCol>
              </a:tblGrid>
              <a:tr h="130179">
                <a:tc>
                  <a:txBody>
                    <a:bodyPr/>
                    <a:lstStyle/>
                    <a:p>
                      <a:pPr algn="l" fontAlgn="b"/>
                      <a:r>
                        <a:rPr lang="es-ES" sz="900" b="1" i="0" u="none" strike="noStrike" dirty="0">
                          <a:solidFill>
                            <a:srgbClr val="000000"/>
                          </a:solidFill>
                          <a:effectLst/>
                          <a:latin typeface="Calibri" panose="020F0502020204030204" pitchFamily="34" charset="0"/>
                        </a:rPr>
                        <a:t>FEBRERO (7)</a:t>
                      </a:r>
                      <a:endParaRPr lang="es-CO" sz="9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7045415"/>
                  </a:ext>
                </a:extLst>
              </a:tr>
              <a:tr h="130179">
                <a:tc>
                  <a:txBody>
                    <a:bodyPr/>
                    <a:lstStyle/>
                    <a:p>
                      <a:pPr algn="l" fontAlgn="b"/>
                      <a:r>
                        <a:rPr lang="es-CO" sz="900" b="0" i="0" u="none" strike="noStrike" dirty="0">
                          <a:solidFill>
                            <a:srgbClr val="000000"/>
                          </a:solidFill>
                          <a:effectLst/>
                          <a:latin typeface="Calibri" panose="020F0502020204030204" pitchFamily="34" charset="0"/>
                        </a:rPr>
                        <a:t>Evaluación Control Interno Contable</a:t>
                      </a:r>
                    </a:p>
                  </a:txBody>
                  <a:tcPr marL="55045"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16131236"/>
                  </a:ext>
                </a:extLst>
              </a:tr>
              <a:tr h="130179">
                <a:tc>
                  <a:txBody>
                    <a:bodyPr/>
                    <a:lstStyle/>
                    <a:p>
                      <a:pPr algn="l" fontAlgn="b"/>
                      <a:r>
                        <a:rPr lang="es-ES" sz="900" b="0" i="0" u="none" strike="noStrike">
                          <a:solidFill>
                            <a:srgbClr val="000000"/>
                          </a:solidFill>
                          <a:effectLst/>
                          <a:latin typeface="Calibri" panose="020F0502020204030204" pitchFamily="34" charset="0"/>
                        </a:rPr>
                        <a:t>Informe Presupuestal a la Personería</a:t>
                      </a:r>
                    </a:p>
                  </a:txBody>
                  <a:tcPr marL="55045" marR="0" marT="0" marB="0" anchor="b">
                    <a:lnL>
                      <a:noFill/>
                    </a:lnL>
                    <a:lnR>
                      <a:noFill/>
                    </a:lnR>
                    <a:lnT>
                      <a:noFill/>
                    </a:lnT>
                    <a:lnB>
                      <a:noFill/>
                    </a:lnB>
                  </a:tcPr>
                </a:tc>
                <a:extLst>
                  <a:ext uri="{0D108BD9-81ED-4DB2-BD59-A6C34878D82A}">
                    <a16:rowId xmlns:a16="http://schemas.microsoft.com/office/drawing/2014/main" val="1716307560"/>
                  </a:ext>
                </a:extLst>
              </a:tr>
              <a:tr h="130179">
                <a:tc>
                  <a:txBody>
                    <a:bodyPr/>
                    <a:lstStyle/>
                    <a:p>
                      <a:pPr algn="l" fontAlgn="b"/>
                      <a:r>
                        <a:rPr lang="es-CO" sz="900" b="0" i="0" u="none" strike="noStrike">
                          <a:solidFill>
                            <a:srgbClr val="000000"/>
                          </a:solidFill>
                          <a:effectLst/>
                          <a:latin typeface="Calibri" panose="020F0502020204030204" pitchFamily="34" charset="0"/>
                        </a:rPr>
                        <a:t>Rendición Cuenta Mensual - Contratación</a:t>
                      </a:r>
                    </a:p>
                  </a:txBody>
                  <a:tcPr marL="55045" marR="0" marT="0" marB="0" anchor="b">
                    <a:lnL>
                      <a:noFill/>
                    </a:lnL>
                    <a:lnR>
                      <a:noFill/>
                    </a:lnR>
                    <a:lnT>
                      <a:noFill/>
                    </a:lnT>
                    <a:lnB>
                      <a:noFill/>
                    </a:lnB>
                  </a:tcPr>
                </a:tc>
                <a:extLst>
                  <a:ext uri="{0D108BD9-81ED-4DB2-BD59-A6C34878D82A}">
                    <a16:rowId xmlns:a16="http://schemas.microsoft.com/office/drawing/2014/main" val="2871418728"/>
                  </a:ext>
                </a:extLst>
              </a:tr>
              <a:tr h="130179">
                <a:tc>
                  <a:txBody>
                    <a:bodyPr/>
                    <a:lstStyle/>
                    <a:p>
                      <a:pPr algn="l" fontAlgn="b"/>
                      <a:r>
                        <a:rPr lang="es-ES" sz="900" b="0" i="0" u="none" strike="noStrike">
                          <a:solidFill>
                            <a:srgbClr val="000000"/>
                          </a:solidFill>
                          <a:effectLst/>
                          <a:latin typeface="Calibri" panose="020F0502020204030204" pitchFamily="34" charset="0"/>
                        </a:rPr>
                        <a:t>Rendición Cuenta Mensual - Deuda Pública Mensual</a:t>
                      </a:r>
                    </a:p>
                  </a:txBody>
                  <a:tcPr marL="55045" marR="0" marT="0" marB="0" anchor="b">
                    <a:lnL>
                      <a:noFill/>
                    </a:lnL>
                    <a:lnR>
                      <a:noFill/>
                    </a:lnR>
                    <a:lnT>
                      <a:noFill/>
                    </a:lnT>
                    <a:lnB>
                      <a:noFill/>
                    </a:lnB>
                  </a:tcPr>
                </a:tc>
                <a:extLst>
                  <a:ext uri="{0D108BD9-81ED-4DB2-BD59-A6C34878D82A}">
                    <a16:rowId xmlns:a16="http://schemas.microsoft.com/office/drawing/2014/main" val="935522821"/>
                  </a:ext>
                </a:extLst>
              </a:tr>
              <a:tr h="130179">
                <a:tc>
                  <a:txBody>
                    <a:bodyPr/>
                    <a:lstStyle/>
                    <a:p>
                      <a:pPr algn="l" fontAlgn="b"/>
                      <a:r>
                        <a:rPr lang="es-ES" sz="900" b="0" i="0" u="none" strike="noStrike">
                          <a:solidFill>
                            <a:srgbClr val="000000"/>
                          </a:solidFill>
                          <a:effectLst/>
                          <a:latin typeface="Calibri" panose="020F0502020204030204" pitchFamily="34" charset="0"/>
                        </a:rPr>
                        <a:t>Rendición Cuenta Mensual - Presupuesto, Inversion y Gestión</a:t>
                      </a:r>
                    </a:p>
                  </a:txBody>
                  <a:tcPr marL="55045" marR="0" marT="0" marB="0" anchor="b">
                    <a:lnL>
                      <a:noFill/>
                    </a:lnL>
                    <a:lnR>
                      <a:noFill/>
                    </a:lnR>
                    <a:lnT>
                      <a:noFill/>
                    </a:lnT>
                    <a:lnB>
                      <a:noFill/>
                    </a:lnB>
                  </a:tcPr>
                </a:tc>
                <a:extLst>
                  <a:ext uri="{0D108BD9-81ED-4DB2-BD59-A6C34878D82A}">
                    <a16:rowId xmlns:a16="http://schemas.microsoft.com/office/drawing/2014/main" val="3193415357"/>
                  </a:ext>
                </a:extLst>
              </a:tr>
              <a:tr h="130179">
                <a:tc>
                  <a:txBody>
                    <a:bodyPr/>
                    <a:lstStyle/>
                    <a:p>
                      <a:pPr algn="l" fontAlgn="b"/>
                      <a:r>
                        <a:rPr lang="es-ES" sz="900" b="0" i="0" u="none" strike="noStrike">
                          <a:solidFill>
                            <a:srgbClr val="000000"/>
                          </a:solidFill>
                          <a:effectLst/>
                          <a:latin typeface="Calibri" panose="020F0502020204030204" pitchFamily="34" charset="0"/>
                        </a:rPr>
                        <a:t>Seguimiento a las Peticiones, Quejas, Reclamos y Sugerencias</a:t>
                      </a:r>
                    </a:p>
                  </a:txBody>
                  <a:tcPr marL="55045" marR="0" marT="0" marB="0" anchor="b">
                    <a:lnL>
                      <a:noFill/>
                    </a:lnL>
                    <a:lnR>
                      <a:noFill/>
                    </a:lnR>
                    <a:lnT>
                      <a:noFill/>
                    </a:lnT>
                    <a:lnB>
                      <a:noFill/>
                    </a:lnB>
                  </a:tcPr>
                </a:tc>
                <a:extLst>
                  <a:ext uri="{0D108BD9-81ED-4DB2-BD59-A6C34878D82A}">
                    <a16:rowId xmlns:a16="http://schemas.microsoft.com/office/drawing/2014/main" val="3551602386"/>
                  </a:ext>
                </a:extLst>
              </a:tr>
              <a:tr h="130179">
                <a:tc>
                  <a:txBody>
                    <a:bodyPr/>
                    <a:lstStyle/>
                    <a:p>
                      <a:pPr algn="l" fontAlgn="b"/>
                      <a:r>
                        <a:rPr lang="es-ES" sz="900" b="0" i="0" u="none" strike="noStrike">
                          <a:solidFill>
                            <a:srgbClr val="000000"/>
                          </a:solidFill>
                          <a:effectLst/>
                          <a:latin typeface="Calibri" panose="020F0502020204030204" pitchFamily="34" charset="0"/>
                        </a:rPr>
                        <a:t>Seguimiento Plan Mejoramiento Auditoria Interna y Contraloría</a:t>
                      </a:r>
                    </a:p>
                  </a:txBody>
                  <a:tcPr marL="55045" marR="0" marT="0" marB="0" anchor="b">
                    <a:lnL>
                      <a:noFill/>
                    </a:lnL>
                    <a:lnR>
                      <a:noFill/>
                    </a:lnR>
                    <a:lnT>
                      <a:noFill/>
                    </a:lnT>
                    <a:lnB>
                      <a:noFill/>
                    </a:lnB>
                  </a:tcPr>
                </a:tc>
                <a:extLst>
                  <a:ext uri="{0D108BD9-81ED-4DB2-BD59-A6C34878D82A}">
                    <a16:rowId xmlns:a16="http://schemas.microsoft.com/office/drawing/2014/main" val="2887057306"/>
                  </a:ext>
                </a:extLst>
              </a:tr>
              <a:tr h="130179">
                <a:tc>
                  <a:txBody>
                    <a:bodyPr/>
                    <a:lstStyle/>
                    <a:p>
                      <a:pPr algn="l" fontAlgn="b"/>
                      <a:r>
                        <a:rPr lang="es-ES" sz="900" b="1" i="0" u="none" strike="noStrike" dirty="0">
                          <a:solidFill>
                            <a:srgbClr val="000000"/>
                          </a:solidFill>
                          <a:effectLst/>
                          <a:latin typeface="Calibri" panose="020F0502020204030204" pitchFamily="34" charset="0"/>
                        </a:rPr>
                        <a:t>MARZO (7)</a:t>
                      </a:r>
                      <a:endParaRPr lang="es-CO" sz="9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18990069"/>
                  </a:ext>
                </a:extLst>
              </a:tr>
              <a:tr h="130179">
                <a:tc>
                  <a:txBody>
                    <a:bodyPr/>
                    <a:lstStyle/>
                    <a:p>
                      <a:pPr algn="l" fontAlgn="b"/>
                      <a:r>
                        <a:rPr lang="es-ES" sz="900" b="0" i="0" u="none" strike="noStrike">
                          <a:solidFill>
                            <a:srgbClr val="000000"/>
                          </a:solidFill>
                          <a:effectLst/>
                          <a:latin typeface="Calibri" panose="020F0502020204030204" pitchFamily="34" charset="0"/>
                        </a:rPr>
                        <a:t>Informe Presupuestal a la Personería</a:t>
                      </a:r>
                    </a:p>
                  </a:txBody>
                  <a:tcPr marL="55045"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68450301"/>
                  </a:ext>
                </a:extLst>
              </a:tr>
              <a:tr h="130179">
                <a:tc>
                  <a:txBody>
                    <a:bodyPr/>
                    <a:lstStyle/>
                    <a:p>
                      <a:pPr algn="l" fontAlgn="b"/>
                      <a:r>
                        <a:rPr lang="es-ES" sz="900" b="0" i="0" u="none" strike="noStrike" dirty="0">
                          <a:solidFill>
                            <a:srgbClr val="000000"/>
                          </a:solidFill>
                          <a:effectLst/>
                          <a:latin typeface="Calibri" panose="020F0502020204030204" pitchFamily="34" charset="0"/>
                        </a:rPr>
                        <a:t>Rendición Cuenta Anual a la Contraloría de Bogotá - SIVICOF</a:t>
                      </a:r>
                    </a:p>
                  </a:txBody>
                  <a:tcPr marL="55045" marR="0" marT="0" marB="0" anchor="b">
                    <a:lnL>
                      <a:noFill/>
                    </a:lnL>
                    <a:lnR>
                      <a:noFill/>
                    </a:lnR>
                    <a:lnT>
                      <a:noFill/>
                    </a:lnT>
                    <a:lnB>
                      <a:noFill/>
                    </a:lnB>
                  </a:tcPr>
                </a:tc>
                <a:extLst>
                  <a:ext uri="{0D108BD9-81ED-4DB2-BD59-A6C34878D82A}">
                    <a16:rowId xmlns:a16="http://schemas.microsoft.com/office/drawing/2014/main" val="2687541771"/>
                  </a:ext>
                </a:extLst>
              </a:tr>
              <a:tr h="130179">
                <a:tc>
                  <a:txBody>
                    <a:bodyPr/>
                    <a:lstStyle/>
                    <a:p>
                      <a:pPr algn="l" fontAlgn="b"/>
                      <a:r>
                        <a:rPr lang="es-CO" sz="900" b="0" i="0" u="none" strike="noStrike" dirty="0">
                          <a:solidFill>
                            <a:srgbClr val="000000"/>
                          </a:solidFill>
                          <a:effectLst/>
                          <a:latin typeface="Calibri" panose="020F0502020204030204" pitchFamily="34" charset="0"/>
                        </a:rPr>
                        <a:t>Rendición Cuenta Mensual - Contratación</a:t>
                      </a:r>
                    </a:p>
                  </a:txBody>
                  <a:tcPr marL="55045" marR="0" marT="0" marB="0" anchor="b">
                    <a:lnL>
                      <a:noFill/>
                    </a:lnL>
                    <a:lnR>
                      <a:noFill/>
                    </a:lnR>
                    <a:lnT>
                      <a:noFill/>
                    </a:lnT>
                    <a:lnB>
                      <a:noFill/>
                    </a:lnB>
                  </a:tcPr>
                </a:tc>
                <a:extLst>
                  <a:ext uri="{0D108BD9-81ED-4DB2-BD59-A6C34878D82A}">
                    <a16:rowId xmlns:a16="http://schemas.microsoft.com/office/drawing/2014/main" val="751438484"/>
                  </a:ext>
                </a:extLst>
              </a:tr>
              <a:tr h="130179">
                <a:tc>
                  <a:txBody>
                    <a:bodyPr/>
                    <a:lstStyle/>
                    <a:p>
                      <a:pPr algn="l" fontAlgn="b"/>
                      <a:r>
                        <a:rPr lang="es-ES" sz="900" b="0" i="0" u="none" strike="noStrike">
                          <a:solidFill>
                            <a:srgbClr val="000000"/>
                          </a:solidFill>
                          <a:effectLst/>
                          <a:latin typeface="Calibri" panose="020F0502020204030204" pitchFamily="34" charset="0"/>
                        </a:rPr>
                        <a:t>Rendición Cuenta Mensual - Deuda Pública Mensual</a:t>
                      </a:r>
                    </a:p>
                  </a:txBody>
                  <a:tcPr marL="55045" marR="0" marT="0" marB="0" anchor="b">
                    <a:lnL>
                      <a:noFill/>
                    </a:lnL>
                    <a:lnR>
                      <a:noFill/>
                    </a:lnR>
                    <a:lnT>
                      <a:noFill/>
                    </a:lnT>
                    <a:lnB>
                      <a:noFill/>
                    </a:lnB>
                  </a:tcPr>
                </a:tc>
                <a:extLst>
                  <a:ext uri="{0D108BD9-81ED-4DB2-BD59-A6C34878D82A}">
                    <a16:rowId xmlns:a16="http://schemas.microsoft.com/office/drawing/2014/main" val="227272987"/>
                  </a:ext>
                </a:extLst>
              </a:tr>
              <a:tr h="130179">
                <a:tc>
                  <a:txBody>
                    <a:bodyPr/>
                    <a:lstStyle/>
                    <a:p>
                      <a:pPr algn="l" fontAlgn="b"/>
                      <a:r>
                        <a:rPr lang="es-ES" sz="900" b="0" i="0" u="none" strike="noStrike" dirty="0">
                          <a:solidFill>
                            <a:srgbClr val="000000"/>
                          </a:solidFill>
                          <a:effectLst/>
                          <a:latin typeface="Calibri" panose="020F0502020204030204" pitchFamily="34" charset="0"/>
                        </a:rPr>
                        <a:t>Rendición Cuenta Mensual - Presupuesto, Inversión y Gestión</a:t>
                      </a:r>
                    </a:p>
                  </a:txBody>
                  <a:tcPr marL="55045" marR="0" marT="0" marB="0" anchor="b">
                    <a:lnL>
                      <a:noFill/>
                    </a:lnL>
                    <a:lnR>
                      <a:noFill/>
                    </a:lnR>
                    <a:lnT>
                      <a:noFill/>
                    </a:lnT>
                    <a:lnB>
                      <a:noFill/>
                    </a:lnB>
                  </a:tcPr>
                </a:tc>
                <a:extLst>
                  <a:ext uri="{0D108BD9-81ED-4DB2-BD59-A6C34878D82A}">
                    <a16:rowId xmlns:a16="http://schemas.microsoft.com/office/drawing/2014/main" val="672675479"/>
                  </a:ext>
                </a:extLst>
              </a:tr>
              <a:tr h="130179">
                <a:tc>
                  <a:txBody>
                    <a:bodyPr/>
                    <a:lstStyle/>
                    <a:p>
                      <a:pPr algn="l" fontAlgn="b"/>
                      <a:r>
                        <a:rPr lang="es-ES" sz="900" b="0" i="0" u="none" strike="noStrike" dirty="0">
                          <a:solidFill>
                            <a:srgbClr val="000000"/>
                          </a:solidFill>
                          <a:effectLst/>
                          <a:latin typeface="Calibri" panose="020F0502020204030204" pitchFamily="34" charset="0"/>
                        </a:rPr>
                        <a:t>Seguimiento Cumplimiento Normas de Derechos de Autor</a:t>
                      </a:r>
                    </a:p>
                  </a:txBody>
                  <a:tcPr marL="55045" marR="0" marT="0" marB="0" anchor="b">
                    <a:lnL>
                      <a:noFill/>
                    </a:lnL>
                    <a:lnR>
                      <a:noFill/>
                    </a:lnR>
                    <a:lnT>
                      <a:noFill/>
                    </a:lnT>
                    <a:lnB>
                      <a:noFill/>
                    </a:lnB>
                  </a:tcPr>
                </a:tc>
                <a:extLst>
                  <a:ext uri="{0D108BD9-81ED-4DB2-BD59-A6C34878D82A}">
                    <a16:rowId xmlns:a16="http://schemas.microsoft.com/office/drawing/2014/main" val="220068933"/>
                  </a:ext>
                </a:extLst>
              </a:tr>
              <a:tr h="25628">
                <a:tc>
                  <a:txBody>
                    <a:bodyPr/>
                    <a:lstStyle/>
                    <a:p>
                      <a:pPr algn="l" fontAlgn="b"/>
                      <a:r>
                        <a:rPr lang="es-ES" sz="900" b="0" i="0" u="none" strike="noStrike" dirty="0">
                          <a:solidFill>
                            <a:srgbClr val="000000"/>
                          </a:solidFill>
                          <a:effectLst/>
                          <a:latin typeface="Calibri" panose="020F0502020204030204" pitchFamily="34" charset="0"/>
                        </a:rPr>
                        <a:t>Seguimiento Directiva 008 del 2021 Alcaldía Mayor de Bogotá</a:t>
                      </a:r>
                    </a:p>
                  </a:txBody>
                  <a:tcPr marL="55045" marR="0" marT="0" marB="0" anchor="b">
                    <a:lnL>
                      <a:noFill/>
                    </a:lnL>
                    <a:lnR>
                      <a:noFill/>
                    </a:lnR>
                    <a:lnT>
                      <a:noFill/>
                    </a:lnT>
                    <a:lnB>
                      <a:noFill/>
                    </a:lnB>
                  </a:tcPr>
                </a:tc>
                <a:extLst>
                  <a:ext uri="{0D108BD9-81ED-4DB2-BD59-A6C34878D82A}">
                    <a16:rowId xmlns:a16="http://schemas.microsoft.com/office/drawing/2014/main" val="2887232828"/>
                  </a:ext>
                </a:extLst>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3443759043"/>
              </p:ext>
            </p:extLst>
          </p:nvPr>
        </p:nvGraphicFramePr>
        <p:xfrm>
          <a:off x="7933425" y="3842285"/>
          <a:ext cx="3176535" cy="685800"/>
        </p:xfrm>
        <a:graphic>
          <a:graphicData uri="http://schemas.openxmlformats.org/drawingml/2006/table">
            <a:tbl>
              <a:tblPr/>
              <a:tblGrid>
                <a:gridCol w="3176535">
                  <a:extLst>
                    <a:ext uri="{9D8B030D-6E8A-4147-A177-3AD203B41FA5}">
                      <a16:colId xmlns:a16="http://schemas.microsoft.com/office/drawing/2014/main" val="551736767"/>
                    </a:ext>
                  </a:extLst>
                </a:gridCol>
              </a:tblGrid>
              <a:tr h="112893">
                <a:tc>
                  <a:txBody>
                    <a:bodyPr/>
                    <a:lstStyle/>
                    <a:p>
                      <a:pPr algn="l" fontAlgn="b"/>
                      <a:r>
                        <a:rPr lang="es-ES" sz="900" b="1" i="0" u="none" strike="noStrike" dirty="0">
                          <a:solidFill>
                            <a:srgbClr val="000000"/>
                          </a:solidFill>
                          <a:effectLst/>
                          <a:latin typeface="Calibri" panose="020F0502020204030204" pitchFamily="34" charset="0"/>
                        </a:rPr>
                        <a:t>ABRIL (4)</a:t>
                      </a:r>
                      <a:endParaRPr lang="es-CO" sz="9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5013595"/>
                  </a:ext>
                </a:extLst>
              </a:tr>
              <a:tr h="112893">
                <a:tc>
                  <a:txBody>
                    <a:bodyPr/>
                    <a:lstStyle/>
                    <a:p>
                      <a:pPr algn="l" fontAlgn="b"/>
                      <a:r>
                        <a:rPr lang="es-ES" sz="900" b="0" i="0" u="none" strike="noStrike" dirty="0">
                          <a:solidFill>
                            <a:srgbClr val="000000"/>
                          </a:solidFill>
                          <a:effectLst/>
                          <a:latin typeface="Calibri" panose="020F0502020204030204" pitchFamily="34" charset="0"/>
                        </a:rPr>
                        <a:t>Informe Presupuestal a la Personería</a:t>
                      </a:r>
                    </a:p>
                  </a:txBody>
                  <a:tcPr marL="55045"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09297144"/>
                  </a:ext>
                </a:extLst>
              </a:tr>
              <a:tr h="112893">
                <a:tc>
                  <a:txBody>
                    <a:bodyPr/>
                    <a:lstStyle/>
                    <a:p>
                      <a:pPr algn="l" fontAlgn="b"/>
                      <a:r>
                        <a:rPr lang="es-CO" sz="900" b="0" i="0" u="none" strike="noStrike" dirty="0">
                          <a:solidFill>
                            <a:srgbClr val="000000"/>
                          </a:solidFill>
                          <a:effectLst/>
                          <a:latin typeface="Calibri" panose="020F0502020204030204" pitchFamily="34" charset="0"/>
                        </a:rPr>
                        <a:t>Rendición Cuenta Mensual - Contratación</a:t>
                      </a:r>
                    </a:p>
                  </a:txBody>
                  <a:tcPr marL="55045" marR="0" marT="0" marB="0" anchor="b">
                    <a:lnL>
                      <a:noFill/>
                    </a:lnL>
                    <a:lnR>
                      <a:noFill/>
                    </a:lnR>
                    <a:lnT>
                      <a:noFill/>
                    </a:lnT>
                    <a:lnB>
                      <a:noFill/>
                    </a:lnB>
                  </a:tcPr>
                </a:tc>
                <a:extLst>
                  <a:ext uri="{0D108BD9-81ED-4DB2-BD59-A6C34878D82A}">
                    <a16:rowId xmlns:a16="http://schemas.microsoft.com/office/drawing/2014/main" val="44531304"/>
                  </a:ext>
                </a:extLst>
              </a:tr>
              <a:tr h="112893">
                <a:tc>
                  <a:txBody>
                    <a:bodyPr/>
                    <a:lstStyle/>
                    <a:p>
                      <a:pPr algn="l" fontAlgn="b"/>
                      <a:r>
                        <a:rPr lang="es-ES" sz="900" b="0" i="0" u="none" strike="noStrike" dirty="0">
                          <a:solidFill>
                            <a:srgbClr val="000000"/>
                          </a:solidFill>
                          <a:effectLst/>
                          <a:latin typeface="Calibri" panose="020F0502020204030204" pitchFamily="34" charset="0"/>
                        </a:rPr>
                        <a:t>Rendición Cuenta Mensual - Deuda Pública Mensual</a:t>
                      </a:r>
                    </a:p>
                  </a:txBody>
                  <a:tcPr marL="55045" marR="0" marT="0" marB="0" anchor="b">
                    <a:lnL>
                      <a:noFill/>
                    </a:lnL>
                    <a:lnR>
                      <a:noFill/>
                    </a:lnR>
                    <a:lnT>
                      <a:noFill/>
                    </a:lnT>
                    <a:lnB>
                      <a:noFill/>
                    </a:lnB>
                  </a:tcPr>
                </a:tc>
                <a:extLst>
                  <a:ext uri="{0D108BD9-81ED-4DB2-BD59-A6C34878D82A}">
                    <a16:rowId xmlns:a16="http://schemas.microsoft.com/office/drawing/2014/main" val="3337184493"/>
                  </a:ext>
                </a:extLst>
              </a:tr>
              <a:tr h="89635">
                <a:tc>
                  <a:txBody>
                    <a:bodyPr/>
                    <a:lstStyle/>
                    <a:p>
                      <a:pPr algn="l" fontAlgn="b"/>
                      <a:r>
                        <a:rPr lang="es-ES" sz="900" b="0" i="0" u="none" strike="noStrike" dirty="0">
                          <a:solidFill>
                            <a:srgbClr val="000000"/>
                          </a:solidFill>
                          <a:effectLst/>
                          <a:latin typeface="Calibri" panose="020F0502020204030204" pitchFamily="34" charset="0"/>
                        </a:rPr>
                        <a:t>Rendición Cuenta Mensual - Presupuesto, Inversión y Gestión</a:t>
                      </a:r>
                    </a:p>
                  </a:txBody>
                  <a:tcPr marL="55045"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9562202"/>
                  </a:ext>
                </a:extLst>
              </a:tr>
            </a:tbl>
          </a:graphicData>
        </a:graphic>
      </p:graphicFrame>
      <p:graphicFrame>
        <p:nvGraphicFramePr>
          <p:cNvPr id="25" name="Gráfico 24"/>
          <p:cNvGraphicFramePr>
            <a:graphicFrameLocks/>
          </p:cNvGraphicFramePr>
          <p:nvPr>
            <p:extLst>
              <p:ext uri="{D42A27DB-BD31-4B8C-83A1-F6EECF244321}">
                <p14:modId xmlns:p14="http://schemas.microsoft.com/office/powerpoint/2010/main" val="36564467"/>
              </p:ext>
            </p:extLst>
          </p:nvPr>
        </p:nvGraphicFramePr>
        <p:xfrm>
          <a:off x="1645678" y="1167381"/>
          <a:ext cx="7452601" cy="2665108"/>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ángulo 17"/>
          <p:cNvSpPr/>
          <p:nvPr/>
        </p:nvSpPr>
        <p:spPr>
          <a:xfrm>
            <a:off x="7933425" y="4936888"/>
            <a:ext cx="4222000" cy="900246"/>
          </a:xfrm>
          <a:prstGeom prst="rect">
            <a:avLst/>
          </a:prstGeom>
        </p:spPr>
        <p:txBody>
          <a:bodyPr wrap="square">
            <a:spAutoFit/>
          </a:bodyPr>
          <a:lstStyle/>
          <a:p>
            <a:r>
              <a:rPr lang="es-ES" sz="1050" b="1" u="sng" dirty="0">
                <a:solidFill>
                  <a:srgbClr val="FF6600"/>
                </a:solidFill>
              </a:rPr>
              <a:t>Actividades con Retraso</a:t>
            </a:r>
          </a:p>
          <a:p>
            <a:pPr marL="228600" indent="-228600">
              <a:buFont typeface="+mj-lt"/>
              <a:buAutoNum type="arabicPeriod"/>
            </a:pPr>
            <a:r>
              <a:rPr lang="es-ES" sz="1050" dirty="0"/>
              <a:t>Seguimiento a las Medidas de Austeridad en el gasto I Trim 2023</a:t>
            </a:r>
          </a:p>
          <a:p>
            <a:pPr marL="228600" indent="-228600">
              <a:buFont typeface="+mj-lt"/>
              <a:buAutoNum type="arabicPeriod"/>
            </a:pPr>
            <a:r>
              <a:rPr lang="es-ES" sz="1050" dirty="0"/>
              <a:t>Seguimiento al contingente judicial (SIPROJ)</a:t>
            </a:r>
          </a:p>
          <a:p>
            <a:pPr marL="228600" indent="-228600">
              <a:buFont typeface="+mj-lt"/>
              <a:buAutoNum type="arabicPeriod"/>
            </a:pPr>
            <a:r>
              <a:rPr lang="es-ES" sz="1050" dirty="0"/>
              <a:t>Auditoria Contrato 668 de 2021 Consorcio AB 003-2021</a:t>
            </a:r>
          </a:p>
          <a:p>
            <a:r>
              <a:rPr lang="es-ES" sz="1050" dirty="0"/>
              <a:t>Proyecto_ Implementación Aplicativo_ Planes de Mejoramiento</a:t>
            </a:r>
          </a:p>
        </p:txBody>
      </p:sp>
    </p:spTree>
    <p:extLst>
      <p:ext uri="{BB962C8B-B14F-4D97-AF65-F5344CB8AC3E}">
        <p14:creationId xmlns:p14="http://schemas.microsoft.com/office/powerpoint/2010/main" val="3324462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613360"/>
            <a:ext cx="863400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a:solidFill>
                  <a:schemeClr val="bg1">
                    <a:lumMod val="50000"/>
                  </a:schemeClr>
                </a:solidFill>
              </a:rPr>
              <a:t>5. Plan de Mejoramiento Institucional 2022</a:t>
            </a: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841821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68593" y="184222"/>
            <a:ext cx="10638504" cy="6589658"/>
          </a:xfrm>
          <a:prstGeom prst="rect">
            <a:avLst/>
          </a:prstGeom>
        </p:spPr>
      </p:pic>
    </p:spTree>
    <p:extLst>
      <p:ext uri="{BB962C8B-B14F-4D97-AF65-F5344CB8AC3E}">
        <p14:creationId xmlns:p14="http://schemas.microsoft.com/office/powerpoint/2010/main" val="2316242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47202" y="362871"/>
            <a:ext cx="11225366" cy="6047761"/>
          </a:xfrm>
          <a:prstGeom prst="rect">
            <a:avLst/>
          </a:prstGeom>
        </p:spPr>
      </p:pic>
      <p:sp>
        <p:nvSpPr>
          <p:cNvPr id="7" name="CuadroTexto 6"/>
          <p:cNvSpPr txBox="1"/>
          <p:nvPr/>
        </p:nvSpPr>
        <p:spPr>
          <a:xfrm>
            <a:off x="2412048" y="1767382"/>
            <a:ext cx="3395472" cy="276999"/>
          </a:xfrm>
          <a:prstGeom prst="rect">
            <a:avLst/>
          </a:prstGeom>
          <a:solidFill>
            <a:schemeClr val="accent3">
              <a:lumMod val="20000"/>
              <a:lumOff val="80000"/>
            </a:schemeClr>
          </a:solidFill>
        </p:spPr>
        <p:txBody>
          <a:bodyPr wrap="square" rtlCol="0">
            <a:spAutoFit/>
          </a:bodyPr>
          <a:lstStyle/>
          <a:p>
            <a:pPr algn="ctr"/>
            <a:r>
              <a:rPr lang="es-ES" sz="1200" b="1" dirty="0"/>
              <a:t>EVALUACIÓN CONTRALORIA</a:t>
            </a:r>
            <a:endParaRPr lang="es-CO" sz="1200" b="1" dirty="0"/>
          </a:p>
        </p:txBody>
      </p:sp>
      <p:cxnSp>
        <p:nvCxnSpPr>
          <p:cNvPr id="5" name="Conector recto 4"/>
          <p:cNvCxnSpPr/>
          <p:nvPr/>
        </p:nvCxnSpPr>
        <p:spPr>
          <a:xfrm>
            <a:off x="10356513" y="1742474"/>
            <a:ext cx="0" cy="4448113"/>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
        <p:nvSpPr>
          <p:cNvPr id="8" name="CuadroTexto 7"/>
          <p:cNvSpPr txBox="1"/>
          <p:nvPr/>
        </p:nvSpPr>
        <p:spPr>
          <a:xfrm>
            <a:off x="5825808" y="1782253"/>
            <a:ext cx="3395472" cy="276999"/>
          </a:xfrm>
          <a:prstGeom prst="rect">
            <a:avLst/>
          </a:prstGeom>
          <a:solidFill>
            <a:schemeClr val="accent5">
              <a:lumMod val="20000"/>
              <a:lumOff val="80000"/>
            </a:schemeClr>
          </a:solidFill>
        </p:spPr>
        <p:txBody>
          <a:bodyPr wrap="square" rtlCol="0">
            <a:spAutoFit/>
          </a:bodyPr>
          <a:lstStyle/>
          <a:p>
            <a:pPr algn="ctr"/>
            <a:r>
              <a:rPr lang="es-ES" sz="1200" b="1" dirty="0"/>
              <a:t>EVALUACIÓN CONTROL INTERNO</a:t>
            </a:r>
            <a:endParaRPr lang="es-CO" sz="1200" b="1" dirty="0"/>
          </a:p>
        </p:txBody>
      </p:sp>
      <p:cxnSp>
        <p:nvCxnSpPr>
          <p:cNvPr id="4" name="Conector recto 3"/>
          <p:cNvCxnSpPr/>
          <p:nvPr/>
        </p:nvCxnSpPr>
        <p:spPr>
          <a:xfrm flipH="1">
            <a:off x="5789232" y="1745522"/>
            <a:ext cx="25908" cy="4448113"/>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9" name="Conector recto 8"/>
          <p:cNvCxnSpPr/>
          <p:nvPr/>
        </p:nvCxnSpPr>
        <p:spPr>
          <a:xfrm flipH="1">
            <a:off x="9189128" y="1745522"/>
            <a:ext cx="18288" cy="4445065"/>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 name="Conector recto 10"/>
          <p:cNvCxnSpPr/>
          <p:nvPr/>
        </p:nvCxnSpPr>
        <p:spPr>
          <a:xfrm>
            <a:off x="2400445" y="1745522"/>
            <a:ext cx="0" cy="4448113"/>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8979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63157" y="222974"/>
            <a:ext cx="10070492" cy="6484238"/>
          </a:xfrm>
          <a:prstGeom prst="rect">
            <a:avLst/>
          </a:prstGeom>
        </p:spPr>
      </p:pic>
    </p:spTree>
    <p:extLst>
      <p:ext uri="{BB962C8B-B14F-4D97-AF65-F5344CB8AC3E}">
        <p14:creationId xmlns:p14="http://schemas.microsoft.com/office/powerpoint/2010/main" val="4104617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599" y="511277"/>
            <a:ext cx="10972800" cy="796430"/>
          </a:xfrm>
        </p:spPr>
        <p:txBody>
          <a:bodyPr>
            <a:normAutofit/>
          </a:bodyPr>
          <a:lstStyle/>
          <a:p>
            <a:r>
              <a:rPr lang="es-ES" sz="2800" dirty="0">
                <a:solidFill>
                  <a:srgbClr val="176748"/>
                </a:solidFill>
              </a:rPr>
              <a:t>Acciones Incumplidas por la Contraloría (2) </a:t>
            </a:r>
            <a:r>
              <a:rPr lang="es-ES" sz="2800" b="1" dirty="0">
                <a:solidFill>
                  <a:srgbClr val="176748"/>
                </a:solidFill>
              </a:rPr>
              <a:t>30 días para Cierre</a:t>
            </a:r>
            <a:endParaRPr lang="es-CO" sz="2800" b="1" dirty="0">
              <a:solidFill>
                <a:srgbClr val="176748"/>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3879892496"/>
              </p:ext>
            </p:extLst>
          </p:nvPr>
        </p:nvGraphicFramePr>
        <p:xfrm>
          <a:off x="730247" y="1761426"/>
          <a:ext cx="11156952" cy="2807970"/>
        </p:xfrm>
        <a:graphic>
          <a:graphicData uri="http://schemas.openxmlformats.org/drawingml/2006/table">
            <a:tbl>
              <a:tblPr>
                <a:tableStyleId>{5940675A-B579-460E-94D1-54222C63F5DA}</a:tableStyleId>
              </a:tblPr>
              <a:tblGrid>
                <a:gridCol w="677399">
                  <a:extLst>
                    <a:ext uri="{9D8B030D-6E8A-4147-A177-3AD203B41FA5}">
                      <a16:colId xmlns:a16="http://schemas.microsoft.com/office/drawing/2014/main" val="752166916"/>
                    </a:ext>
                  </a:extLst>
                </a:gridCol>
                <a:gridCol w="771554">
                  <a:extLst>
                    <a:ext uri="{9D8B030D-6E8A-4147-A177-3AD203B41FA5}">
                      <a16:colId xmlns:a16="http://schemas.microsoft.com/office/drawing/2014/main" val="2987997868"/>
                    </a:ext>
                  </a:extLst>
                </a:gridCol>
                <a:gridCol w="979614">
                  <a:extLst>
                    <a:ext uri="{9D8B030D-6E8A-4147-A177-3AD203B41FA5}">
                      <a16:colId xmlns:a16="http://schemas.microsoft.com/office/drawing/2014/main" val="1817242463"/>
                    </a:ext>
                  </a:extLst>
                </a:gridCol>
                <a:gridCol w="2684202">
                  <a:extLst>
                    <a:ext uri="{9D8B030D-6E8A-4147-A177-3AD203B41FA5}">
                      <a16:colId xmlns:a16="http://schemas.microsoft.com/office/drawing/2014/main" val="3413253143"/>
                    </a:ext>
                  </a:extLst>
                </a:gridCol>
                <a:gridCol w="3154680">
                  <a:extLst>
                    <a:ext uri="{9D8B030D-6E8A-4147-A177-3AD203B41FA5}">
                      <a16:colId xmlns:a16="http://schemas.microsoft.com/office/drawing/2014/main" val="1098733971"/>
                    </a:ext>
                  </a:extLst>
                </a:gridCol>
                <a:gridCol w="842621">
                  <a:extLst>
                    <a:ext uri="{9D8B030D-6E8A-4147-A177-3AD203B41FA5}">
                      <a16:colId xmlns:a16="http://schemas.microsoft.com/office/drawing/2014/main" val="2751992102"/>
                    </a:ext>
                  </a:extLst>
                </a:gridCol>
                <a:gridCol w="939158">
                  <a:extLst>
                    <a:ext uri="{9D8B030D-6E8A-4147-A177-3AD203B41FA5}">
                      <a16:colId xmlns:a16="http://schemas.microsoft.com/office/drawing/2014/main" val="3516427264"/>
                    </a:ext>
                  </a:extLst>
                </a:gridCol>
                <a:gridCol w="1107724">
                  <a:extLst>
                    <a:ext uri="{9D8B030D-6E8A-4147-A177-3AD203B41FA5}">
                      <a16:colId xmlns:a16="http://schemas.microsoft.com/office/drawing/2014/main" val="3112637200"/>
                    </a:ext>
                  </a:extLst>
                </a:gridCol>
              </a:tblGrid>
              <a:tr h="388599">
                <a:tc>
                  <a:txBody>
                    <a:bodyPr/>
                    <a:lstStyle/>
                    <a:p>
                      <a:pPr algn="ctr" fontAlgn="ctr"/>
                      <a:r>
                        <a:rPr lang="es-ES" sz="1000" b="1" u="none" strike="noStrike" dirty="0">
                          <a:effectLst/>
                        </a:rPr>
                        <a:t>CÓDIGO AUDITORÍA</a:t>
                      </a:r>
                      <a:endParaRPr lang="es-ES" sz="1000" b="1" i="0" u="none" strike="noStrike" dirty="0">
                        <a:solidFill>
                          <a:srgbClr val="000000"/>
                        </a:solidFill>
                        <a:effectLst/>
                        <a:latin typeface="Arial" panose="020B0604020202020204" pitchFamily="34" charset="0"/>
                      </a:endParaRPr>
                    </a:p>
                  </a:txBody>
                  <a:tcPr marL="6350" marR="6350" marT="6350" marB="0" anchor="ctr">
                    <a:solidFill>
                      <a:schemeClr val="bg1">
                        <a:lumMod val="85000"/>
                      </a:schemeClr>
                    </a:solidFill>
                  </a:tcPr>
                </a:tc>
                <a:tc>
                  <a:txBody>
                    <a:bodyPr/>
                    <a:lstStyle/>
                    <a:p>
                      <a:pPr algn="ctr" fontAlgn="ctr"/>
                      <a:r>
                        <a:rPr lang="es-CO" sz="1000" b="1" u="none" strike="noStrike">
                          <a:effectLst/>
                        </a:rPr>
                        <a:t>No. HALLAZGO</a:t>
                      </a:r>
                      <a:endParaRPr lang="es-CO" sz="1000" b="1" i="0" u="none" strike="noStrike">
                        <a:solidFill>
                          <a:srgbClr val="000000"/>
                        </a:solidFill>
                        <a:effectLst/>
                        <a:latin typeface="Arial" panose="020B0604020202020204" pitchFamily="34" charset="0"/>
                      </a:endParaRPr>
                    </a:p>
                  </a:txBody>
                  <a:tcPr marL="6350" marR="6350" marT="6350" marB="0" anchor="ctr">
                    <a:solidFill>
                      <a:schemeClr val="bg1">
                        <a:lumMod val="85000"/>
                      </a:schemeClr>
                    </a:solidFill>
                  </a:tcPr>
                </a:tc>
                <a:tc>
                  <a:txBody>
                    <a:bodyPr/>
                    <a:lstStyle/>
                    <a:p>
                      <a:pPr algn="ctr" fontAlgn="ctr"/>
                      <a:r>
                        <a:rPr lang="es-CO" sz="1000" b="1" u="none" strike="noStrike" dirty="0">
                          <a:effectLst/>
                        </a:rPr>
                        <a:t>PROCESO RESPONSABLE DEL PME</a:t>
                      </a:r>
                      <a:endParaRPr lang="es-CO" sz="1000" b="1" i="0" u="none" strike="noStrike" dirty="0">
                        <a:solidFill>
                          <a:srgbClr val="000000"/>
                        </a:solidFill>
                        <a:effectLst/>
                        <a:latin typeface="Arial" panose="020B0604020202020204" pitchFamily="34" charset="0"/>
                      </a:endParaRPr>
                    </a:p>
                  </a:txBody>
                  <a:tcPr marL="6350" marR="6350" marT="6350" marB="0" anchor="ctr">
                    <a:solidFill>
                      <a:schemeClr val="bg1">
                        <a:lumMod val="85000"/>
                      </a:schemeClr>
                    </a:solidFill>
                  </a:tcPr>
                </a:tc>
                <a:tc>
                  <a:txBody>
                    <a:bodyPr/>
                    <a:lstStyle/>
                    <a:p>
                      <a:pPr algn="ctr" fontAlgn="ctr"/>
                      <a:r>
                        <a:rPr lang="es-CO" sz="1000" b="1" u="none" strike="noStrike">
                          <a:effectLst/>
                        </a:rPr>
                        <a:t>DESCRIPCIÓN HALLAZGO</a:t>
                      </a:r>
                      <a:endParaRPr lang="es-CO" sz="1000" b="1" i="0" u="none" strike="noStrike">
                        <a:solidFill>
                          <a:srgbClr val="000000"/>
                        </a:solidFill>
                        <a:effectLst/>
                        <a:latin typeface="Arial" panose="020B0604020202020204" pitchFamily="34" charset="0"/>
                      </a:endParaRPr>
                    </a:p>
                  </a:txBody>
                  <a:tcPr marL="6350" marR="6350" marT="6350" marB="0" anchor="ctr">
                    <a:solidFill>
                      <a:schemeClr val="bg1">
                        <a:lumMod val="85000"/>
                      </a:schemeClr>
                    </a:solidFill>
                  </a:tcPr>
                </a:tc>
                <a:tc>
                  <a:txBody>
                    <a:bodyPr/>
                    <a:lstStyle/>
                    <a:p>
                      <a:pPr algn="ctr" fontAlgn="ctr"/>
                      <a:r>
                        <a:rPr lang="es-ES" sz="900" b="1" i="0" u="none" strike="noStrike" dirty="0">
                          <a:solidFill>
                            <a:srgbClr val="000000"/>
                          </a:solidFill>
                          <a:effectLst/>
                          <a:latin typeface="Arial" panose="020B0604020202020204" pitchFamily="34" charset="0"/>
                        </a:rPr>
                        <a:t>DESCRIPCIÓN</a:t>
                      </a:r>
                      <a:r>
                        <a:rPr lang="es-ES" sz="900" b="1" i="0" u="none" strike="noStrike" baseline="0" dirty="0">
                          <a:solidFill>
                            <a:srgbClr val="000000"/>
                          </a:solidFill>
                          <a:effectLst/>
                          <a:latin typeface="Arial" panose="020B0604020202020204" pitchFamily="34" charset="0"/>
                        </a:rPr>
                        <a:t> DE LA ACCIÓN</a:t>
                      </a:r>
                      <a:endParaRPr lang="es-CO" sz="900" b="1" i="0" u="none" strike="noStrike" dirty="0">
                        <a:solidFill>
                          <a:srgbClr val="000000"/>
                        </a:solidFill>
                        <a:effectLst/>
                        <a:latin typeface="Arial" panose="020B0604020202020204" pitchFamily="34" charset="0"/>
                      </a:endParaRPr>
                    </a:p>
                  </a:txBody>
                  <a:tcPr marL="6350" marR="6350" marT="6350" marB="0" anchor="ctr">
                    <a:solidFill>
                      <a:schemeClr val="bg1">
                        <a:lumMod val="85000"/>
                      </a:schemeClr>
                    </a:solidFill>
                  </a:tcPr>
                </a:tc>
                <a:tc>
                  <a:txBody>
                    <a:bodyPr/>
                    <a:lstStyle/>
                    <a:p>
                      <a:pPr algn="ctr" fontAlgn="ctr"/>
                      <a:r>
                        <a:rPr lang="es-CO" sz="1000" b="1" u="none" strike="noStrike" dirty="0">
                          <a:effectLst/>
                        </a:rPr>
                        <a:t>FECHA DE INICIO</a:t>
                      </a:r>
                      <a:endParaRPr lang="es-CO" sz="1000" b="1" i="0" u="none" strike="noStrike" dirty="0">
                        <a:solidFill>
                          <a:srgbClr val="000000"/>
                        </a:solidFill>
                        <a:effectLst/>
                        <a:latin typeface="Arial" panose="020B0604020202020204" pitchFamily="34" charset="0"/>
                      </a:endParaRPr>
                    </a:p>
                  </a:txBody>
                  <a:tcPr marL="6350" marR="6350" marT="6350" marB="0" anchor="ctr">
                    <a:solidFill>
                      <a:schemeClr val="bg1">
                        <a:lumMod val="85000"/>
                      </a:schemeClr>
                    </a:solidFill>
                  </a:tcPr>
                </a:tc>
                <a:tc>
                  <a:txBody>
                    <a:bodyPr/>
                    <a:lstStyle/>
                    <a:p>
                      <a:pPr algn="ctr" fontAlgn="ctr"/>
                      <a:r>
                        <a:rPr lang="es-CO" sz="1000" b="1" u="none" strike="noStrike">
                          <a:effectLst/>
                        </a:rPr>
                        <a:t>FECHA DE TERMINACIÓN</a:t>
                      </a:r>
                      <a:endParaRPr lang="es-CO" sz="1000" b="1" i="0" u="none" strike="noStrike">
                        <a:solidFill>
                          <a:srgbClr val="000000"/>
                        </a:solidFill>
                        <a:effectLst/>
                        <a:latin typeface="Arial" panose="020B0604020202020204" pitchFamily="34" charset="0"/>
                      </a:endParaRPr>
                    </a:p>
                  </a:txBody>
                  <a:tcPr marL="6350" marR="6350" marT="6350" marB="0" anchor="ctr">
                    <a:solidFill>
                      <a:schemeClr val="bg1">
                        <a:lumMod val="85000"/>
                      </a:schemeClr>
                    </a:solidFill>
                  </a:tcPr>
                </a:tc>
                <a:tc>
                  <a:txBody>
                    <a:bodyPr/>
                    <a:lstStyle/>
                    <a:p>
                      <a:pPr algn="ctr" fontAlgn="ctr"/>
                      <a:r>
                        <a:rPr lang="es-CO" sz="1000" b="1" u="none" strike="noStrike" dirty="0">
                          <a:effectLst/>
                        </a:rPr>
                        <a:t>ESTADO Y EVALUACIÓN ENTIDAD</a:t>
                      </a:r>
                      <a:endParaRPr lang="es-CO" sz="1000" b="1" i="0" u="none" strike="noStrike" dirty="0">
                        <a:solidFill>
                          <a:srgbClr val="000000"/>
                        </a:solidFill>
                        <a:effectLst/>
                        <a:latin typeface="Arial" panose="020B0604020202020204" pitchFamily="34" charset="0"/>
                      </a:endParaRPr>
                    </a:p>
                  </a:txBody>
                  <a:tcPr marL="6350" marR="6350" marT="6350" marB="0" anchor="ctr">
                    <a:solidFill>
                      <a:schemeClr val="bg1">
                        <a:lumMod val="85000"/>
                      </a:schemeClr>
                    </a:solidFill>
                  </a:tcPr>
                </a:tc>
                <a:extLst>
                  <a:ext uri="{0D108BD9-81ED-4DB2-BD59-A6C34878D82A}">
                    <a16:rowId xmlns:a16="http://schemas.microsoft.com/office/drawing/2014/main" val="131854810"/>
                  </a:ext>
                </a:extLst>
              </a:tr>
              <a:tr h="1012000">
                <a:tc>
                  <a:txBody>
                    <a:bodyPr/>
                    <a:lstStyle/>
                    <a:p>
                      <a:pPr algn="ctr" fontAlgn="ctr"/>
                      <a:r>
                        <a:rPr lang="es-CO" sz="1000" u="none" strike="noStrike">
                          <a:effectLst/>
                        </a:rPr>
                        <a:t>55</a:t>
                      </a:r>
                      <a:endParaRPr lang="es-CO"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s-CO" sz="1000" u="none" strike="noStrike">
                          <a:effectLst/>
                        </a:rPr>
                        <a:t>3.2.1.6</a:t>
                      </a:r>
                      <a:endParaRPr lang="es-CO" sz="10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s-CO" sz="1000" u="none" strike="noStrike" dirty="0">
                          <a:effectLst/>
                        </a:rPr>
                        <a:t>Reasentamientos</a:t>
                      </a:r>
                      <a:endParaRPr lang="es-CO"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l" fontAlgn="t"/>
                      <a:r>
                        <a:rPr lang="es-ES" sz="900" u="none" strike="noStrike" kern="1200" dirty="0">
                          <a:solidFill>
                            <a:schemeClr val="tx1"/>
                          </a:solidFill>
                          <a:effectLst/>
                          <a:latin typeface="+mn-lt"/>
                          <a:ea typeface="+mn-ea"/>
                          <a:cs typeface="+mn-cs"/>
                        </a:rPr>
                        <a:t>HALL ADM INEFECT ACC 1 PROPUESTA POR CVP PARA SUBSANAR HALL ADMI POR NO PRESENTAR DOCS QUE DEN CUENTA ENTREGA A SDA DE PREDIO CHIP AAA0128SYKC ASÍ COMO SOLICITAR A FOPAE, REALIZAR DEMOLICIÓN DE CONSTRUCCIONES Y MEJORAS ADQUIRIDAS EN EL PREDIO DE ALTO RIESGO NO MITIGABLE CORRESPO A AUD DE DESEMP-2019 CÓD 35 EN SEGUIMIENTO DEL PROC AUDITOR LOS SOPORTES ALLEGADOS NO EVIDENCIA QUE SDA HAYA RECIBIDO DICHOS PREDIOS POR CVP</a:t>
                      </a:r>
                    </a:p>
                  </a:txBody>
                  <a:tcPr marL="6350" marR="6350" marT="6350" marB="0"/>
                </a:tc>
                <a:tc>
                  <a:txBody>
                    <a:bodyPr/>
                    <a:lstStyle/>
                    <a:p>
                      <a:pPr algn="just" fontAlgn="ctr"/>
                      <a:r>
                        <a:rPr lang="es-ES" sz="900" u="none" strike="noStrike" kern="1200" dirty="0">
                          <a:solidFill>
                            <a:schemeClr val="tx1"/>
                          </a:solidFill>
                          <a:effectLst/>
                          <a:latin typeface="+mn-lt"/>
                          <a:ea typeface="+mn-ea"/>
                          <a:cs typeface="+mn-cs"/>
                        </a:rPr>
                        <a:t>ESTABLECER E IMPLEMENTAR PLANES DE ACCIÓN POR VIGENCIA APROBADO POR LA “INSTANCIA DE APOYO TÉCNICO AL COMITÉ INSTITUCIONAL DE GESTIÓN Y DESEMPEÑO EN LO RELACIONADO CON LA GESTIÓN DE BIENES INMUEBLES - MESA DE TRABAJO PARA LA GESTIÓN DE BIENES INMUEBLES”, PARA LA ENTREGA DE PREDIOS RECOMENDADO - PR O PREDIOS EN ALTO RIESGO - PAR A LA SECRETARÍA DISTRITAL DE AMBIENTE</a:t>
                      </a:r>
                      <a:endParaRPr lang="es-CO" sz="900" u="none" strike="noStrike" kern="1200" dirty="0">
                        <a:solidFill>
                          <a:schemeClr val="tx1"/>
                        </a:solidFill>
                        <a:effectLst/>
                        <a:latin typeface="+mn-lt"/>
                        <a:ea typeface="+mn-ea"/>
                        <a:cs typeface="+mn-cs"/>
                      </a:endParaRPr>
                    </a:p>
                  </a:txBody>
                  <a:tcPr marL="6350" marR="6350" marT="6350" marB="0" anchor="ctr"/>
                </a:tc>
                <a:tc>
                  <a:txBody>
                    <a:bodyPr/>
                    <a:lstStyle/>
                    <a:p>
                      <a:pPr algn="ctr" fontAlgn="ctr"/>
                      <a:r>
                        <a:rPr lang="es-CO" sz="1000" u="none" strike="noStrike" dirty="0">
                          <a:effectLst/>
                        </a:rPr>
                        <a:t>1/08/2021</a:t>
                      </a:r>
                      <a:endParaRPr lang="es-CO"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s-CO" sz="1000" u="none" strike="noStrike">
                          <a:effectLst/>
                        </a:rPr>
                        <a:t>22/07/2022</a:t>
                      </a:r>
                      <a:endParaRPr lang="es-CO" sz="1000" b="0" i="0" u="none" strike="noStrike">
                        <a:solidFill>
                          <a:srgbClr val="000000"/>
                        </a:solidFill>
                        <a:effectLst/>
                        <a:latin typeface="Arial" panose="020B0604020202020204" pitchFamily="34" charset="0"/>
                      </a:endParaRPr>
                    </a:p>
                  </a:txBody>
                  <a:tcPr marL="6350" marR="6350" marT="6350" marB="0" anchor="ctr"/>
                </a:tc>
                <a:tc>
                  <a:txBody>
                    <a:bodyPr/>
                    <a:lstStyle/>
                    <a:p>
                      <a:pPr algn="l" fontAlgn="ctr"/>
                      <a:r>
                        <a:rPr lang="es-CO" sz="1000" u="none" strike="noStrike" dirty="0">
                          <a:effectLst/>
                        </a:rPr>
                        <a:t>INCUMPLIDA POR CONTRALORIA</a:t>
                      </a:r>
                      <a:endParaRPr lang="es-CO" sz="10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212260885"/>
                  </a:ext>
                </a:extLst>
              </a:tr>
              <a:tr h="739309">
                <a:tc>
                  <a:txBody>
                    <a:bodyPr/>
                    <a:lstStyle/>
                    <a:p>
                      <a:pPr algn="ctr" fontAlgn="ctr"/>
                      <a:r>
                        <a:rPr lang="es-CO" sz="1000" u="none" strike="noStrike">
                          <a:effectLst/>
                        </a:rPr>
                        <a:t>55</a:t>
                      </a:r>
                      <a:endParaRPr lang="es-CO" sz="1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s-CO" sz="1000" u="none" strike="noStrike" dirty="0">
                          <a:effectLst/>
                        </a:rPr>
                        <a:t>3.3.1.4.1.3.5</a:t>
                      </a:r>
                      <a:endParaRPr lang="es-CO"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l" fontAlgn="ctr"/>
                      <a:r>
                        <a:rPr lang="es-CO" sz="1000" u="none" strike="noStrike" dirty="0">
                          <a:effectLst/>
                        </a:rPr>
                        <a:t>Urbanizaciones y Titulación</a:t>
                      </a:r>
                      <a:endParaRPr lang="es-CO"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l" fontAlgn="t"/>
                      <a:r>
                        <a:rPr lang="es-ES" sz="900" u="none" strike="noStrike" dirty="0">
                          <a:effectLst/>
                        </a:rPr>
                        <a:t>HALLAZGO ADMINISTRATIVO POR SOBRESTIMACIÓN EN $4.189.281.404,35 EN EL SALDO DE LA CUENTA 1926-03-03-04, PATRIMONIO AUTÓNOMO DERIVADO (PAD) FIDUCIA INMOBILIARIA, AL PRESENTAR COMO PROPIOS LOS RENDIMIENTOS FINANCIEROS GENERADOS CON APORTES DE LA SDHT EN LOS PROYECTOS LA CASONA, MZ 54 Y 55 Y ARBOLEDA SANTA TERESITA.</a:t>
                      </a:r>
                      <a:endParaRPr lang="es-ES" sz="900" b="0" i="0" u="none" strike="noStrike" dirty="0">
                        <a:solidFill>
                          <a:srgbClr val="000000"/>
                        </a:solidFill>
                        <a:effectLst/>
                        <a:latin typeface="Arial" panose="020B0604020202020204" pitchFamily="34" charset="0"/>
                      </a:endParaRPr>
                    </a:p>
                  </a:txBody>
                  <a:tcPr marL="6350" marR="6350" marT="6350" marB="0"/>
                </a:tc>
                <a:tc>
                  <a:txBody>
                    <a:bodyPr/>
                    <a:lstStyle/>
                    <a:p>
                      <a:pPr algn="just" fontAlgn="ctr"/>
                      <a:r>
                        <a:rPr lang="es-ES" sz="900" u="none" strike="noStrike" kern="1200" dirty="0">
                          <a:solidFill>
                            <a:schemeClr val="tx1"/>
                          </a:solidFill>
                          <a:effectLst/>
                          <a:latin typeface="+mn-lt"/>
                          <a:ea typeface="+mn-ea"/>
                          <a:cs typeface="+mn-cs"/>
                        </a:rPr>
                        <a:t>SOLICITAR MENSUALMENTE MEDIANTE COMUNICACIÓN A LA SDHT EL REGISTRO CONTABLE DE LOS RENDIMIENTOS FINANCIEROS, HASTA QUE SE HAGA EL RESPECTIVO REGISTRO CONTABLE EN ESA ENTIDAD.</a:t>
                      </a:r>
                      <a:endParaRPr lang="es-CO" sz="900" u="none" strike="noStrike" kern="1200" dirty="0">
                        <a:solidFill>
                          <a:schemeClr val="tx1"/>
                        </a:solidFill>
                        <a:effectLst/>
                        <a:latin typeface="+mn-lt"/>
                        <a:ea typeface="+mn-ea"/>
                        <a:cs typeface="+mn-cs"/>
                      </a:endParaRPr>
                    </a:p>
                  </a:txBody>
                  <a:tcPr marL="6350" marR="6350" marT="6350" marB="0" anchor="ctr"/>
                </a:tc>
                <a:tc>
                  <a:txBody>
                    <a:bodyPr/>
                    <a:lstStyle/>
                    <a:p>
                      <a:pPr algn="ctr" fontAlgn="ctr"/>
                      <a:r>
                        <a:rPr lang="es-CO" sz="1000" u="none" strike="noStrike" dirty="0">
                          <a:effectLst/>
                        </a:rPr>
                        <a:t>26/07/2021</a:t>
                      </a:r>
                      <a:endParaRPr lang="es-CO"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s-CO" sz="1000" u="none" strike="noStrike" dirty="0">
                          <a:effectLst/>
                        </a:rPr>
                        <a:t>22/07/2022</a:t>
                      </a:r>
                      <a:endParaRPr lang="es-CO" sz="1000" b="0" i="0" u="none" strike="noStrike" dirty="0">
                        <a:solidFill>
                          <a:srgbClr val="000000"/>
                        </a:solidFill>
                        <a:effectLst/>
                        <a:latin typeface="Arial" panose="020B0604020202020204" pitchFamily="34" charset="0"/>
                      </a:endParaRPr>
                    </a:p>
                  </a:txBody>
                  <a:tcPr marL="6350" marR="6350" marT="6350" marB="0" anchor="ctr"/>
                </a:tc>
                <a:tc>
                  <a:txBody>
                    <a:bodyPr/>
                    <a:lstStyle/>
                    <a:p>
                      <a:pPr algn="l" fontAlgn="ctr"/>
                      <a:r>
                        <a:rPr lang="es-CO" sz="1000" u="none" strike="noStrike" dirty="0">
                          <a:effectLst/>
                        </a:rPr>
                        <a:t>INCUMPLIDA POR CONTRALORIA</a:t>
                      </a:r>
                      <a:endParaRPr lang="es-CO" sz="10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59442586"/>
                  </a:ext>
                </a:extLst>
              </a:tr>
            </a:tbl>
          </a:graphicData>
        </a:graphic>
      </p:graphicFrame>
    </p:spTree>
    <p:extLst>
      <p:ext uri="{BB962C8B-B14F-4D97-AF65-F5344CB8AC3E}">
        <p14:creationId xmlns:p14="http://schemas.microsoft.com/office/powerpoint/2010/main" val="2956617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845301" y="1659242"/>
            <a:ext cx="10868163" cy="4000894"/>
          </a:xfrm>
        </p:spPr>
        <p:txBody>
          <a:bodyPr>
            <a:noAutofit/>
          </a:bodyPr>
          <a:lstStyle/>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Verificación del quórum.</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Aprobación del orden del día.</a:t>
            </a:r>
          </a:p>
          <a:p>
            <a:pPr marL="514350" indent="-514350" algn="l">
              <a:spcBef>
                <a:spcPts val="600"/>
              </a:spcBef>
              <a:buClr>
                <a:srgbClr val="FFC000"/>
              </a:buClr>
              <a:buFont typeface="+mj-lt"/>
              <a:buAutoNum type="arabicPeriod"/>
            </a:pPr>
            <a:r>
              <a:rPr lang="es-CO" sz="2400" dirty="0">
                <a:solidFill>
                  <a:schemeClr val="tx1">
                    <a:lumMod val="65000"/>
                    <a:lumOff val="35000"/>
                  </a:schemeClr>
                </a:solidFill>
                <a:latin typeface="Calibri" panose="020F0502020204030204" pitchFamily="34" charset="0"/>
                <a:cs typeface="Calibri" panose="020F0502020204030204" pitchFamily="34" charset="0"/>
              </a:rPr>
              <a:t>Aprobación del acta de Comité del 27 de enero de 2023</a:t>
            </a:r>
            <a:endParaRPr lang="es-ES" sz="2400" dirty="0">
              <a:solidFill>
                <a:schemeClr val="tx1">
                  <a:lumMod val="65000"/>
                  <a:lumOff val="35000"/>
                </a:schemeClr>
              </a:solidFill>
              <a:latin typeface="Calibri" panose="020F0502020204030204" pitchFamily="34" charset="0"/>
              <a:cs typeface="Calibri" panose="020F0502020204030204" pitchFamily="34" charset="0"/>
            </a:endParaRP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Cumplimiento Plan Anual de Auditorías 2023.</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Resultado Seguimiento al Plan de Mejoramiento Institucional 30 Mar 2023</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Resultado Evaluación al Plan Anticorrupción y Atención al Ciudadano 30 Abr 2023</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Propuesta Matriz de Riesgos de Corrupción (</a:t>
            </a:r>
            <a:r>
              <a:rPr lang="es-ES" sz="2400">
                <a:solidFill>
                  <a:schemeClr val="tx1">
                    <a:lumMod val="65000"/>
                    <a:lumOff val="35000"/>
                  </a:schemeClr>
                </a:solidFill>
                <a:latin typeface="Calibri" panose="020F0502020204030204" pitchFamily="34" charset="0"/>
                <a:cs typeface="Calibri" panose="020F0502020204030204" pitchFamily="34" charset="0"/>
              </a:rPr>
              <a:t>Inclusión Riesgos)</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Resultado Seguimiento al Cumplimiento de las Metas PDD 30 Abril 2023</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Estado de las PQRS I Trimestre del 2023</a:t>
            </a:r>
          </a:p>
          <a:p>
            <a:pPr marL="514350" indent="-514350" algn="l">
              <a:spcBef>
                <a:spcPts val="600"/>
              </a:spcBef>
              <a:buClr>
                <a:srgbClr val="FFC000"/>
              </a:buClr>
              <a:buFont typeface="+mj-lt"/>
              <a:buAutoNum type="arabicPeriod"/>
            </a:pPr>
            <a:r>
              <a:rPr lang="es-ES" sz="2400" dirty="0">
                <a:solidFill>
                  <a:schemeClr val="tx1">
                    <a:lumMod val="65000"/>
                    <a:lumOff val="35000"/>
                  </a:schemeClr>
                </a:solidFill>
                <a:latin typeface="Calibri" panose="020F0502020204030204" pitchFamily="34" charset="0"/>
                <a:cs typeface="Calibri" panose="020F0502020204030204" pitchFamily="34" charset="0"/>
              </a:rPr>
              <a:t>Proposiciones y Varios.</a:t>
            </a:r>
          </a:p>
        </p:txBody>
      </p:sp>
      <p:sp>
        <p:nvSpPr>
          <p:cNvPr id="4" name="Título 1"/>
          <p:cNvSpPr>
            <a:spLocks noGrp="1"/>
          </p:cNvSpPr>
          <p:nvPr>
            <p:ph type="ctrTitle"/>
          </p:nvPr>
        </p:nvSpPr>
        <p:spPr>
          <a:xfrm>
            <a:off x="1384797" y="316155"/>
            <a:ext cx="7772400" cy="857913"/>
          </a:xfrm>
        </p:spPr>
        <p:txBody>
          <a:bodyPr>
            <a:noAutofit/>
          </a:bodyPr>
          <a:lstStyle/>
          <a:p>
            <a:pPr algn="l"/>
            <a:r>
              <a:rPr lang="es-ES" sz="3200" b="1" dirty="0">
                <a:solidFill>
                  <a:srgbClr val="22A676"/>
                </a:solidFill>
                <a:latin typeface="Museo Sans Condensed 900" charset="0"/>
                <a:ea typeface="Museo Sans Condensed 900" charset="0"/>
                <a:cs typeface="Museo Sans Condensed 900" charset="0"/>
              </a:rPr>
              <a:t>Agenda </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1384797" y="1153800"/>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6" name="Título 1">
            <a:extLst>
              <a:ext uri="{FF2B5EF4-FFF2-40B4-BE49-F238E27FC236}">
                <a16:creationId xmlns:a16="http://schemas.microsoft.com/office/drawing/2014/main" id="{2B11BD79-9F41-471C-8785-BF434B4D9B50}"/>
              </a:ext>
            </a:extLst>
          </p:cNvPr>
          <p:cNvSpPr txBox="1">
            <a:spLocks/>
          </p:cNvSpPr>
          <p:nvPr/>
        </p:nvSpPr>
        <p:spPr>
          <a:xfrm>
            <a:off x="1979686" y="1894897"/>
            <a:ext cx="5606000" cy="85791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s-ES" sz="2800" b="1" dirty="0">
                <a:solidFill>
                  <a:srgbClr val="22A676"/>
                </a:solidFill>
                <a:latin typeface="Museo Sans Condensed 700" charset="0"/>
                <a:ea typeface="Museo Sans Condensed 700" charset="0"/>
                <a:cs typeface="Museo Sans Condensed 700" charset="0"/>
              </a:rPr>
              <a:t> </a:t>
            </a:r>
          </a:p>
        </p:txBody>
      </p:sp>
    </p:spTree>
    <p:extLst>
      <p:ext uri="{BB962C8B-B14F-4D97-AF65-F5344CB8AC3E}">
        <p14:creationId xmlns:p14="http://schemas.microsoft.com/office/powerpoint/2010/main" val="3215389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45076"/>
            <a:ext cx="10972800" cy="796430"/>
          </a:xfrm>
        </p:spPr>
        <p:txBody>
          <a:bodyPr>
            <a:normAutofit/>
          </a:bodyPr>
          <a:lstStyle/>
          <a:p>
            <a:r>
              <a:rPr lang="es-ES" sz="2800" dirty="0">
                <a:solidFill>
                  <a:srgbClr val="176748"/>
                </a:solidFill>
              </a:rPr>
              <a:t>Acciones Cumplidas Inefectivas por la Contraloría (5)</a:t>
            </a:r>
            <a:endParaRPr lang="es-CO" sz="2800" dirty="0">
              <a:solidFill>
                <a:srgbClr val="176748"/>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695747159"/>
              </p:ext>
            </p:extLst>
          </p:nvPr>
        </p:nvGraphicFramePr>
        <p:xfrm>
          <a:off x="988140" y="1151537"/>
          <a:ext cx="10215719" cy="4560096"/>
        </p:xfrm>
        <a:graphic>
          <a:graphicData uri="http://schemas.openxmlformats.org/drawingml/2006/table">
            <a:tbl>
              <a:tblPr>
                <a:tableStyleId>{5940675A-B579-460E-94D1-54222C63F5DA}</a:tableStyleId>
              </a:tblPr>
              <a:tblGrid>
                <a:gridCol w="1354902">
                  <a:extLst>
                    <a:ext uri="{9D8B030D-6E8A-4147-A177-3AD203B41FA5}">
                      <a16:colId xmlns:a16="http://schemas.microsoft.com/office/drawing/2014/main" val="1225022685"/>
                    </a:ext>
                  </a:extLst>
                </a:gridCol>
                <a:gridCol w="719417">
                  <a:extLst>
                    <a:ext uri="{9D8B030D-6E8A-4147-A177-3AD203B41FA5}">
                      <a16:colId xmlns:a16="http://schemas.microsoft.com/office/drawing/2014/main" val="114037680"/>
                    </a:ext>
                  </a:extLst>
                </a:gridCol>
                <a:gridCol w="618357">
                  <a:extLst>
                    <a:ext uri="{9D8B030D-6E8A-4147-A177-3AD203B41FA5}">
                      <a16:colId xmlns:a16="http://schemas.microsoft.com/office/drawing/2014/main" val="516340872"/>
                    </a:ext>
                  </a:extLst>
                </a:gridCol>
                <a:gridCol w="1096254">
                  <a:extLst>
                    <a:ext uri="{9D8B030D-6E8A-4147-A177-3AD203B41FA5}">
                      <a16:colId xmlns:a16="http://schemas.microsoft.com/office/drawing/2014/main" val="2173951917"/>
                    </a:ext>
                  </a:extLst>
                </a:gridCol>
                <a:gridCol w="3754670">
                  <a:extLst>
                    <a:ext uri="{9D8B030D-6E8A-4147-A177-3AD203B41FA5}">
                      <a16:colId xmlns:a16="http://schemas.microsoft.com/office/drawing/2014/main" val="4055290385"/>
                    </a:ext>
                  </a:extLst>
                </a:gridCol>
                <a:gridCol w="935241">
                  <a:extLst>
                    <a:ext uri="{9D8B030D-6E8A-4147-A177-3AD203B41FA5}">
                      <a16:colId xmlns:a16="http://schemas.microsoft.com/office/drawing/2014/main" val="3787247726"/>
                    </a:ext>
                  </a:extLst>
                </a:gridCol>
                <a:gridCol w="724154">
                  <a:extLst>
                    <a:ext uri="{9D8B030D-6E8A-4147-A177-3AD203B41FA5}">
                      <a16:colId xmlns:a16="http://schemas.microsoft.com/office/drawing/2014/main" val="2310249878"/>
                    </a:ext>
                  </a:extLst>
                </a:gridCol>
                <a:gridCol w="1012724">
                  <a:extLst>
                    <a:ext uri="{9D8B030D-6E8A-4147-A177-3AD203B41FA5}">
                      <a16:colId xmlns:a16="http://schemas.microsoft.com/office/drawing/2014/main" val="3885585987"/>
                    </a:ext>
                  </a:extLst>
                </a:gridCol>
              </a:tblGrid>
              <a:tr h="391435">
                <a:tc>
                  <a:txBody>
                    <a:bodyPr/>
                    <a:lstStyle/>
                    <a:p>
                      <a:pPr algn="ctr" fontAlgn="ctr"/>
                      <a:r>
                        <a:rPr lang="es-ES" sz="900" b="1" u="none" strike="noStrike" dirty="0">
                          <a:effectLst/>
                        </a:rPr>
                        <a:t>CODIGO AUDITORÍA SEGÚN PAD DE LA VIGENCIA</a:t>
                      </a:r>
                      <a:endParaRPr lang="es-ES" sz="900" b="1" i="0" u="none" strike="noStrike" dirty="0">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b="1" u="none" strike="noStrike">
                          <a:effectLst/>
                        </a:rPr>
                        <a:t>No. HALLAZGO</a:t>
                      </a:r>
                      <a:endParaRPr lang="es-CO" sz="900" b="1"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b="1" u="none" strike="noStrike">
                          <a:effectLst/>
                        </a:rPr>
                        <a:t>CODIGO ACCIÓN</a:t>
                      </a:r>
                      <a:endParaRPr lang="es-CO" sz="900" b="1"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b="1" u="none" strike="noStrike">
                          <a:effectLst/>
                        </a:rPr>
                        <a:t>PROCESO RESPONSABLE DEL PME</a:t>
                      </a:r>
                      <a:endParaRPr lang="es-CO" sz="900" b="1"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b="1" u="none" strike="noStrike">
                          <a:effectLst/>
                        </a:rPr>
                        <a:t>DESCRIPCIÓN HALLAZGO</a:t>
                      </a:r>
                      <a:endParaRPr lang="es-CO" sz="900" b="1"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b="1" u="none" strike="noStrike">
                          <a:effectLst/>
                        </a:rPr>
                        <a:t>FECHA DE INICIO</a:t>
                      </a:r>
                      <a:endParaRPr lang="es-CO" sz="900" b="1"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b="1" u="none" strike="noStrike">
                          <a:effectLst/>
                        </a:rPr>
                        <a:t>FECHA DE TERMINACIÓN</a:t>
                      </a:r>
                      <a:endParaRPr lang="es-CO" sz="900" b="1"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b="1" u="none" strike="noStrike" dirty="0">
                          <a:effectLst/>
                        </a:rPr>
                        <a:t>ESTADO Y EVALUACIÓN ENTIDAD</a:t>
                      </a:r>
                      <a:endParaRPr lang="es-CO" sz="900" b="1" i="0" u="none" strike="noStrike" dirty="0">
                        <a:solidFill>
                          <a:srgbClr val="000000"/>
                        </a:solidFill>
                        <a:effectLst/>
                        <a:latin typeface="Arial" panose="020B0604020202020204" pitchFamily="34" charset="0"/>
                      </a:endParaRPr>
                    </a:p>
                  </a:txBody>
                  <a:tcPr marL="4893" marR="4893" marT="4893" marB="0" anchor="ctr"/>
                </a:tc>
                <a:extLst>
                  <a:ext uri="{0D108BD9-81ED-4DB2-BD59-A6C34878D82A}">
                    <a16:rowId xmlns:a16="http://schemas.microsoft.com/office/drawing/2014/main" val="2242282856"/>
                  </a:ext>
                </a:extLst>
              </a:tr>
              <a:tr h="718671">
                <a:tc>
                  <a:txBody>
                    <a:bodyPr/>
                    <a:lstStyle/>
                    <a:p>
                      <a:pPr algn="ctr" fontAlgn="ctr"/>
                      <a:r>
                        <a:rPr lang="es-CO" sz="900" u="none" strike="noStrike" dirty="0">
                          <a:effectLst/>
                        </a:rPr>
                        <a:t>55</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dirty="0">
                          <a:effectLst/>
                        </a:rPr>
                        <a:t>3.3.1.4.1.3.3</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dirty="0">
                          <a:effectLst/>
                        </a:rPr>
                        <a:t>1</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dirty="0">
                          <a:effectLst/>
                        </a:rPr>
                        <a:t>Urbanizaciones y Titulación</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l" fontAlgn="t"/>
                      <a:r>
                        <a:rPr lang="es-ES" sz="900" u="none" strike="noStrike">
                          <a:effectLst/>
                        </a:rPr>
                        <a:t>HALLAZGO ADMINISTRATIVO POR MANTENER SALDOS IMPRODUCTIVOS EN LA CUENTA BANCARIA NO. 000098053(1673 DEL PATRIMONIO AUTÓNOMO MATRIZ - PAM FIDUBOGOTA S.A. PROYECTO VIVIENDA NUEVA CORRESPONDIENTE A LA CUENTA CONTABLE 19260303-01</a:t>
                      </a:r>
                      <a:endParaRPr lang="es-ES" sz="900" b="0" i="0" u="none" strike="noStrike">
                        <a:solidFill>
                          <a:srgbClr val="000000"/>
                        </a:solidFill>
                        <a:effectLst/>
                        <a:latin typeface="Arial" panose="020B0604020202020204" pitchFamily="34" charset="0"/>
                      </a:endParaRPr>
                    </a:p>
                  </a:txBody>
                  <a:tcPr marL="4893" marR="4893" marT="4893" marB="0"/>
                </a:tc>
                <a:tc>
                  <a:txBody>
                    <a:bodyPr/>
                    <a:lstStyle/>
                    <a:p>
                      <a:pPr algn="ctr" fontAlgn="ctr"/>
                      <a:r>
                        <a:rPr lang="es-CO" sz="900" u="none" strike="noStrike">
                          <a:effectLst/>
                        </a:rPr>
                        <a:t>26/07/2021</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22/07/2022</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a:effectLst/>
                        </a:rPr>
                        <a:t>CUMPLIDA INEFECTIVA POR CONTRALORIA</a:t>
                      </a:r>
                      <a:endParaRPr lang="es-CO" sz="900" b="0" i="0" u="none" strike="noStrike">
                        <a:solidFill>
                          <a:srgbClr val="000000"/>
                        </a:solidFill>
                        <a:effectLst/>
                        <a:latin typeface="Arial" panose="020B0604020202020204" pitchFamily="34" charset="0"/>
                      </a:endParaRPr>
                    </a:p>
                  </a:txBody>
                  <a:tcPr marL="4893" marR="4893" marT="4893" marB="0" anchor="ctr"/>
                </a:tc>
                <a:extLst>
                  <a:ext uri="{0D108BD9-81ED-4DB2-BD59-A6C34878D82A}">
                    <a16:rowId xmlns:a16="http://schemas.microsoft.com/office/drawing/2014/main" val="1690653394"/>
                  </a:ext>
                </a:extLst>
              </a:tr>
              <a:tr h="944336">
                <a:tc>
                  <a:txBody>
                    <a:bodyPr/>
                    <a:lstStyle/>
                    <a:p>
                      <a:pPr algn="ctr" fontAlgn="ctr"/>
                      <a:r>
                        <a:rPr lang="es-CO" sz="900" u="none" strike="noStrike">
                          <a:effectLst/>
                        </a:rPr>
                        <a:t>55</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3.3.2.1</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dirty="0">
                          <a:effectLst/>
                        </a:rPr>
                        <a:t>1</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dirty="0">
                          <a:effectLst/>
                        </a:rPr>
                        <a:t>Evaluación de la Gestión</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l" fontAlgn="t"/>
                      <a:r>
                        <a:rPr lang="es-ES" sz="900" u="none" strike="noStrike" dirty="0">
                          <a:effectLst/>
                        </a:rPr>
                        <a:t>HALLAZGO ADMINISTRATIVO POR NO PRESENTAR LOS RESULTADOS, FORTALEZAS Y DEBILIDADES DETECTADAS PRODUCTO DE VERIFICACIÓN DE LOS CONTROLES ESTABLECIDOS PARA EL RECONOCIMIENTO Y REVELACIONES RELATIVOS A LA CUENTA 1926 DERECHOS EN FIDEICOMISO EN EL INFORME DE CONTROL INTERNO CONTABLE A DICIEMBRE 31 DE 2020</a:t>
                      </a:r>
                      <a:endParaRPr lang="es-ES" sz="900" b="0" i="0" u="none" strike="noStrike" dirty="0">
                        <a:solidFill>
                          <a:srgbClr val="000000"/>
                        </a:solidFill>
                        <a:effectLst/>
                        <a:latin typeface="Arial" panose="020B0604020202020204" pitchFamily="34" charset="0"/>
                      </a:endParaRPr>
                    </a:p>
                  </a:txBody>
                  <a:tcPr marL="4893" marR="4893" marT="4893" marB="0"/>
                </a:tc>
                <a:tc>
                  <a:txBody>
                    <a:bodyPr/>
                    <a:lstStyle/>
                    <a:p>
                      <a:pPr algn="ctr" fontAlgn="ctr"/>
                      <a:r>
                        <a:rPr lang="es-CO" sz="900" u="none" strike="noStrike">
                          <a:effectLst/>
                        </a:rPr>
                        <a:t>26/07/2021</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22/07/2022</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dirty="0">
                          <a:effectLst/>
                        </a:rPr>
                        <a:t>CUMPLIDA INEFECTIVA POR CONTRALORIA</a:t>
                      </a:r>
                      <a:endParaRPr lang="es-CO" sz="900" b="0" i="0" u="none" strike="noStrike" dirty="0">
                        <a:solidFill>
                          <a:srgbClr val="000000"/>
                        </a:solidFill>
                        <a:effectLst/>
                        <a:latin typeface="Arial" panose="020B0604020202020204" pitchFamily="34" charset="0"/>
                      </a:endParaRPr>
                    </a:p>
                  </a:txBody>
                  <a:tcPr marL="4893" marR="4893" marT="4893" marB="0" anchor="ctr"/>
                </a:tc>
                <a:extLst>
                  <a:ext uri="{0D108BD9-81ED-4DB2-BD59-A6C34878D82A}">
                    <a16:rowId xmlns:a16="http://schemas.microsoft.com/office/drawing/2014/main" val="3719634289"/>
                  </a:ext>
                </a:extLst>
              </a:tr>
              <a:tr h="709475">
                <a:tc>
                  <a:txBody>
                    <a:bodyPr/>
                    <a:lstStyle/>
                    <a:p>
                      <a:pPr algn="ctr" fontAlgn="ctr"/>
                      <a:r>
                        <a:rPr lang="es-CO" sz="900" u="none" strike="noStrike" dirty="0">
                          <a:effectLst/>
                        </a:rPr>
                        <a:t>209</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3.3.5</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l" fontAlgn="t"/>
                      <a:r>
                        <a:rPr lang="es-ES" sz="900" u="none" strike="noStrike" dirty="0">
                          <a:effectLst/>
                        </a:rPr>
                        <a:t>HALLAZGO ADMINISTRATIVO CON PRESUNTA INCIDENCIA DISCIPLINARIA POR EL NO PAGO DEL 100% DE LOS RECURSOS ASIGNADOS A LOS HOGARES EN LAS RESOLUCIONES, A PESAR DE YA HABER ENTREGADO EL PAR Y HABER ACCEDIDO A LA ALTERNATIVA HABITACIONAL</a:t>
                      </a:r>
                      <a:endParaRPr lang="es-ES" sz="900" b="0" i="0" u="none" strike="noStrike" dirty="0">
                        <a:solidFill>
                          <a:srgbClr val="000000"/>
                        </a:solidFill>
                        <a:effectLst/>
                        <a:latin typeface="Arial" panose="020B0604020202020204" pitchFamily="34" charset="0"/>
                      </a:endParaRPr>
                    </a:p>
                  </a:txBody>
                  <a:tcPr marL="4893" marR="4893" marT="4893" marB="0"/>
                </a:tc>
                <a:tc>
                  <a:txBody>
                    <a:bodyPr/>
                    <a:lstStyle/>
                    <a:p>
                      <a:pPr algn="ctr" fontAlgn="ctr"/>
                      <a:r>
                        <a:rPr lang="es-CO" sz="900" u="none" strike="noStrike" dirty="0">
                          <a:effectLst/>
                        </a:rPr>
                        <a:t>3/01/2022</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dirty="0">
                          <a:effectLst/>
                        </a:rPr>
                        <a:t>28/12/2022</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dirty="0">
                          <a:effectLst/>
                        </a:rPr>
                        <a:t>CUMPLIDA INEFECTIVA POR CONTRALORIA</a:t>
                      </a:r>
                      <a:endParaRPr lang="es-CO" sz="900" b="0" i="0" u="none" strike="noStrike" dirty="0">
                        <a:solidFill>
                          <a:srgbClr val="000000"/>
                        </a:solidFill>
                        <a:effectLst/>
                        <a:latin typeface="Arial" panose="020B0604020202020204" pitchFamily="34" charset="0"/>
                      </a:endParaRPr>
                    </a:p>
                  </a:txBody>
                  <a:tcPr marL="4893" marR="4893" marT="4893" marB="0" anchor="ctr"/>
                </a:tc>
                <a:extLst>
                  <a:ext uri="{0D108BD9-81ED-4DB2-BD59-A6C34878D82A}">
                    <a16:rowId xmlns:a16="http://schemas.microsoft.com/office/drawing/2014/main" val="1851320695"/>
                  </a:ext>
                </a:extLst>
              </a:tr>
              <a:tr h="709475">
                <a:tc>
                  <a:txBody>
                    <a:bodyPr/>
                    <a:lstStyle/>
                    <a:p>
                      <a:pPr algn="ctr" fontAlgn="ctr"/>
                      <a:r>
                        <a:rPr lang="es-CO" sz="900" u="none" strike="noStrike">
                          <a:effectLst/>
                        </a:rPr>
                        <a:t>209</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3.3.6</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l" fontAlgn="t"/>
                      <a:r>
                        <a:rPr lang="es-ES" sz="900" u="none" strike="noStrike" dirty="0">
                          <a:effectLst/>
                        </a:rPr>
                        <a:t>HALLAZGO ADMINISTRATIVO Y FISCAL POR VALOR DE $ 86.879.041 POR REALIZAR EL PAGO TOTAL DEL INMUEBLE DE REPOSICIÓN Y EXPEDIR ÓRDENES DE PAGO, SIN TRAMITAR LA CORRESPONDIENTE ESCRITURA DE COMPRAVENTA DEL PREDIO PAR Y REGISTRO DE LA MISMA</a:t>
                      </a:r>
                      <a:endParaRPr lang="es-ES" sz="900" b="0" i="0" u="none" strike="noStrike" dirty="0">
                        <a:solidFill>
                          <a:srgbClr val="000000"/>
                        </a:solidFill>
                        <a:effectLst/>
                        <a:latin typeface="Arial" panose="020B0604020202020204" pitchFamily="34" charset="0"/>
                      </a:endParaRPr>
                    </a:p>
                  </a:txBody>
                  <a:tcPr marL="4893" marR="4893" marT="4893" marB="0"/>
                </a:tc>
                <a:tc>
                  <a:txBody>
                    <a:bodyPr/>
                    <a:lstStyle/>
                    <a:p>
                      <a:pPr algn="ctr" fontAlgn="ctr"/>
                      <a:r>
                        <a:rPr lang="es-CO" sz="900" u="none" strike="noStrike" dirty="0">
                          <a:effectLst/>
                        </a:rPr>
                        <a:t>3/01/2022</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28/12/2022</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dirty="0">
                          <a:effectLst/>
                        </a:rPr>
                        <a:t>CUMPLIDA INEFECTIVA POR CONTRALORIA</a:t>
                      </a:r>
                      <a:endParaRPr lang="es-CO" sz="900" b="0" i="0" u="none" strike="noStrike" dirty="0">
                        <a:solidFill>
                          <a:srgbClr val="000000"/>
                        </a:solidFill>
                        <a:effectLst/>
                        <a:latin typeface="Arial" panose="020B0604020202020204" pitchFamily="34" charset="0"/>
                      </a:endParaRPr>
                    </a:p>
                  </a:txBody>
                  <a:tcPr marL="4893" marR="4893" marT="4893" marB="0" anchor="ctr"/>
                </a:tc>
                <a:extLst>
                  <a:ext uri="{0D108BD9-81ED-4DB2-BD59-A6C34878D82A}">
                    <a16:rowId xmlns:a16="http://schemas.microsoft.com/office/drawing/2014/main" val="1655639714"/>
                  </a:ext>
                </a:extLst>
              </a:tr>
              <a:tr h="1061766">
                <a:tc>
                  <a:txBody>
                    <a:bodyPr/>
                    <a:lstStyle/>
                    <a:p>
                      <a:pPr algn="ctr" fontAlgn="ctr"/>
                      <a:r>
                        <a:rPr lang="es-CO" sz="900" u="none" strike="noStrike">
                          <a:effectLst/>
                        </a:rPr>
                        <a:t>50</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a:effectLst/>
                        </a:rPr>
                        <a:t>3.3.6</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dirty="0">
                          <a:effectLst/>
                        </a:rPr>
                        <a:t>1</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a:effectLst/>
                        </a:rPr>
                        <a:t>Reasentamientos, G Estratégica</a:t>
                      </a:r>
                      <a:endParaRPr lang="es-CO" sz="900" b="0" i="0" u="none" strike="noStrike">
                        <a:solidFill>
                          <a:srgbClr val="000000"/>
                        </a:solidFill>
                        <a:effectLst/>
                        <a:latin typeface="Arial" panose="020B0604020202020204" pitchFamily="34" charset="0"/>
                      </a:endParaRPr>
                    </a:p>
                  </a:txBody>
                  <a:tcPr marL="4893" marR="4893" marT="4893" marB="0" anchor="ctr"/>
                </a:tc>
                <a:tc>
                  <a:txBody>
                    <a:bodyPr/>
                    <a:lstStyle/>
                    <a:p>
                      <a:pPr algn="l" fontAlgn="t"/>
                      <a:r>
                        <a:rPr lang="es-ES" sz="900" u="none" strike="noStrike">
                          <a:effectLst/>
                        </a:rPr>
                        <a:t>HALLAZGO ADMINISTRATIVO Y FISCAL POR VALOR DE $186.613.000 CON PRESUNTA INCIDENCIA DISCIPLINARIA, POR LA CVP HABER EFECTUADO EL GIRO DEL VALOR DE LA RESOLUCIÓN DE ASIGNACIÓN DEL VALOR ÚNICO DE RECONOCIMIENTO - VUR Y NO HABER RECIBIDO EL PREDIO EN ALTO RIESGO – PAR DE CONFORMIDAD CON LA LEY, PERO LOS BENEFICIARIOS SUSCRIBIERON LA ESCRITURA PÚBLICA DE LA VIVIENDA ALTERNATIVA</a:t>
                      </a:r>
                      <a:endParaRPr lang="es-ES" sz="900" b="0" i="0" u="none" strike="noStrike">
                        <a:solidFill>
                          <a:srgbClr val="000000"/>
                        </a:solidFill>
                        <a:effectLst/>
                        <a:latin typeface="Arial" panose="020B0604020202020204" pitchFamily="34" charset="0"/>
                      </a:endParaRPr>
                    </a:p>
                  </a:txBody>
                  <a:tcPr marL="4893" marR="4893" marT="4893" marB="0"/>
                </a:tc>
                <a:tc>
                  <a:txBody>
                    <a:bodyPr/>
                    <a:lstStyle/>
                    <a:p>
                      <a:pPr algn="ctr" fontAlgn="ctr"/>
                      <a:r>
                        <a:rPr lang="es-CO" sz="900" u="none" strike="noStrike" dirty="0">
                          <a:effectLst/>
                        </a:rPr>
                        <a:t>16/03/2022</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ctr" fontAlgn="ctr"/>
                      <a:r>
                        <a:rPr lang="es-CO" sz="900" u="none" strike="noStrike" dirty="0">
                          <a:effectLst/>
                        </a:rPr>
                        <a:t>30/09/2022</a:t>
                      </a:r>
                      <a:endParaRPr lang="es-CO" sz="900" b="0" i="0" u="none" strike="noStrike" dirty="0">
                        <a:solidFill>
                          <a:srgbClr val="000000"/>
                        </a:solidFill>
                        <a:effectLst/>
                        <a:latin typeface="Arial" panose="020B0604020202020204" pitchFamily="34" charset="0"/>
                      </a:endParaRPr>
                    </a:p>
                  </a:txBody>
                  <a:tcPr marL="4893" marR="4893" marT="4893" marB="0" anchor="ctr"/>
                </a:tc>
                <a:tc>
                  <a:txBody>
                    <a:bodyPr/>
                    <a:lstStyle/>
                    <a:p>
                      <a:pPr algn="l" fontAlgn="ctr"/>
                      <a:r>
                        <a:rPr lang="es-CO" sz="900" u="none" strike="noStrike" dirty="0">
                          <a:effectLst/>
                        </a:rPr>
                        <a:t>CUMPLIDA INEFECTIVA POR CONTRALORIA</a:t>
                      </a:r>
                      <a:endParaRPr lang="es-CO" sz="900" b="0" i="0" u="none" strike="noStrike" dirty="0">
                        <a:solidFill>
                          <a:srgbClr val="000000"/>
                        </a:solidFill>
                        <a:effectLst/>
                        <a:latin typeface="Arial" panose="020B0604020202020204" pitchFamily="34" charset="0"/>
                      </a:endParaRPr>
                    </a:p>
                  </a:txBody>
                  <a:tcPr marL="4893" marR="4893" marT="4893" marB="0" anchor="ctr"/>
                </a:tc>
                <a:extLst>
                  <a:ext uri="{0D108BD9-81ED-4DB2-BD59-A6C34878D82A}">
                    <a16:rowId xmlns:a16="http://schemas.microsoft.com/office/drawing/2014/main" val="955225618"/>
                  </a:ext>
                </a:extLst>
              </a:tr>
            </a:tbl>
          </a:graphicData>
        </a:graphic>
      </p:graphicFrame>
    </p:spTree>
    <p:extLst>
      <p:ext uri="{BB962C8B-B14F-4D97-AF65-F5344CB8AC3E}">
        <p14:creationId xmlns:p14="http://schemas.microsoft.com/office/powerpoint/2010/main" val="3395303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609131" y="149354"/>
            <a:ext cx="10972800" cy="79643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dirty="0">
                <a:solidFill>
                  <a:srgbClr val="176748"/>
                </a:solidFill>
              </a:rPr>
              <a:t>Acciones Incumplidas por Control Interno (6)</a:t>
            </a:r>
            <a:endParaRPr lang="es-CO" sz="2800" dirty="0">
              <a:solidFill>
                <a:srgbClr val="176748"/>
              </a:solidFill>
            </a:endParaRPr>
          </a:p>
        </p:txBody>
      </p:sp>
      <p:graphicFrame>
        <p:nvGraphicFramePr>
          <p:cNvPr id="8" name="Tabla 7"/>
          <p:cNvGraphicFramePr>
            <a:graphicFrameLocks noGrp="1"/>
          </p:cNvGraphicFramePr>
          <p:nvPr>
            <p:extLst>
              <p:ext uri="{D42A27DB-BD31-4B8C-83A1-F6EECF244321}">
                <p14:modId xmlns:p14="http://schemas.microsoft.com/office/powerpoint/2010/main" val="190518135"/>
              </p:ext>
            </p:extLst>
          </p:nvPr>
        </p:nvGraphicFramePr>
        <p:xfrm>
          <a:off x="515930" y="949736"/>
          <a:ext cx="11159202" cy="5374118"/>
        </p:xfrm>
        <a:graphic>
          <a:graphicData uri="http://schemas.openxmlformats.org/drawingml/2006/table">
            <a:tbl>
              <a:tblPr>
                <a:tableStyleId>{5940675A-B579-460E-94D1-54222C63F5DA}</a:tableStyleId>
              </a:tblPr>
              <a:tblGrid>
                <a:gridCol w="704554">
                  <a:extLst>
                    <a:ext uri="{9D8B030D-6E8A-4147-A177-3AD203B41FA5}">
                      <a16:colId xmlns:a16="http://schemas.microsoft.com/office/drawing/2014/main" val="118586601"/>
                    </a:ext>
                  </a:extLst>
                </a:gridCol>
                <a:gridCol w="637641">
                  <a:extLst>
                    <a:ext uri="{9D8B030D-6E8A-4147-A177-3AD203B41FA5}">
                      <a16:colId xmlns:a16="http://schemas.microsoft.com/office/drawing/2014/main" val="674214965"/>
                    </a:ext>
                  </a:extLst>
                </a:gridCol>
                <a:gridCol w="1107094">
                  <a:extLst>
                    <a:ext uri="{9D8B030D-6E8A-4147-A177-3AD203B41FA5}">
                      <a16:colId xmlns:a16="http://schemas.microsoft.com/office/drawing/2014/main" val="1747991090"/>
                    </a:ext>
                  </a:extLst>
                </a:gridCol>
                <a:gridCol w="3221880">
                  <a:extLst>
                    <a:ext uri="{9D8B030D-6E8A-4147-A177-3AD203B41FA5}">
                      <a16:colId xmlns:a16="http://schemas.microsoft.com/office/drawing/2014/main" val="3072581999"/>
                    </a:ext>
                  </a:extLst>
                </a:gridCol>
                <a:gridCol w="3221880">
                  <a:extLst>
                    <a:ext uri="{9D8B030D-6E8A-4147-A177-3AD203B41FA5}">
                      <a16:colId xmlns:a16="http://schemas.microsoft.com/office/drawing/2014/main" val="406201255"/>
                    </a:ext>
                  </a:extLst>
                </a:gridCol>
                <a:gridCol w="591170">
                  <a:extLst>
                    <a:ext uri="{9D8B030D-6E8A-4147-A177-3AD203B41FA5}">
                      <a16:colId xmlns:a16="http://schemas.microsoft.com/office/drawing/2014/main" val="1743502498"/>
                    </a:ext>
                  </a:extLst>
                </a:gridCol>
                <a:gridCol w="768522">
                  <a:extLst>
                    <a:ext uri="{9D8B030D-6E8A-4147-A177-3AD203B41FA5}">
                      <a16:colId xmlns:a16="http://schemas.microsoft.com/office/drawing/2014/main" val="761491264"/>
                    </a:ext>
                  </a:extLst>
                </a:gridCol>
                <a:gridCol w="906461">
                  <a:extLst>
                    <a:ext uri="{9D8B030D-6E8A-4147-A177-3AD203B41FA5}">
                      <a16:colId xmlns:a16="http://schemas.microsoft.com/office/drawing/2014/main" val="2402191924"/>
                    </a:ext>
                  </a:extLst>
                </a:gridCol>
              </a:tblGrid>
              <a:tr h="377410">
                <a:tc>
                  <a:txBody>
                    <a:bodyPr/>
                    <a:lstStyle/>
                    <a:p>
                      <a:pPr algn="ctr" fontAlgn="ctr"/>
                      <a:r>
                        <a:rPr lang="es-ES" sz="900" b="1" u="none" strike="noStrike" dirty="0">
                          <a:effectLst/>
                        </a:rPr>
                        <a:t>CODIGO AUDITORÍA</a:t>
                      </a:r>
                      <a:endParaRPr lang="es-ES" sz="900" b="1" i="0" u="none" strike="noStrike" dirty="0">
                        <a:solidFill>
                          <a:srgbClr val="000000"/>
                        </a:solidFill>
                        <a:effectLst/>
                        <a:latin typeface="Arial" panose="020B0604020202020204" pitchFamily="34" charset="0"/>
                      </a:endParaRPr>
                    </a:p>
                  </a:txBody>
                  <a:tcPr marL="5318" marR="5318" marT="5318" marB="0" anchor="ctr">
                    <a:solidFill>
                      <a:schemeClr val="bg1">
                        <a:lumMod val="85000"/>
                      </a:schemeClr>
                    </a:solidFill>
                  </a:tcPr>
                </a:tc>
                <a:tc>
                  <a:txBody>
                    <a:bodyPr/>
                    <a:lstStyle/>
                    <a:p>
                      <a:pPr algn="ctr" fontAlgn="ctr"/>
                      <a:r>
                        <a:rPr lang="es-CO" sz="900" b="1" u="none" strike="noStrike">
                          <a:effectLst/>
                        </a:rPr>
                        <a:t>No. HALLAZGO</a:t>
                      </a:r>
                      <a:endParaRPr lang="es-CO" sz="900" b="1" i="0" u="none" strike="noStrike">
                        <a:solidFill>
                          <a:srgbClr val="000000"/>
                        </a:solidFill>
                        <a:effectLst/>
                        <a:latin typeface="Arial" panose="020B0604020202020204" pitchFamily="34" charset="0"/>
                      </a:endParaRPr>
                    </a:p>
                  </a:txBody>
                  <a:tcPr marL="5318" marR="5318" marT="5318" marB="0" anchor="ctr">
                    <a:solidFill>
                      <a:schemeClr val="bg1">
                        <a:lumMod val="85000"/>
                      </a:schemeClr>
                    </a:solidFill>
                  </a:tcPr>
                </a:tc>
                <a:tc>
                  <a:txBody>
                    <a:bodyPr/>
                    <a:lstStyle/>
                    <a:p>
                      <a:pPr algn="ctr" fontAlgn="ctr"/>
                      <a:r>
                        <a:rPr lang="es-CO" sz="900" b="1" u="none" strike="noStrike" dirty="0">
                          <a:effectLst/>
                        </a:rPr>
                        <a:t>PROCESO RESPONSABLE DEL PME</a:t>
                      </a:r>
                      <a:endParaRPr lang="es-CO" sz="900" b="1" i="0" u="none" strike="noStrike" dirty="0">
                        <a:solidFill>
                          <a:srgbClr val="000000"/>
                        </a:solidFill>
                        <a:effectLst/>
                        <a:latin typeface="Arial" panose="020B0604020202020204" pitchFamily="34" charset="0"/>
                      </a:endParaRPr>
                    </a:p>
                  </a:txBody>
                  <a:tcPr marL="5318" marR="5318" marT="5318" marB="0" anchor="ctr">
                    <a:solidFill>
                      <a:schemeClr val="bg1">
                        <a:lumMod val="85000"/>
                      </a:schemeClr>
                    </a:solidFill>
                  </a:tcPr>
                </a:tc>
                <a:tc>
                  <a:txBody>
                    <a:bodyPr/>
                    <a:lstStyle/>
                    <a:p>
                      <a:pPr algn="ctr" fontAlgn="ctr"/>
                      <a:r>
                        <a:rPr lang="es-CO" sz="900" b="1" u="none" strike="noStrike" dirty="0">
                          <a:effectLst/>
                        </a:rPr>
                        <a:t>DESCRIPCIÓN HALLAZGO</a:t>
                      </a:r>
                      <a:endParaRPr lang="es-CO" sz="900" b="1" i="0" u="none" strike="noStrike" dirty="0">
                        <a:solidFill>
                          <a:srgbClr val="000000"/>
                        </a:solidFill>
                        <a:effectLst/>
                        <a:latin typeface="Arial" panose="020B0604020202020204" pitchFamily="34" charset="0"/>
                      </a:endParaRPr>
                    </a:p>
                  </a:txBody>
                  <a:tcPr marL="5318" marR="5318" marT="5318" marB="0" anchor="ctr">
                    <a:solidFill>
                      <a:schemeClr val="bg1">
                        <a:lumMod val="85000"/>
                      </a:schemeClr>
                    </a:solidFill>
                  </a:tcPr>
                </a:tc>
                <a:tc>
                  <a:txBody>
                    <a:bodyPr/>
                    <a:lstStyle/>
                    <a:p>
                      <a:pPr algn="ctr" fontAlgn="ctr"/>
                      <a:r>
                        <a:rPr lang="es-CO" sz="900" b="1" u="none" strike="noStrike" kern="1200" dirty="0">
                          <a:solidFill>
                            <a:schemeClr val="tx1"/>
                          </a:solidFill>
                          <a:effectLst/>
                          <a:latin typeface="+mn-lt"/>
                          <a:ea typeface="+mn-ea"/>
                          <a:cs typeface="+mn-cs"/>
                        </a:rPr>
                        <a:t>DESCRIPCIÓN ACCIÓN</a:t>
                      </a:r>
                    </a:p>
                  </a:txBody>
                  <a:tcPr marL="5318" marR="5318" marT="5318" marB="0" anchor="ctr">
                    <a:solidFill>
                      <a:schemeClr val="bg1">
                        <a:lumMod val="85000"/>
                      </a:schemeClr>
                    </a:solidFill>
                  </a:tcPr>
                </a:tc>
                <a:tc>
                  <a:txBody>
                    <a:bodyPr/>
                    <a:lstStyle/>
                    <a:p>
                      <a:pPr algn="ctr" fontAlgn="ctr"/>
                      <a:r>
                        <a:rPr lang="es-CO" sz="900" b="1" u="none" strike="noStrike" dirty="0">
                          <a:effectLst/>
                        </a:rPr>
                        <a:t>FECHA DE INICIO</a:t>
                      </a:r>
                      <a:endParaRPr lang="es-CO" sz="900" b="1" i="0" u="none" strike="noStrike" dirty="0">
                        <a:solidFill>
                          <a:srgbClr val="000000"/>
                        </a:solidFill>
                        <a:effectLst/>
                        <a:latin typeface="Arial" panose="020B0604020202020204" pitchFamily="34" charset="0"/>
                      </a:endParaRPr>
                    </a:p>
                  </a:txBody>
                  <a:tcPr marL="5318" marR="5318" marT="5318" marB="0" anchor="ctr">
                    <a:solidFill>
                      <a:schemeClr val="bg1">
                        <a:lumMod val="85000"/>
                      </a:schemeClr>
                    </a:solidFill>
                  </a:tcPr>
                </a:tc>
                <a:tc>
                  <a:txBody>
                    <a:bodyPr/>
                    <a:lstStyle/>
                    <a:p>
                      <a:pPr algn="ctr" fontAlgn="ctr"/>
                      <a:r>
                        <a:rPr lang="es-CO" sz="900" b="1" u="none" strike="noStrike">
                          <a:effectLst/>
                        </a:rPr>
                        <a:t>FECHA DE TERMINACIÓN</a:t>
                      </a:r>
                      <a:endParaRPr lang="es-CO" sz="900" b="1" i="0" u="none" strike="noStrike">
                        <a:solidFill>
                          <a:srgbClr val="000000"/>
                        </a:solidFill>
                        <a:effectLst/>
                        <a:latin typeface="Arial" panose="020B0604020202020204" pitchFamily="34" charset="0"/>
                      </a:endParaRPr>
                    </a:p>
                  </a:txBody>
                  <a:tcPr marL="5318" marR="5318" marT="5318" marB="0" anchor="ctr">
                    <a:solidFill>
                      <a:schemeClr val="bg1">
                        <a:lumMod val="85000"/>
                      </a:schemeClr>
                    </a:solidFill>
                  </a:tcPr>
                </a:tc>
                <a:tc>
                  <a:txBody>
                    <a:bodyPr/>
                    <a:lstStyle/>
                    <a:p>
                      <a:pPr algn="ctr" fontAlgn="ctr"/>
                      <a:r>
                        <a:rPr lang="es-CO" sz="900" b="1" u="none" strike="noStrike" dirty="0">
                          <a:effectLst/>
                        </a:rPr>
                        <a:t>ESTADO Y EVALUACIÓN ENTIDAD</a:t>
                      </a:r>
                      <a:endParaRPr lang="es-CO" sz="900" b="1" i="0" u="none" strike="noStrike" dirty="0">
                        <a:solidFill>
                          <a:srgbClr val="000000"/>
                        </a:solidFill>
                        <a:effectLst/>
                        <a:latin typeface="Arial" panose="020B0604020202020204" pitchFamily="34" charset="0"/>
                      </a:endParaRPr>
                    </a:p>
                  </a:txBody>
                  <a:tcPr marL="5318" marR="5318" marT="5318" marB="0" anchor="ctr">
                    <a:solidFill>
                      <a:schemeClr val="bg1">
                        <a:lumMod val="85000"/>
                      </a:schemeClr>
                    </a:solidFill>
                  </a:tcPr>
                </a:tc>
                <a:extLst>
                  <a:ext uri="{0D108BD9-81ED-4DB2-BD59-A6C34878D82A}">
                    <a16:rowId xmlns:a16="http://schemas.microsoft.com/office/drawing/2014/main" val="3779268045"/>
                  </a:ext>
                </a:extLst>
              </a:tr>
              <a:tr h="1122599">
                <a:tc>
                  <a:txBody>
                    <a:bodyPr/>
                    <a:lstStyle/>
                    <a:p>
                      <a:pPr algn="ctr" fontAlgn="ctr"/>
                      <a:r>
                        <a:rPr lang="es-CO" sz="900" u="none" strike="noStrike" dirty="0">
                          <a:effectLst/>
                        </a:rPr>
                        <a:t>55</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dirty="0">
                          <a:effectLst/>
                        </a:rPr>
                        <a:t>3.3.2.3</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dirty="0">
                          <a:effectLst/>
                        </a:rPr>
                        <a:t>Gestión Financiera</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t"/>
                      <a:r>
                        <a:rPr lang="es-ES" sz="900" u="none" strike="noStrike" dirty="0">
                          <a:effectLst/>
                        </a:rPr>
                        <a:t>HALL ADM INEFECTIVIDAD ACCIÓN DE CVP SUBSANAR HALL 3.3.1.3 HALL ADM POR FALTA DE CONTROL Y SEGUIMIENTO A PARTIDAS CONCILIATORIAS QUE FIGURAN COMO “CHEQUES PENDIENTES DE COBRO” DE VIGS ANTERIORES POR VALOR $120.321.091 PENDIENTES DE DEPURAR” CORRESPONDIENTE A LA AUD DE REG A CUENTA 2018 CÓD 23, DEBIDO A QUE EN SEGUIMIENTO DEL PROC AUDITOR SOPORTES ALLEGADOS NO EVIDENCIA QUE CVP EFECTUO LA DEPURACIÓN CUENTA "CHEQUES NO COBRADOS POR RECLAMA</a:t>
                      </a:r>
                      <a:endParaRPr lang="es-ES" sz="900" b="0" i="0" u="none" strike="noStrike" dirty="0">
                        <a:solidFill>
                          <a:srgbClr val="000000"/>
                        </a:solidFill>
                        <a:effectLst/>
                        <a:latin typeface="Arial" panose="020B0604020202020204" pitchFamily="34" charset="0"/>
                      </a:endParaRPr>
                    </a:p>
                  </a:txBody>
                  <a:tcPr marL="5318" marR="5318" marT="5318" marB="0">
                    <a:solidFill>
                      <a:schemeClr val="bg1"/>
                    </a:solidFill>
                  </a:tcPr>
                </a:tc>
                <a:tc>
                  <a:txBody>
                    <a:bodyPr/>
                    <a:lstStyle/>
                    <a:p>
                      <a:pPr algn="l" fontAlgn="t"/>
                      <a:r>
                        <a:rPr lang="es-ES" sz="900" u="none" strike="noStrike" kern="1200" dirty="0">
                          <a:solidFill>
                            <a:schemeClr val="tx1"/>
                          </a:solidFill>
                          <a:effectLst/>
                          <a:latin typeface="+mn-lt"/>
                          <a:ea typeface="+mn-ea"/>
                          <a:cs typeface="+mn-cs"/>
                        </a:rPr>
                        <a:t>DEPURAR 13 CUENTAS POR VALOR DE 80 MILLONES DEL SALDO REFLEJADO A CORTE A 31/12/2020 DE LA CUENTA “CHEQUES NO COBRADOS O POR RECLAMAR.</a:t>
                      </a:r>
                    </a:p>
                  </a:txBody>
                  <a:tcPr marL="5318" marR="5318" marT="5318" marB="0">
                    <a:solidFill>
                      <a:schemeClr val="bg1"/>
                    </a:solidFill>
                  </a:tcPr>
                </a:tc>
                <a:tc>
                  <a:txBody>
                    <a:bodyPr/>
                    <a:lstStyle/>
                    <a:p>
                      <a:pPr algn="ctr" fontAlgn="ctr"/>
                      <a:r>
                        <a:rPr lang="es-CO" sz="900" u="none" strike="noStrike">
                          <a:effectLst/>
                        </a:rPr>
                        <a:t>1/08/2021</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a:effectLst/>
                        </a:rPr>
                        <a:t>22/01/2023</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INCUMPLIDA POR CONTROL INTERNO</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extLst>
                  <a:ext uri="{0D108BD9-81ED-4DB2-BD59-A6C34878D82A}">
                    <a16:rowId xmlns:a16="http://schemas.microsoft.com/office/drawing/2014/main" val="467159054"/>
                  </a:ext>
                </a:extLst>
              </a:tr>
              <a:tr h="625806">
                <a:tc>
                  <a:txBody>
                    <a:bodyPr/>
                    <a:lstStyle/>
                    <a:p>
                      <a:pPr algn="ctr" fontAlgn="ctr"/>
                      <a:r>
                        <a:rPr lang="es-CO" sz="900" u="none" strike="noStrike">
                          <a:effectLst/>
                        </a:rPr>
                        <a:t>50</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dirty="0">
                          <a:effectLst/>
                        </a:rPr>
                        <a:t>3.3.9</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t"/>
                      <a:r>
                        <a:rPr lang="es-ES" sz="900" u="none" strike="noStrike" dirty="0">
                          <a:effectLst/>
                        </a:rPr>
                        <a:t>HALLAZGO ADMINISTRATIVO CON PRESUNTA INCIDENCIA DISCIPLINARIA POR EL NO PAGO DEL 100% DE LOS RECURSOS ASIGNADOS A LOS HOGARES EN LAS RESOLUCIONES VUR Y DE ADQUISICIÓN PREDIAL, A PESAR DE YA HABER ENTREGADO EL PAR Y HABER ACCEDIDO A LA ALTERNATIVA HABITACIONAL</a:t>
                      </a:r>
                      <a:endParaRPr lang="es-ES" sz="900" b="0" i="0" u="none" strike="noStrike" dirty="0">
                        <a:solidFill>
                          <a:srgbClr val="000000"/>
                        </a:solidFill>
                        <a:effectLst/>
                        <a:latin typeface="Arial" panose="020B0604020202020204" pitchFamily="34" charset="0"/>
                      </a:endParaRPr>
                    </a:p>
                  </a:txBody>
                  <a:tcPr marL="5318" marR="5318" marT="5318" marB="0">
                    <a:solidFill>
                      <a:schemeClr val="bg1"/>
                    </a:solidFill>
                  </a:tcPr>
                </a:tc>
                <a:tc>
                  <a:txBody>
                    <a:bodyPr/>
                    <a:lstStyle/>
                    <a:p>
                      <a:pPr algn="just" fontAlgn="t"/>
                      <a:r>
                        <a:rPr lang="es-ES" sz="900" u="none" strike="noStrike" kern="1200" dirty="0">
                          <a:solidFill>
                            <a:schemeClr val="tx1"/>
                          </a:solidFill>
                          <a:effectLst/>
                          <a:latin typeface="+mn-lt"/>
                          <a:ea typeface="+mn-ea"/>
                          <a:cs typeface="+mn-cs"/>
                        </a:rPr>
                        <a:t>GESTIONAR EL CIERRE DEL 20% DE LOS PROCESOS DE LOS HOGARES QUE TIENEN RESOLUCIÓN VUR O ADQUISICIÓN PREDIAL, CON ENTREGA DE PAR Y ALTERNATIVA HABITACIONAL, RELACIONADOS EN EL HALLAZGO.</a:t>
                      </a:r>
                    </a:p>
                  </a:txBody>
                  <a:tcPr marL="5318" marR="5318" marT="5318" marB="0">
                    <a:solidFill>
                      <a:schemeClr val="bg1"/>
                    </a:solidFill>
                  </a:tcPr>
                </a:tc>
                <a:tc>
                  <a:txBody>
                    <a:bodyPr/>
                    <a:lstStyle/>
                    <a:p>
                      <a:pPr algn="ctr" fontAlgn="ctr"/>
                      <a:r>
                        <a:rPr lang="es-CO" sz="900" u="none" strike="noStrike">
                          <a:effectLst/>
                        </a:rPr>
                        <a:t>16/03/2022</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a:effectLst/>
                        </a:rPr>
                        <a:t>15/03/2023</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INCUMPLIDA POR CONTROL INTERNO</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extLst>
                  <a:ext uri="{0D108BD9-81ED-4DB2-BD59-A6C34878D82A}">
                    <a16:rowId xmlns:a16="http://schemas.microsoft.com/office/drawing/2014/main" val="1611533480"/>
                  </a:ext>
                </a:extLst>
              </a:tr>
              <a:tr h="501608">
                <a:tc>
                  <a:txBody>
                    <a:bodyPr/>
                    <a:lstStyle/>
                    <a:p>
                      <a:pPr algn="ctr" fontAlgn="ctr"/>
                      <a:r>
                        <a:rPr lang="es-CO" sz="900" u="none" strike="noStrike">
                          <a:effectLst/>
                        </a:rPr>
                        <a:t>61</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dirty="0">
                          <a:effectLst/>
                        </a:rPr>
                        <a:t>3.2.2.1</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t"/>
                      <a:r>
                        <a:rPr lang="es-ES" sz="900" u="none" strike="noStrike" dirty="0">
                          <a:effectLst/>
                        </a:rPr>
                        <a:t>HALLAZGO ADMINISTRATIVO: POR NO CONTAR CON UNA CONCILIACIÓN DE LOS SALDOS PRESENTADOS EN CUENTAS DE AHORRO PROGRAMADO - CAP CON CORTE A DICIEMBRE 31 DE 2021</a:t>
                      </a:r>
                      <a:endParaRPr lang="es-ES" sz="900" b="0" i="0" u="none" strike="noStrike" dirty="0">
                        <a:solidFill>
                          <a:srgbClr val="000000"/>
                        </a:solidFill>
                        <a:effectLst/>
                        <a:latin typeface="Arial" panose="020B0604020202020204" pitchFamily="34" charset="0"/>
                      </a:endParaRPr>
                    </a:p>
                  </a:txBody>
                  <a:tcPr marL="5318" marR="5318" marT="5318" marB="0">
                    <a:solidFill>
                      <a:schemeClr val="bg1"/>
                    </a:solidFill>
                  </a:tcPr>
                </a:tc>
                <a:tc>
                  <a:txBody>
                    <a:bodyPr/>
                    <a:lstStyle/>
                    <a:p>
                      <a:pPr algn="just" fontAlgn="t"/>
                      <a:r>
                        <a:rPr lang="es-ES" sz="900" u="none" strike="noStrike" kern="1200" dirty="0">
                          <a:solidFill>
                            <a:schemeClr val="tx1"/>
                          </a:solidFill>
                          <a:effectLst/>
                          <a:latin typeface="+mn-lt"/>
                          <a:ea typeface="+mn-ea"/>
                          <a:cs typeface="+mn-cs"/>
                        </a:rPr>
                        <a:t>SOLICITAR CONCEPTO A LA SUPERINTENDENCIA FINANCIERA CON EL FIN DE QUE LAS INSTITUCIONES FINANCIERAS SUMINISTREN A LA CVP PERIODICAMENTE LA INFORMACIÓN DE LOS SALDOS DE CAP EN DONDE SE HAYAN CONSIGNADO RECURSOS PUBLICOS.</a:t>
                      </a:r>
                    </a:p>
                  </a:txBody>
                  <a:tcPr marL="5318" marR="5318" marT="5318" marB="0">
                    <a:solidFill>
                      <a:schemeClr val="bg1"/>
                    </a:solidFill>
                  </a:tcPr>
                </a:tc>
                <a:tc>
                  <a:txBody>
                    <a:bodyPr/>
                    <a:lstStyle/>
                    <a:p>
                      <a:pPr algn="ctr" fontAlgn="ctr"/>
                      <a:r>
                        <a:rPr lang="es-CO" sz="900" u="none" strike="noStrike">
                          <a:effectLst/>
                        </a:rPr>
                        <a:t>20/10/2022</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a:effectLst/>
                        </a:rPr>
                        <a:t>31/03/2023</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INCUMPLIDA POR CONTROL INTERNO</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extLst>
                  <a:ext uri="{0D108BD9-81ED-4DB2-BD59-A6C34878D82A}">
                    <a16:rowId xmlns:a16="http://schemas.microsoft.com/office/drawing/2014/main" val="2523498158"/>
                  </a:ext>
                </a:extLst>
              </a:tr>
              <a:tr h="501608">
                <a:tc>
                  <a:txBody>
                    <a:bodyPr/>
                    <a:lstStyle/>
                    <a:p>
                      <a:pPr algn="ctr" fontAlgn="ctr"/>
                      <a:r>
                        <a:rPr lang="es-CO" sz="900" u="none" strike="noStrike">
                          <a:effectLst/>
                        </a:rPr>
                        <a:t>61</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a:effectLst/>
                        </a:rPr>
                        <a:t>3.2.2.1</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t"/>
                      <a:r>
                        <a:rPr lang="es-ES" sz="900" u="none" strike="noStrike" dirty="0">
                          <a:effectLst/>
                        </a:rPr>
                        <a:t>HALLAZGO ADMINISTRATIVO: POR NO CONTAR CON UNA CONCILIACIÓN DE LOS SALDOS PRESENTADOS EN CUENTAS DE AHORRO PROGRAMADO - CAP CON CORTE A DICIEMBRE 31 DE 2021</a:t>
                      </a:r>
                      <a:endParaRPr lang="es-ES" sz="900" b="0" i="0" u="none" strike="noStrike" dirty="0">
                        <a:solidFill>
                          <a:srgbClr val="000000"/>
                        </a:solidFill>
                        <a:effectLst/>
                        <a:latin typeface="Arial" panose="020B0604020202020204" pitchFamily="34" charset="0"/>
                      </a:endParaRPr>
                    </a:p>
                  </a:txBody>
                  <a:tcPr marL="5318" marR="5318" marT="5318" marB="0">
                    <a:solidFill>
                      <a:schemeClr val="bg1"/>
                    </a:solidFill>
                  </a:tcPr>
                </a:tc>
                <a:tc>
                  <a:txBody>
                    <a:bodyPr/>
                    <a:lstStyle/>
                    <a:p>
                      <a:pPr algn="just" fontAlgn="t"/>
                      <a:r>
                        <a:rPr lang="es-ES" sz="900" u="none" strike="noStrike" kern="1200" dirty="0">
                          <a:solidFill>
                            <a:schemeClr val="tx1"/>
                          </a:solidFill>
                          <a:effectLst/>
                          <a:latin typeface="+mn-lt"/>
                          <a:ea typeface="+mn-ea"/>
                          <a:cs typeface="+mn-cs"/>
                        </a:rPr>
                        <a:t>PRESENTAR INFORME A 31 DE DICIEMBRE DE 2022 DE LAS CONCILIACIONES RELIZADAS EN CUENTAS DE AHORRO PROGRAMADO CAP EN LOS AÑOS 2021 - 2022</a:t>
                      </a:r>
                    </a:p>
                  </a:txBody>
                  <a:tcPr marL="5318" marR="5318" marT="5318" marB="0">
                    <a:solidFill>
                      <a:schemeClr val="bg1"/>
                    </a:solidFill>
                  </a:tcPr>
                </a:tc>
                <a:tc>
                  <a:txBody>
                    <a:bodyPr/>
                    <a:lstStyle/>
                    <a:p>
                      <a:pPr algn="ctr" fontAlgn="ctr"/>
                      <a:r>
                        <a:rPr lang="es-CO" sz="900" u="none" strike="noStrike">
                          <a:effectLst/>
                        </a:rPr>
                        <a:t>20/10/2022</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a:effectLst/>
                        </a:rPr>
                        <a:t>31/01/2023</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INCUMPLIDA POR CONTROL INTERNO</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extLst>
                  <a:ext uri="{0D108BD9-81ED-4DB2-BD59-A6C34878D82A}">
                    <a16:rowId xmlns:a16="http://schemas.microsoft.com/office/drawing/2014/main" val="2384343257"/>
                  </a:ext>
                </a:extLst>
              </a:tr>
              <a:tr h="1122599">
                <a:tc>
                  <a:txBody>
                    <a:bodyPr/>
                    <a:lstStyle/>
                    <a:p>
                      <a:pPr algn="ctr" fontAlgn="ctr"/>
                      <a:r>
                        <a:rPr lang="es-CO" sz="900" u="none" strike="noStrike">
                          <a:effectLst/>
                        </a:rPr>
                        <a:t>61</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a:effectLst/>
                        </a:rPr>
                        <a:t>3.2.2.2</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t"/>
                      <a:r>
                        <a:rPr lang="es-ES" sz="900" u="none" strike="noStrike" dirty="0">
                          <a:effectLst/>
                        </a:rPr>
                        <a:t>HALLAZGO ADMINISTRATIVO POR MANTENER INACTIVOS $29.707.334.622 DEL VALOR TOTAL DE LOS RECURSOS DEPOSITADOS EN CUENTAS DE AHORRO PROGRAMADO CAP Y DEPÓSITOS A FAVOR DE TERCEROS DAFT, PARA ATENDER LAS RESOLUCIONES DE VUR Y DE ADQUISICIÓN PREDIAL EXPEDIDAS ENTRE LOS AÑOS 2013 A 2021 SOBRE LOS CUALES SE DEPOSITÓ EL 100% DEL VALOR ASIGNADO, NO SE HA EFECTUADO NINGÚN GIRO A TERCEROS, NI RECIBIDO EL PAR, CON OCASIÓN A LA GESTIÓN REALIZADA A DICIEMBRE 31 DE 2021</a:t>
                      </a:r>
                      <a:endParaRPr lang="es-ES" sz="900" b="0" i="0" u="none" strike="noStrike" dirty="0">
                        <a:solidFill>
                          <a:srgbClr val="000000"/>
                        </a:solidFill>
                        <a:effectLst/>
                        <a:latin typeface="Arial" panose="020B0604020202020204" pitchFamily="34" charset="0"/>
                      </a:endParaRPr>
                    </a:p>
                  </a:txBody>
                  <a:tcPr marL="5318" marR="5318" marT="5318" marB="0">
                    <a:solidFill>
                      <a:schemeClr val="bg1"/>
                    </a:solidFill>
                  </a:tcPr>
                </a:tc>
                <a:tc>
                  <a:txBody>
                    <a:bodyPr/>
                    <a:lstStyle/>
                    <a:p>
                      <a:pPr algn="just" fontAlgn="t"/>
                      <a:r>
                        <a:rPr lang="es-ES" sz="900" u="none" strike="noStrike" kern="1200" dirty="0">
                          <a:solidFill>
                            <a:schemeClr val="tx1"/>
                          </a:solidFill>
                          <a:effectLst/>
                          <a:latin typeface="+mn-lt"/>
                          <a:ea typeface="+mn-ea"/>
                          <a:cs typeface="+mn-cs"/>
                        </a:rPr>
                        <a:t>PRESENTAR INFORME A 31 DE DICIEMBRE DE 2022 DE LAS RESOLUCIONES DE VUR Y DE ADQUISICIÓN PREDIAL EXPEDIDAS ENTRE LOS AÑOS 2013 A 2021 SOBRE LOS CUALES SE REALIZARON GESTIONES Y/O MOVILIZARON RECURSOS ASIGNADOS, SE RECIBIÓ EL PAR, CON OCASIÓN A LA GESTIÓN REALIZADA AÑOS 2021 Y 2022.</a:t>
                      </a:r>
                    </a:p>
                  </a:txBody>
                  <a:tcPr marL="5318" marR="5318" marT="5318" marB="0">
                    <a:solidFill>
                      <a:schemeClr val="bg1"/>
                    </a:solidFill>
                  </a:tcPr>
                </a:tc>
                <a:tc>
                  <a:txBody>
                    <a:bodyPr/>
                    <a:lstStyle/>
                    <a:p>
                      <a:pPr algn="ctr" fontAlgn="ctr"/>
                      <a:r>
                        <a:rPr lang="es-CO" sz="900" u="none" strike="noStrike" dirty="0">
                          <a:effectLst/>
                        </a:rPr>
                        <a:t>20/10/2022</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a:effectLst/>
                        </a:rPr>
                        <a:t>31/01/2023</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INCUMPLIDA POR CONTROL INTERNO</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extLst>
                  <a:ext uri="{0D108BD9-81ED-4DB2-BD59-A6C34878D82A}">
                    <a16:rowId xmlns:a16="http://schemas.microsoft.com/office/drawing/2014/main" val="2151001521"/>
                  </a:ext>
                </a:extLst>
              </a:tr>
              <a:tr h="874202">
                <a:tc>
                  <a:txBody>
                    <a:bodyPr/>
                    <a:lstStyle/>
                    <a:p>
                      <a:pPr algn="ctr" fontAlgn="ctr"/>
                      <a:r>
                        <a:rPr lang="es-CO" sz="900" u="none" strike="noStrike">
                          <a:effectLst/>
                        </a:rPr>
                        <a:t>61</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a:effectLst/>
                        </a:rPr>
                        <a:t>3.3.4.12.1</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a:effectLst/>
                        </a:rPr>
                        <a:t>Gestión Financiera</a:t>
                      </a:r>
                      <a:endParaRPr lang="es-CO" sz="900" b="0" i="0" u="none" strike="noStrike">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t"/>
                      <a:r>
                        <a:rPr lang="es-ES" sz="900" u="none" strike="noStrike" dirty="0">
                          <a:effectLst/>
                        </a:rPr>
                        <a:t>HALLAZGO ADMINISTRATIVO POR INEFECTIVIDAD DE LA ACCIÓN NO. 5 PROPUESTA PARA SUBSANAR EL HALLAZGO “3.3.4.5.4.2. HALLAZGO ADMINISTRATIVO POR DEFICIENCIAS EN LA GESTIÓN OPORTUNA, EN LA APLICACIÓN DE LOS RECURSOS CONFORME A LOS PRINCIPIOS DE PLANEACIÓN Y ANUALIDAD, QUE OBLIGA A LA CONSTITUCIÓN DE RESERVAS PRESUPUESTALES AL CIERRE DE LA VIGENCIA 2020”.</a:t>
                      </a:r>
                      <a:endParaRPr lang="es-ES" sz="900" b="0" i="0" u="none" strike="noStrike" dirty="0">
                        <a:solidFill>
                          <a:srgbClr val="000000"/>
                        </a:solidFill>
                        <a:effectLst/>
                        <a:latin typeface="Arial" panose="020B0604020202020204" pitchFamily="34" charset="0"/>
                      </a:endParaRPr>
                    </a:p>
                  </a:txBody>
                  <a:tcPr marL="5318" marR="5318" marT="5318" marB="0">
                    <a:solidFill>
                      <a:schemeClr val="bg1"/>
                    </a:solidFill>
                  </a:tcPr>
                </a:tc>
                <a:tc>
                  <a:txBody>
                    <a:bodyPr/>
                    <a:lstStyle/>
                    <a:p>
                      <a:pPr algn="just" fontAlgn="t"/>
                      <a:r>
                        <a:rPr lang="es-ES" sz="900" u="none" strike="noStrike" kern="1200" dirty="0">
                          <a:solidFill>
                            <a:schemeClr val="tx1"/>
                          </a:solidFill>
                          <a:effectLst/>
                          <a:latin typeface="+mn-lt"/>
                          <a:ea typeface="+mn-ea"/>
                          <a:cs typeface="+mn-cs"/>
                        </a:rPr>
                        <a:t>REALIZAR SEGUIMIENTO A LA EJECUCIÓN PRESUPUESTAL DE LA ENTIDAD, REMITIENDO UN INFORME A LOS ORDENADORES DE GASTO CON BASE EN LA INFORMACIÓN DISPONIBLE EN BOGDATA Y EL PAGI-PAA.</a:t>
                      </a:r>
                    </a:p>
                  </a:txBody>
                  <a:tcPr marL="5318" marR="5318" marT="5318" marB="0">
                    <a:solidFill>
                      <a:schemeClr val="bg1"/>
                    </a:solidFill>
                  </a:tcPr>
                </a:tc>
                <a:tc>
                  <a:txBody>
                    <a:bodyPr/>
                    <a:lstStyle/>
                    <a:p>
                      <a:pPr algn="ctr" fontAlgn="ctr"/>
                      <a:r>
                        <a:rPr lang="es-CO" sz="900" u="none" strike="noStrike" dirty="0">
                          <a:effectLst/>
                        </a:rPr>
                        <a:t>20/10/2022</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ctr" fontAlgn="ctr"/>
                      <a:r>
                        <a:rPr lang="es-CO" sz="900" u="none" strike="noStrike" dirty="0">
                          <a:effectLst/>
                        </a:rPr>
                        <a:t>28/02/2023</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tc>
                  <a:txBody>
                    <a:bodyPr/>
                    <a:lstStyle/>
                    <a:p>
                      <a:pPr algn="l" fontAlgn="ctr"/>
                      <a:r>
                        <a:rPr lang="es-CO" sz="900" u="none" strike="noStrike" dirty="0">
                          <a:effectLst/>
                        </a:rPr>
                        <a:t>INCUMPLIDA POR CONTROL INTERNO</a:t>
                      </a:r>
                      <a:endParaRPr lang="es-CO" sz="900" b="0" i="0" u="none" strike="noStrike" dirty="0">
                        <a:solidFill>
                          <a:srgbClr val="000000"/>
                        </a:solidFill>
                        <a:effectLst/>
                        <a:latin typeface="Arial" panose="020B0604020202020204" pitchFamily="34" charset="0"/>
                      </a:endParaRPr>
                    </a:p>
                  </a:txBody>
                  <a:tcPr marL="5318" marR="5318" marT="5318" marB="0" anchor="ctr">
                    <a:solidFill>
                      <a:schemeClr val="bg1"/>
                    </a:solidFill>
                  </a:tcPr>
                </a:tc>
                <a:extLst>
                  <a:ext uri="{0D108BD9-81ED-4DB2-BD59-A6C34878D82A}">
                    <a16:rowId xmlns:a16="http://schemas.microsoft.com/office/drawing/2014/main" val="1653856610"/>
                  </a:ext>
                </a:extLst>
              </a:tr>
            </a:tbl>
          </a:graphicData>
        </a:graphic>
      </p:graphicFrame>
    </p:spTree>
    <p:extLst>
      <p:ext uri="{BB962C8B-B14F-4D97-AF65-F5344CB8AC3E}">
        <p14:creationId xmlns:p14="http://schemas.microsoft.com/office/powerpoint/2010/main" val="1121691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796430"/>
          </a:xfrm>
        </p:spPr>
        <p:txBody>
          <a:bodyPr>
            <a:normAutofit/>
          </a:bodyPr>
          <a:lstStyle/>
          <a:p>
            <a:r>
              <a:rPr lang="es-ES" sz="2800" dirty="0">
                <a:solidFill>
                  <a:srgbClr val="176748"/>
                </a:solidFill>
              </a:rPr>
              <a:t>Acciones Cumplidas Inefectivas por la Control Interno (10)</a:t>
            </a:r>
            <a:endParaRPr lang="es-CO" sz="2800" dirty="0">
              <a:solidFill>
                <a:srgbClr val="176748"/>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710531215"/>
              </p:ext>
            </p:extLst>
          </p:nvPr>
        </p:nvGraphicFramePr>
        <p:xfrm>
          <a:off x="412955" y="933930"/>
          <a:ext cx="11228439" cy="5772659"/>
        </p:xfrm>
        <a:graphic>
          <a:graphicData uri="http://schemas.openxmlformats.org/drawingml/2006/table">
            <a:tbl>
              <a:tblPr>
                <a:tableStyleId>{5940675A-B579-460E-94D1-54222C63F5DA}</a:tableStyleId>
              </a:tblPr>
              <a:tblGrid>
                <a:gridCol w="970730">
                  <a:extLst>
                    <a:ext uri="{9D8B030D-6E8A-4147-A177-3AD203B41FA5}">
                      <a16:colId xmlns:a16="http://schemas.microsoft.com/office/drawing/2014/main" val="1268327472"/>
                    </a:ext>
                  </a:extLst>
                </a:gridCol>
                <a:gridCol w="580436">
                  <a:extLst>
                    <a:ext uri="{9D8B030D-6E8A-4147-A177-3AD203B41FA5}">
                      <a16:colId xmlns:a16="http://schemas.microsoft.com/office/drawing/2014/main" val="3245456479"/>
                    </a:ext>
                  </a:extLst>
                </a:gridCol>
                <a:gridCol w="480361">
                  <a:extLst>
                    <a:ext uri="{9D8B030D-6E8A-4147-A177-3AD203B41FA5}">
                      <a16:colId xmlns:a16="http://schemas.microsoft.com/office/drawing/2014/main" val="1639412840"/>
                    </a:ext>
                  </a:extLst>
                </a:gridCol>
                <a:gridCol w="920692">
                  <a:extLst>
                    <a:ext uri="{9D8B030D-6E8A-4147-A177-3AD203B41FA5}">
                      <a16:colId xmlns:a16="http://schemas.microsoft.com/office/drawing/2014/main" val="1709433264"/>
                    </a:ext>
                  </a:extLst>
                </a:gridCol>
                <a:gridCol w="5253949">
                  <a:extLst>
                    <a:ext uri="{9D8B030D-6E8A-4147-A177-3AD203B41FA5}">
                      <a16:colId xmlns:a16="http://schemas.microsoft.com/office/drawing/2014/main" val="2510213827"/>
                    </a:ext>
                  </a:extLst>
                </a:gridCol>
                <a:gridCol w="730548">
                  <a:extLst>
                    <a:ext uri="{9D8B030D-6E8A-4147-A177-3AD203B41FA5}">
                      <a16:colId xmlns:a16="http://schemas.microsoft.com/office/drawing/2014/main" val="2508436761"/>
                    </a:ext>
                  </a:extLst>
                </a:gridCol>
                <a:gridCol w="830625">
                  <a:extLst>
                    <a:ext uri="{9D8B030D-6E8A-4147-A177-3AD203B41FA5}">
                      <a16:colId xmlns:a16="http://schemas.microsoft.com/office/drawing/2014/main" val="2968617100"/>
                    </a:ext>
                  </a:extLst>
                </a:gridCol>
                <a:gridCol w="1461098">
                  <a:extLst>
                    <a:ext uri="{9D8B030D-6E8A-4147-A177-3AD203B41FA5}">
                      <a16:colId xmlns:a16="http://schemas.microsoft.com/office/drawing/2014/main" val="2725256882"/>
                    </a:ext>
                  </a:extLst>
                </a:gridCol>
              </a:tblGrid>
              <a:tr h="287037">
                <a:tc>
                  <a:txBody>
                    <a:bodyPr/>
                    <a:lstStyle/>
                    <a:p>
                      <a:pPr algn="ctr" fontAlgn="ctr"/>
                      <a:r>
                        <a:rPr lang="es-ES" sz="1000" b="1" u="none" strike="noStrike">
                          <a:effectLst/>
                        </a:rPr>
                        <a:t>CODIGO AUDITORÍA SEGÚN PAD DE LA VIGENCIA</a:t>
                      </a:r>
                      <a:endParaRPr lang="es-ES" sz="1000" b="1" i="0" u="none" strike="noStrike">
                        <a:solidFill>
                          <a:srgbClr val="000000"/>
                        </a:solidFill>
                        <a:effectLst/>
                        <a:latin typeface="Arial" panose="020B0604020202020204" pitchFamily="34" charset="0"/>
                      </a:endParaRPr>
                    </a:p>
                  </a:txBody>
                  <a:tcPr marL="3181" marR="3181" marT="3181" marB="0" anchor="ctr">
                    <a:solidFill>
                      <a:schemeClr val="bg1">
                        <a:lumMod val="85000"/>
                      </a:schemeClr>
                    </a:solidFill>
                  </a:tcPr>
                </a:tc>
                <a:tc>
                  <a:txBody>
                    <a:bodyPr/>
                    <a:lstStyle/>
                    <a:p>
                      <a:pPr algn="ctr" fontAlgn="ctr"/>
                      <a:r>
                        <a:rPr lang="es-CO" sz="1000" b="1" u="none" strike="noStrike">
                          <a:effectLst/>
                        </a:rPr>
                        <a:t>No. HALLAZGO</a:t>
                      </a:r>
                      <a:endParaRPr lang="es-CO" sz="1000" b="1" i="0" u="none" strike="noStrike">
                        <a:solidFill>
                          <a:srgbClr val="000000"/>
                        </a:solidFill>
                        <a:effectLst/>
                        <a:latin typeface="Arial" panose="020B0604020202020204" pitchFamily="34" charset="0"/>
                      </a:endParaRPr>
                    </a:p>
                  </a:txBody>
                  <a:tcPr marL="3181" marR="3181" marT="3181" marB="0" anchor="ctr">
                    <a:solidFill>
                      <a:schemeClr val="bg1">
                        <a:lumMod val="85000"/>
                      </a:schemeClr>
                    </a:solidFill>
                  </a:tcPr>
                </a:tc>
                <a:tc>
                  <a:txBody>
                    <a:bodyPr/>
                    <a:lstStyle/>
                    <a:p>
                      <a:pPr algn="ctr" fontAlgn="ctr"/>
                      <a:r>
                        <a:rPr lang="es-CO" sz="1000" b="1" u="none" strike="noStrike">
                          <a:effectLst/>
                        </a:rPr>
                        <a:t>CODIGO ACCIÓN</a:t>
                      </a:r>
                      <a:endParaRPr lang="es-CO" sz="1000" b="1" i="0" u="none" strike="noStrike">
                        <a:solidFill>
                          <a:srgbClr val="000000"/>
                        </a:solidFill>
                        <a:effectLst/>
                        <a:latin typeface="Arial" panose="020B0604020202020204" pitchFamily="34" charset="0"/>
                      </a:endParaRPr>
                    </a:p>
                  </a:txBody>
                  <a:tcPr marL="3181" marR="3181" marT="3181" marB="0" anchor="ctr">
                    <a:solidFill>
                      <a:schemeClr val="bg1">
                        <a:lumMod val="85000"/>
                      </a:schemeClr>
                    </a:solidFill>
                  </a:tcPr>
                </a:tc>
                <a:tc>
                  <a:txBody>
                    <a:bodyPr/>
                    <a:lstStyle/>
                    <a:p>
                      <a:pPr algn="ctr" fontAlgn="ctr"/>
                      <a:r>
                        <a:rPr lang="es-CO" sz="1000" b="1" u="none" strike="noStrike">
                          <a:effectLst/>
                        </a:rPr>
                        <a:t>PROCESO RESPONSABLE DEL PME</a:t>
                      </a:r>
                      <a:endParaRPr lang="es-CO" sz="1000" b="1" i="0" u="none" strike="noStrike">
                        <a:solidFill>
                          <a:srgbClr val="000000"/>
                        </a:solidFill>
                        <a:effectLst/>
                        <a:latin typeface="Arial" panose="020B0604020202020204" pitchFamily="34" charset="0"/>
                      </a:endParaRPr>
                    </a:p>
                  </a:txBody>
                  <a:tcPr marL="3181" marR="3181" marT="3181" marB="0" anchor="ctr">
                    <a:solidFill>
                      <a:schemeClr val="bg1">
                        <a:lumMod val="85000"/>
                      </a:schemeClr>
                    </a:solidFill>
                  </a:tcPr>
                </a:tc>
                <a:tc>
                  <a:txBody>
                    <a:bodyPr/>
                    <a:lstStyle/>
                    <a:p>
                      <a:pPr algn="ctr" fontAlgn="ctr"/>
                      <a:r>
                        <a:rPr lang="es-CO" sz="1000" b="1" u="none" strike="noStrike">
                          <a:effectLst/>
                        </a:rPr>
                        <a:t>DESCRIPCIÓN HALLAZGO</a:t>
                      </a:r>
                      <a:endParaRPr lang="es-CO" sz="1000" b="1" i="0" u="none" strike="noStrike">
                        <a:solidFill>
                          <a:srgbClr val="000000"/>
                        </a:solidFill>
                        <a:effectLst/>
                        <a:latin typeface="Arial" panose="020B0604020202020204" pitchFamily="34" charset="0"/>
                      </a:endParaRPr>
                    </a:p>
                  </a:txBody>
                  <a:tcPr marL="3181" marR="3181" marT="3181" marB="0" anchor="ctr">
                    <a:solidFill>
                      <a:schemeClr val="bg1">
                        <a:lumMod val="85000"/>
                      </a:schemeClr>
                    </a:solidFill>
                  </a:tcPr>
                </a:tc>
                <a:tc>
                  <a:txBody>
                    <a:bodyPr/>
                    <a:lstStyle/>
                    <a:p>
                      <a:pPr algn="ctr" fontAlgn="ctr"/>
                      <a:r>
                        <a:rPr lang="es-CO" sz="1000" b="1" u="none" strike="noStrike">
                          <a:effectLst/>
                        </a:rPr>
                        <a:t>FECHA DE INICIO</a:t>
                      </a:r>
                      <a:endParaRPr lang="es-CO" sz="1000" b="1" i="0" u="none" strike="noStrike">
                        <a:solidFill>
                          <a:srgbClr val="000000"/>
                        </a:solidFill>
                        <a:effectLst/>
                        <a:latin typeface="Arial" panose="020B0604020202020204" pitchFamily="34" charset="0"/>
                      </a:endParaRPr>
                    </a:p>
                  </a:txBody>
                  <a:tcPr marL="3181" marR="3181" marT="3181" marB="0" anchor="ctr">
                    <a:solidFill>
                      <a:schemeClr val="bg1">
                        <a:lumMod val="85000"/>
                      </a:schemeClr>
                    </a:solidFill>
                  </a:tcPr>
                </a:tc>
                <a:tc>
                  <a:txBody>
                    <a:bodyPr/>
                    <a:lstStyle/>
                    <a:p>
                      <a:pPr algn="ctr" fontAlgn="ctr"/>
                      <a:r>
                        <a:rPr lang="es-CO" sz="1000" b="1" u="none" strike="noStrike">
                          <a:effectLst/>
                        </a:rPr>
                        <a:t>FECHA DE TERMINACIÓN</a:t>
                      </a:r>
                      <a:endParaRPr lang="es-CO" sz="1000" b="1" i="0" u="none" strike="noStrike">
                        <a:solidFill>
                          <a:srgbClr val="000000"/>
                        </a:solidFill>
                        <a:effectLst/>
                        <a:latin typeface="Arial" panose="020B0604020202020204" pitchFamily="34" charset="0"/>
                      </a:endParaRPr>
                    </a:p>
                  </a:txBody>
                  <a:tcPr marL="3181" marR="3181" marT="3181" marB="0" anchor="ctr">
                    <a:solidFill>
                      <a:schemeClr val="bg1">
                        <a:lumMod val="85000"/>
                      </a:schemeClr>
                    </a:solidFill>
                  </a:tcPr>
                </a:tc>
                <a:tc>
                  <a:txBody>
                    <a:bodyPr/>
                    <a:lstStyle/>
                    <a:p>
                      <a:pPr algn="ctr" fontAlgn="ctr"/>
                      <a:r>
                        <a:rPr lang="es-CO" sz="1000" b="1" u="none" strike="noStrike" dirty="0">
                          <a:effectLst/>
                        </a:rPr>
                        <a:t>ESTADO Y EVALUACIÓN ENTIDAD</a:t>
                      </a:r>
                      <a:endParaRPr lang="es-CO" sz="1000" b="1" i="0" u="none" strike="noStrike" dirty="0">
                        <a:solidFill>
                          <a:srgbClr val="000000"/>
                        </a:solidFill>
                        <a:effectLst/>
                        <a:latin typeface="Arial" panose="020B0604020202020204" pitchFamily="34" charset="0"/>
                      </a:endParaRPr>
                    </a:p>
                  </a:txBody>
                  <a:tcPr marL="3181" marR="3181" marT="3181" marB="0" anchor="ctr">
                    <a:solidFill>
                      <a:schemeClr val="bg1">
                        <a:lumMod val="85000"/>
                      </a:schemeClr>
                    </a:solidFill>
                  </a:tcPr>
                </a:tc>
                <a:extLst>
                  <a:ext uri="{0D108BD9-81ED-4DB2-BD59-A6C34878D82A}">
                    <a16:rowId xmlns:a16="http://schemas.microsoft.com/office/drawing/2014/main" val="2075741046"/>
                  </a:ext>
                </a:extLst>
              </a:tr>
              <a:tr h="358796">
                <a:tc>
                  <a:txBody>
                    <a:bodyPr/>
                    <a:lstStyle/>
                    <a:p>
                      <a:pPr algn="ctr" fontAlgn="ctr"/>
                      <a:r>
                        <a:rPr lang="es-CO" sz="900" u="none" strike="noStrike" dirty="0">
                          <a:effectLst/>
                        </a:rPr>
                        <a:t>50</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3.3.1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Reasentamientos</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dirty="0">
                          <a:effectLst/>
                        </a:rPr>
                        <a:t>HALLAZGO ADMINISTRATIVO POR EFECTUAR UN MENOR DEPÓSITO EN CAP O EN DAFT DEL ORDENADO EN LA RESOLUCIÓN DE ASIGNACIÓN DEL VUR O DE ADQUISICIÓN PREDIAL</a:t>
                      </a:r>
                      <a:endParaRPr lang="es-ES" sz="900" b="0" i="0" u="none" strike="noStrike" dirty="0">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a:effectLst/>
                        </a:rPr>
                        <a:t>16/03/2022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15/03/2023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1512162811"/>
                  </a:ext>
                </a:extLst>
              </a:tr>
              <a:tr h="691269">
                <a:tc>
                  <a:txBody>
                    <a:bodyPr/>
                    <a:lstStyle/>
                    <a:p>
                      <a:pPr algn="ctr" fontAlgn="ctr"/>
                      <a:r>
                        <a:rPr lang="es-CO" sz="900" u="none" strike="noStrike">
                          <a:effectLst/>
                        </a:rPr>
                        <a:t>50</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dirty="0">
                          <a:effectLst/>
                        </a:rPr>
                        <a:t>3.3.10</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dirty="0">
                          <a:effectLst/>
                        </a:rPr>
                        <a:t>1</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Reasentamientos</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dirty="0">
                          <a:effectLst/>
                        </a:rPr>
                        <a:t>HALLAZGO ADMINISTRATIVO CON PRESUNTA INCIDENCIA DISCIPLINARIA POR TENER INACTIVOS $14.328.685.043 DEL VALOR TOTAL DE LOS RECURSOS DEPOSITADOS EN CUENTAS DE AHORRO PROGRAMADO CAP Y DEPÓSITOS A FAVOR DE TERCEROS DAFT, PARA ATENDER LAS RESOLUCIONES DE VUR Y DE ADQUISICIÓN PREDIAL EXPEDIDAS EN LOS AÑOS 2014 Y 2015 SOBRE LOS CUALES SE DEPOSITÓ EL 100% DEL VALOR ASIGNADO Y NO SE HA EFECTUADO NINGÚN GIRO CON OCASIÓN A LA GESTIÓN REALIZADA A DICIEMBRE 31 DE 2021</a:t>
                      </a:r>
                      <a:endParaRPr lang="es-ES" sz="900" b="0" i="0" u="none" strike="noStrike" dirty="0">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a:effectLst/>
                        </a:rPr>
                        <a:t>16/03/2022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15/03/2023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2174966243"/>
                  </a:ext>
                </a:extLst>
              </a:tr>
              <a:tr h="358796">
                <a:tc>
                  <a:txBody>
                    <a:bodyPr/>
                    <a:lstStyle/>
                    <a:p>
                      <a:pPr algn="ctr" fontAlgn="ctr"/>
                      <a:r>
                        <a:rPr lang="es-CO" sz="900" u="none" strike="noStrike">
                          <a:effectLst/>
                        </a:rPr>
                        <a:t>50</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3.3.11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Reasentamientos</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dirty="0">
                          <a:effectLst/>
                        </a:rPr>
                        <a:t>HALLAZGO ADMINISTRATIVO CON PRESUNTA INCIDENCIA DISCIPLINARIA POR INCONSISTENCIA EN EL PROCESO DE REASENTAMIENTO DEL IDENTIFICADOR 2011-4-12914 UNIFICADO CON EL 2011-4-13324</a:t>
                      </a:r>
                      <a:endParaRPr lang="es-ES" sz="900" b="0" i="0" u="none" strike="noStrike" dirty="0">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a:effectLst/>
                        </a:rPr>
                        <a:t>16/03/2022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15/03/2023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a:effectLst/>
                        </a:rPr>
                        <a:t>CUMPLIDA INEFECTIVA POR CONTROL INTERNO</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197376804"/>
                  </a:ext>
                </a:extLst>
              </a:tr>
              <a:tr h="519349">
                <a:tc>
                  <a:txBody>
                    <a:bodyPr/>
                    <a:lstStyle/>
                    <a:p>
                      <a:pPr algn="ctr" fontAlgn="ctr"/>
                      <a:r>
                        <a:rPr lang="es-CO" sz="900" u="none" strike="noStrike">
                          <a:effectLst/>
                        </a:rPr>
                        <a:t>50</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3.3.12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dirty="0">
                          <a:effectLst/>
                        </a:rPr>
                        <a:t>HALLAZGO ADMINISTRATIVO POR NO SUSCRIBIR ACTA PROMESA DE COMPRAVENTA DEL PREDIO UBICADO EN ZONA DE ALTO RIESGO NO MITIGABLE A FAVOR DE LA CVP ANTES DE LA ELABORACIÓN DE LA RESOLUCIÓN DE ASIGNACIÓN DEL VALOR ÚNICO DE RECONOCIMIENTO – VUR- EN LOS IDENTIFICADORES: 2003-19-5089, 2012-19-14251, 2005-4-5815, 2015-Q20-01309, 2011-5-13275 Y 2011-18-13616</a:t>
                      </a:r>
                      <a:endParaRPr lang="es-ES" sz="900" b="0" i="0" u="none" strike="noStrike" dirty="0">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a:effectLst/>
                        </a:rPr>
                        <a:t>16/03/2022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15/03/2023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2971844964"/>
                  </a:ext>
                </a:extLst>
              </a:tr>
              <a:tr h="358796">
                <a:tc>
                  <a:txBody>
                    <a:bodyPr/>
                    <a:lstStyle/>
                    <a:p>
                      <a:pPr algn="ctr" fontAlgn="ctr"/>
                      <a:r>
                        <a:rPr lang="es-CO" sz="900" u="none" strike="noStrike">
                          <a:effectLst/>
                        </a:rPr>
                        <a:t>50</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3.3.3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a:effectLst/>
                        </a:rPr>
                        <a:t>HALLAZGO ADMINISTRATIVO CON PRESUNTA INCIDENCIA DISCIPLINARIA POR BAJA E INOPORTUNA EJECUCIÓN DE LOS RECURSOS COMPROMETIDOS PARA LA REUBICACIÓN DEFINITIVA DE LOS HOGARES</a:t>
                      </a:r>
                      <a:endParaRPr lang="es-ES" sz="900" b="0" i="0" u="none" strike="noStrike">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a:effectLst/>
                        </a:rPr>
                        <a:t>16/03/2022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15/03/2023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2926691531"/>
                  </a:ext>
                </a:extLst>
              </a:tr>
              <a:tr h="660184">
                <a:tc>
                  <a:txBody>
                    <a:bodyPr/>
                    <a:lstStyle/>
                    <a:p>
                      <a:pPr algn="ctr" fontAlgn="ctr"/>
                      <a:r>
                        <a:rPr lang="es-CO" sz="900" u="none" strike="noStrike">
                          <a:effectLst/>
                        </a:rPr>
                        <a:t>50</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3.3.4.</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dirty="0">
                          <a:effectLst/>
                        </a:rPr>
                        <a:t>HALLAZGO ADMINISTRATIVO Y FISCAL POR VALOR DE $392.323.689 CON PRESUNTA INCIDENCIA DISCIPLINARIA PORQUE SE REALIZÓ UN PAGO MAYOR AL 92% DE LA RESOLUCIÓN DE ASIGNACIÓN DEL VUR O DE ADQUISICIÓN PREDIAL SIN QUE SE HAYA EFECTUADO LA ENTREGA DEL PREDIO PAR, NI LA DE LA SOLUCIÓN HABITACIONAL Y SE GIRÓ A TERCEROS UN VALOR SUPERIOR AL 99% DEL VALOR ASIGNADO EN LA RESOLUCIÓN VUR, SIN QUE SE HAYA EFECTUADO LA ENTREGA Y ESCRITURACIÓN DE LA SOLUCIÓN HABITACIONAL.</a:t>
                      </a:r>
                      <a:endParaRPr lang="es-ES" sz="900" b="0" i="0" u="none" strike="noStrike" dirty="0">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a:effectLst/>
                        </a:rPr>
                        <a:t>16/03/2022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15/03/2023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3656613802"/>
                  </a:ext>
                </a:extLst>
              </a:tr>
              <a:tr h="495139">
                <a:tc>
                  <a:txBody>
                    <a:bodyPr/>
                    <a:lstStyle/>
                    <a:p>
                      <a:pPr algn="ctr" fontAlgn="ctr"/>
                      <a:r>
                        <a:rPr lang="es-CO" sz="900" u="none" strike="noStrike">
                          <a:effectLst/>
                        </a:rPr>
                        <a:t>56</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3.3.1.2.2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a:effectLst/>
                        </a:rPr>
                        <a:t>Urbanizaciones y Titulación</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dirty="0">
                          <a:effectLst/>
                        </a:rPr>
                        <a:t>HALLAZGO ADMINISTRATIVO, PORQUE EN EL ACTA DE LIQUIDACIÓN DEL PATRIMONIO AUTÓNOMO DERIVADO – PAD PORTALES DE ARBORIZADORA NO SE PRESENTA EL BALANCE ECONÓMICO DE LA ADMINISTRACIÓN DE LOS RECURSOS APORTADOS Y POR NO PRECISAR LOS TÉRMINOS EN QUE SE REALIZARÍA EL REINTEGRO DE LOS RECURSOS NO COMPROMETIDOS</a:t>
                      </a:r>
                      <a:endParaRPr lang="es-ES" sz="900" b="0" i="0" u="none" strike="noStrike" dirty="0">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dirty="0">
                          <a:effectLst/>
                        </a:rPr>
                        <a:t>24/06/2022</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23/06/2023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3001435635"/>
                  </a:ext>
                </a:extLst>
              </a:tr>
              <a:tr h="358796">
                <a:tc>
                  <a:txBody>
                    <a:bodyPr/>
                    <a:lstStyle/>
                    <a:p>
                      <a:pPr algn="ctr" fontAlgn="ctr"/>
                      <a:r>
                        <a:rPr lang="es-CO" sz="900" u="none" strike="noStrike" dirty="0">
                          <a:effectLst/>
                        </a:rPr>
                        <a:t>61</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3.2.2.1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a:effectLst/>
                        </a:rPr>
                        <a:t>HALLAZGO ADMINISTRATIVO: POR NO CONTAR CON UNA CONCILIACIÓN DE LOS SALDOS PRESENTADOS EN CUENTAS DE AHORRO PROGRAMADO - CAP CON CORTE A DICIEMBRE 31 DE 2021</a:t>
                      </a:r>
                      <a:endParaRPr lang="es-ES" sz="900" b="0" i="0" u="none" strike="noStrike">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dirty="0">
                          <a:effectLst/>
                        </a:rPr>
                        <a:t>20/10/2022</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dirty="0">
                          <a:effectLst/>
                        </a:rPr>
                        <a:t>31/03/2023</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1271687323"/>
                  </a:ext>
                </a:extLst>
              </a:tr>
              <a:tr h="660184">
                <a:tc>
                  <a:txBody>
                    <a:bodyPr/>
                    <a:lstStyle/>
                    <a:p>
                      <a:pPr algn="ctr" fontAlgn="ctr"/>
                      <a:r>
                        <a:rPr lang="es-CO" sz="900" u="none" strike="noStrike">
                          <a:effectLst/>
                        </a:rPr>
                        <a:t>61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3.2.2.10</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Reasentamientos</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dirty="0">
                          <a:effectLst/>
                        </a:rPr>
                        <a:t>HALLAZGO ADMINISTRATIVO POR INEFECTIVIDAD DE LA ACCIÓN NO. 2 PROPUESTA PARA SUBSANAR EL HALLAZGO “4.1.1. HALLAZGO ADMINISTRATIVO CON INCIDENCIA FISCAL POR VALOR DE $1.724.487.869 Y PRESUNTA INCIDENCIA DISCIPLINARIA POR EL PAGO DEL VALOR VUR A BENEFICIARIOS DENTRO DEL POLÍGONO LAS MALVINAS, SIN QUE SE HAYA CONSOLIDADO LA ENTREGA EFECTIVA Y MATERIAL DE 59 PREDIOS EN ALTO RIESGO A FAVOR DE LA CAJA DE LA VIVIENDA POPULAR”</a:t>
                      </a:r>
                      <a:endParaRPr lang="es-ES" sz="900" b="0" i="0" u="none" strike="noStrike" dirty="0">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a:effectLst/>
                        </a:rPr>
                        <a:t>20/10/2022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dirty="0">
                          <a:effectLst/>
                        </a:rPr>
                        <a:t>31/03/2023</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1084816308"/>
                  </a:ext>
                </a:extLst>
              </a:tr>
              <a:tr h="433389">
                <a:tc>
                  <a:txBody>
                    <a:bodyPr/>
                    <a:lstStyle/>
                    <a:p>
                      <a:pPr algn="ctr" fontAlgn="ctr"/>
                      <a:r>
                        <a:rPr lang="es-CO" sz="900" u="none" strike="noStrike">
                          <a:effectLst/>
                        </a:rPr>
                        <a:t>61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3.2.2.4</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1</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a:effectLst/>
                        </a:rPr>
                        <a:t>Reasentamientos</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t"/>
                      <a:r>
                        <a:rPr lang="es-ES" sz="900" u="none" strike="noStrike" dirty="0">
                          <a:effectLst/>
                        </a:rPr>
                        <a:t>HALLAZGO ADMINISTRATIVO POR LA CVP HABER EFECTUADO EL GIRO A TERCEROS DEL 100% DEL VALOR DE LA RESOLUCIÓN DE ASIGNACIÓN DEL VALOR ÚNICO DE RECONOCIMIENTO - VUR SIN HABER RECIBIDO EL PREDIO EN ALTO RIESGO - PAR Y SIN QUE SE HAYA EFECTUADO LA ENTREGA Y ESCRITURACIÓN DE LA SOLUCIÓN HABITACIONAL</a:t>
                      </a:r>
                      <a:endParaRPr lang="es-ES" sz="900" b="0" i="0" u="none" strike="noStrike" dirty="0">
                        <a:solidFill>
                          <a:srgbClr val="000000"/>
                        </a:solidFill>
                        <a:effectLst/>
                        <a:latin typeface="Arial" panose="020B0604020202020204" pitchFamily="34" charset="0"/>
                      </a:endParaRPr>
                    </a:p>
                  </a:txBody>
                  <a:tcPr marL="3181" marR="3181" marT="3181" marB="0">
                    <a:solidFill>
                      <a:schemeClr val="bg1"/>
                    </a:solidFill>
                  </a:tcPr>
                </a:tc>
                <a:tc>
                  <a:txBody>
                    <a:bodyPr/>
                    <a:lstStyle/>
                    <a:p>
                      <a:pPr algn="ctr" fontAlgn="ctr"/>
                      <a:r>
                        <a:rPr lang="es-CO" sz="900" u="none" strike="noStrike">
                          <a:effectLst/>
                        </a:rPr>
                        <a:t>20/10/2022</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ctr" fontAlgn="ctr"/>
                      <a:r>
                        <a:rPr lang="es-CO" sz="900" u="none" strike="noStrike">
                          <a:effectLst/>
                        </a:rPr>
                        <a:t>31/01/2023</a:t>
                      </a:r>
                      <a:endParaRPr lang="es-CO" sz="900" b="0" i="0" u="none" strike="noStrike">
                        <a:solidFill>
                          <a:srgbClr val="000000"/>
                        </a:solidFill>
                        <a:effectLst/>
                        <a:latin typeface="Arial" panose="020B0604020202020204" pitchFamily="34" charset="0"/>
                      </a:endParaRPr>
                    </a:p>
                  </a:txBody>
                  <a:tcPr marL="3181" marR="3181" marT="3181" marB="0" anchor="ctr">
                    <a:solidFill>
                      <a:schemeClr val="bg1"/>
                    </a:solidFill>
                  </a:tcPr>
                </a:tc>
                <a:tc>
                  <a:txBody>
                    <a:bodyPr/>
                    <a:lstStyle/>
                    <a:p>
                      <a:pPr algn="l" fontAlgn="ctr"/>
                      <a:r>
                        <a:rPr lang="es-CO" sz="900" u="none" strike="noStrike" dirty="0">
                          <a:effectLst/>
                        </a:rPr>
                        <a:t>CUMPLIDA INEFECTIVA POR CONTROL INTERNO</a:t>
                      </a:r>
                      <a:endParaRPr lang="es-CO" sz="900" b="0" i="0" u="none" strike="noStrike" dirty="0">
                        <a:solidFill>
                          <a:srgbClr val="000000"/>
                        </a:solidFill>
                        <a:effectLst/>
                        <a:latin typeface="Arial" panose="020B0604020202020204" pitchFamily="34" charset="0"/>
                      </a:endParaRPr>
                    </a:p>
                  </a:txBody>
                  <a:tcPr marL="3181" marR="3181" marT="3181" marB="0" anchor="ctr">
                    <a:solidFill>
                      <a:schemeClr val="bg1"/>
                    </a:solidFill>
                  </a:tcPr>
                </a:tc>
                <a:extLst>
                  <a:ext uri="{0D108BD9-81ED-4DB2-BD59-A6C34878D82A}">
                    <a16:rowId xmlns:a16="http://schemas.microsoft.com/office/drawing/2014/main" val="1366351869"/>
                  </a:ext>
                </a:extLst>
              </a:tr>
            </a:tbl>
          </a:graphicData>
        </a:graphic>
      </p:graphicFrame>
    </p:spTree>
    <p:extLst>
      <p:ext uri="{BB962C8B-B14F-4D97-AF65-F5344CB8AC3E}">
        <p14:creationId xmlns:p14="http://schemas.microsoft.com/office/powerpoint/2010/main" val="3871639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647228" y="284894"/>
            <a:ext cx="10897544" cy="5806943"/>
          </a:xfrm>
          <a:prstGeom prst="rect">
            <a:avLst/>
          </a:prstGeom>
        </p:spPr>
      </p:pic>
      <p:sp>
        <p:nvSpPr>
          <p:cNvPr id="12" name="Rectángulo 11"/>
          <p:cNvSpPr/>
          <p:nvPr/>
        </p:nvSpPr>
        <p:spPr>
          <a:xfrm>
            <a:off x="9781673" y="1287379"/>
            <a:ext cx="1323473" cy="553453"/>
          </a:xfrm>
          <a:prstGeom prst="rect">
            <a:avLst/>
          </a:prstGeom>
          <a:solidFill>
            <a:schemeClr val="bg1"/>
          </a:solidFill>
          <a:ln>
            <a:solidFill>
              <a:srgbClr val="176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a:ln w="0"/>
                <a:solidFill>
                  <a:schemeClr val="tx1"/>
                </a:solidFill>
                <a:effectLst>
                  <a:outerShdw blurRad="38100" dist="19050" dir="2700000" algn="tl" rotWithShape="0">
                    <a:schemeClr val="dk1">
                      <a:alpha val="40000"/>
                    </a:schemeClr>
                  </a:outerShdw>
                </a:effectLst>
              </a:rPr>
              <a:t>31 Acciones </a:t>
            </a:r>
          </a:p>
        </p:txBody>
      </p:sp>
    </p:spTree>
    <p:extLst>
      <p:ext uri="{BB962C8B-B14F-4D97-AF65-F5344CB8AC3E}">
        <p14:creationId xmlns:p14="http://schemas.microsoft.com/office/powerpoint/2010/main" val="2646609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D17463CA-B581-582B-3D09-AAEFBA41BE2F}"/>
              </a:ext>
            </a:extLst>
          </p:cNvPr>
          <p:cNvGraphicFramePr>
            <a:graphicFrameLocks/>
          </p:cNvGraphicFramePr>
          <p:nvPr/>
        </p:nvGraphicFramePr>
        <p:xfrm>
          <a:off x="1559214" y="1179840"/>
          <a:ext cx="9025659" cy="4004252"/>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p:cNvPicPr>
            <a:picLocks noChangeAspect="1"/>
          </p:cNvPicPr>
          <p:nvPr/>
        </p:nvPicPr>
        <p:blipFill>
          <a:blip r:embed="rId4"/>
          <a:stretch>
            <a:fillRect/>
          </a:stretch>
        </p:blipFill>
        <p:spPr>
          <a:xfrm>
            <a:off x="609600" y="607978"/>
            <a:ext cx="11193370" cy="5517540"/>
          </a:xfrm>
          <a:prstGeom prst="rect">
            <a:avLst/>
          </a:prstGeom>
        </p:spPr>
      </p:pic>
    </p:spTree>
    <p:extLst>
      <p:ext uri="{BB962C8B-B14F-4D97-AF65-F5344CB8AC3E}">
        <p14:creationId xmlns:p14="http://schemas.microsoft.com/office/powerpoint/2010/main" val="2520884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796430"/>
          </a:xfrm>
        </p:spPr>
        <p:txBody>
          <a:bodyPr>
            <a:normAutofit/>
          </a:bodyPr>
          <a:lstStyle/>
          <a:p>
            <a:r>
              <a:rPr lang="es-ES" sz="2800" b="1" dirty="0">
                <a:solidFill>
                  <a:srgbClr val="176748"/>
                </a:solidFill>
              </a:rPr>
              <a:t>Acciones Cumplidas Inefectivas (1)</a:t>
            </a:r>
            <a:endParaRPr lang="es-CO" sz="2800" b="1" dirty="0">
              <a:solidFill>
                <a:srgbClr val="176748"/>
              </a:solidFill>
            </a:endParaRPr>
          </a:p>
        </p:txBody>
      </p:sp>
      <p:sp>
        <p:nvSpPr>
          <p:cNvPr id="5" name="Título 1"/>
          <p:cNvSpPr txBox="1">
            <a:spLocks/>
          </p:cNvSpPr>
          <p:nvPr/>
        </p:nvSpPr>
        <p:spPr>
          <a:xfrm>
            <a:off x="688866" y="2121214"/>
            <a:ext cx="10972800" cy="79643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b="1" dirty="0">
                <a:solidFill>
                  <a:srgbClr val="176748"/>
                </a:solidFill>
              </a:rPr>
              <a:t>Acciones Incumplidas (3)</a:t>
            </a:r>
            <a:endParaRPr lang="es-CO" sz="2800" b="1" dirty="0">
              <a:solidFill>
                <a:srgbClr val="176748"/>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3763091584"/>
              </p:ext>
            </p:extLst>
          </p:nvPr>
        </p:nvGraphicFramePr>
        <p:xfrm>
          <a:off x="990600" y="1136314"/>
          <a:ext cx="10210800" cy="1016000"/>
        </p:xfrm>
        <a:graphic>
          <a:graphicData uri="http://schemas.openxmlformats.org/drawingml/2006/table">
            <a:tbl>
              <a:tblPr>
                <a:tableStyleId>{5940675A-B579-460E-94D1-54222C63F5DA}</a:tableStyleId>
              </a:tblPr>
              <a:tblGrid>
                <a:gridCol w="711200">
                  <a:extLst>
                    <a:ext uri="{9D8B030D-6E8A-4147-A177-3AD203B41FA5}">
                      <a16:colId xmlns:a16="http://schemas.microsoft.com/office/drawing/2014/main" val="110736512"/>
                    </a:ext>
                  </a:extLst>
                </a:gridCol>
                <a:gridCol w="711200">
                  <a:extLst>
                    <a:ext uri="{9D8B030D-6E8A-4147-A177-3AD203B41FA5}">
                      <a16:colId xmlns:a16="http://schemas.microsoft.com/office/drawing/2014/main" val="2045750929"/>
                    </a:ext>
                  </a:extLst>
                </a:gridCol>
                <a:gridCol w="3467100">
                  <a:extLst>
                    <a:ext uri="{9D8B030D-6E8A-4147-A177-3AD203B41FA5}">
                      <a16:colId xmlns:a16="http://schemas.microsoft.com/office/drawing/2014/main" val="2710041091"/>
                    </a:ext>
                  </a:extLst>
                </a:gridCol>
                <a:gridCol w="1143000">
                  <a:extLst>
                    <a:ext uri="{9D8B030D-6E8A-4147-A177-3AD203B41FA5}">
                      <a16:colId xmlns:a16="http://schemas.microsoft.com/office/drawing/2014/main" val="3332804820"/>
                    </a:ext>
                  </a:extLst>
                </a:gridCol>
                <a:gridCol w="1041400">
                  <a:extLst>
                    <a:ext uri="{9D8B030D-6E8A-4147-A177-3AD203B41FA5}">
                      <a16:colId xmlns:a16="http://schemas.microsoft.com/office/drawing/2014/main" val="4128145126"/>
                    </a:ext>
                  </a:extLst>
                </a:gridCol>
                <a:gridCol w="1676400">
                  <a:extLst>
                    <a:ext uri="{9D8B030D-6E8A-4147-A177-3AD203B41FA5}">
                      <a16:colId xmlns:a16="http://schemas.microsoft.com/office/drawing/2014/main" val="3563732935"/>
                    </a:ext>
                  </a:extLst>
                </a:gridCol>
                <a:gridCol w="1460500">
                  <a:extLst>
                    <a:ext uri="{9D8B030D-6E8A-4147-A177-3AD203B41FA5}">
                      <a16:colId xmlns:a16="http://schemas.microsoft.com/office/drawing/2014/main" val="105569200"/>
                    </a:ext>
                  </a:extLst>
                </a:gridCol>
              </a:tblGrid>
              <a:tr h="508000">
                <a:tc>
                  <a:txBody>
                    <a:bodyPr/>
                    <a:lstStyle/>
                    <a:p>
                      <a:pPr algn="ctr" fontAlgn="ctr"/>
                      <a:r>
                        <a:rPr lang="es-CO" sz="1000" b="1" u="none" strike="noStrike" dirty="0">
                          <a:effectLst/>
                        </a:rPr>
                        <a:t>ID Auditoría</a:t>
                      </a:r>
                      <a:endParaRPr lang="es-CO" sz="1000" b="1" i="0" u="none" strike="noStrike" dirty="0">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ctr"/>
                      <a:r>
                        <a:rPr lang="es-CO" sz="1000" b="1" u="none" strike="noStrike" dirty="0">
                          <a:effectLst/>
                        </a:rPr>
                        <a:t>ID Hallazgo</a:t>
                      </a:r>
                      <a:endParaRPr lang="es-CO" sz="1000" b="1" i="0" u="none" strike="noStrike" dirty="0">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b"/>
                      <a:r>
                        <a:rPr lang="es-CO" sz="1000" b="1" u="none" strike="noStrike" dirty="0">
                          <a:effectLst/>
                        </a:rPr>
                        <a:t>Acción</a:t>
                      </a:r>
                      <a:endParaRPr lang="es-CO" sz="1000" b="1" i="0" u="none" strike="noStrike" dirty="0">
                        <a:solidFill>
                          <a:srgbClr val="000000"/>
                        </a:solidFill>
                        <a:effectLst/>
                        <a:latin typeface="Calibri" panose="020F0502020204030204" pitchFamily="34" charset="0"/>
                      </a:endParaRPr>
                    </a:p>
                  </a:txBody>
                  <a:tcPr marL="0" marR="0" marT="0" marB="0" anchor="ctr">
                    <a:solidFill>
                      <a:schemeClr val="bg1">
                        <a:lumMod val="85000"/>
                      </a:schemeClr>
                    </a:solidFill>
                  </a:tcPr>
                </a:tc>
                <a:tc>
                  <a:txBody>
                    <a:bodyPr/>
                    <a:lstStyle/>
                    <a:p>
                      <a:pPr algn="ctr" fontAlgn="ctr"/>
                      <a:r>
                        <a:rPr lang="es-CO" sz="1000" b="1" u="none" strike="noStrike" dirty="0">
                          <a:effectLst/>
                        </a:rPr>
                        <a:t>Fecha de Inicio</a:t>
                      </a:r>
                      <a:br>
                        <a:rPr lang="es-CO" sz="1000" b="1" u="none" strike="noStrike" dirty="0">
                          <a:effectLst/>
                        </a:rPr>
                      </a:br>
                      <a:r>
                        <a:rPr lang="es-CO" sz="1000" b="1" u="none" strike="noStrike" dirty="0">
                          <a:effectLst/>
                        </a:rPr>
                        <a:t>(</a:t>
                      </a:r>
                      <a:r>
                        <a:rPr lang="es-CO" sz="1000" b="1" u="none" strike="noStrike" dirty="0" err="1">
                          <a:effectLst/>
                        </a:rPr>
                        <a:t>dd</a:t>
                      </a:r>
                      <a:r>
                        <a:rPr lang="es-CO" sz="1000" b="1" u="none" strike="noStrike" dirty="0">
                          <a:effectLst/>
                        </a:rPr>
                        <a:t>-mmm-</a:t>
                      </a:r>
                      <a:r>
                        <a:rPr lang="es-CO" sz="1000" b="1" u="none" strike="noStrike" dirty="0" err="1">
                          <a:effectLst/>
                        </a:rPr>
                        <a:t>aaaa</a:t>
                      </a:r>
                      <a:r>
                        <a:rPr lang="es-CO" sz="1000" b="1" u="none" strike="noStrike" dirty="0">
                          <a:effectLst/>
                        </a:rPr>
                        <a:t>)</a:t>
                      </a:r>
                      <a:endParaRPr lang="es-CO" sz="1000" b="1" i="0" u="none" strike="noStrike" dirty="0">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ctr"/>
                      <a:r>
                        <a:rPr lang="es-CO" sz="1000" b="1" u="none" strike="noStrike" dirty="0">
                          <a:effectLst/>
                        </a:rPr>
                        <a:t>Fecha de Finalización</a:t>
                      </a:r>
                      <a:br>
                        <a:rPr lang="es-CO" sz="1000" b="1" u="none" strike="noStrike" dirty="0">
                          <a:effectLst/>
                        </a:rPr>
                      </a:br>
                      <a:r>
                        <a:rPr lang="es-CO" sz="1000" b="1" u="none" strike="noStrike" dirty="0">
                          <a:effectLst/>
                        </a:rPr>
                        <a:t>(</a:t>
                      </a:r>
                      <a:r>
                        <a:rPr lang="es-CO" sz="1000" b="1" u="none" strike="noStrike" dirty="0" err="1">
                          <a:effectLst/>
                        </a:rPr>
                        <a:t>dd</a:t>
                      </a:r>
                      <a:r>
                        <a:rPr lang="es-CO" sz="1000" b="1" u="none" strike="noStrike" dirty="0">
                          <a:effectLst/>
                        </a:rPr>
                        <a:t>-mmm-</a:t>
                      </a:r>
                      <a:r>
                        <a:rPr lang="es-CO" sz="1000" b="1" u="none" strike="noStrike" dirty="0" err="1">
                          <a:effectLst/>
                        </a:rPr>
                        <a:t>aaaa</a:t>
                      </a:r>
                      <a:r>
                        <a:rPr lang="es-CO" sz="1000" b="1" u="none" strike="noStrike" dirty="0">
                          <a:effectLst/>
                        </a:rPr>
                        <a:t>)</a:t>
                      </a:r>
                      <a:endParaRPr lang="es-CO" sz="1000" b="1" i="0" u="none" strike="noStrike" dirty="0">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ctr"/>
                      <a:r>
                        <a:rPr lang="es-ES" sz="1000" b="1" u="none" strike="noStrike" dirty="0">
                          <a:effectLst/>
                        </a:rPr>
                        <a:t>Proceso responsable de ejecutar la acción o corrección</a:t>
                      </a:r>
                      <a:endParaRPr lang="es-ES" sz="1000" b="1" i="0" u="none" strike="noStrike" dirty="0">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ctr"/>
                      <a:r>
                        <a:rPr lang="es-ES" sz="1000" b="1" u="none" strike="noStrike" dirty="0">
                          <a:effectLst/>
                        </a:rPr>
                        <a:t>Estado de la acción al 31mar2023</a:t>
                      </a:r>
                      <a:endParaRPr lang="es-ES" sz="1000" b="1" i="0" u="none" strike="noStrike" dirty="0">
                        <a:solidFill>
                          <a:srgbClr val="000000"/>
                        </a:solidFill>
                        <a:effectLst/>
                        <a:latin typeface="Arial" panose="020B0604020202020204" pitchFamily="34" charset="0"/>
                      </a:endParaRPr>
                    </a:p>
                  </a:txBody>
                  <a:tcPr marL="0" marR="0" marT="0" marB="0" anchor="ctr">
                    <a:solidFill>
                      <a:schemeClr val="bg1">
                        <a:lumMod val="85000"/>
                      </a:schemeClr>
                    </a:solidFill>
                  </a:tcPr>
                </a:tc>
                <a:extLst>
                  <a:ext uri="{0D108BD9-81ED-4DB2-BD59-A6C34878D82A}">
                    <a16:rowId xmlns:a16="http://schemas.microsoft.com/office/drawing/2014/main" val="2743802914"/>
                  </a:ext>
                </a:extLst>
              </a:tr>
              <a:tr h="508000">
                <a:tc>
                  <a:txBody>
                    <a:bodyPr/>
                    <a:lstStyle/>
                    <a:p>
                      <a:pPr algn="ctr" fontAlgn="ctr"/>
                      <a:r>
                        <a:rPr lang="es-CO" sz="1050" u="none" strike="noStrike" dirty="0">
                          <a:effectLst/>
                        </a:rPr>
                        <a:t>2022_9</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119</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l" fontAlgn="t"/>
                      <a:r>
                        <a:rPr lang="es-ES" sz="1050" u="none" strike="noStrike" dirty="0">
                          <a:effectLst/>
                        </a:rPr>
                        <a:t>Actualizar el PIC de la CVP  seguridad y privacidad de la información</a:t>
                      </a:r>
                      <a:endParaRPr lang="es-ES" sz="1050" b="0" i="0" u="none" strike="noStrike" dirty="0">
                        <a:solidFill>
                          <a:srgbClr val="000000"/>
                        </a:solidFill>
                        <a:effectLst/>
                        <a:latin typeface="Arial" panose="020B0604020202020204" pitchFamily="34" charset="0"/>
                      </a:endParaRPr>
                    </a:p>
                  </a:txBody>
                  <a:tcPr marL="0" marR="0" marT="0" marB="0"/>
                </a:tc>
                <a:tc>
                  <a:txBody>
                    <a:bodyPr/>
                    <a:lstStyle/>
                    <a:p>
                      <a:pPr algn="ctr" fontAlgn="ctr"/>
                      <a:r>
                        <a:rPr lang="es-CO" sz="1050" u="none" strike="noStrike" dirty="0">
                          <a:effectLst/>
                        </a:rPr>
                        <a:t>15-sep-2022</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31-mar-2023</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050" u="none" strike="noStrike" dirty="0">
                          <a:effectLst/>
                        </a:rPr>
                        <a:t>14. Gestión Tecnología de la Información y Comunicaciones</a:t>
                      </a:r>
                      <a:endParaRPr lang="es-ES"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CUMPLIDA INEFECTIVA</a:t>
                      </a:r>
                      <a:endParaRPr lang="es-CO"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325332075"/>
                  </a:ext>
                </a:extLst>
              </a:tr>
            </a:tbl>
          </a:graphicData>
        </a:graphic>
      </p:graphicFrame>
      <p:sp>
        <p:nvSpPr>
          <p:cNvPr id="7" name="Shape 3"/>
          <p:cNvSpPr txBox="1"/>
          <p:nvPr/>
        </p:nvSpPr>
        <p:spPr>
          <a:xfrm>
            <a:off x="3627898" y="1285368"/>
            <a:ext cx="228600" cy="304800"/>
          </a:xfrm>
          <a:prstGeom prst="rect">
            <a:avLst/>
          </a:prstGeom>
          <a:noFill/>
          <a:ln>
            <a:noFill/>
          </a:ln>
        </p:spPr>
        <p:txBody>
          <a:bodyPr spcFirstLastPara="1" wrap="square" lIns="91425" tIns="45700" rIns="91425" bIns="4570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SzPts val="1100"/>
              <a:buFont typeface="Arial"/>
              <a:buNone/>
            </a:pPr>
            <a:endParaRPr sz="1100"/>
          </a:p>
        </p:txBody>
      </p:sp>
      <p:graphicFrame>
        <p:nvGraphicFramePr>
          <p:cNvPr id="8" name="Tabla 7"/>
          <p:cNvGraphicFramePr>
            <a:graphicFrameLocks noGrp="1"/>
          </p:cNvGraphicFramePr>
          <p:nvPr>
            <p:extLst>
              <p:ext uri="{D42A27DB-BD31-4B8C-83A1-F6EECF244321}">
                <p14:modId xmlns:p14="http://schemas.microsoft.com/office/powerpoint/2010/main" val="2732498086"/>
              </p:ext>
            </p:extLst>
          </p:nvPr>
        </p:nvGraphicFramePr>
        <p:xfrm>
          <a:off x="990600" y="2931470"/>
          <a:ext cx="10210800" cy="2296160"/>
        </p:xfrm>
        <a:graphic>
          <a:graphicData uri="http://schemas.openxmlformats.org/drawingml/2006/table">
            <a:tbl>
              <a:tblPr>
                <a:tableStyleId>{5940675A-B579-460E-94D1-54222C63F5DA}</a:tableStyleId>
              </a:tblPr>
              <a:tblGrid>
                <a:gridCol w="711200">
                  <a:extLst>
                    <a:ext uri="{9D8B030D-6E8A-4147-A177-3AD203B41FA5}">
                      <a16:colId xmlns:a16="http://schemas.microsoft.com/office/drawing/2014/main" val="3539687172"/>
                    </a:ext>
                  </a:extLst>
                </a:gridCol>
                <a:gridCol w="711200">
                  <a:extLst>
                    <a:ext uri="{9D8B030D-6E8A-4147-A177-3AD203B41FA5}">
                      <a16:colId xmlns:a16="http://schemas.microsoft.com/office/drawing/2014/main" val="1878090470"/>
                    </a:ext>
                  </a:extLst>
                </a:gridCol>
                <a:gridCol w="3467100">
                  <a:extLst>
                    <a:ext uri="{9D8B030D-6E8A-4147-A177-3AD203B41FA5}">
                      <a16:colId xmlns:a16="http://schemas.microsoft.com/office/drawing/2014/main" val="2270968390"/>
                    </a:ext>
                  </a:extLst>
                </a:gridCol>
                <a:gridCol w="1143000">
                  <a:extLst>
                    <a:ext uri="{9D8B030D-6E8A-4147-A177-3AD203B41FA5}">
                      <a16:colId xmlns:a16="http://schemas.microsoft.com/office/drawing/2014/main" val="1041480173"/>
                    </a:ext>
                  </a:extLst>
                </a:gridCol>
                <a:gridCol w="1041400">
                  <a:extLst>
                    <a:ext uri="{9D8B030D-6E8A-4147-A177-3AD203B41FA5}">
                      <a16:colId xmlns:a16="http://schemas.microsoft.com/office/drawing/2014/main" val="3465782100"/>
                    </a:ext>
                  </a:extLst>
                </a:gridCol>
                <a:gridCol w="1676400">
                  <a:extLst>
                    <a:ext uri="{9D8B030D-6E8A-4147-A177-3AD203B41FA5}">
                      <a16:colId xmlns:a16="http://schemas.microsoft.com/office/drawing/2014/main" val="1606809735"/>
                    </a:ext>
                  </a:extLst>
                </a:gridCol>
                <a:gridCol w="1460500">
                  <a:extLst>
                    <a:ext uri="{9D8B030D-6E8A-4147-A177-3AD203B41FA5}">
                      <a16:colId xmlns:a16="http://schemas.microsoft.com/office/drawing/2014/main" val="4209093519"/>
                    </a:ext>
                  </a:extLst>
                </a:gridCol>
              </a:tblGrid>
              <a:tr h="508000">
                <a:tc>
                  <a:txBody>
                    <a:bodyPr/>
                    <a:lstStyle/>
                    <a:p>
                      <a:pPr algn="ctr" fontAlgn="ctr"/>
                      <a:r>
                        <a:rPr lang="es-CO" sz="900" u="none" strike="noStrike" dirty="0">
                          <a:effectLst/>
                        </a:rPr>
                        <a:t>ID Auditoría</a:t>
                      </a:r>
                      <a:endParaRPr lang="es-CO" sz="900" b="1" i="0" u="none" strike="noStrike" dirty="0">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ctr"/>
                      <a:r>
                        <a:rPr lang="es-CO" sz="900" u="none" strike="noStrike">
                          <a:effectLst/>
                        </a:rPr>
                        <a:t>ID Hallazgo</a:t>
                      </a:r>
                      <a:endParaRPr lang="es-CO" sz="900" b="1" i="0" u="none" strike="noStrike">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l" fontAlgn="b"/>
                      <a:r>
                        <a:rPr lang="es-CO" sz="900" u="none" strike="noStrike" dirty="0">
                          <a:effectLst/>
                        </a:rPr>
                        <a:t>False Acción</a:t>
                      </a:r>
                      <a:endParaRPr lang="es-CO" sz="900" b="0" i="0" u="none" strike="noStrike" dirty="0">
                        <a:solidFill>
                          <a:srgbClr val="000000"/>
                        </a:solidFill>
                        <a:effectLst/>
                        <a:latin typeface="Calibri" panose="020F0502020204030204" pitchFamily="34" charset="0"/>
                      </a:endParaRPr>
                    </a:p>
                  </a:txBody>
                  <a:tcPr marL="0" marR="0" marT="0" marB="0" anchor="ctr">
                    <a:solidFill>
                      <a:schemeClr val="bg1">
                        <a:lumMod val="85000"/>
                      </a:schemeClr>
                    </a:solidFill>
                  </a:tcPr>
                </a:tc>
                <a:tc>
                  <a:txBody>
                    <a:bodyPr/>
                    <a:lstStyle/>
                    <a:p>
                      <a:pPr algn="ctr" fontAlgn="ctr"/>
                      <a:r>
                        <a:rPr lang="es-CO" sz="900" u="none" strike="noStrike">
                          <a:effectLst/>
                        </a:rPr>
                        <a:t>Fecha de Inicio</a:t>
                      </a:r>
                      <a:br>
                        <a:rPr lang="es-CO" sz="900" u="none" strike="noStrike">
                          <a:effectLst/>
                        </a:rPr>
                      </a:br>
                      <a:r>
                        <a:rPr lang="es-CO" sz="900" u="none" strike="noStrike">
                          <a:effectLst/>
                        </a:rPr>
                        <a:t>(dd-mmm-aaaa)</a:t>
                      </a:r>
                      <a:endParaRPr lang="es-CO" sz="900" b="1" i="0" u="none" strike="noStrike">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ctr"/>
                      <a:r>
                        <a:rPr lang="es-CO" sz="900" u="none" strike="noStrike">
                          <a:effectLst/>
                        </a:rPr>
                        <a:t>Fecha de Finalización</a:t>
                      </a:r>
                      <a:br>
                        <a:rPr lang="es-CO" sz="900" u="none" strike="noStrike">
                          <a:effectLst/>
                        </a:rPr>
                      </a:br>
                      <a:r>
                        <a:rPr lang="es-CO" sz="900" u="none" strike="noStrike">
                          <a:effectLst/>
                        </a:rPr>
                        <a:t>(dd-mmm-aaaa)</a:t>
                      </a:r>
                      <a:endParaRPr lang="es-CO" sz="900" b="1" i="0" u="none" strike="noStrike">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ctr"/>
                      <a:r>
                        <a:rPr lang="es-ES" sz="900" u="none" strike="noStrike">
                          <a:effectLst/>
                        </a:rPr>
                        <a:t>Proceso responsable de ejecutar la acción o corrección</a:t>
                      </a:r>
                      <a:endParaRPr lang="es-ES" sz="900" b="1" i="0" u="none" strike="noStrike">
                        <a:solidFill>
                          <a:srgbClr val="000000"/>
                        </a:solidFill>
                        <a:effectLst/>
                        <a:latin typeface="Arial" panose="020B0604020202020204" pitchFamily="34" charset="0"/>
                      </a:endParaRPr>
                    </a:p>
                  </a:txBody>
                  <a:tcPr marL="0" marR="0" marT="0" marB="0" anchor="ctr">
                    <a:solidFill>
                      <a:schemeClr val="bg1">
                        <a:lumMod val="85000"/>
                      </a:schemeClr>
                    </a:solidFill>
                  </a:tcPr>
                </a:tc>
                <a:tc>
                  <a:txBody>
                    <a:bodyPr/>
                    <a:lstStyle/>
                    <a:p>
                      <a:pPr algn="ctr" fontAlgn="ctr"/>
                      <a:r>
                        <a:rPr lang="es-ES" sz="900" u="none" strike="noStrike" dirty="0">
                          <a:effectLst/>
                        </a:rPr>
                        <a:t>Estado de la acción al 31mar2023</a:t>
                      </a:r>
                      <a:endParaRPr lang="es-ES" sz="900" b="1" i="0" u="none" strike="noStrike" dirty="0">
                        <a:solidFill>
                          <a:srgbClr val="000000"/>
                        </a:solidFill>
                        <a:effectLst/>
                        <a:latin typeface="Arial" panose="020B0604020202020204" pitchFamily="34" charset="0"/>
                      </a:endParaRPr>
                    </a:p>
                  </a:txBody>
                  <a:tcPr marL="0" marR="0" marT="0" marB="0" anchor="ctr">
                    <a:solidFill>
                      <a:schemeClr val="bg1">
                        <a:lumMod val="85000"/>
                      </a:schemeClr>
                    </a:solidFill>
                  </a:tcPr>
                </a:tc>
                <a:extLst>
                  <a:ext uri="{0D108BD9-81ED-4DB2-BD59-A6C34878D82A}">
                    <a16:rowId xmlns:a16="http://schemas.microsoft.com/office/drawing/2014/main" val="4013686693"/>
                  </a:ext>
                </a:extLst>
              </a:tr>
              <a:tr h="508000">
                <a:tc>
                  <a:txBody>
                    <a:bodyPr/>
                    <a:lstStyle/>
                    <a:p>
                      <a:pPr algn="ctr" fontAlgn="ctr"/>
                      <a:r>
                        <a:rPr lang="es-CO" sz="1050" u="none" strike="noStrike" dirty="0">
                          <a:effectLst/>
                        </a:rPr>
                        <a:t>2022_11</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a:effectLst/>
                        </a:rPr>
                        <a:t>156</a:t>
                      </a:r>
                      <a:endParaRPr lang="es-CO" sz="1050" b="0" i="0" u="none" strike="noStrike">
                        <a:solidFill>
                          <a:srgbClr val="000000"/>
                        </a:solidFill>
                        <a:effectLst/>
                        <a:latin typeface="Arial" panose="020B0604020202020204" pitchFamily="34" charset="0"/>
                      </a:endParaRPr>
                    </a:p>
                  </a:txBody>
                  <a:tcPr marL="0" marR="0" marT="0" marB="0" anchor="ctr"/>
                </a:tc>
                <a:tc>
                  <a:txBody>
                    <a:bodyPr/>
                    <a:lstStyle/>
                    <a:p>
                      <a:pPr algn="l" fontAlgn="t"/>
                      <a:r>
                        <a:rPr lang="es-ES" sz="1050" u="none" strike="noStrike" dirty="0">
                          <a:effectLst/>
                        </a:rPr>
                        <a:t>Expedir el reglamento del Acuerdo 857 de 2022, mediante el cual se establezca la aplicación de los beneficios económicos autorizados y los tipos de depuración extraordinaria a implementar.</a:t>
                      </a:r>
                      <a:endParaRPr lang="es-ES" sz="1050" b="0" i="0" u="none" strike="noStrike" dirty="0">
                        <a:solidFill>
                          <a:srgbClr val="000000"/>
                        </a:solidFill>
                        <a:effectLst/>
                        <a:latin typeface="Arial" panose="020B0604020202020204" pitchFamily="34" charset="0"/>
                      </a:endParaRPr>
                    </a:p>
                  </a:txBody>
                  <a:tcPr marL="0" marR="0" marT="0" marB="0"/>
                </a:tc>
                <a:tc>
                  <a:txBody>
                    <a:bodyPr/>
                    <a:lstStyle/>
                    <a:p>
                      <a:pPr algn="ctr" fontAlgn="ctr"/>
                      <a:r>
                        <a:rPr lang="es-CO" sz="1050" u="none" strike="noStrike" dirty="0">
                          <a:effectLst/>
                        </a:rPr>
                        <a:t>01-feb-2023</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31-mar-2023</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10. Gestión Financiera</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INCUMPLIDA</a:t>
                      </a:r>
                      <a:endParaRPr lang="es-CO"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504892736"/>
                  </a:ext>
                </a:extLst>
              </a:tr>
              <a:tr h="508000">
                <a:tc>
                  <a:txBody>
                    <a:bodyPr/>
                    <a:lstStyle/>
                    <a:p>
                      <a:pPr algn="ctr" fontAlgn="ctr"/>
                      <a:r>
                        <a:rPr lang="es-CO" sz="1050" u="none" strike="noStrike">
                          <a:effectLst/>
                        </a:rPr>
                        <a:t>2022_22</a:t>
                      </a:r>
                      <a:endParaRPr lang="es-CO" sz="105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a:effectLst/>
                        </a:rPr>
                        <a:t>84</a:t>
                      </a:r>
                      <a:endParaRPr lang="es-CO" sz="1050" b="0" i="0" u="none" strike="noStrike">
                        <a:solidFill>
                          <a:srgbClr val="000000"/>
                        </a:solidFill>
                        <a:effectLst/>
                        <a:latin typeface="Arial" panose="020B0604020202020204" pitchFamily="34" charset="0"/>
                      </a:endParaRPr>
                    </a:p>
                  </a:txBody>
                  <a:tcPr marL="0" marR="0" marT="0" marB="0" anchor="ctr"/>
                </a:tc>
                <a:tc>
                  <a:txBody>
                    <a:bodyPr/>
                    <a:lstStyle/>
                    <a:p>
                      <a:pPr algn="l" fontAlgn="t"/>
                      <a:r>
                        <a:rPr lang="es-ES" sz="1050" u="none" strike="noStrike" dirty="0">
                          <a:effectLst/>
                        </a:rPr>
                        <a:t>Adelantar un nuevo proceso contractual para contar con señalización táctil / podo táctil de alerta y guías incorporando contraste de color, debido a que se había adquirido para la actual vigencia y hubo incumplimiento por parte del contratista.</a:t>
                      </a:r>
                      <a:endParaRPr lang="es-ES" sz="1050" b="0" i="0" u="none" strike="noStrike" dirty="0">
                        <a:solidFill>
                          <a:srgbClr val="000000"/>
                        </a:solidFill>
                        <a:effectLst/>
                        <a:latin typeface="Arial" panose="020B0604020202020204" pitchFamily="34" charset="0"/>
                      </a:endParaRPr>
                    </a:p>
                  </a:txBody>
                  <a:tcPr marL="0" marR="0" marT="0" marB="0"/>
                </a:tc>
                <a:tc>
                  <a:txBody>
                    <a:bodyPr/>
                    <a:lstStyle/>
                    <a:p>
                      <a:pPr algn="ctr" fontAlgn="ctr"/>
                      <a:r>
                        <a:rPr lang="es-CO" sz="1050" u="none" strike="noStrike" dirty="0">
                          <a:effectLst/>
                        </a:rPr>
                        <a:t>16-may-2022</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31-dic-2022</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08. Servicio al Ciudadano</a:t>
                      </a:r>
                      <a:endParaRPr lang="es-CO" sz="105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INCUMPLIDA</a:t>
                      </a:r>
                      <a:endParaRPr lang="es-CO"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720464606"/>
                  </a:ext>
                </a:extLst>
              </a:tr>
              <a:tr h="508000">
                <a:tc>
                  <a:txBody>
                    <a:bodyPr/>
                    <a:lstStyle/>
                    <a:p>
                      <a:pPr algn="ctr" fontAlgn="ctr"/>
                      <a:r>
                        <a:rPr lang="es-CO" sz="1050" u="none" strike="noStrike">
                          <a:effectLst/>
                        </a:rPr>
                        <a:t>2022_5</a:t>
                      </a:r>
                      <a:endParaRPr lang="es-CO" sz="105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a:effectLst/>
                        </a:rPr>
                        <a:t>92</a:t>
                      </a:r>
                      <a:endParaRPr lang="es-CO" sz="1050" b="0" i="0" u="none" strike="noStrike">
                        <a:solidFill>
                          <a:srgbClr val="000000"/>
                        </a:solidFill>
                        <a:effectLst/>
                        <a:latin typeface="Arial" panose="020B0604020202020204" pitchFamily="34" charset="0"/>
                      </a:endParaRPr>
                    </a:p>
                  </a:txBody>
                  <a:tcPr marL="0" marR="0" marT="0" marB="0" anchor="ctr"/>
                </a:tc>
                <a:tc>
                  <a:txBody>
                    <a:bodyPr/>
                    <a:lstStyle/>
                    <a:p>
                      <a:pPr algn="l" fontAlgn="t"/>
                      <a:r>
                        <a:rPr lang="es-ES" sz="1050" u="none" strike="noStrike" dirty="0">
                          <a:effectLst/>
                        </a:rPr>
                        <a:t>Adelantar las gestiones ante el intermediario de seguros en el marco de las pólizas correspondientes</a:t>
                      </a:r>
                      <a:endParaRPr lang="es-ES" sz="1050" b="0" i="0" u="none" strike="noStrike" dirty="0">
                        <a:solidFill>
                          <a:srgbClr val="000000"/>
                        </a:solidFill>
                        <a:effectLst/>
                        <a:latin typeface="Arial" panose="020B0604020202020204" pitchFamily="34" charset="0"/>
                      </a:endParaRPr>
                    </a:p>
                  </a:txBody>
                  <a:tcPr marL="0" marR="0" marT="0" marB="0"/>
                </a:tc>
                <a:tc>
                  <a:txBody>
                    <a:bodyPr/>
                    <a:lstStyle/>
                    <a:p>
                      <a:pPr algn="ctr" fontAlgn="ctr"/>
                      <a:r>
                        <a:rPr lang="es-CO" sz="1050" u="none" strike="noStrike">
                          <a:effectLst/>
                        </a:rPr>
                        <a:t>01-ago-2022</a:t>
                      </a:r>
                      <a:endParaRPr lang="es-CO" sz="105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a:effectLst/>
                        </a:rPr>
                        <a:t>31-dic-2022</a:t>
                      </a:r>
                      <a:endParaRPr lang="es-CO" sz="105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a:effectLst/>
                        </a:rPr>
                        <a:t>09. Gestión Administrativa</a:t>
                      </a:r>
                      <a:endParaRPr lang="es-CO" sz="105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1050" u="none" strike="noStrike" dirty="0">
                          <a:effectLst/>
                        </a:rPr>
                        <a:t>INCUMPLIDA</a:t>
                      </a:r>
                      <a:endParaRPr lang="es-CO"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047498191"/>
                  </a:ext>
                </a:extLst>
              </a:tr>
            </a:tbl>
          </a:graphicData>
        </a:graphic>
      </p:graphicFrame>
      <p:sp>
        <p:nvSpPr>
          <p:cNvPr id="9" name="Shape 3"/>
          <p:cNvSpPr txBox="1"/>
          <p:nvPr/>
        </p:nvSpPr>
        <p:spPr>
          <a:xfrm>
            <a:off x="3460750" y="3083870"/>
            <a:ext cx="228600" cy="304800"/>
          </a:xfrm>
          <a:prstGeom prst="rect">
            <a:avLst/>
          </a:prstGeom>
          <a:noFill/>
          <a:ln>
            <a:noFill/>
          </a:ln>
        </p:spPr>
        <p:txBody>
          <a:bodyPr spcFirstLastPara="1" wrap="square" lIns="91425" tIns="45700" rIns="91425" bIns="4570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SzPts val="1100"/>
              <a:buFont typeface="Arial"/>
              <a:buNone/>
            </a:pPr>
            <a:endParaRPr sz="1100"/>
          </a:p>
        </p:txBody>
      </p:sp>
    </p:spTree>
    <p:extLst>
      <p:ext uri="{BB962C8B-B14F-4D97-AF65-F5344CB8AC3E}">
        <p14:creationId xmlns:p14="http://schemas.microsoft.com/office/powerpoint/2010/main" val="1225273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64702" y="457199"/>
            <a:ext cx="11151441" cy="6327059"/>
          </a:xfrm>
          <a:prstGeom prst="rect">
            <a:avLst/>
          </a:prstGeom>
        </p:spPr>
      </p:pic>
      <p:sp>
        <p:nvSpPr>
          <p:cNvPr id="5" name="Rectángulo 4"/>
          <p:cNvSpPr/>
          <p:nvPr/>
        </p:nvSpPr>
        <p:spPr>
          <a:xfrm>
            <a:off x="9781673" y="1287379"/>
            <a:ext cx="1323473" cy="553453"/>
          </a:xfrm>
          <a:prstGeom prst="rect">
            <a:avLst/>
          </a:prstGeom>
          <a:solidFill>
            <a:schemeClr val="bg1"/>
          </a:solidFill>
          <a:ln>
            <a:solidFill>
              <a:srgbClr val="176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a:ln w="0"/>
                <a:solidFill>
                  <a:schemeClr val="tx1"/>
                </a:solidFill>
                <a:effectLst>
                  <a:outerShdw blurRad="38100" dist="19050" dir="2700000" algn="tl" rotWithShape="0">
                    <a:schemeClr val="dk1">
                      <a:alpha val="40000"/>
                    </a:schemeClr>
                  </a:outerShdw>
                </a:effectLst>
              </a:rPr>
              <a:t>25 Acciones </a:t>
            </a:r>
          </a:p>
        </p:txBody>
      </p:sp>
    </p:spTree>
    <p:extLst>
      <p:ext uri="{BB962C8B-B14F-4D97-AF65-F5344CB8AC3E}">
        <p14:creationId xmlns:p14="http://schemas.microsoft.com/office/powerpoint/2010/main" val="3617029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613360"/>
            <a:ext cx="8634004"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a:solidFill>
                  <a:schemeClr val="bg1">
                    <a:lumMod val="50000"/>
                  </a:schemeClr>
                </a:solidFill>
              </a:rPr>
              <a:t>6. Evaluación al Plan Anticorrupción y Atención al Ciudadano Corte 30 de Abril 2023</a:t>
            </a: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4206733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512064" y="212973"/>
            <a:ext cx="11318228"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512063" y="120135"/>
            <a:ext cx="11318228"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18" name="Google Shape;266;gbd18a07803_0_13">
            <a:extLst>
              <a:ext uri="{FF2B5EF4-FFF2-40B4-BE49-F238E27FC236}">
                <a16:creationId xmlns:a16="http://schemas.microsoft.com/office/drawing/2014/main" id="{D8551E98-9ABA-E98B-5232-DD17EAFC7AE2}"/>
              </a:ext>
            </a:extLst>
          </p:cNvPr>
          <p:cNvSpPr/>
          <p:nvPr/>
        </p:nvSpPr>
        <p:spPr>
          <a:xfrm>
            <a:off x="8673247" y="5844864"/>
            <a:ext cx="409248" cy="430776"/>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25367" tIns="25367" rIns="25367" bIns="25367" anchor="ctr" anchorCtr="0">
            <a:noAutofit/>
          </a:bodyPr>
          <a:lstStyle/>
          <a:p>
            <a:pPr>
              <a:buClr>
                <a:srgbClr val="000000"/>
              </a:buClr>
              <a:buSzPts val="1500"/>
            </a:pPr>
            <a:endParaRPr sz="2000">
              <a:solidFill>
                <a:srgbClr val="7E7E7E"/>
              </a:solidFill>
              <a:latin typeface="Calibri"/>
              <a:ea typeface="Calibri"/>
              <a:cs typeface="Calibri"/>
              <a:sym typeface="Calibri"/>
            </a:endParaRPr>
          </a:p>
        </p:txBody>
      </p:sp>
      <p:sp>
        <p:nvSpPr>
          <p:cNvPr id="23" name="Google Shape;266;gbd18a07803_0_13">
            <a:extLst>
              <a:ext uri="{FF2B5EF4-FFF2-40B4-BE49-F238E27FC236}">
                <a16:creationId xmlns:a16="http://schemas.microsoft.com/office/drawing/2014/main" id="{B9189705-CA23-848F-F035-763A83B15683}"/>
              </a:ext>
            </a:extLst>
          </p:cNvPr>
          <p:cNvSpPr/>
          <p:nvPr/>
        </p:nvSpPr>
        <p:spPr>
          <a:xfrm>
            <a:off x="8629043" y="5403895"/>
            <a:ext cx="409248" cy="430776"/>
          </a:xfrm>
          <a:custGeom>
            <a:avLst/>
            <a:gdLst/>
            <a:ahLst/>
            <a:cxnLst/>
            <a:rect l="l" t="t"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FFFFFF"/>
          </a:solidFill>
          <a:ln>
            <a:noFill/>
          </a:ln>
        </p:spPr>
        <p:txBody>
          <a:bodyPr spcFirstLastPara="1" wrap="square" lIns="25367" tIns="25367" rIns="25367" bIns="25367" anchor="ctr" anchorCtr="0">
            <a:noAutofit/>
          </a:bodyPr>
          <a:lstStyle/>
          <a:p>
            <a:pPr>
              <a:buClr>
                <a:srgbClr val="000000"/>
              </a:buClr>
              <a:buSzPts val="1500"/>
            </a:pPr>
            <a:endParaRPr sz="2000">
              <a:solidFill>
                <a:srgbClr val="7E7E7E"/>
              </a:solidFill>
              <a:latin typeface="Calibri"/>
              <a:ea typeface="Calibri"/>
              <a:cs typeface="Calibri"/>
              <a:sym typeface="Calibri"/>
            </a:endParaRPr>
          </a:p>
        </p:txBody>
      </p:sp>
      <p:sp>
        <p:nvSpPr>
          <p:cNvPr id="16" name="Rectángulo: esquinas redondeadas 5">
            <a:extLst>
              <a:ext uri="{FF2B5EF4-FFF2-40B4-BE49-F238E27FC236}">
                <a16:creationId xmlns:a16="http://schemas.microsoft.com/office/drawing/2014/main" id="{21DA54D5-4E2E-EC2C-1897-3716283EF143}"/>
              </a:ext>
            </a:extLst>
          </p:cNvPr>
          <p:cNvSpPr/>
          <p:nvPr/>
        </p:nvSpPr>
        <p:spPr>
          <a:xfrm>
            <a:off x="1692997" y="860547"/>
            <a:ext cx="8311081" cy="426399"/>
          </a:xfrm>
          <a:prstGeom prst="roundRect">
            <a:avLst/>
          </a:prstGeom>
          <a:noFill/>
        </p:spPr>
        <p:style>
          <a:lnRef idx="3">
            <a:schemeClr val="lt1"/>
          </a:lnRef>
          <a:fillRef idx="1">
            <a:schemeClr val="accent5"/>
          </a:fillRef>
          <a:effectRef idx="1">
            <a:schemeClr val="accent5"/>
          </a:effectRef>
          <a:fontRef idx="minor">
            <a:schemeClr val="lt1"/>
          </a:fontRef>
        </p:style>
        <p:txBody>
          <a:bodyPr rtlCol="0" anchor="ctr"/>
          <a:lstStyle/>
          <a:p>
            <a:pPr algn="ctr"/>
            <a:r>
              <a:rPr lang="es-MX" sz="1800" b="1" dirty="0">
                <a:solidFill>
                  <a:schemeClr val="tx1"/>
                </a:solidFill>
                <a:effectLst/>
                <a:latin typeface="Arial" panose="020B0604020202020204" pitchFamily="34" charset="0"/>
                <a:ea typeface="Times New Roman" panose="02020603050405020304" pitchFamily="18" charset="0"/>
              </a:rPr>
              <a:t>Porcentaje de avance del PAAC a corte 30abr2023</a:t>
            </a:r>
            <a:endParaRPr lang="es-MX" sz="1600" b="1" dirty="0">
              <a:solidFill>
                <a:schemeClr val="tx1"/>
              </a:solidFill>
            </a:endParaRPr>
          </a:p>
        </p:txBody>
      </p:sp>
      <p:sp>
        <p:nvSpPr>
          <p:cNvPr id="7" name="CuadroTexto 6">
            <a:extLst>
              <a:ext uri="{FF2B5EF4-FFF2-40B4-BE49-F238E27FC236}">
                <a16:creationId xmlns:a16="http://schemas.microsoft.com/office/drawing/2014/main" id="{29CE2B56-6094-D10A-CED4-846CAD8E6699}"/>
              </a:ext>
            </a:extLst>
          </p:cNvPr>
          <p:cNvSpPr txBox="1"/>
          <p:nvPr/>
        </p:nvSpPr>
        <p:spPr>
          <a:xfrm>
            <a:off x="743276" y="6033958"/>
            <a:ext cx="10453466" cy="261610"/>
          </a:xfrm>
          <a:prstGeom prst="rect">
            <a:avLst/>
          </a:prstGeom>
          <a:noFill/>
        </p:spPr>
        <p:txBody>
          <a:bodyPr wrap="square">
            <a:spAutoFit/>
          </a:bodyPr>
          <a:lstStyle/>
          <a:p>
            <a:pPr algn="ctr"/>
            <a:r>
              <a:rPr lang="es-CO" sz="1050" b="1" i="1" dirty="0">
                <a:solidFill>
                  <a:srgbClr val="202124"/>
                </a:solidFill>
                <a:effectLst/>
                <a:latin typeface="Roboto" panose="02000000000000000000" pitchFamily="2" charset="0"/>
                <a:ea typeface="Times New Roman" panose="02020603050405020304" pitchFamily="18" charset="0"/>
              </a:rPr>
              <a:t>Fuente: </a:t>
            </a:r>
            <a:r>
              <a:rPr lang="es-CO" sz="1050" i="1" dirty="0">
                <a:solidFill>
                  <a:srgbClr val="202124"/>
                </a:solidFill>
                <a:effectLst/>
                <a:latin typeface="Roboto" panose="02000000000000000000" pitchFamily="2" charset="0"/>
                <a:ea typeface="Times New Roman" panose="02020603050405020304" pitchFamily="18" charset="0"/>
              </a:rPr>
              <a:t>Elaboración propia utilizando la herramienta PAAC con corte 30 abril de 2023</a:t>
            </a:r>
            <a:endParaRPr lang="es-MX" sz="1600" dirty="0">
              <a:effectLst/>
              <a:latin typeface="Arial" panose="020B0604020202020204" pitchFamily="34" charset="0"/>
              <a:ea typeface="Times New Roman" panose="02020603050405020304" pitchFamily="18" charset="0"/>
            </a:endParaRPr>
          </a:p>
        </p:txBody>
      </p:sp>
      <p:graphicFrame>
        <p:nvGraphicFramePr>
          <p:cNvPr id="2" name="Tabla 1">
            <a:extLst>
              <a:ext uri="{FF2B5EF4-FFF2-40B4-BE49-F238E27FC236}">
                <a16:creationId xmlns:a16="http://schemas.microsoft.com/office/drawing/2014/main" id="{26B2BD5A-304F-F42D-C027-95877A93A985}"/>
              </a:ext>
            </a:extLst>
          </p:cNvPr>
          <p:cNvGraphicFramePr>
            <a:graphicFrameLocks noGrp="1"/>
          </p:cNvGraphicFramePr>
          <p:nvPr>
            <p:extLst>
              <p:ext uri="{D42A27DB-BD31-4B8C-83A1-F6EECF244321}">
                <p14:modId xmlns:p14="http://schemas.microsoft.com/office/powerpoint/2010/main" val="1561021324"/>
              </p:ext>
            </p:extLst>
          </p:nvPr>
        </p:nvGraphicFramePr>
        <p:xfrm>
          <a:off x="2752939" y="3376769"/>
          <a:ext cx="8315948" cy="213360"/>
        </p:xfrm>
        <a:graphic>
          <a:graphicData uri="http://schemas.openxmlformats.org/drawingml/2006/table">
            <a:tbl>
              <a:tblPr firstRow="1" firstCol="1" bandRow="1"/>
              <a:tblGrid>
                <a:gridCol w="8315948">
                  <a:extLst>
                    <a:ext uri="{9D8B030D-6E8A-4147-A177-3AD203B41FA5}">
                      <a16:colId xmlns:a16="http://schemas.microsoft.com/office/drawing/2014/main" val="1665606148"/>
                    </a:ext>
                  </a:extLst>
                </a:gridCol>
              </a:tblGrid>
              <a:tr h="0">
                <a:tc>
                  <a:txBody>
                    <a:bodyPr/>
                    <a:lstStyle/>
                    <a:p>
                      <a:pPr algn="ctr"/>
                      <a:r>
                        <a:rPr lang="es-CO" sz="1400" b="1" dirty="0">
                          <a:solidFill>
                            <a:srgbClr val="000000"/>
                          </a:solidFill>
                          <a:effectLst/>
                          <a:latin typeface="Arial" panose="020B0604020202020204" pitchFamily="34" charset="0"/>
                          <a:ea typeface="Times New Roman" panose="02020603050405020304" pitchFamily="18" charset="0"/>
                        </a:rPr>
                        <a:t>Nivel de Cumplimiento del PAAC 2023 – 1er seguimiento y sus componentes: ZONA ALTA</a:t>
                      </a:r>
                      <a:endParaRPr lang="es-MX"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62194952"/>
                  </a:ext>
                </a:extLst>
              </a:tr>
            </a:tbl>
          </a:graphicData>
        </a:graphic>
      </p:graphicFrame>
      <p:graphicFrame>
        <p:nvGraphicFramePr>
          <p:cNvPr id="11" name="Gráfico 10"/>
          <p:cNvGraphicFramePr>
            <a:graphicFrameLocks/>
          </p:cNvGraphicFramePr>
          <p:nvPr>
            <p:extLst>
              <p:ext uri="{D42A27DB-BD31-4B8C-83A1-F6EECF244321}">
                <p14:modId xmlns:p14="http://schemas.microsoft.com/office/powerpoint/2010/main" val="3517191406"/>
              </p:ext>
            </p:extLst>
          </p:nvPr>
        </p:nvGraphicFramePr>
        <p:xfrm>
          <a:off x="2752940" y="1407568"/>
          <a:ext cx="7168300" cy="18759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190475470"/>
              </p:ext>
            </p:extLst>
          </p:nvPr>
        </p:nvGraphicFramePr>
        <p:xfrm>
          <a:off x="2752939" y="3890088"/>
          <a:ext cx="7251139" cy="1954776"/>
        </p:xfrm>
        <a:graphic>
          <a:graphicData uri="http://schemas.openxmlformats.org/drawingml/2006/table">
            <a:tbl>
              <a:tblPr>
                <a:tableStyleId>{FABFCF23-3B69-468F-B69F-88F6DE6A72F2}</a:tableStyleId>
              </a:tblPr>
              <a:tblGrid>
                <a:gridCol w="2803726">
                  <a:extLst>
                    <a:ext uri="{9D8B030D-6E8A-4147-A177-3AD203B41FA5}">
                      <a16:colId xmlns:a16="http://schemas.microsoft.com/office/drawing/2014/main" val="4099524520"/>
                    </a:ext>
                  </a:extLst>
                </a:gridCol>
                <a:gridCol w="1293219">
                  <a:extLst>
                    <a:ext uri="{9D8B030D-6E8A-4147-A177-3AD203B41FA5}">
                      <a16:colId xmlns:a16="http://schemas.microsoft.com/office/drawing/2014/main" val="2984642358"/>
                    </a:ext>
                  </a:extLst>
                </a:gridCol>
                <a:gridCol w="1051398">
                  <a:extLst>
                    <a:ext uri="{9D8B030D-6E8A-4147-A177-3AD203B41FA5}">
                      <a16:colId xmlns:a16="http://schemas.microsoft.com/office/drawing/2014/main" val="1810804693"/>
                    </a:ext>
                  </a:extLst>
                </a:gridCol>
                <a:gridCol w="1051398">
                  <a:extLst>
                    <a:ext uri="{9D8B030D-6E8A-4147-A177-3AD203B41FA5}">
                      <a16:colId xmlns:a16="http://schemas.microsoft.com/office/drawing/2014/main" val="2572111925"/>
                    </a:ext>
                  </a:extLst>
                </a:gridCol>
                <a:gridCol w="1051398">
                  <a:extLst>
                    <a:ext uri="{9D8B030D-6E8A-4147-A177-3AD203B41FA5}">
                      <a16:colId xmlns:a16="http://schemas.microsoft.com/office/drawing/2014/main" val="1837566244"/>
                    </a:ext>
                  </a:extLst>
                </a:gridCol>
              </a:tblGrid>
              <a:tr h="244347">
                <a:tc>
                  <a:txBody>
                    <a:bodyPr/>
                    <a:lstStyle/>
                    <a:p>
                      <a:pPr algn="ctr" fontAlgn="b"/>
                      <a:r>
                        <a:rPr lang="es-CO" sz="1100" b="1" u="none" strike="noStrike" dirty="0">
                          <a:effectLst/>
                        </a:rPr>
                        <a:t>COMPONENTES DEL PAAC 2023</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b"/>
                      <a:r>
                        <a:rPr lang="es-CO" sz="1100" b="1" u="none" strike="noStrike" dirty="0">
                          <a:effectLst/>
                        </a:rPr>
                        <a:t>No. ACTIVIDADES</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b"/>
                      <a:r>
                        <a:rPr lang="es-CO" sz="1100" b="1" u="none" strike="noStrike" dirty="0">
                          <a:effectLst/>
                        </a:rPr>
                        <a:t>CUMPLIDAS</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b"/>
                      <a:r>
                        <a:rPr lang="es-CO" sz="1100" b="1" u="none" strike="noStrike" dirty="0">
                          <a:effectLst/>
                        </a:rPr>
                        <a:t>EN EJECUCION</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b"/>
                      <a:r>
                        <a:rPr lang="es-CO" sz="1100" b="1" u="none" strike="noStrike" dirty="0">
                          <a:effectLst/>
                        </a:rPr>
                        <a:t>INCUMPLIDAS</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827236834"/>
                  </a:ext>
                </a:extLst>
              </a:tr>
              <a:tr h="244347">
                <a:tc>
                  <a:txBody>
                    <a:bodyPr/>
                    <a:lstStyle/>
                    <a:p>
                      <a:pPr algn="l" fontAlgn="b"/>
                      <a:r>
                        <a:rPr lang="es-CO" sz="1100" u="none" strike="noStrike" dirty="0">
                          <a:effectLst/>
                        </a:rPr>
                        <a:t>GESTIÓN RIESGO CORRUPCIÓN</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9</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8</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1</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0</a:t>
                      </a:r>
                      <a:endParaRPr lang="es-CO"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342453679"/>
                  </a:ext>
                </a:extLst>
              </a:tr>
              <a:tr h="244347">
                <a:tc>
                  <a:txBody>
                    <a:bodyPr/>
                    <a:lstStyle/>
                    <a:p>
                      <a:pPr algn="l" fontAlgn="b"/>
                      <a:r>
                        <a:rPr lang="es-CO" sz="1100" u="none" strike="noStrike" dirty="0">
                          <a:effectLst/>
                        </a:rPr>
                        <a:t>RACIONALIZACIÓN DE TRÁMITES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305773545"/>
                  </a:ext>
                </a:extLst>
              </a:tr>
              <a:tr h="244347">
                <a:tc>
                  <a:txBody>
                    <a:bodyPr/>
                    <a:lstStyle/>
                    <a:p>
                      <a:pPr algn="l" fontAlgn="b"/>
                      <a:r>
                        <a:rPr lang="es-CO" sz="1100" u="none" strike="noStrike">
                          <a:effectLst/>
                        </a:rPr>
                        <a:t>RENDICIÓN DE CUENTAS</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30</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9</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21</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0</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75350561"/>
                  </a:ext>
                </a:extLst>
              </a:tr>
              <a:tr h="244347">
                <a:tc>
                  <a:txBody>
                    <a:bodyPr/>
                    <a:lstStyle/>
                    <a:p>
                      <a:pPr algn="l" fontAlgn="b"/>
                      <a:r>
                        <a:rPr lang="es-CO" sz="1100" u="none" strike="noStrike">
                          <a:effectLst/>
                        </a:rPr>
                        <a:t>MECANISMO ATENCIÓN CIUDADANO</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21</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1</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19</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solidFill>
                            <a:srgbClr val="FF0000"/>
                          </a:solidFill>
                          <a:effectLst/>
                        </a:rPr>
                        <a:t>1</a:t>
                      </a:r>
                      <a:endParaRPr lang="es-CO" sz="1100" b="0" i="0"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48027681"/>
                  </a:ext>
                </a:extLst>
              </a:tr>
              <a:tr h="244347">
                <a:tc>
                  <a:txBody>
                    <a:bodyPr/>
                    <a:lstStyle/>
                    <a:p>
                      <a:pPr algn="l" fontAlgn="b"/>
                      <a:r>
                        <a:rPr lang="es-CO" sz="1100" u="none" strike="noStrike">
                          <a:effectLst/>
                        </a:rPr>
                        <a:t>TRANSPARENCIA</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30</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3</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26</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solidFill>
                            <a:srgbClr val="FF0000"/>
                          </a:solidFill>
                          <a:effectLst/>
                        </a:rPr>
                        <a:t>1</a:t>
                      </a:r>
                      <a:endParaRPr lang="es-CO" sz="1100" b="0" i="0"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139639003"/>
                  </a:ext>
                </a:extLst>
              </a:tr>
              <a:tr h="244347">
                <a:tc>
                  <a:txBody>
                    <a:bodyPr/>
                    <a:lstStyle/>
                    <a:p>
                      <a:pPr algn="l" fontAlgn="b"/>
                      <a:r>
                        <a:rPr lang="es-CO" sz="1100" u="none" strike="noStrike" dirty="0">
                          <a:effectLst/>
                        </a:rPr>
                        <a:t>INICIATIVAS ADICIONALES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9</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a:effectLst/>
                        </a:rPr>
                        <a:t>4</a:t>
                      </a:r>
                      <a:endParaRPr lang="es-CO"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5</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CO" sz="1100" u="none" strike="noStrike" dirty="0">
                          <a:effectLst/>
                        </a:rPr>
                        <a:t>0</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618617725"/>
                  </a:ext>
                </a:extLst>
              </a:tr>
              <a:tr h="244347">
                <a:tc>
                  <a:txBody>
                    <a:bodyPr/>
                    <a:lstStyle/>
                    <a:p>
                      <a:pPr algn="l" fontAlgn="b"/>
                      <a:r>
                        <a:rPr lang="es-CO" sz="1100" b="1" u="none" strike="noStrike" dirty="0">
                          <a:effectLst/>
                        </a:rPr>
                        <a:t>TOTALES</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b"/>
                      <a:r>
                        <a:rPr lang="es-CO" sz="1100" b="1" u="none" strike="noStrike" dirty="0">
                          <a:effectLst/>
                        </a:rPr>
                        <a:t>99</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b"/>
                      <a:r>
                        <a:rPr lang="es-CO" sz="1100" b="1" u="none" strike="noStrike" dirty="0">
                          <a:effectLst/>
                        </a:rPr>
                        <a:t>25</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b"/>
                      <a:r>
                        <a:rPr lang="es-CO" sz="1100" b="1" u="none" strike="noStrike" dirty="0">
                          <a:effectLst/>
                        </a:rPr>
                        <a:t>72</a:t>
                      </a:r>
                      <a:endParaRPr lang="es-CO" sz="1100" b="1" i="0" u="none" strike="noStrike" dirty="0">
                        <a:solidFill>
                          <a:srgbClr val="000000"/>
                        </a:solidFill>
                        <a:effectLst/>
                        <a:latin typeface="Calibri" panose="020F0502020204030204" pitchFamily="34" charset="0"/>
                      </a:endParaRPr>
                    </a:p>
                  </a:txBody>
                  <a:tcPr marL="0" marR="0" marT="0" marB="0" anchor="ctr">
                    <a:solidFill>
                      <a:schemeClr val="accent1">
                        <a:lumMod val="20000"/>
                        <a:lumOff val="80000"/>
                      </a:schemeClr>
                    </a:solidFill>
                  </a:tcPr>
                </a:tc>
                <a:tc>
                  <a:txBody>
                    <a:bodyPr/>
                    <a:lstStyle/>
                    <a:p>
                      <a:pPr algn="ctr" fontAlgn="b"/>
                      <a:r>
                        <a:rPr lang="es-CO" sz="1100" b="1" u="none" strike="noStrike" dirty="0">
                          <a:solidFill>
                            <a:srgbClr val="FF0000"/>
                          </a:solidFill>
                          <a:effectLst/>
                        </a:rPr>
                        <a:t>2</a:t>
                      </a:r>
                      <a:endParaRPr lang="es-CO" sz="1100" b="1" i="0" u="none" strike="noStrike" dirty="0">
                        <a:solidFill>
                          <a:srgbClr val="FF0000"/>
                        </a:solidFill>
                        <a:effectLst/>
                        <a:latin typeface="Calibri" panose="020F050202020403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4166242520"/>
                  </a:ext>
                </a:extLst>
              </a:tr>
            </a:tbl>
          </a:graphicData>
        </a:graphic>
      </p:graphicFrame>
      <p:pic>
        <p:nvPicPr>
          <p:cNvPr id="14" name="Imagen 13">
            <a:extLst>
              <a:ext uri="{FF2B5EF4-FFF2-40B4-BE49-F238E27FC236}">
                <a16:creationId xmlns:a16="http://schemas.microsoft.com/office/drawing/2014/main" id="{FB0E23E4-AD58-44E0-BA0E-04CD31C8E09A}"/>
              </a:ext>
            </a:extLst>
          </p:cNvPr>
          <p:cNvPicPr>
            <a:picLocks noChangeAspect="1"/>
          </p:cNvPicPr>
          <p:nvPr/>
        </p:nvPicPr>
        <p:blipFill rotWithShape="1">
          <a:blip r:embed="rId4"/>
          <a:srcRect b="14546"/>
          <a:stretch/>
        </p:blipFill>
        <p:spPr>
          <a:xfrm>
            <a:off x="263083" y="1556328"/>
            <a:ext cx="1429914" cy="1494039"/>
          </a:xfrm>
          <a:prstGeom prst="rect">
            <a:avLst/>
          </a:prstGeom>
        </p:spPr>
      </p:pic>
      <p:sp>
        <p:nvSpPr>
          <p:cNvPr id="6" name="Rectángulo 5"/>
          <p:cNvSpPr/>
          <p:nvPr/>
        </p:nvSpPr>
        <p:spPr>
          <a:xfrm>
            <a:off x="10685698" y="2230979"/>
            <a:ext cx="631904" cy="400110"/>
          </a:xfrm>
          <a:prstGeom prst="rect">
            <a:avLst/>
          </a:prstGeom>
        </p:spPr>
        <p:txBody>
          <a:bodyPr wrap="none">
            <a:spAutoFit/>
          </a:bodyPr>
          <a:lstStyle/>
          <a:p>
            <a:r>
              <a:rPr lang="es-CO" sz="2000" b="1" dirty="0"/>
              <a:t>39%</a:t>
            </a:r>
          </a:p>
        </p:txBody>
      </p:sp>
      <p:sp>
        <p:nvSpPr>
          <p:cNvPr id="8" name="CuadroTexto 7"/>
          <p:cNvSpPr txBox="1"/>
          <p:nvPr/>
        </p:nvSpPr>
        <p:spPr>
          <a:xfrm>
            <a:off x="10505281" y="1899135"/>
            <a:ext cx="871585" cy="307777"/>
          </a:xfrm>
          <a:prstGeom prst="rect">
            <a:avLst/>
          </a:prstGeom>
          <a:solidFill>
            <a:schemeClr val="accent1">
              <a:lumMod val="40000"/>
              <a:lumOff val="60000"/>
            </a:schemeClr>
          </a:solidFill>
        </p:spPr>
        <p:txBody>
          <a:bodyPr wrap="square" rtlCol="0">
            <a:spAutoFit/>
          </a:bodyPr>
          <a:lstStyle/>
          <a:p>
            <a:pPr algn="ctr"/>
            <a:r>
              <a:rPr lang="es-ES" sz="1400" b="1" dirty="0"/>
              <a:t>Logrado</a:t>
            </a:r>
            <a:endParaRPr lang="es-CO" sz="1400" b="1" dirty="0"/>
          </a:p>
        </p:txBody>
      </p:sp>
      <p:sp>
        <p:nvSpPr>
          <p:cNvPr id="19" name="Rectángulo 18"/>
          <p:cNvSpPr/>
          <p:nvPr/>
        </p:nvSpPr>
        <p:spPr>
          <a:xfrm>
            <a:off x="1752521" y="2185421"/>
            <a:ext cx="631904" cy="400110"/>
          </a:xfrm>
          <a:prstGeom prst="rect">
            <a:avLst/>
          </a:prstGeom>
        </p:spPr>
        <p:txBody>
          <a:bodyPr wrap="none">
            <a:spAutoFit/>
          </a:bodyPr>
          <a:lstStyle/>
          <a:p>
            <a:r>
              <a:rPr lang="es-CO" sz="2000" b="1" dirty="0"/>
              <a:t>41%</a:t>
            </a:r>
          </a:p>
        </p:txBody>
      </p:sp>
      <p:sp>
        <p:nvSpPr>
          <p:cNvPr id="22" name="CuadroTexto 21"/>
          <p:cNvSpPr txBox="1"/>
          <p:nvPr/>
        </p:nvSpPr>
        <p:spPr>
          <a:xfrm>
            <a:off x="1608635" y="1899135"/>
            <a:ext cx="871585" cy="307777"/>
          </a:xfrm>
          <a:prstGeom prst="rect">
            <a:avLst/>
          </a:prstGeom>
          <a:solidFill>
            <a:schemeClr val="accent3">
              <a:lumMod val="20000"/>
              <a:lumOff val="80000"/>
            </a:schemeClr>
          </a:solidFill>
        </p:spPr>
        <p:txBody>
          <a:bodyPr wrap="square" rtlCol="0">
            <a:spAutoFit/>
          </a:bodyPr>
          <a:lstStyle/>
          <a:p>
            <a:r>
              <a:rPr lang="es-ES" sz="1400" b="1" dirty="0"/>
              <a:t>Esperado</a:t>
            </a:r>
            <a:endParaRPr lang="es-CO" sz="1400" b="1" dirty="0"/>
          </a:p>
        </p:txBody>
      </p:sp>
      <p:sp>
        <p:nvSpPr>
          <p:cNvPr id="10" name="CuadroTexto 9"/>
          <p:cNvSpPr txBox="1"/>
          <p:nvPr/>
        </p:nvSpPr>
        <p:spPr>
          <a:xfrm>
            <a:off x="1614501" y="1536876"/>
            <a:ext cx="859851" cy="369332"/>
          </a:xfrm>
          <a:prstGeom prst="rect">
            <a:avLst/>
          </a:prstGeom>
          <a:noFill/>
        </p:spPr>
        <p:txBody>
          <a:bodyPr wrap="none" rtlCol="0">
            <a:spAutoFit/>
          </a:bodyPr>
          <a:lstStyle/>
          <a:p>
            <a:r>
              <a:rPr lang="es-ES" dirty="0"/>
              <a:t>Avance</a:t>
            </a:r>
            <a:endParaRPr lang="es-CO" dirty="0"/>
          </a:p>
        </p:txBody>
      </p:sp>
      <p:sp>
        <p:nvSpPr>
          <p:cNvPr id="17" name="CuadroTexto 16"/>
          <p:cNvSpPr txBox="1"/>
          <p:nvPr/>
        </p:nvSpPr>
        <p:spPr>
          <a:xfrm>
            <a:off x="10517015" y="1556328"/>
            <a:ext cx="859851" cy="369332"/>
          </a:xfrm>
          <a:prstGeom prst="rect">
            <a:avLst/>
          </a:prstGeom>
          <a:noFill/>
        </p:spPr>
        <p:txBody>
          <a:bodyPr wrap="none" rtlCol="0">
            <a:spAutoFit/>
          </a:bodyPr>
          <a:lstStyle/>
          <a:p>
            <a:r>
              <a:rPr lang="es-ES" dirty="0"/>
              <a:t>Avance</a:t>
            </a:r>
            <a:endParaRPr lang="es-CO" dirty="0"/>
          </a:p>
        </p:txBody>
      </p:sp>
    </p:spTree>
    <p:extLst>
      <p:ext uri="{BB962C8B-B14F-4D97-AF65-F5344CB8AC3E}">
        <p14:creationId xmlns:p14="http://schemas.microsoft.com/office/powerpoint/2010/main" val="1285593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graphicFrame>
        <p:nvGraphicFramePr>
          <p:cNvPr id="4" name="Tabla 3">
            <a:extLst>
              <a:ext uri="{FF2B5EF4-FFF2-40B4-BE49-F238E27FC236}">
                <a16:creationId xmlns:a16="http://schemas.microsoft.com/office/drawing/2014/main" id="{BF352955-F22A-052F-24FC-082E3A6D116C}"/>
              </a:ext>
            </a:extLst>
          </p:cNvPr>
          <p:cNvGraphicFramePr>
            <a:graphicFrameLocks noGrp="1"/>
          </p:cNvGraphicFramePr>
          <p:nvPr>
            <p:extLst>
              <p:ext uri="{D42A27DB-BD31-4B8C-83A1-F6EECF244321}">
                <p14:modId xmlns:p14="http://schemas.microsoft.com/office/powerpoint/2010/main" val="91359757"/>
              </p:ext>
            </p:extLst>
          </p:nvPr>
        </p:nvGraphicFramePr>
        <p:xfrm>
          <a:off x="911665" y="1619178"/>
          <a:ext cx="10423087" cy="1920240"/>
        </p:xfrm>
        <a:graphic>
          <a:graphicData uri="http://schemas.openxmlformats.org/drawingml/2006/table">
            <a:tbl>
              <a:tblPr firstRow="1" firstCol="1" bandRow="1"/>
              <a:tblGrid>
                <a:gridCol w="10423087">
                  <a:extLst>
                    <a:ext uri="{9D8B030D-6E8A-4147-A177-3AD203B41FA5}">
                      <a16:colId xmlns:a16="http://schemas.microsoft.com/office/drawing/2014/main" val="1569360544"/>
                    </a:ext>
                  </a:extLst>
                </a:gridCol>
              </a:tblGrid>
              <a:tr h="167640">
                <a:tc>
                  <a:txBody>
                    <a:bodyPr/>
                    <a:lstStyle/>
                    <a:p>
                      <a:pPr algn="just"/>
                      <a:r>
                        <a:rPr lang="es-MX" sz="1400" b="1">
                          <a:solidFill>
                            <a:srgbClr val="000000"/>
                          </a:solidFill>
                          <a:effectLst/>
                          <a:latin typeface="Arial" panose="020B0604020202020204" pitchFamily="34" charset="0"/>
                          <a:ea typeface="Times New Roman" panose="02020603050405020304" pitchFamily="18" charset="0"/>
                        </a:rPr>
                        <a:t>Responsable: Dirección Reasentamientos - Equipo Financiero - Proceso Reasentamientos</a:t>
                      </a:r>
                      <a:endParaRPr lang="es-MX" sz="14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25599717"/>
                  </a:ext>
                </a:extLst>
              </a:tr>
              <a:tr h="0">
                <a:tc>
                  <a:txBody>
                    <a:bodyPr/>
                    <a:lstStyle/>
                    <a:p>
                      <a:pPr algn="just"/>
                      <a:r>
                        <a:rPr lang="es-MX" sz="1400" b="1" dirty="0">
                          <a:solidFill>
                            <a:srgbClr val="000000"/>
                          </a:solidFill>
                          <a:effectLst/>
                          <a:latin typeface="Arial" panose="020B0604020202020204" pitchFamily="34" charset="0"/>
                          <a:ea typeface="Times New Roman" panose="02020603050405020304" pitchFamily="18" charset="0"/>
                        </a:rPr>
                        <a:t>Componente: </a:t>
                      </a:r>
                      <a:r>
                        <a:rPr lang="es-MX" sz="1400" dirty="0">
                          <a:solidFill>
                            <a:srgbClr val="000000"/>
                          </a:solidFill>
                          <a:effectLst/>
                          <a:latin typeface="Arial" panose="020B0604020202020204" pitchFamily="34" charset="0"/>
                          <a:ea typeface="Times New Roman" panose="02020603050405020304" pitchFamily="18" charset="0"/>
                        </a:rPr>
                        <a:t>Mecanismo atención Ciudadano</a:t>
                      </a:r>
                      <a:endParaRPr lang="es-MX" sz="1400" dirty="0">
                        <a:effectLst/>
                        <a:latin typeface="Arial" panose="020B0604020202020204" pitchFamily="34" charset="0"/>
                        <a:ea typeface="Times New Roman" panose="02020603050405020304" pitchFamily="18" charset="0"/>
                      </a:endParaRPr>
                    </a:p>
                    <a:p>
                      <a:pPr algn="just"/>
                      <a:r>
                        <a:rPr lang="es-MX" sz="1400" b="1" dirty="0">
                          <a:solidFill>
                            <a:srgbClr val="000000"/>
                          </a:solidFill>
                          <a:effectLst/>
                          <a:latin typeface="Arial" panose="020B0604020202020204" pitchFamily="34" charset="0"/>
                          <a:ea typeface="Times New Roman" panose="02020603050405020304" pitchFamily="18" charset="0"/>
                        </a:rPr>
                        <a:t> Actividad 11: </a:t>
                      </a:r>
                      <a:r>
                        <a:rPr lang="es-MX" sz="1400" dirty="0">
                          <a:solidFill>
                            <a:srgbClr val="000000"/>
                          </a:solidFill>
                          <a:effectLst/>
                          <a:latin typeface="Arial" panose="020B0604020202020204" pitchFamily="34" charset="0"/>
                          <a:ea typeface="Times New Roman" panose="02020603050405020304" pitchFamily="18" charset="0"/>
                        </a:rPr>
                        <a:t>Mejorar la capacidad de respuesta de los Integrantes del equipo de Atención al Ciudadano, en relación con el procedimiento y estado de los pagos a los beneficiarios, con el fin de mejorar la atención a los ciudadanos. </a:t>
                      </a:r>
                      <a:r>
                        <a:rPr lang="es-MX" sz="1400" b="1" dirty="0">
                          <a:solidFill>
                            <a:srgbClr val="000000"/>
                          </a:solidFill>
                          <a:effectLst/>
                          <a:latin typeface="Arial" panose="020B0604020202020204" pitchFamily="34" charset="0"/>
                          <a:ea typeface="Times New Roman" panose="02020603050405020304" pitchFamily="18" charset="0"/>
                        </a:rPr>
                        <a:t>Fecha final</a:t>
                      </a:r>
                      <a:r>
                        <a:rPr lang="es-MX" sz="1400" dirty="0">
                          <a:solidFill>
                            <a:srgbClr val="000000"/>
                          </a:solidFill>
                          <a:effectLst/>
                          <a:latin typeface="Arial" panose="020B0604020202020204" pitchFamily="34" charset="0"/>
                          <a:ea typeface="Times New Roman" panose="02020603050405020304" pitchFamily="18" charset="0"/>
                        </a:rPr>
                        <a:t>: 30/09/2023 </a:t>
                      </a:r>
                      <a:r>
                        <a:rPr lang="es-MX" sz="1400" b="1" dirty="0">
                          <a:solidFill>
                            <a:srgbClr val="000000"/>
                          </a:solidFill>
                          <a:effectLst/>
                          <a:latin typeface="Arial" panose="020B0604020202020204" pitchFamily="34" charset="0"/>
                          <a:ea typeface="Times New Roman" panose="02020603050405020304" pitchFamily="18" charset="0"/>
                        </a:rPr>
                        <a:t>Porcentaje de avance</a:t>
                      </a:r>
                      <a:r>
                        <a:rPr lang="es-MX" sz="1400" dirty="0">
                          <a:solidFill>
                            <a:srgbClr val="000000"/>
                          </a:solidFill>
                          <a:effectLst/>
                          <a:latin typeface="Arial" panose="020B0604020202020204" pitchFamily="34" charset="0"/>
                          <a:ea typeface="Times New Roman" panose="02020603050405020304" pitchFamily="18" charset="0"/>
                        </a:rPr>
                        <a:t>: 0%. </a:t>
                      </a:r>
                      <a:r>
                        <a:rPr lang="es-MX" sz="1400" b="1" dirty="0">
                          <a:solidFill>
                            <a:srgbClr val="000000"/>
                          </a:solidFill>
                          <a:effectLst/>
                          <a:latin typeface="Arial" panose="020B0604020202020204" pitchFamily="34" charset="0"/>
                          <a:ea typeface="Times New Roman" panose="02020603050405020304" pitchFamily="18" charset="0"/>
                        </a:rPr>
                        <a:t>Observación de Control Interno: </a:t>
                      </a:r>
                      <a:r>
                        <a:rPr lang="es-MX" sz="14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y se informa por parte de la OAP en su seguimiento que el primer trimestre del 2023 el proceso responsable no realizo tareas para esta actividad. La acción indicaba que se debía realizar es Capacitaciones al equipo de Atención al Ciudadano. </a:t>
                      </a:r>
                      <a:r>
                        <a:rPr lang="es-MX" sz="1400" dirty="0">
                          <a:solidFill>
                            <a:srgbClr val="FF0000"/>
                          </a:solidFill>
                          <a:effectLst/>
                          <a:latin typeface="Arial" panose="020B0604020202020204" pitchFamily="34" charset="0"/>
                          <a:ea typeface="Times New Roman" panose="02020603050405020304" pitchFamily="18" charset="0"/>
                        </a:rPr>
                        <a:t>(1 para cada cuatrimestre vencido</a:t>
                      </a:r>
                      <a:r>
                        <a:rPr lang="es-MX" sz="1400" dirty="0">
                          <a:solidFill>
                            <a:srgbClr val="000000"/>
                          </a:solidFill>
                          <a:effectLst/>
                          <a:latin typeface="Arial" panose="020B0604020202020204" pitchFamily="34" charset="0"/>
                          <a:ea typeface="Times New Roman" panose="02020603050405020304" pitchFamily="18" charset="0"/>
                        </a:rPr>
                        <a:t>), al seguimiento del primer cuatrimestre no se evidencia la primera capacitación. </a:t>
                      </a:r>
                      <a:r>
                        <a:rPr lang="es-MX" sz="1400" dirty="0">
                          <a:solidFill>
                            <a:srgbClr val="FF0000"/>
                          </a:solidFill>
                          <a:effectLst/>
                          <a:latin typeface="Arial" panose="020B0604020202020204" pitchFamily="34" charset="0"/>
                          <a:ea typeface="Times New Roman" panose="02020603050405020304" pitchFamily="18" charset="0"/>
                        </a:rPr>
                        <a:t>Se encuentra en estado Incumplida.</a:t>
                      </a:r>
                      <a:endParaRPr lang="es-MX" sz="14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3707865330"/>
                  </a:ext>
                </a:extLst>
              </a:tr>
            </a:tbl>
          </a:graphicData>
        </a:graphic>
      </p:graphicFrame>
      <p:graphicFrame>
        <p:nvGraphicFramePr>
          <p:cNvPr id="5" name="Tabla 4">
            <a:extLst>
              <a:ext uri="{FF2B5EF4-FFF2-40B4-BE49-F238E27FC236}">
                <a16:creationId xmlns:a16="http://schemas.microsoft.com/office/drawing/2014/main" id="{0C68E5B7-68EE-0726-8CA2-ECB9B3806D83}"/>
              </a:ext>
            </a:extLst>
          </p:cNvPr>
          <p:cNvGraphicFramePr>
            <a:graphicFrameLocks noGrp="1"/>
          </p:cNvGraphicFramePr>
          <p:nvPr>
            <p:extLst>
              <p:ext uri="{D42A27DB-BD31-4B8C-83A1-F6EECF244321}">
                <p14:modId xmlns:p14="http://schemas.microsoft.com/office/powerpoint/2010/main" val="3158360281"/>
              </p:ext>
            </p:extLst>
          </p:nvPr>
        </p:nvGraphicFramePr>
        <p:xfrm>
          <a:off x="911666" y="3801197"/>
          <a:ext cx="10423086" cy="1720771"/>
        </p:xfrm>
        <a:graphic>
          <a:graphicData uri="http://schemas.openxmlformats.org/drawingml/2006/table">
            <a:tbl>
              <a:tblPr firstRow="1" firstCol="1" bandRow="1"/>
              <a:tblGrid>
                <a:gridCol w="10423086">
                  <a:extLst>
                    <a:ext uri="{9D8B030D-6E8A-4147-A177-3AD203B41FA5}">
                      <a16:colId xmlns:a16="http://schemas.microsoft.com/office/drawing/2014/main" val="3103712464"/>
                    </a:ext>
                  </a:extLst>
                </a:gridCol>
              </a:tblGrid>
              <a:tr h="227251">
                <a:tc>
                  <a:txBody>
                    <a:bodyPr/>
                    <a:lstStyle/>
                    <a:p>
                      <a:pPr algn="just"/>
                      <a:r>
                        <a:rPr lang="es-MX" sz="1400" b="1" dirty="0">
                          <a:solidFill>
                            <a:srgbClr val="000000"/>
                          </a:solidFill>
                          <a:effectLst/>
                          <a:latin typeface="Arial" panose="020B0604020202020204" pitchFamily="34" charset="0"/>
                          <a:ea typeface="Times New Roman" panose="02020603050405020304" pitchFamily="18" charset="0"/>
                        </a:rPr>
                        <a:t>Responsable: Subdirección Administrativa - Gestión Documental</a:t>
                      </a:r>
                      <a:endParaRPr lang="es-MX" sz="14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1008888034"/>
                  </a:ext>
                </a:extLst>
              </a:tr>
              <a:tr h="1363505">
                <a:tc>
                  <a:txBody>
                    <a:bodyPr/>
                    <a:lstStyle/>
                    <a:p>
                      <a:pPr algn="just"/>
                      <a:r>
                        <a:rPr lang="es-MX" sz="1400" b="1" dirty="0">
                          <a:solidFill>
                            <a:srgbClr val="000000"/>
                          </a:solidFill>
                          <a:effectLst/>
                          <a:latin typeface="Arial" panose="020B0604020202020204" pitchFamily="34" charset="0"/>
                          <a:ea typeface="Times New Roman" panose="02020603050405020304" pitchFamily="18" charset="0"/>
                        </a:rPr>
                        <a:t>Componente: </a:t>
                      </a:r>
                      <a:r>
                        <a:rPr lang="es-MX" sz="1400" dirty="0">
                          <a:solidFill>
                            <a:srgbClr val="000000"/>
                          </a:solidFill>
                          <a:effectLst/>
                          <a:latin typeface="Arial" panose="020B0604020202020204" pitchFamily="34" charset="0"/>
                          <a:ea typeface="Times New Roman" panose="02020603050405020304" pitchFamily="18" charset="0"/>
                        </a:rPr>
                        <a:t>Transparencia</a:t>
                      </a:r>
                      <a:endParaRPr lang="es-MX" sz="1400" dirty="0">
                        <a:effectLst/>
                        <a:latin typeface="Arial" panose="020B0604020202020204" pitchFamily="34" charset="0"/>
                        <a:ea typeface="Times New Roman" panose="02020603050405020304" pitchFamily="18" charset="0"/>
                      </a:endParaRPr>
                    </a:p>
                    <a:p>
                      <a:pPr algn="just"/>
                      <a:r>
                        <a:rPr lang="es-MX" sz="1400" b="1" dirty="0">
                          <a:solidFill>
                            <a:srgbClr val="000000"/>
                          </a:solidFill>
                          <a:effectLst/>
                          <a:latin typeface="Arial" panose="020B0604020202020204" pitchFamily="34" charset="0"/>
                          <a:ea typeface="Times New Roman" panose="02020603050405020304" pitchFamily="18" charset="0"/>
                        </a:rPr>
                        <a:t> Actividad 18: </a:t>
                      </a:r>
                      <a:r>
                        <a:rPr lang="es-MX" sz="1400" dirty="0">
                          <a:solidFill>
                            <a:srgbClr val="000000"/>
                          </a:solidFill>
                          <a:effectLst/>
                          <a:latin typeface="Arial" panose="020B0604020202020204" pitchFamily="34" charset="0"/>
                          <a:ea typeface="Times New Roman" panose="02020603050405020304" pitchFamily="18" charset="0"/>
                        </a:rPr>
                        <a:t>Implementar la fase del modelo de Gestión documental y Administración de Archivos -MGDA y del Sistema Integrado de Gestión Documental y Archivos - SIGA. </a:t>
                      </a:r>
                      <a:r>
                        <a:rPr lang="es-MX" sz="1400" b="1" dirty="0">
                          <a:solidFill>
                            <a:srgbClr val="000000"/>
                          </a:solidFill>
                          <a:effectLst/>
                          <a:latin typeface="Arial" panose="020B0604020202020204" pitchFamily="34" charset="0"/>
                          <a:ea typeface="Times New Roman" panose="02020603050405020304" pitchFamily="18" charset="0"/>
                        </a:rPr>
                        <a:t>Fecha final programada</a:t>
                      </a:r>
                      <a:r>
                        <a:rPr lang="es-MX" sz="1400" dirty="0">
                          <a:solidFill>
                            <a:srgbClr val="000000"/>
                          </a:solidFill>
                          <a:effectLst/>
                          <a:latin typeface="Arial" panose="020B0604020202020204" pitchFamily="34" charset="0"/>
                          <a:ea typeface="Times New Roman" panose="02020603050405020304" pitchFamily="18" charset="0"/>
                        </a:rPr>
                        <a:t>: 31/03/2023 </a:t>
                      </a:r>
                      <a:r>
                        <a:rPr lang="es-MX" sz="1400" b="1" dirty="0">
                          <a:solidFill>
                            <a:srgbClr val="000000"/>
                          </a:solidFill>
                          <a:effectLst/>
                          <a:latin typeface="Arial" panose="020B0604020202020204" pitchFamily="34" charset="0"/>
                          <a:ea typeface="Times New Roman" panose="02020603050405020304" pitchFamily="18" charset="0"/>
                        </a:rPr>
                        <a:t>Porcentaje de avance</a:t>
                      </a:r>
                      <a:r>
                        <a:rPr lang="es-MX" sz="1400" dirty="0">
                          <a:solidFill>
                            <a:srgbClr val="000000"/>
                          </a:solidFill>
                          <a:effectLst/>
                          <a:latin typeface="Arial" panose="020B0604020202020204" pitchFamily="34" charset="0"/>
                          <a:ea typeface="Times New Roman" panose="02020603050405020304" pitchFamily="18" charset="0"/>
                        </a:rPr>
                        <a:t>: 10%. </a:t>
                      </a:r>
                      <a:r>
                        <a:rPr lang="es-MX" sz="1400" b="1" dirty="0">
                          <a:solidFill>
                            <a:srgbClr val="000000"/>
                          </a:solidFill>
                          <a:effectLst/>
                          <a:latin typeface="Arial" panose="020B0604020202020204" pitchFamily="34" charset="0"/>
                          <a:ea typeface="Times New Roman" panose="02020603050405020304" pitchFamily="18" charset="0"/>
                        </a:rPr>
                        <a:t>Observación de Control Interno: </a:t>
                      </a:r>
                      <a:r>
                        <a:rPr lang="es-MX" sz="1400" dirty="0">
                          <a:solidFill>
                            <a:srgbClr val="000000"/>
                          </a:solidFill>
                          <a:effectLst/>
                          <a:latin typeface="Arial" panose="020B0604020202020204" pitchFamily="34" charset="0"/>
                          <a:ea typeface="Times New Roman" panose="02020603050405020304" pitchFamily="18" charset="0"/>
                        </a:rPr>
                        <a:t>Se reporta un incumplimiento por parte del proceso de la actividad de Implementar la fase del modelo de Gestión documental y Administración de Archivos -MGDA y del Sistema Integrado de Gestión Documental y Archivos - SIGA solo se evidencian dos archivos en PDF un denominado MGDA versión 3 y el otro un pantallazo de la carpeta de SGD. </a:t>
                      </a:r>
                      <a:r>
                        <a:rPr lang="es-MX" sz="1400" dirty="0">
                          <a:solidFill>
                            <a:srgbClr val="FF0000"/>
                          </a:solidFill>
                          <a:effectLst/>
                          <a:latin typeface="Arial" panose="020B0604020202020204" pitchFamily="34" charset="0"/>
                          <a:ea typeface="Times New Roman" panose="02020603050405020304" pitchFamily="18" charset="0"/>
                        </a:rPr>
                        <a:t>Se encuentra en estado Incumplida</a:t>
                      </a:r>
                      <a:endParaRPr lang="es-MX" sz="14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2780212217"/>
                  </a:ext>
                </a:extLst>
              </a:tr>
            </a:tbl>
          </a:graphicData>
        </a:graphic>
      </p:graphicFrame>
      <p:sp>
        <p:nvSpPr>
          <p:cNvPr id="6" name="Título 1">
            <a:extLst>
              <a:ext uri="{FF2B5EF4-FFF2-40B4-BE49-F238E27FC236}">
                <a16:creationId xmlns:a16="http://schemas.microsoft.com/office/drawing/2014/main" id="{422E69F8-5154-1C27-77BC-B81C2A52FFE4}"/>
              </a:ext>
            </a:extLst>
          </p:cNvPr>
          <p:cNvSpPr txBox="1">
            <a:spLocks/>
          </p:cNvSpPr>
          <p:nvPr/>
        </p:nvSpPr>
        <p:spPr>
          <a:xfrm>
            <a:off x="-1" y="92736"/>
            <a:ext cx="12192000" cy="65002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800" b="1">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7" name="CuadroTexto 6"/>
          <p:cNvSpPr txBox="1"/>
          <p:nvPr/>
        </p:nvSpPr>
        <p:spPr>
          <a:xfrm>
            <a:off x="911664" y="988067"/>
            <a:ext cx="10423085"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dirty="0">
                <a:solidFill>
                  <a:srgbClr val="FF6600"/>
                </a:solidFill>
              </a:rPr>
              <a:t>ALERTAS</a:t>
            </a:r>
            <a:r>
              <a:rPr lang="es-CO" dirty="0"/>
              <a:t> – </a:t>
            </a:r>
            <a:r>
              <a:rPr lang="es-CO" dirty="0">
                <a:solidFill>
                  <a:schemeClr val="tx1"/>
                </a:solidFill>
              </a:rPr>
              <a:t>ACTIVIDADES INCUMPLIDAS</a:t>
            </a:r>
          </a:p>
        </p:txBody>
      </p:sp>
    </p:spTree>
    <p:extLst>
      <p:ext uri="{BB962C8B-B14F-4D97-AF65-F5344CB8AC3E}">
        <p14:creationId xmlns:p14="http://schemas.microsoft.com/office/powerpoint/2010/main" val="766515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1973748" y="533204"/>
            <a:ext cx="7772400" cy="857913"/>
          </a:xfrm>
        </p:spPr>
        <p:txBody>
          <a:bodyPr>
            <a:noAutofit/>
          </a:bodyPr>
          <a:lstStyle/>
          <a:p>
            <a:pPr algn="l"/>
            <a:r>
              <a:rPr lang="es-ES" sz="3200" b="1" dirty="0">
                <a:solidFill>
                  <a:srgbClr val="22A676"/>
                </a:solidFill>
                <a:latin typeface="Museo Sans Condensed 900" charset="0"/>
                <a:ea typeface="Museo Sans Condensed 900" charset="0"/>
                <a:cs typeface="Museo Sans Condensed 900" charset="0"/>
              </a:rPr>
              <a:t>1. Verificación del Quórum</a:t>
            </a:r>
          </a:p>
        </p:txBody>
      </p:sp>
      <p:cxnSp>
        <p:nvCxnSpPr>
          <p:cNvPr id="5" name="Conector recto 4">
            <a:extLst>
              <a:ext uri="{FF2B5EF4-FFF2-40B4-BE49-F238E27FC236}">
                <a16:creationId xmlns:a16="http://schemas.microsoft.com/office/drawing/2014/main" id="{D255B36D-C070-49A7-8D44-4155090A1847}"/>
              </a:ext>
            </a:extLst>
          </p:cNvPr>
          <p:cNvCxnSpPr/>
          <p:nvPr/>
        </p:nvCxnSpPr>
        <p:spPr>
          <a:xfrm>
            <a:off x="2052358" y="1415340"/>
            <a:ext cx="3335138" cy="0"/>
          </a:xfrm>
          <a:prstGeom prst="line">
            <a:avLst/>
          </a:prstGeom>
          <a:ln>
            <a:solidFill>
              <a:srgbClr val="22A676"/>
            </a:solidFill>
          </a:ln>
          <a:effectLst/>
        </p:spPr>
        <p:style>
          <a:lnRef idx="2">
            <a:schemeClr val="accent1"/>
          </a:lnRef>
          <a:fillRef idx="0">
            <a:schemeClr val="accent1"/>
          </a:fillRef>
          <a:effectRef idx="1">
            <a:schemeClr val="accent1"/>
          </a:effectRef>
          <a:fontRef idx="minor">
            <a:schemeClr val="tx1"/>
          </a:fontRef>
        </p:style>
      </p:cxnSp>
      <p:sp>
        <p:nvSpPr>
          <p:cNvPr id="10" name="Subtítulo 2"/>
          <p:cNvSpPr>
            <a:spLocks noGrp="1"/>
          </p:cNvSpPr>
          <p:nvPr>
            <p:ph type="subTitle" idx="1"/>
          </p:nvPr>
        </p:nvSpPr>
        <p:spPr>
          <a:xfrm>
            <a:off x="1979687" y="1439566"/>
            <a:ext cx="7634111" cy="4440115"/>
          </a:xfrm>
        </p:spPr>
        <p:txBody>
          <a:bodyPr>
            <a:noAutofit/>
          </a:bodyPr>
          <a:lstStyle/>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4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endParaRPr lang="es-419" sz="1500" dirty="0">
              <a:solidFill>
                <a:schemeClr val="tx1">
                  <a:lumMod val="50000"/>
                  <a:lumOff val="50000"/>
                </a:schemeClr>
              </a:solidFill>
              <a:latin typeface="Museo Sans Condensed 500" charset="0"/>
              <a:ea typeface="Museo Sans Condensed 500" charset="0"/>
              <a:cs typeface="Museo Sans Condensed 500" charset="0"/>
            </a:endParaRPr>
          </a:p>
          <a:p>
            <a:pPr algn="l">
              <a:buClr>
                <a:srgbClr val="E39734"/>
              </a:buClr>
            </a:pPr>
            <a:br>
              <a:rPr lang="es-MX" sz="1500" dirty="0">
                <a:solidFill>
                  <a:schemeClr val="tx1">
                    <a:lumMod val="50000"/>
                    <a:lumOff val="50000"/>
                  </a:schemeClr>
                </a:solidFill>
                <a:latin typeface="Museo Sans Condensed 500" charset="0"/>
                <a:ea typeface="Museo Sans Condensed 500" charset="0"/>
                <a:cs typeface="Museo Sans Condensed 500" charset="0"/>
              </a:rPr>
            </a:b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endParaRPr lang="es-MX" sz="1500" dirty="0">
              <a:solidFill>
                <a:schemeClr val="tx1">
                  <a:lumMod val="50000"/>
                  <a:lumOff val="50000"/>
                </a:schemeClr>
              </a:solidFill>
              <a:latin typeface="Museo Sans Condensed 500" charset="0"/>
              <a:ea typeface="Museo Sans Condensed 500" charset="0"/>
              <a:cs typeface="Museo Sans Condensed 500" charset="0"/>
            </a:endParaRPr>
          </a:p>
          <a:p>
            <a:pPr algn="just">
              <a:buClr>
                <a:srgbClr val="E39734"/>
              </a:buClr>
            </a:pPr>
            <a:r>
              <a:rPr lang="es-MX" sz="1500" dirty="0">
                <a:solidFill>
                  <a:schemeClr val="tx1">
                    <a:lumMod val="50000"/>
                    <a:lumOff val="50000"/>
                  </a:schemeClr>
                </a:solidFill>
                <a:latin typeface="Museo Sans Condensed 500" charset="0"/>
                <a:ea typeface="Museo Sans Condensed 500" charset="0"/>
                <a:cs typeface="Museo Sans Condensed 500" charset="0"/>
              </a:rPr>
              <a:t> </a:t>
            </a:r>
          </a:p>
        </p:txBody>
      </p:sp>
      <p:sp>
        <p:nvSpPr>
          <p:cNvPr id="6" name="Rectángulo 5">
            <a:extLst>
              <a:ext uri="{FF2B5EF4-FFF2-40B4-BE49-F238E27FC236}">
                <a16:creationId xmlns:a16="http://schemas.microsoft.com/office/drawing/2014/main" id="{A0F60EAD-EA35-4918-945F-E36334B95713}"/>
              </a:ext>
            </a:extLst>
          </p:cNvPr>
          <p:cNvSpPr/>
          <p:nvPr/>
        </p:nvSpPr>
        <p:spPr>
          <a:xfrm>
            <a:off x="2144402" y="1463790"/>
            <a:ext cx="7670807" cy="4593565"/>
          </a:xfrm>
          <a:prstGeom prst="rect">
            <a:avLst/>
          </a:prstGeom>
        </p:spPr>
        <p:txBody>
          <a:bodyPr wrap="square">
            <a:spAutoFit/>
          </a:bodyPr>
          <a:lstStyle/>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General</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Asesora de Planeación</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de Tecnologías de la Información y Comunicaciones TIC</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Oficina Asesora de Comunicaciones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Reasentamientos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Urbanización y Titulaciones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Mejoramiento de Vivienda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Mejoramiento de Barrios</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Jurídica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Dirección de Gestión Corporativa y CID</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Subdirección Administrativa</a:t>
            </a:r>
          </a:p>
          <a:p>
            <a:pPr marL="342900" indent="-342900">
              <a:spcBef>
                <a:spcPts val="300"/>
              </a:spcBef>
              <a:buFont typeface="+mj-lt"/>
              <a:buAutoNum type="arabicPeriod"/>
            </a:pPr>
            <a:r>
              <a:rPr lang="es-MX" sz="2000" dirty="0">
                <a:latin typeface="Calibri" panose="020F0502020204030204" pitchFamily="34" charset="0"/>
                <a:cs typeface="Calibri" panose="020F0502020204030204" pitchFamily="34" charset="0"/>
              </a:rPr>
              <a:t>Subdirección Financiera</a:t>
            </a:r>
          </a:p>
          <a:p>
            <a:pPr>
              <a:spcBef>
                <a:spcPts val="600"/>
              </a:spcBef>
            </a:pPr>
            <a:r>
              <a:rPr lang="es-MX" sz="2000" dirty="0">
                <a:latin typeface="Calibri" panose="020F0502020204030204" pitchFamily="34" charset="0"/>
                <a:cs typeface="Calibri" panose="020F0502020204030204" pitchFamily="34" charset="0"/>
              </a:rPr>
              <a:t>Asesor de Control Interno (Con voz pero sin voto)</a:t>
            </a:r>
            <a:endParaRPr lang="es-CO"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256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dirty="0"/>
              <a:t>ALERTAS FRENTE A LAS ACTIVIDADES DEL PAAC</a:t>
            </a:r>
          </a:p>
        </p:txBody>
      </p:sp>
      <p:sp>
        <p:nvSpPr>
          <p:cNvPr id="3" name="CuadroTexto 2">
            <a:extLst>
              <a:ext uri="{FF2B5EF4-FFF2-40B4-BE49-F238E27FC236}">
                <a16:creationId xmlns:a16="http://schemas.microsoft.com/office/drawing/2014/main" id="{2A84D83C-09A4-6384-3DD3-8A6B9877B8C9}"/>
              </a:ext>
            </a:extLst>
          </p:cNvPr>
          <p:cNvSpPr txBox="1"/>
          <p:nvPr/>
        </p:nvSpPr>
        <p:spPr>
          <a:xfrm>
            <a:off x="911664" y="1515760"/>
            <a:ext cx="9845040" cy="4139595"/>
          </a:xfrm>
          <a:prstGeom prst="rect">
            <a:avLst/>
          </a:prstGeom>
          <a:noFill/>
        </p:spPr>
        <p:txBody>
          <a:bodyPr wrap="square">
            <a:spAutoFit/>
          </a:bodyPr>
          <a:lstStyle/>
          <a:p>
            <a:pPr lvl="0" algn="just">
              <a:spcAft>
                <a:spcPts val="600"/>
              </a:spcAft>
            </a:pPr>
            <a:r>
              <a:rPr lang="es-CO" sz="1600" dirty="0">
                <a:effectLst/>
                <a:latin typeface="Arial" panose="020B0604020202020204" pitchFamily="34" charset="0"/>
                <a:ea typeface="Arial" panose="020B0604020202020204" pitchFamily="34" charset="0"/>
              </a:rPr>
              <a:t>Se generan 24 alertas frente a la ejecución del PAAC por riesgo de incumplimiento según lo programado así: </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U</a:t>
            </a:r>
            <a:r>
              <a:rPr lang="es-CO" sz="1600" dirty="0">
                <a:effectLst/>
                <a:latin typeface="Arial" panose="020B0604020202020204" pitchFamily="34" charset="0"/>
                <a:ea typeface="Arial" panose="020B0604020202020204" pitchFamily="34" charset="0"/>
              </a:rPr>
              <a:t>na (1) a la Oficina Asesora de Comunicaciones </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U</a:t>
            </a:r>
            <a:r>
              <a:rPr lang="es-CO" sz="1600" dirty="0">
                <a:effectLst/>
                <a:latin typeface="Arial" panose="020B0604020202020204" pitchFamily="34" charset="0"/>
                <a:ea typeface="Arial" panose="020B0604020202020204" pitchFamily="34" charset="0"/>
              </a:rPr>
              <a:t>na (1) a la Oficina TICS, </a:t>
            </a:r>
          </a:p>
          <a:p>
            <a:pPr marL="285750" lvl="0" indent="-285750" algn="just">
              <a:spcAft>
                <a:spcPts val="600"/>
              </a:spcAft>
              <a:buFont typeface="Arial" panose="020B0604020202020204" pitchFamily="34" charset="0"/>
              <a:buChar char="•"/>
            </a:pPr>
            <a:r>
              <a:rPr lang="es-CO" sz="1600" dirty="0">
                <a:effectLst/>
                <a:latin typeface="Arial" panose="020B0604020202020204" pitchFamily="34" charset="0"/>
                <a:ea typeface="Arial" panose="020B0604020202020204" pitchFamily="34" charset="0"/>
              </a:rPr>
              <a:t>Tres (3) a la Oficina Asesora de Planeación</a:t>
            </a:r>
            <a:endParaRPr lang="es-CO" sz="1600" dirty="0">
              <a:latin typeface="Arial" panose="020B0604020202020204" pitchFamily="34" charset="0"/>
              <a:ea typeface="Arial" panose="020B0604020202020204" pitchFamily="34" charset="0"/>
            </a:endParaRP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T</a:t>
            </a:r>
            <a:r>
              <a:rPr lang="es-CO" sz="1600" dirty="0">
                <a:effectLst/>
                <a:latin typeface="Arial" panose="020B0604020202020204" pitchFamily="34" charset="0"/>
                <a:ea typeface="Arial" panose="020B0604020202020204" pitchFamily="34" charset="0"/>
              </a:rPr>
              <a:t>res (3) a la Subdirección Administrativa</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C</a:t>
            </a:r>
            <a:r>
              <a:rPr lang="es-CO" sz="1600" dirty="0">
                <a:effectLst/>
                <a:latin typeface="Arial" panose="020B0604020202020204" pitchFamily="34" charset="0"/>
                <a:ea typeface="Arial" panose="020B0604020202020204" pitchFamily="34" charset="0"/>
              </a:rPr>
              <a:t>inco (5) a Dirección de Reasentamientos</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C</a:t>
            </a:r>
            <a:r>
              <a:rPr lang="es-CO" sz="1600" dirty="0">
                <a:effectLst/>
                <a:latin typeface="Arial" panose="020B0604020202020204" pitchFamily="34" charset="0"/>
                <a:ea typeface="Arial" panose="020B0604020202020204" pitchFamily="34" charset="0"/>
              </a:rPr>
              <a:t>uatro (4) a Dirección de Mejoramiento de Vivienda</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T</a:t>
            </a:r>
            <a:r>
              <a:rPr lang="es-CO" sz="1600" dirty="0">
                <a:effectLst/>
                <a:latin typeface="Arial" panose="020B0604020202020204" pitchFamily="34" charset="0"/>
                <a:ea typeface="Arial" panose="020B0604020202020204" pitchFamily="34" charset="0"/>
              </a:rPr>
              <a:t>res (3) Dirección de Gestión Corporativa </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U</a:t>
            </a:r>
            <a:r>
              <a:rPr lang="es-CO" sz="1600" dirty="0">
                <a:effectLst/>
                <a:latin typeface="Arial" panose="020B0604020202020204" pitchFamily="34" charset="0"/>
                <a:ea typeface="Arial" panose="020B0604020202020204" pitchFamily="34" charset="0"/>
              </a:rPr>
              <a:t>na (1) a la Dirección de Urbanizaciones y Titulaciones </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U</a:t>
            </a:r>
            <a:r>
              <a:rPr lang="es-CO" sz="1600" dirty="0">
                <a:effectLst/>
                <a:latin typeface="Arial" panose="020B0604020202020204" pitchFamily="34" charset="0"/>
                <a:ea typeface="Arial" panose="020B0604020202020204" pitchFamily="34" charset="0"/>
              </a:rPr>
              <a:t>na (1) de la Asesoría de Control Interno </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U</a:t>
            </a:r>
            <a:r>
              <a:rPr lang="es-CO" sz="1600" dirty="0">
                <a:effectLst/>
                <a:latin typeface="Arial" panose="020B0604020202020204" pitchFamily="34" charset="0"/>
                <a:ea typeface="Arial" panose="020B0604020202020204" pitchFamily="34" charset="0"/>
              </a:rPr>
              <a:t>na (1) compartida entre la Dirección de Reasentamientos y la Dirección de Mejoramiento de Vivienda</a:t>
            </a:r>
          </a:p>
          <a:p>
            <a:pPr marL="285750" lvl="0" indent="-285750" algn="just">
              <a:spcAft>
                <a:spcPts val="600"/>
              </a:spcAft>
              <a:buFont typeface="Arial" panose="020B0604020202020204" pitchFamily="34" charset="0"/>
              <a:buChar char="•"/>
            </a:pPr>
            <a:r>
              <a:rPr lang="es-CO" sz="1600" dirty="0">
                <a:latin typeface="Arial" panose="020B0604020202020204" pitchFamily="34" charset="0"/>
                <a:ea typeface="Arial" panose="020B0604020202020204" pitchFamily="34" charset="0"/>
              </a:rPr>
              <a:t>Una (1) </a:t>
            </a:r>
            <a:r>
              <a:rPr lang="es-CO" sz="1600" dirty="0">
                <a:effectLst/>
                <a:latin typeface="Arial" panose="020B0604020202020204" pitchFamily="34" charset="0"/>
                <a:ea typeface="Arial" panose="020B0604020202020204" pitchFamily="34" charset="0"/>
              </a:rPr>
              <a:t>compartida entre la Oficina Asesora de Planeación, Oficina Asesora de Comunicaciones y TICS</a:t>
            </a:r>
            <a:endParaRPr lang="es-MX"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02246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857249" y="893719"/>
            <a:ext cx="10531915"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MX" dirty="0">
                <a:solidFill>
                  <a:srgbClr val="FF0000"/>
                </a:solidFill>
                <a:latin typeface="Arial" panose="020B0604020202020204" pitchFamily="34" charset="0"/>
                <a:ea typeface="Times New Roman" panose="02020603050405020304" pitchFamily="18" charset="0"/>
              </a:rPr>
              <a:t>Alertas</a:t>
            </a:r>
            <a:r>
              <a:rPr lang="es-MX" dirty="0">
                <a:latin typeface="Arial" panose="020B0604020202020204" pitchFamily="34" charset="0"/>
                <a:ea typeface="Times New Roman" panose="02020603050405020304" pitchFamily="18" charset="0"/>
              </a:rPr>
              <a:t> - Componente Gestión Riesgo de Corrupción</a:t>
            </a:r>
          </a:p>
        </p:txBody>
      </p:sp>
      <p:sp>
        <p:nvSpPr>
          <p:cNvPr id="3" name="CuadroTexto 2">
            <a:extLst>
              <a:ext uri="{FF2B5EF4-FFF2-40B4-BE49-F238E27FC236}">
                <a16:creationId xmlns:a16="http://schemas.microsoft.com/office/drawing/2014/main" id="{0178D827-15B2-5080-B6A3-E715FF5255B1}"/>
              </a:ext>
            </a:extLst>
          </p:cNvPr>
          <p:cNvSpPr txBox="1"/>
          <p:nvPr/>
        </p:nvSpPr>
        <p:spPr>
          <a:xfrm>
            <a:off x="1158240" y="1517674"/>
            <a:ext cx="6096000" cy="261610"/>
          </a:xfrm>
          <a:prstGeom prst="rect">
            <a:avLst/>
          </a:prstGeom>
          <a:noFill/>
        </p:spPr>
        <p:txBody>
          <a:bodyPr wrap="square">
            <a:spAutoFit/>
          </a:bodyPr>
          <a:lstStyle/>
          <a:p>
            <a:pPr algn="just"/>
            <a:r>
              <a:rPr lang="es-MX" sz="1100" dirty="0">
                <a:effectLst/>
                <a:latin typeface="Arial" panose="020B0604020202020204" pitchFamily="34" charset="0"/>
                <a:ea typeface="Times New Roman" panose="02020603050405020304" pitchFamily="18" charset="0"/>
              </a:rPr>
              <a:t> </a:t>
            </a:r>
          </a:p>
        </p:txBody>
      </p:sp>
      <p:graphicFrame>
        <p:nvGraphicFramePr>
          <p:cNvPr id="6" name="Tabla 5">
            <a:extLst>
              <a:ext uri="{FF2B5EF4-FFF2-40B4-BE49-F238E27FC236}">
                <a16:creationId xmlns:a16="http://schemas.microsoft.com/office/drawing/2014/main" id="{E2D55841-447F-8821-F480-EF0B5B25609E}"/>
              </a:ext>
            </a:extLst>
          </p:cNvPr>
          <p:cNvGraphicFramePr>
            <a:graphicFrameLocks noGrp="1"/>
          </p:cNvGraphicFramePr>
          <p:nvPr>
            <p:extLst>
              <p:ext uri="{D42A27DB-BD31-4B8C-83A1-F6EECF244321}">
                <p14:modId xmlns:p14="http://schemas.microsoft.com/office/powerpoint/2010/main" val="1482443165"/>
              </p:ext>
            </p:extLst>
          </p:nvPr>
        </p:nvGraphicFramePr>
        <p:xfrm>
          <a:off x="857249" y="1648479"/>
          <a:ext cx="10477500" cy="2593369"/>
        </p:xfrm>
        <a:graphic>
          <a:graphicData uri="http://schemas.openxmlformats.org/drawingml/2006/table">
            <a:tbl>
              <a:tblPr firstRow="1" firstCol="1" bandRow="1"/>
              <a:tblGrid>
                <a:gridCol w="10477500">
                  <a:extLst>
                    <a:ext uri="{9D8B030D-6E8A-4147-A177-3AD203B41FA5}">
                      <a16:colId xmlns:a16="http://schemas.microsoft.com/office/drawing/2014/main" val="1456159411"/>
                    </a:ext>
                  </a:extLst>
                </a:gridCol>
              </a:tblGrid>
              <a:tr h="246409">
                <a:tc>
                  <a:txBody>
                    <a:bodyPr/>
                    <a:lstStyle/>
                    <a:p>
                      <a:pPr algn="just"/>
                      <a:r>
                        <a:rPr lang="es-MX" sz="1600" b="1" dirty="0">
                          <a:solidFill>
                            <a:srgbClr val="000000"/>
                          </a:solidFill>
                          <a:effectLst/>
                          <a:latin typeface="Arial" panose="020B0604020202020204" pitchFamily="34" charset="0"/>
                          <a:ea typeface="Times New Roman" panose="02020603050405020304" pitchFamily="18" charset="0"/>
                        </a:rPr>
                        <a:t>Responsable: </a:t>
                      </a:r>
                      <a:r>
                        <a:rPr lang="es-CO" sz="1600" b="1" dirty="0">
                          <a:solidFill>
                            <a:srgbClr val="000000"/>
                          </a:solidFill>
                          <a:effectLst/>
                          <a:latin typeface="Arial" panose="020B0604020202020204" pitchFamily="34" charset="0"/>
                          <a:ea typeface="Times New Roman" panose="02020603050405020304" pitchFamily="18" charset="0"/>
                        </a:rPr>
                        <a:t>Oficina Asesora de Planeación - Proceso Gestión Estratégica</a:t>
                      </a:r>
                      <a:endParaRPr lang="es-MX" sz="18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6FF"/>
                    </a:solidFill>
                  </a:tcPr>
                </a:tc>
                <a:extLst>
                  <a:ext uri="{0D108BD9-81ED-4DB2-BD59-A6C34878D82A}">
                    <a16:rowId xmlns:a16="http://schemas.microsoft.com/office/drawing/2014/main" val="3409811594"/>
                  </a:ext>
                </a:extLst>
              </a:tr>
              <a:tr h="2323285">
                <a:tc>
                  <a:txBody>
                    <a:bodyPr/>
                    <a:lstStyle/>
                    <a:p>
                      <a:pPr algn="just"/>
                      <a:r>
                        <a:rPr lang="es-MX" sz="1400" b="1" dirty="0">
                          <a:solidFill>
                            <a:srgbClr val="000000"/>
                          </a:solidFill>
                          <a:effectLst/>
                          <a:latin typeface="Arial" panose="020B0604020202020204" pitchFamily="34" charset="0"/>
                          <a:ea typeface="Times New Roman" panose="02020603050405020304" pitchFamily="18" charset="0"/>
                        </a:rPr>
                        <a:t>Componente: Gestión riesgo de corrupción</a:t>
                      </a:r>
                    </a:p>
                    <a:p>
                      <a:pPr algn="just"/>
                      <a:endParaRPr lang="es-MX" sz="1400" dirty="0">
                        <a:effectLst/>
                        <a:latin typeface="Arial" panose="020B0604020202020204" pitchFamily="34" charset="0"/>
                        <a:ea typeface="Times New Roman" panose="02020603050405020304" pitchFamily="18" charset="0"/>
                      </a:endParaRPr>
                    </a:p>
                    <a:p>
                      <a:pPr algn="just"/>
                      <a:r>
                        <a:rPr lang="es-MX" sz="1400" b="1" dirty="0">
                          <a:solidFill>
                            <a:srgbClr val="000000"/>
                          </a:solidFill>
                          <a:effectLst/>
                          <a:latin typeface="Arial" panose="020B0604020202020204" pitchFamily="34" charset="0"/>
                          <a:ea typeface="Times New Roman" panose="02020603050405020304" pitchFamily="18" charset="0"/>
                        </a:rPr>
                        <a:t>Acción No. 8: </a:t>
                      </a:r>
                      <a:r>
                        <a:rPr lang="es-MX" sz="1400" dirty="0">
                          <a:solidFill>
                            <a:srgbClr val="000000"/>
                          </a:solidFill>
                          <a:effectLst/>
                          <a:latin typeface="Arial" panose="020B0604020202020204" pitchFamily="34" charset="0"/>
                          <a:ea typeface="Times New Roman" panose="02020603050405020304" pitchFamily="18" charset="0"/>
                        </a:rPr>
                        <a:t>Revisar y actualizar la política de riesgos de la CVP, en los casos que sea necesario, bajo la metodología planteada por el DAFP en su Guía para la administración del riesgo y el diseño de controles en entidades públicas - versión vigente. </a:t>
                      </a:r>
                      <a:r>
                        <a:rPr lang="es-MX" sz="1400" b="1" dirty="0">
                          <a:solidFill>
                            <a:srgbClr val="000000"/>
                          </a:solidFill>
                          <a:effectLst/>
                          <a:latin typeface="Arial" panose="020B0604020202020204" pitchFamily="34" charset="0"/>
                          <a:ea typeface="Times New Roman" panose="02020603050405020304" pitchFamily="18" charset="0"/>
                        </a:rPr>
                        <a:t>Fecha final programada: </a:t>
                      </a:r>
                      <a:r>
                        <a:rPr lang="es-MX" sz="1400" dirty="0">
                          <a:solidFill>
                            <a:srgbClr val="FF0000"/>
                          </a:solidFill>
                          <a:effectLst/>
                          <a:latin typeface="Arial" panose="020B0604020202020204" pitchFamily="34" charset="0"/>
                          <a:ea typeface="Times New Roman" panose="02020603050405020304" pitchFamily="18" charset="0"/>
                        </a:rPr>
                        <a:t>30/06/2023 </a:t>
                      </a:r>
                      <a:r>
                        <a:rPr lang="es-MX" sz="1400" b="1" dirty="0">
                          <a:solidFill>
                            <a:srgbClr val="000000"/>
                          </a:solidFill>
                          <a:effectLst/>
                          <a:latin typeface="Arial" panose="020B0604020202020204" pitchFamily="34" charset="0"/>
                          <a:ea typeface="Times New Roman" panose="02020603050405020304" pitchFamily="18" charset="0"/>
                        </a:rPr>
                        <a:t>Porcentaje de avance: </a:t>
                      </a:r>
                      <a:r>
                        <a:rPr lang="es-MX" sz="1400" dirty="0">
                          <a:solidFill>
                            <a:srgbClr val="FF0000"/>
                          </a:solidFill>
                          <a:effectLst/>
                          <a:latin typeface="Arial" panose="020B0604020202020204" pitchFamily="34" charset="0"/>
                          <a:ea typeface="Times New Roman" panose="02020603050405020304" pitchFamily="18" charset="0"/>
                        </a:rPr>
                        <a:t>50%</a:t>
                      </a:r>
                      <a:r>
                        <a:rPr lang="es-MX" sz="1400" dirty="0">
                          <a:solidFill>
                            <a:srgbClr val="000000"/>
                          </a:solidFill>
                          <a:effectLst/>
                          <a:latin typeface="Arial" panose="020B0604020202020204" pitchFamily="34" charset="0"/>
                          <a:ea typeface="Times New Roman" panose="02020603050405020304" pitchFamily="18" charset="0"/>
                        </a:rPr>
                        <a:t>. </a:t>
                      </a:r>
                    </a:p>
                    <a:p>
                      <a:pPr algn="just"/>
                      <a:endParaRPr lang="es-MX" sz="1400" b="1" dirty="0">
                        <a:solidFill>
                          <a:srgbClr val="000000"/>
                        </a:solidFill>
                        <a:effectLst/>
                        <a:latin typeface="Arial" panose="020B0604020202020204" pitchFamily="34" charset="0"/>
                        <a:ea typeface="Times New Roman" panose="02020603050405020304" pitchFamily="18" charset="0"/>
                      </a:endParaRPr>
                    </a:p>
                    <a:p>
                      <a:pPr algn="just"/>
                      <a:r>
                        <a:rPr lang="es-MX" sz="1400" b="1" dirty="0">
                          <a:solidFill>
                            <a:srgbClr val="000000"/>
                          </a:solidFill>
                          <a:effectLst/>
                          <a:latin typeface="Arial" panose="020B0604020202020204" pitchFamily="34" charset="0"/>
                          <a:ea typeface="Times New Roman" panose="02020603050405020304" pitchFamily="18" charset="0"/>
                        </a:rPr>
                        <a:t>Observación de Control Interno: </a:t>
                      </a:r>
                      <a:r>
                        <a:rPr lang="es-MX" sz="1400" dirty="0">
                          <a:solidFill>
                            <a:srgbClr val="000000"/>
                          </a:solidFill>
                          <a:effectLst/>
                          <a:latin typeface="Arial" panose="020B0604020202020204" pitchFamily="34" charset="0"/>
                          <a:ea typeface="Times New Roman" panose="02020603050405020304" pitchFamily="18" charset="0"/>
                        </a:rPr>
                        <a:t>Se anexa correo electrónico de la contratista Angela María Castro de la OAP solicitando la incorporación de una actividad relacionada con la implementación del Sistema de Administración de Riesgo de Lavado de Activos y de la Financiación del Terrorismo -SARLAFT-, sin embargo a la fecha aún no se ha presentado ante el Comité Institucional de Coordinación de Control Interno, ninguna actualización de la Política de Administración de Riesgos de la Entidad, por lo anterior   se recomienda presentar ante esta instancia la actualización de la política, en la sesión del 22 de mayo o en mes de Julio del 2023.</a:t>
                      </a:r>
                      <a:endParaRPr lang="es-MX" sz="14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6FF"/>
                    </a:solidFill>
                  </a:tcPr>
                </a:tc>
                <a:extLst>
                  <a:ext uri="{0D108BD9-81ED-4DB2-BD59-A6C34878D82A}">
                    <a16:rowId xmlns:a16="http://schemas.microsoft.com/office/drawing/2014/main" val="1273672159"/>
                  </a:ext>
                </a:extLst>
              </a:tr>
            </a:tbl>
          </a:graphicData>
        </a:graphic>
      </p:graphicFrame>
    </p:spTree>
    <p:extLst>
      <p:ext uri="{BB962C8B-B14F-4D97-AF65-F5344CB8AC3E}">
        <p14:creationId xmlns:p14="http://schemas.microsoft.com/office/powerpoint/2010/main" val="3284498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dirty="0">
                <a:solidFill>
                  <a:srgbClr val="FF6600"/>
                </a:solidFill>
              </a:rPr>
              <a:t>Alertas -</a:t>
            </a:r>
            <a:r>
              <a:rPr lang="es-CO" dirty="0"/>
              <a:t> Componente rendición de cuentas</a:t>
            </a:r>
          </a:p>
        </p:txBody>
      </p:sp>
      <p:graphicFrame>
        <p:nvGraphicFramePr>
          <p:cNvPr id="6" name="Tabla 5">
            <a:extLst>
              <a:ext uri="{FF2B5EF4-FFF2-40B4-BE49-F238E27FC236}">
                <a16:creationId xmlns:a16="http://schemas.microsoft.com/office/drawing/2014/main" id="{B0AE1665-7B33-F030-B64D-AB4299070DC9}"/>
              </a:ext>
            </a:extLst>
          </p:cNvPr>
          <p:cNvGraphicFramePr>
            <a:graphicFrameLocks noGrp="1"/>
          </p:cNvGraphicFramePr>
          <p:nvPr>
            <p:extLst>
              <p:ext uri="{D42A27DB-BD31-4B8C-83A1-F6EECF244321}">
                <p14:modId xmlns:p14="http://schemas.microsoft.com/office/powerpoint/2010/main" val="2645434967"/>
              </p:ext>
            </p:extLst>
          </p:nvPr>
        </p:nvGraphicFramePr>
        <p:xfrm>
          <a:off x="911664" y="1517904"/>
          <a:ext cx="10423084" cy="4162780"/>
        </p:xfrm>
        <a:graphic>
          <a:graphicData uri="http://schemas.openxmlformats.org/drawingml/2006/table">
            <a:tbl>
              <a:tblPr firstRow="1" firstCol="1" bandRow="1"/>
              <a:tblGrid>
                <a:gridCol w="10423084">
                  <a:extLst>
                    <a:ext uri="{9D8B030D-6E8A-4147-A177-3AD203B41FA5}">
                      <a16:colId xmlns:a16="http://schemas.microsoft.com/office/drawing/2014/main" val="1177911858"/>
                    </a:ext>
                  </a:extLst>
                </a:gridCol>
              </a:tblGrid>
              <a:tr h="291820">
                <a:tc>
                  <a:txBody>
                    <a:bodyPr/>
                    <a:lstStyle/>
                    <a:p>
                      <a:pPr algn="just"/>
                      <a:r>
                        <a:rPr lang="es-MX" sz="1400" b="1">
                          <a:solidFill>
                            <a:srgbClr val="000000"/>
                          </a:solidFill>
                          <a:effectLst/>
                          <a:latin typeface="Arial" panose="020B0604020202020204" pitchFamily="34" charset="0"/>
                          <a:ea typeface="Times New Roman" panose="02020603050405020304" pitchFamily="18" charset="0"/>
                        </a:rPr>
                        <a:t>Responsable: </a:t>
                      </a:r>
                      <a:r>
                        <a:rPr lang="es-CO" sz="1400" b="1">
                          <a:solidFill>
                            <a:srgbClr val="000000"/>
                          </a:solidFill>
                          <a:effectLst/>
                          <a:latin typeface="Arial" panose="020B0604020202020204" pitchFamily="34" charset="0"/>
                          <a:ea typeface="Times New Roman" panose="02020603050405020304" pitchFamily="18" charset="0"/>
                        </a:rPr>
                        <a:t>Dirección de Reasentamientos - Proceso Reasentamientos</a:t>
                      </a:r>
                      <a:endParaRPr lang="es-MX" sz="14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949993610"/>
                  </a:ext>
                </a:extLst>
              </a:tr>
              <a:tr h="3109748">
                <a:tc>
                  <a:txBody>
                    <a:bodyPr/>
                    <a:lstStyle/>
                    <a:p>
                      <a:pPr algn="just"/>
                      <a:endParaRPr lang="es-MX" sz="1400" dirty="0">
                        <a:solidFill>
                          <a:srgbClr val="00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400" b="1" dirty="0">
                          <a:solidFill>
                            <a:srgbClr val="000000"/>
                          </a:solidFill>
                          <a:effectLst/>
                          <a:latin typeface="Arial" panose="020B0604020202020204" pitchFamily="34" charset="0"/>
                          <a:ea typeface="Times New Roman" panose="02020603050405020304" pitchFamily="18" charset="0"/>
                        </a:rPr>
                        <a:t>Actividad 11: </a:t>
                      </a:r>
                      <a:r>
                        <a:rPr lang="es-MX" sz="1400" dirty="0">
                          <a:solidFill>
                            <a:srgbClr val="000000"/>
                          </a:solidFill>
                          <a:effectLst/>
                          <a:latin typeface="Arial" panose="020B0604020202020204" pitchFamily="34" charset="0"/>
                          <a:ea typeface="Times New Roman" panose="02020603050405020304" pitchFamily="18" charset="0"/>
                        </a:rPr>
                        <a:t>Divulgar y socializar el trámite y los procedimientos del Programa de Reasentamiento (piezas comunicativas) en espacios ciudadanos donde se desarrolla el programa de reasentamientos. </a:t>
                      </a:r>
                      <a:r>
                        <a:rPr lang="es-MX" sz="1400" b="1" dirty="0">
                          <a:solidFill>
                            <a:srgbClr val="000000"/>
                          </a:solidFill>
                          <a:effectLst/>
                          <a:latin typeface="Arial" panose="020B0604020202020204" pitchFamily="34" charset="0"/>
                          <a:ea typeface="Times New Roman" panose="02020603050405020304" pitchFamily="18" charset="0"/>
                        </a:rPr>
                        <a:t>Fecha final: </a:t>
                      </a:r>
                      <a:r>
                        <a:rPr lang="es-MX" sz="1400" dirty="0">
                          <a:solidFill>
                            <a:srgbClr val="000000"/>
                          </a:solidFill>
                          <a:effectLst/>
                          <a:latin typeface="Arial" panose="020B0604020202020204" pitchFamily="34" charset="0"/>
                          <a:ea typeface="Times New Roman" panose="02020603050405020304" pitchFamily="18" charset="0"/>
                        </a:rPr>
                        <a:t>15/12/2023 </a:t>
                      </a:r>
                      <a:r>
                        <a:rPr lang="es-MX" sz="1400" b="1" dirty="0">
                          <a:solidFill>
                            <a:srgbClr val="000000"/>
                          </a:solidFill>
                          <a:effectLst/>
                          <a:latin typeface="Arial" panose="020B0604020202020204" pitchFamily="34" charset="0"/>
                          <a:ea typeface="Times New Roman" panose="02020603050405020304" pitchFamily="18" charset="0"/>
                        </a:rPr>
                        <a:t>Porcentaje de avance:</a:t>
                      </a:r>
                      <a:r>
                        <a:rPr lang="es-MX" sz="1400" b="0" dirty="0">
                          <a:solidFill>
                            <a:srgbClr val="FF0000"/>
                          </a:solidFill>
                          <a:effectLst/>
                          <a:latin typeface="Arial" panose="020B0604020202020204" pitchFamily="34" charset="0"/>
                          <a:ea typeface="Times New Roman" panose="02020603050405020304" pitchFamily="18" charset="0"/>
                        </a:rPr>
                        <a:t> </a:t>
                      </a:r>
                      <a:r>
                        <a:rPr lang="es-MX" sz="1600" b="1" dirty="0">
                          <a:solidFill>
                            <a:srgbClr val="FF0000"/>
                          </a:solidFill>
                          <a:effectLst/>
                          <a:latin typeface="Arial" panose="020B0604020202020204" pitchFamily="34" charset="0"/>
                          <a:ea typeface="Times New Roman" panose="02020603050405020304" pitchFamily="18" charset="0"/>
                        </a:rPr>
                        <a:t>0%. </a:t>
                      </a:r>
                      <a:endParaRPr lang="es-MX" sz="1400" b="1" dirty="0">
                        <a:solidFill>
                          <a:srgbClr val="FF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endParaRPr lang="es-MX" sz="1400" b="1" dirty="0">
                        <a:solidFill>
                          <a:srgbClr val="000000"/>
                        </a:solidFill>
                        <a:effectLst/>
                        <a:latin typeface="Arial" panose="020B0604020202020204" pitchFamily="34" charset="0"/>
                        <a:ea typeface="Times New Roman" panose="02020603050405020304" pitchFamily="18" charset="0"/>
                      </a:endParaRPr>
                    </a:p>
                    <a:p>
                      <a:pPr algn="just"/>
                      <a:r>
                        <a:rPr lang="es-MX" sz="1400" b="1" dirty="0">
                          <a:solidFill>
                            <a:srgbClr val="000000"/>
                          </a:solidFill>
                          <a:effectLst/>
                          <a:latin typeface="Arial" panose="020B0604020202020204" pitchFamily="34" charset="0"/>
                          <a:ea typeface="Times New Roman" panose="02020603050405020304" pitchFamily="18" charset="0"/>
                        </a:rPr>
                        <a:t>Acción No. 21: </a:t>
                      </a:r>
                      <a:r>
                        <a:rPr lang="es-MX" sz="1400" dirty="0">
                          <a:solidFill>
                            <a:srgbClr val="000000"/>
                          </a:solidFill>
                          <a:effectLst/>
                          <a:latin typeface="Arial" panose="020B0604020202020204" pitchFamily="34" charset="0"/>
                          <a:ea typeface="Times New Roman" panose="02020603050405020304" pitchFamily="18" charset="0"/>
                        </a:rPr>
                        <a:t>Generar espacios de participación ciudadana y rendición de cuentas con la ciudadanía en las localidades donde se desarrolla el programa de reasentamientos. </a:t>
                      </a:r>
                      <a:r>
                        <a:rPr lang="es-MX" sz="1400" b="1" dirty="0">
                          <a:solidFill>
                            <a:srgbClr val="000000"/>
                          </a:solidFill>
                          <a:effectLst/>
                          <a:latin typeface="Arial" panose="020B0604020202020204" pitchFamily="34" charset="0"/>
                          <a:ea typeface="Times New Roman" panose="02020603050405020304" pitchFamily="18" charset="0"/>
                        </a:rPr>
                        <a:t>Fecha final: 15</a:t>
                      </a:r>
                      <a:r>
                        <a:rPr lang="es-MX" sz="1400" dirty="0">
                          <a:solidFill>
                            <a:srgbClr val="000000"/>
                          </a:solidFill>
                          <a:effectLst/>
                          <a:latin typeface="Arial" panose="020B0604020202020204" pitchFamily="34" charset="0"/>
                          <a:ea typeface="Times New Roman" panose="02020603050405020304" pitchFamily="18" charset="0"/>
                        </a:rPr>
                        <a:t>/12/2023 </a:t>
                      </a:r>
                      <a:r>
                        <a:rPr lang="es-MX" sz="1400" b="1" dirty="0">
                          <a:solidFill>
                            <a:srgbClr val="000000"/>
                          </a:solidFill>
                          <a:effectLst/>
                          <a:latin typeface="Arial" panose="020B0604020202020204" pitchFamily="34" charset="0"/>
                          <a:ea typeface="Times New Roman" panose="02020603050405020304" pitchFamily="18" charset="0"/>
                        </a:rPr>
                        <a:t>Porcentaje de avance: </a:t>
                      </a:r>
                      <a:r>
                        <a:rPr lang="es-MX" sz="1400" b="0" dirty="0">
                          <a:solidFill>
                            <a:srgbClr val="FF6600"/>
                          </a:solidFill>
                          <a:effectLst/>
                          <a:latin typeface="Arial" panose="020B0604020202020204" pitchFamily="34" charset="0"/>
                          <a:ea typeface="Times New Roman" panose="02020603050405020304" pitchFamily="18" charset="0"/>
                        </a:rPr>
                        <a:t>0%</a:t>
                      </a:r>
                      <a:r>
                        <a:rPr lang="es-MX" sz="1400" dirty="0">
                          <a:solidFill>
                            <a:srgbClr val="000000"/>
                          </a:solidFill>
                          <a:effectLst/>
                          <a:latin typeface="Arial" panose="020B0604020202020204" pitchFamily="34" charset="0"/>
                          <a:ea typeface="Times New Roman" panose="02020603050405020304" pitchFamily="18" charset="0"/>
                        </a:rPr>
                        <a:t>. </a:t>
                      </a:r>
                    </a:p>
                    <a:p>
                      <a:pPr marL="0" marR="0" indent="0" algn="just" defTabSz="457200" rtl="0" eaLnBrk="1" fontAlgn="auto" latinLnBrk="0" hangingPunct="1">
                        <a:lnSpc>
                          <a:spcPct val="100000"/>
                        </a:lnSpc>
                        <a:spcBef>
                          <a:spcPts val="0"/>
                        </a:spcBef>
                        <a:spcAft>
                          <a:spcPts val="0"/>
                        </a:spcAft>
                        <a:buClrTx/>
                        <a:buSzTx/>
                        <a:buFontTx/>
                        <a:buNone/>
                        <a:tabLst/>
                        <a:defRPr/>
                      </a:pPr>
                      <a:endParaRPr lang="es-MX" sz="1400" b="1" dirty="0">
                        <a:solidFill>
                          <a:srgbClr val="00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400" b="1" dirty="0">
                          <a:solidFill>
                            <a:srgbClr val="000000"/>
                          </a:solidFill>
                          <a:effectLst/>
                          <a:latin typeface="Arial" panose="020B0604020202020204" pitchFamily="34" charset="0"/>
                          <a:ea typeface="Times New Roman" panose="02020603050405020304" pitchFamily="18" charset="0"/>
                        </a:rPr>
                        <a:t>Actividad 22:</a:t>
                      </a:r>
                      <a:r>
                        <a:rPr lang="es-MX" sz="1400" dirty="0">
                          <a:solidFill>
                            <a:srgbClr val="000000"/>
                          </a:solidFill>
                          <a:effectLst/>
                          <a:latin typeface="Arial" panose="020B0604020202020204" pitchFamily="34" charset="0"/>
                          <a:ea typeface="Times New Roman" panose="02020603050405020304" pitchFamily="18" charset="0"/>
                        </a:rPr>
                        <a:t> Realizar un (1) recorrido de reconocimiento institucional con los voceros de la comunidad de Arboleda Santa Teresita. </a:t>
                      </a:r>
                      <a:r>
                        <a:rPr lang="es-MX" sz="1400" b="1" dirty="0">
                          <a:solidFill>
                            <a:srgbClr val="000000"/>
                          </a:solidFill>
                          <a:effectLst/>
                          <a:latin typeface="Arial" panose="020B0604020202020204" pitchFamily="34" charset="0"/>
                          <a:ea typeface="Times New Roman" panose="02020603050405020304" pitchFamily="18" charset="0"/>
                        </a:rPr>
                        <a:t>Fecha final: </a:t>
                      </a:r>
                      <a:r>
                        <a:rPr lang="es-MX" sz="1400" b="0" dirty="0">
                          <a:solidFill>
                            <a:srgbClr val="0070C0"/>
                          </a:solidFill>
                          <a:effectLst/>
                          <a:latin typeface="Arial" panose="020B0604020202020204" pitchFamily="34" charset="0"/>
                          <a:ea typeface="Times New Roman" panose="02020603050405020304" pitchFamily="18" charset="0"/>
                        </a:rPr>
                        <a:t>30/08/2023</a:t>
                      </a:r>
                      <a:r>
                        <a:rPr lang="es-MX" sz="1400" dirty="0">
                          <a:solidFill>
                            <a:srgbClr val="000000"/>
                          </a:solidFill>
                          <a:effectLst/>
                          <a:latin typeface="Arial" panose="020B0604020202020204" pitchFamily="34" charset="0"/>
                          <a:ea typeface="Times New Roman" panose="02020603050405020304" pitchFamily="18" charset="0"/>
                        </a:rPr>
                        <a:t> </a:t>
                      </a:r>
                      <a:r>
                        <a:rPr lang="es-MX" sz="1400" b="1" dirty="0">
                          <a:solidFill>
                            <a:srgbClr val="000000"/>
                          </a:solidFill>
                          <a:effectLst/>
                          <a:latin typeface="Arial" panose="020B0604020202020204" pitchFamily="34" charset="0"/>
                          <a:ea typeface="Times New Roman" panose="02020603050405020304" pitchFamily="18" charset="0"/>
                        </a:rPr>
                        <a:t>Porcentaje de avance: </a:t>
                      </a:r>
                      <a:r>
                        <a:rPr lang="es-MX" sz="1400" b="1" dirty="0">
                          <a:solidFill>
                            <a:srgbClr val="FF6600"/>
                          </a:solidFill>
                          <a:effectLst/>
                          <a:latin typeface="Arial" panose="020B0604020202020204" pitchFamily="34" charset="0"/>
                          <a:ea typeface="Times New Roman" panose="02020603050405020304" pitchFamily="18" charset="0"/>
                        </a:rPr>
                        <a:t>0%</a:t>
                      </a:r>
                      <a:r>
                        <a:rPr lang="es-MX" sz="1400" b="1" dirty="0">
                          <a:solidFill>
                            <a:srgbClr val="000000"/>
                          </a:solidFill>
                          <a:effectLst/>
                          <a:latin typeface="Arial" panose="020B0604020202020204" pitchFamily="34" charset="0"/>
                          <a:ea typeface="Times New Roman" panose="02020603050405020304" pitchFamily="18" charset="0"/>
                        </a:rPr>
                        <a:t>. </a:t>
                      </a:r>
                    </a:p>
                    <a:p>
                      <a:pPr marL="0" marR="0" indent="0" algn="just" defTabSz="457200" rtl="0" eaLnBrk="1" fontAlgn="auto" latinLnBrk="0" hangingPunct="1">
                        <a:lnSpc>
                          <a:spcPct val="100000"/>
                        </a:lnSpc>
                        <a:spcBef>
                          <a:spcPts val="0"/>
                        </a:spcBef>
                        <a:spcAft>
                          <a:spcPts val="0"/>
                        </a:spcAft>
                        <a:buClrTx/>
                        <a:buSzTx/>
                        <a:buFontTx/>
                        <a:buNone/>
                        <a:tabLst/>
                        <a:defRPr/>
                      </a:pPr>
                      <a:endParaRPr lang="es-MX" sz="1400" dirty="0">
                        <a:solidFill>
                          <a:srgbClr val="00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400" b="1" dirty="0">
                          <a:solidFill>
                            <a:srgbClr val="000000"/>
                          </a:solidFill>
                          <a:effectLst/>
                          <a:latin typeface="Arial" panose="020B0604020202020204" pitchFamily="34" charset="0"/>
                          <a:ea typeface="Times New Roman" panose="02020603050405020304" pitchFamily="18" charset="0"/>
                        </a:rPr>
                        <a:t>Actividad 23: </a:t>
                      </a:r>
                      <a:r>
                        <a:rPr lang="es-MX" sz="1400" dirty="0">
                          <a:solidFill>
                            <a:srgbClr val="000000"/>
                          </a:solidFill>
                          <a:effectLst/>
                          <a:latin typeface="Arial" panose="020B0604020202020204" pitchFamily="34" charset="0"/>
                          <a:ea typeface="Times New Roman" panose="02020603050405020304" pitchFamily="18" charset="0"/>
                        </a:rPr>
                        <a:t>Socializar la información y trámites de los procedimientos de la Dirección de Reasentamientos y la Dirección de Mejoramiento de Vivienda conforme a las acciones concertadas con la Mesa para la Participación Efectiva de Víctimas y la Mesa de Víctimas Indígenas.</a:t>
                      </a:r>
                      <a:r>
                        <a:rPr lang="es-MX" sz="1400" b="1" dirty="0">
                          <a:solidFill>
                            <a:srgbClr val="000000"/>
                          </a:solidFill>
                          <a:effectLst/>
                          <a:latin typeface="Arial" panose="020B0604020202020204" pitchFamily="34" charset="0"/>
                          <a:ea typeface="Times New Roman" panose="02020603050405020304" pitchFamily="18" charset="0"/>
                        </a:rPr>
                        <a:t> Fecha final: </a:t>
                      </a:r>
                      <a:r>
                        <a:rPr lang="es-MX" sz="1400" dirty="0">
                          <a:solidFill>
                            <a:srgbClr val="000000"/>
                          </a:solidFill>
                          <a:effectLst/>
                          <a:latin typeface="Arial" panose="020B0604020202020204" pitchFamily="34" charset="0"/>
                          <a:ea typeface="Times New Roman" panose="02020603050405020304" pitchFamily="18" charset="0"/>
                        </a:rPr>
                        <a:t>20/12/2023 </a:t>
                      </a:r>
                      <a:r>
                        <a:rPr lang="es-MX" sz="1400" b="1" dirty="0">
                          <a:solidFill>
                            <a:srgbClr val="000000"/>
                          </a:solidFill>
                          <a:effectLst/>
                          <a:latin typeface="Arial" panose="020B0604020202020204" pitchFamily="34" charset="0"/>
                          <a:ea typeface="Times New Roman" panose="02020603050405020304" pitchFamily="18" charset="0"/>
                        </a:rPr>
                        <a:t>Porcentaje de avance:</a:t>
                      </a:r>
                      <a:r>
                        <a:rPr lang="es-MX" sz="1400" b="0" dirty="0">
                          <a:solidFill>
                            <a:srgbClr val="FF6600"/>
                          </a:solidFill>
                          <a:effectLst/>
                          <a:latin typeface="Arial" panose="020B0604020202020204" pitchFamily="34" charset="0"/>
                          <a:ea typeface="Times New Roman" panose="02020603050405020304" pitchFamily="18" charset="0"/>
                        </a:rPr>
                        <a:t> </a:t>
                      </a:r>
                      <a:r>
                        <a:rPr lang="es-MX" sz="1400" b="1" dirty="0">
                          <a:solidFill>
                            <a:srgbClr val="FF6600"/>
                          </a:solidFill>
                          <a:effectLst/>
                          <a:latin typeface="Arial" panose="020B0604020202020204" pitchFamily="34" charset="0"/>
                          <a:ea typeface="Times New Roman" panose="02020603050405020304" pitchFamily="18" charset="0"/>
                        </a:rPr>
                        <a:t>0%. </a:t>
                      </a:r>
                    </a:p>
                    <a:p>
                      <a:pPr marL="0" marR="0" indent="0" algn="just" defTabSz="457200" rtl="0" eaLnBrk="1" fontAlgn="auto" latinLnBrk="0" hangingPunct="1">
                        <a:lnSpc>
                          <a:spcPct val="100000"/>
                        </a:lnSpc>
                        <a:spcBef>
                          <a:spcPts val="0"/>
                        </a:spcBef>
                        <a:spcAft>
                          <a:spcPts val="0"/>
                        </a:spcAft>
                        <a:buClrTx/>
                        <a:buSzTx/>
                        <a:buFontTx/>
                        <a:buNone/>
                        <a:tabLst/>
                        <a:defRPr/>
                      </a:pPr>
                      <a:endParaRPr lang="es-MX" sz="1400" b="1" dirty="0">
                        <a:solidFill>
                          <a:srgbClr val="FF66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400" b="1" u="sng" dirty="0">
                          <a:solidFill>
                            <a:srgbClr val="000000"/>
                          </a:solidFill>
                          <a:effectLst/>
                          <a:latin typeface="Arial" panose="020B0604020202020204" pitchFamily="34" charset="0"/>
                          <a:ea typeface="Times New Roman" panose="02020603050405020304" pitchFamily="18" charset="0"/>
                        </a:rPr>
                        <a:t>Observación de Control Interno: </a:t>
                      </a:r>
                      <a:r>
                        <a:rPr lang="es-MX" sz="1400" dirty="0">
                          <a:solidFill>
                            <a:srgbClr val="000000"/>
                          </a:solidFill>
                          <a:effectLst/>
                          <a:latin typeface="Arial" panose="020B0604020202020204" pitchFamily="34" charset="0"/>
                          <a:ea typeface="Times New Roman" panose="02020603050405020304" pitchFamily="18" charset="0"/>
                        </a:rPr>
                        <a:t>No se presentan evidencias del cumplimiento de estas actividades,</a:t>
                      </a:r>
                      <a:r>
                        <a:rPr lang="es-MX" sz="1400" baseline="0" dirty="0">
                          <a:solidFill>
                            <a:srgbClr val="000000"/>
                          </a:solidFill>
                          <a:effectLst/>
                          <a:latin typeface="Arial" panose="020B0604020202020204" pitchFamily="34" charset="0"/>
                          <a:ea typeface="Times New Roman" panose="02020603050405020304" pitchFamily="18" charset="0"/>
                        </a:rPr>
                        <a:t> e</a:t>
                      </a:r>
                      <a:r>
                        <a:rPr lang="es-MX" sz="1400" dirty="0">
                          <a:solidFill>
                            <a:srgbClr val="000000"/>
                          </a:solidFill>
                          <a:effectLst/>
                          <a:latin typeface="Arial" panose="020B0604020202020204" pitchFamily="34" charset="0"/>
                          <a:ea typeface="Times New Roman" panose="02020603050405020304" pitchFamily="18" charset="0"/>
                        </a:rPr>
                        <a:t>s importante señalar que ha </a:t>
                      </a:r>
                      <a:r>
                        <a:rPr lang="es-MX" sz="1400" b="1" dirty="0">
                          <a:solidFill>
                            <a:srgbClr val="0070C0"/>
                          </a:solidFill>
                          <a:effectLst/>
                          <a:latin typeface="Arial" panose="020B0604020202020204" pitchFamily="34" charset="0"/>
                          <a:ea typeface="Times New Roman" panose="02020603050405020304" pitchFamily="18" charset="0"/>
                        </a:rPr>
                        <a:t>transcurrido el 33% y 50%  del tiempo</a:t>
                      </a:r>
                      <a:r>
                        <a:rPr lang="es-MX" sz="1400" dirty="0">
                          <a:solidFill>
                            <a:srgbClr val="000000"/>
                          </a:solidFill>
                          <a:effectLst/>
                          <a:latin typeface="Arial" panose="020B0604020202020204" pitchFamily="34" charset="0"/>
                          <a:ea typeface="Times New Roman" panose="02020603050405020304" pitchFamily="18" charset="0"/>
                        </a:rPr>
                        <a:t> y el propósito es que la dependencia vaya reportando un avance de su cumplimiento y finalice antes de terminar la vigencia.</a:t>
                      </a:r>
                    </a:p>
                    <a:p>
                      <a:pPr algn="just"/>
                      <a:endParaRPr lang="es-MX" sz="14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091365328"/>
                  </a:ext>
                </a:extLst>
              </a:tr>
            </a:tbl>
          </a:graphicData>
        </a:graphic>
      </p:graphicFrame>
    </p:spTree>
    <p:extLst>
      <p:ext uri="{BB962C8B-B14F-4D97-AF65-F5344CB8AC3E}">
        <p14:creationId xmlns:p14="http://schemas.microsoft.com/office/powerpoint/2010/main" val="2599922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dirty="0">
                <a:solidFill>
                  <a:srgbClr val="FF0000"/>
                </a:solidFill>
              </a:rPr>
              <a:t>Alertas</a:t>
            </a:r>
            <a:r>
              <a:rPr lang="es-CO" dirty="0"/>
              <a:t> - Componente rendición de cuentas</a:t>
            </a:r>
          </a:p>
        </p:txBody>
      </p:sp>
      <p:graphicFrame>
        <p:nvGraphicFramePr>
          <p:cNvPr id="3" name="Tabla 2">
            <a:extLst>
              <a:ext uri="{FF2B5EF4-FFF2-40B4-BE49-F238E27FC236}">
                <a16:creationId xmlns:a16="http://schemas.microsoft.com/office/drawing/2014/main" id="{2662047E-AF21-203E-13F1-0A2022CDCE26}"/>
              </a:ext>
            </a:extLst>
          </p:cNvPr>
          <p:cNvGraphicFramePr>
            <a:graphicFrameLocks noGrp="1"/>
          </p:cNvGraphicFramePr>
          <p:nvPr>
            <p:extLst>
              <p:ext uri="{D42A27DB-BD31-4B8C-83A1-F6EECF244321}">
                <p14:modId xmlns:p14="http://schemas.microsoft.com/office/powerpoint/2010/main" val="3086857566"/>
              </p:ext>
            </p:extLst>
          </p:nvPr>
        </p:nvGraphicFramePr>
        <p:xfrm>
          <a:off x="911957" y="1465822"/>
          <a:ext cx="10423085" cy="2782330"/>
        </p:xfrm>
        <a:graphic>
          <a:graphicData uri="http://schemas.openxmlformats.org/drawingml/2006/table">
            <a:tbl>
              <a:tblPr firstRow="1" firstCol="1" bandRow="1"/>
              <a:tblGrid>
                <a:gridCol w="10423085">
                  <a:extLst>
                    <a:ext uri="{9D8B030D-6E8A-4147-A177-3AD203B41FA5}">
                      <a16:colId xmlns:a16="http://schemas.microsoft.com/office/drawing/2014/main" val="2568343433"/>
                    </a:ext>
                  </a:extLst>
                </a:gridCol>
              </a:tblGrid>
              <a:tr h="222010">
                <a:tc>
                  <a:txBody>
                    <a:bodyPr/>
                    <a:lstStyle/>
                    <a:p>
                      <a:pPr algn="just"/>
                      <a:r>
                        <a:rPr lang="es-MX" sz="1200" b="1">
                          <a:solidFill>
                            <a:srgbClr val="000000"/>
                          </a:solidFill>
                          <a:effectLst/>
                          <a:latin typeface="Arial" panose="020B0604020202020204" pitchFamily="34" charset="0"/>
                          <a:ea typeface="Times New Roman" panose="02020603050405020304" pitchFamily="18" charset="0"/>
                        </a:rPr>
                        <a:t>Responsable: </a:t>
                      </a:r>
                      <a:r>
                        <a:rPr lang="es-CO" sz="1200" b="1">
                          <a:solidFill>
                            <a:srgbClr val="000000"/>
                          </a:solidFill>
                          <a:effectLst/>
                          <a:latin typeface="Arial" panose="020B0604020202020204" pitchFamily="34" charset="0"/>
                          <a:ea typeface="Times New Roman" panose="02020603050405020304" pitchFamily="18" charset="0"/>
                        </a:rPr>
                        <a:t>Dirección Mejoramiento de Vivienda - Proceso Mejoramiento Vivienda</a:t>
                      </a:r>
                      <a:endParaRPr lang="es-MX"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868594481"/>
                  </a:ext>
                </a:extLst>
              </a:tr>
              <a:tr h="1271509">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Acción No. 16: </a:t>
                      </a:r>
                      <a:r>
                        <a:rPr lang="es-MX" sz="1200" dirty="0">
                          <a:solidFill>
                            <a:srgbClr val="000000"/>
                          </a:solidFill>
                          <a:effectLst/>
                          <a:latin typeface="Arial" panose="020B0604020202020204" pitchFamily="34" charset="0"/>
                          <a:ea typeface="Times New Roman" panose="02020603050405020304" pitchFamily="18" charset="0"/>
                        </a:rPr>
                        <a:t>Convocar a los Comités Veedores de las obras adelantadas por el Piloto Plan Terrazas, para la socialización y complementación del plan de gestión social en su territorio.</a:t>
                      </a:r>
                      <a:r>
                        <a:rPr lang="es-MX" sz="1200" b="1" dirty="0">
                          <a:solidFill>
                            <a:srgbClr val="000000"/>
                          </a:solidFill>
                          <a:effectLst/>
                          <a:latin typeface="Arial" panose="020B0604020202020204" pitchFamily="34" charset="0"/>
                          <a:ea typeface="Times New Roman" panose="02020603050405020304" pitchFamily="18" charset="0"/>
                        </a:rPr>
                        <a:t> Fecha final: </a:t>
                      </a:r>
                      <a:r>
                        <a:rPr lang="es-MX" sz="1200" dirty="0">
                          <a:solidFill>
                            <a:srgbClr val="000000"/>
                          </a:solidFill>
                          <a:effectLst/>
                          <a:latin typeface="Arial" panose="020B0604020202020204" pitchFamily="34" charset="0"/>
                          <a:ea typeface="Times New Roman" panose="02020603050405020304" pitchFamily="18" charset="0"/>
                        </a:rPr>
                        <a:t>30/12/2023 </a:t>
                      </a:r>
                      <a:r>
                        <a:rPr lang="es-MX" sz="1200" b="1" dirty="0">
                          <a:solidFill>
                            <a:srgbClr val="000000"/>
                          </a:solidFill>
                          <a:effectLst/>
                          <a:latin typeface="Arial" panose="020B0604020202020204" pitchFamily="34" charset="0"/>
                          <a:ea typeface="Times New Roman" panose="02020603050405020304" pitchFamily="18" charset="0"/>
                        </a:rPr>
                        <a:t>Porcentaje de avance: </a:t>
                      </a:r>
                      <a:r>
                        <a:rPr lang="es-MX" sz="1200" b="1" dirty="0">
                          <a:solidFill>
                            <a:srgbClr val="FF0000"/>
                          </a:solidFill>
                          <a:effectLst/>
                          <a:latin typeface="Arial" panose="020B0604020202020204" pitchFamily="34" charset="0"/>
                          <a:ea typeface="Times New Roman" panose="02020603050405020304" pitchFamily="18" charset="0"/>
                        </a:rPr>
                        <a:t>0%. </a:t>
                      </a:r>
                    </a:p>
                    <a:p>
                      <a:pPr algn="just"/>
                      <a:endParaRPr lang="es-MX" sz="1200" dirty="0">
                        <a:solidFill>
                          <a:srgbClr val="00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200" b="1" dirty="0">
                          <a:solidFill>
                            <a:srgbClr val="000000"/>
                          </a:solidFill>
                          <a:effectLst/>
                          <a:latin typeface="Arial" panose="020B0604020202020204" pitchFamily="34" charset="0"/>
                          <a:ea typeface="Times New Roman" panose="02020603050405020304" pitchFamily="18" charset="0"/>
                        </a:rPr>
                        <a:t>Acción No. 15: </a:t>
                      </a:r>
                      <a:r>
                        <a:rPr lang="es-MX" sz="1200" dirty="0">
                          <a:solidFill>
                            <a:srgbClr val="000000"/>
                          </a:solidFill>
                          <a:effectLst/>
                          <a:latin typeface="Arial" panose="020B0604020202020204" pitchFamily="34" charset="0"/>
                          <a:ea typeface="Times New Roman" panose="02020603050405020304" pitchFamily="18" charset="0"/>
                        </a:rPr>
                        <a:t>Promover cinco (5) jornada de rendición de cuentas a los beneficiarios y comité de veeduría del Piloto Plan Terrazas. </a:t>
                      </a:r>
                      <a:r>
                        <a:rPr lang="es-MX" sz="1200" b="1" dirty="0">
                          <a:solidFill>
                            <a:srgbClr val="000000"/>
                          </a:solidFill>
                          <a:effectLst/>
                          <a:latin typeface="Arial" panose="020B0604020202020204" pitchFamily="34" charset="0"/>
                          <a:ea typeface="Times New Roman" panose="02020603050405020304" pitchFamily="18" charset="0"/>
                        </a:rPr>
                        <a:t>Fecha final: </a:t>
                      </a:r>
                      <a:r>
                        <a:rPr lang="es-MX" sz="1200" dirty="0">
                          <a:solidFill>
                            <a:srgbClr val="000000"/>
                          </a:solidFill>
                          <a:effectLst/>
                          <a:latin typeface="Arial" panose="020B0604020202020204" pitchFamily="34" charset="0"/>
                          <a:ea typeface="Times New Roman" panose="02020603050405020304" pitchFamily="18" charset="0"/>
                        </a:rPr>
                        <a:t>30/09/2023 </a:t>
                      </a:r>
                      <a:r>
                        <a:rPr lang="es-MX" sz="1200" b="1" dirty="0">
                          <a:solidFill>
                            <a:srgbClr val="000000"/>
                          </a:solidFill>
                          <a:effectLst/>
                          <a:latin typeface="Arial" panose="020B0604020202020204" pitchFamily="34" charset="0"/>
                          <a:ea typeface="Times New Roman" panose="02020603050405020304" pitchFamily="18" charset="0"/>
                        </a:rPr>
                        <a:t>Porcentaje de avance: </a:t>
                      </a:r>
                      <a:r>
                        <a:rPr lang="es-MX" sz="1200" b="1" dirty="0">
                          <a:solidFill>
                            <a:srgbClr val="FF0000"/>
                          </a:solidFill>
                          <a:effectLst/>
                          <a:latin typeface="Arial" panose="020B0604020202020204" pitchFamily="34" charset="0"/>
                          <a:ea typeface="Times New Roman" panose="02020603050405020304" pitchFamily="18" charset="0"/>
                        </a:rPr>
                        <a:t>0%. </a:t>
                      </a:r>
                    </a:p>
                    <a:p>
                      <a:pPr marL="0" marR="0" indent="0" algn="just" defTabSz="457200" rtl="0" eaLnBrk="1" fontAlgn="auto" latinLnBrk="0" hangingPunct="1">
                        <a:lnSpc>
                          <a:spcPct val="100000"/>
                        </a:lnSpc>
                        <a:spcBef>
                          <a:spcPts val="0"/>
                        </a:spcBef>
                        <a:spcAft>
                          <a:spcPts val="0"/>
                        </a:spcAft>
                        <a:buClrTx/>
                        <a:buSzTx/>
                        <a:buFontTx/>
                        <a:buNone/>
                        <a:tabLst/>
                        <a:defRPr/>
                      </a:pPr>
                      <a:endParaRPr lang="es-MX" sz="1200" b="1" dirty="0">
                        <a:solidFill>
                          <a:srgbClr val="FF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200" b="1" dirty="0">
                          <a:solidFill>
                            <a:srgbClr val="000000"/>
                          </a:solidFill>
                          <a:effectLst/>
                          <a:latin typeface="Arial" panose="020B0604020202020204" pitchFamily="34" charset="0"/>
                          <a:ea typeface="Times New Roman" panose="02020603050405020304" pitchFamily="18" charset="0"/>
                        </a:rPr>
                        <a:t>Actividad 23: </a:t>
                      </a:r>
                      <a:r>
                        <a:rPr lang="es-MX" sz="1200" dirty="0">
                          <a:solidFill>
                            <a:srgbClr val="000000"/>
                          </a:solidFill>
                          <a:effectLst/>
                          <a:latin typeface="Arial" panose="020B0604020202020204" pitchFamily="34" charset="0"/>
                          <a:ea typeface="Times New Roman" panose="02020603050405020304" pitchFamily="18" charset="0"/>
                        </a:rPr>
                        <a:t>Socializar la información y trámites de los procedimientos de la Dirección de Mejoramiento de Vivienda conforme a las acciones concertadas con la Mesa para la Participación Efectiva de Víctimas y la Mesa de Víctimas Indígenas.</a:t>
                      </a:r>
                      <a:r>
                        <a:rPr lang="es-MX" sz="1200" b="1" dirty="0">
                          <a:solidFill>
                            <a:srgbClr val="000000"/>
                          </a:solidFill>
                          <a:effectLst/>
                          <a:latin typeface="Arial" panose="020B0604020202020204" pitchFamily="34" charset="0"/>
                          <a:ea typeface="Times New Roman" panose="02020603050405020304" pitchFamily="18" charset="0"/>
                        </a:rPr>
                        <a:t> Fecha final: </a:t>
                      </a:r>
                      <a:r>
                        <a:rPr lang="es-MX" sz="1200" dirty="0">
                          <a:solidFill>
                            <a:srgbClr val="000000"/>
                          </a:solidFill>
                          <a:effectLst/>
                          <a:latin typeface="Arial" panose="020B0604020202020204" pitchFamily="34" charset="0"/>
                          <a:ea typeface="Times New Roman" panose="02020603050405020304" pitchFamily="18" charset="0"/>
                        </a:rPr>
                        <a:t>20/12/2023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b="0" dirty="0">
                          <a:solidFill>
                            <a:srgbClr val="FF6600"/>
                          </a:solidFill>
                          <a:effectLst/>
                          <a:latin typeface="Arial" panose="020B0604020202020204" pitchFamily="34" charset="0"/>
                          <a:ea typeface="Times New Roman" panose="02020603050405020304" pitchFamily="18" charset="0"/>
                        </a:rPr>
                        <a:t> </a:t>
                      </a:r>
                      <a:r>
                        <a:rPr lang="es-MX" sz="1200" b="1" dirty="0">
                          <a:solidFill>
                            <a:srgbClr val="FF6600"/>
                          </a:solidFill>
                          <a:effectLst/>
                          <a:latin typeface="Arial" panose="020B0604020202020204" pitchFamily="34" charset="0"/>
                          <a:ea typeface="Times New Roman" panose="02020603050405020304" pitchFamily="18" charset="0"/>
                        </a:rPr>
                        <a:t>0%. </a:t>
                      </a:r>
                    </a:p>
                    <a:p>
                      <a:pPr marL="0" marR="0" indent="0" algn="just" defTabSz="457200" rtl="0" eaLnBrk="1" fontAlgn="auto" latinLnBrk="0" hangingPunct="1">
                        <a:lnSpc>
                          <a:spcPct val="100000"/>
                        </a:lnSpc>
                        <a:spcBef>
                          <a:spcPts val="0"/>
                        </a:spcBef>
                        <a:spcAft>
                          <a:spcPts val="0"/>
                        </a:spcAft>
                        <a:buClrTx/>
                        <a:buSzTx/>
                        <a:buFontTx/>
                        <a:buNone/>
                        <a:tabLst/>
                        <a:defRPr/>
                      </a:pPr>
                      <a:endParaRPr lang="es-MX" sz="1200" b="1" dirty="0">
                        <a:solidFill>
                          <a:srgbClr val="FF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200" b="1" u="sng"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estas actividades y se informa por parte del proceso responsable que la rendición de cuentas se inicia en el mes de mayo a partir de las primeras entregas de obra, es importante señalar que </a:t>
                      </a:r>
                      <a:r>
                        <a:rPr lang="es-MX" sz="1200" b="1" kern="1200" dirty="0">
                          <a:solidFill>
                            <a:srgbClr val="0070C0"/>
                          </a:solidFill>
                          <a:effectLst/>
                          <a:latin typeface="Arial" panose="020B0604020202020204" pitchFamily="34" charset="0"/>
                          <a:ea typeface="Times New Roman" panose="02020603050405020304" pitchFamily="18" charset="0"/>
                          <a:cs typeface="+mn-cs"/>
                        </a:rPr>
                        <a:t>ha</a:t>
                      </a:r>
                      <a:r>
                        <a:rPr lang="es-MX" sz="1200" dirty="0">
                          <a:solidFill>
                            <a:srgbClr val="000000"/>
                          </a:solidFill>
                          <a:effectLst/>
                          <a:latin typeface="Arial" panose="020B0604020202020204" pitchFamily="34" charset="0"/>
                          <a:ea typeface="Times New Roman" panose="02020603050405020304" pitchFamily="18" charset="0"/>
                        </a:rPr>
                        <a:t> </a:t>
                      </a:r>
                      <a:r>
                        <a:rPr lang="es-MX" sz="1200" b="1" kern="1200" dirty="0">
                          <a:solidFill>
                            <a:srgbClr val="0070C0"/>
                          </a:solidFill>
                          <a:effectLst/>
                          <a:latin typeface="Arial" panose="020B0604020202020204" pitchFamily="34" charset="0"/>
                          <a:ea typeface="Times New Roman" panose="02020603050405020304" pitchFamily="18" charset="0"/>
                          <a:cs typeface="+mn-cs"/>
                        </a:rPr>
                        <a:t>transcurrido el 33% 44% del tiempo programado</a:t>
                      </a:r>
                      <a:r>
                        <a:rPr lang="es-MX" sz="1200" dirty="0">
                          <a:solidFill>
                            <a:srgbClr val="00B0F0"/>
                          </a:solidFill>
                          <a:effectLst/>
                          <a:latin typeface="Arial" panose="020B0604020202020204" pitchFamily="34" charset="0"/>
                          <a:ea typeface="Times New Roman" panose="02020603050405020304" pitchFamily="18" charset="0"/>
                        </a:rPr>
                        <a:t> </a:t>
                      </a:r>
                      <a:r>
                        <a:rPr lang="es-MX" sz="1200" dirty="0">
                          <a:solidFill>
                            <a:srgbClr val="000000"/>
                          </a:solidFill>
                          <a:effectLst/>
                          <a:latin typeface="Arial" panose="020B0604020202020204" pitchFamily="34" charset="0"/>
                          <a:ea typeface="Times New Roman" panose="02020603050405020304" pitchFamily="18" charset="0"/>
                        </a:rPr>
                        <a:t>y el propósito es que la dependencia vaya reportando un avance del cumplimiento dentro del tiempo establecido.</a:t>
                      </a:r>
                      <a:endParaRPr lang="es-MX" sz="1200" dirty="0">
                        <a:effectLst/>
                        <a:latin typeface="Arial" panose="020B0604020202020204" pitchFamily="34" charset="0"/>
                        <a:ea typeface="Times New Roman" panose="02020603050405020304" pitchFamily="18" charset="0"/>
                      </a:endParaRPr>
                    </a:p>
                    <a:p>
                      <a:pPr algn="just"/>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831567497"/>
                  </a:ext>
                </a:extLst>
              </a:tr>
            </a:tbl>
          </a:graphicData>
        </a:graphic>
      </p:graphicFrame>
      <p:graphicFrame>
        <p:nvGraphicFramePr>
          <p:cNvPr id="7" name="Tabla 6">
            <a:extLst>
              <a:ext uri="{FF2B5EF4-FFF2-40B4-BE49-F238E27FC236}">
                <a16:creationId xmlns:a16="http://schemas.microsoft.com/office/drawing/2014/main" id="{1D4B6715-89C3-B2F3-68BA-81994CB4DB53}"/>
              </a:ext>
            </a:extLst>
          </p:cNvPr>
          <p:cNvGraphicFramePr>
            <a:graphicFrameLocks noGrp="1"/>
          </p:cNvGraphicFramePr>
          <p:nvPr>
            <p:extLst>
              <p:ext uri="{D42A27DB-BD31-4B8C-83A1-F6EECF244321}">
                <p14:modId xmlns:p14="http://schemas.microsoft.com/office/powerpoint/2010/main" val="439071168"/>
              </p:ext>
            </p:extLst>
          </p:nvPr>
        </p:nvGraphicFramePr>
        <p:xfrm>
          <a:off x="911956" y="4448976"/>
          <a:ext cx="10423085" cy="1524000"/>
        </p:xfrm>
        <a:graphic>
          <a:graphicData uri="http://schemas.openxmlformats.org/drawingml/2006/table">
            <a:tbl>
              <a:tblPr firstRow="1" firstCol="1" bandRow="1"/>
              <a:tblGrid>
                <a:gridCol w="10423085">
                  <a:extLst>
                    <a:ext uri="{9D8B030D-6E8A-4147-A177-3AD203B41FA5}">
                      <a16:colId xmlns:a16="http://schemas.microsoft.com/office/drawing/2014/main" val="2506119288"/>
                    </a:ext>
                  </a:extLst>
                </a:gridCol>
              </a:tblGrid>
              <a:tr h="226541">
                <a:tc>
                  <a:txBody>
                    <a:bodyPr/>
                    <a:lstStyle/>
                    <a:p>
                      <a:pPr algn="just"/>
                      <a:r>
                        <a:rPr lang="es-MX" sz="1200" b="1">
                          <a:solidFill>
                            <a:srgbClr val="000000"/>
                          </a:solidFill>
                          <a:effectLst/>
                          <a:latin typeface="Arial" panose="020B0604020202020204" pitchFamily="34" charset="0"/>
                          <a:ea typeface="Times New Roman" panose="02020603050405020304" pitchFamily="18" charset="0"/>
                        </a:rPr>
                        <a:t>Responsable: Oficina Asesora de Planeación - Proceso Gestión Estratégica</a:t>
                      </a:r>
                      <a:endParaRPr lang="es-MX"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093880028"/>
                  </a:ext>
                </a:extLst>
              </a:tr>
              <a:tr h="1297459">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Componente: </a:t>
                      </a:r>
                      <a:r>
                        <a:rPr lang="es-MX" sz="1200" dirty="0">
                          <a:solidFill>
                            <a:srgbClr val="000000"/>
                          </a:solidFill>
                          <a:effectLst/>
                          <a:latin typeface="Arial" panose="020B0604020202020204" pitchFamily="34" charset="0"/>
                          <a:ea typeface="Times New Roman" panose="02020603050405020304" pitchFamily="18" charset="0"/>
                        </a:rPr>
                        <a:t>Rendición de cuentas</a:t>
                      </a:r>
                      <a:endParaRPr lang="es-MX" sz="1200" dirty="0">
                        <a:effectLst/>
                        <a:latin typeface="Arial" panose="020B0604020202020204" pitchFamily="34" charset="0"/>
                        <a:ea typeface="Times New Roman" panose="02020603050405020304" pitchFamily="18" charset="0"/>
                      </a:endParaRPr>
                    </a:p>
                    <a:p>
                      <a:pPr algn="just"/>
                      <a:r>
                        <a:rPr lang="es-MX" sz="1200" b="1" dirty="0">
                          <a:solidFill>
                            <a:srgbClr val="000000"/>
                          </a:solidFill>
                          <a:effectLst/>
                          <a:latin typeface="Arial" panose="020B0604020202020204" pitchFamily="34" charset="0"/>
                          <a:ea typeface="Times New Roman" panose="02020603050405020304" pitchFamily="18" charset="0"/>
                        </a:rPr>
                        <a:t>Actividad 25: </a:t>
                      </a:r>
                      <a:r>
                        <a:rPr lang="es-MX" sz="1200" dirty="0">
                          <a:solidFill>
                            <a:srgbClr val="000000"/>
                          </a:solidFill>
                          <a:effectLst/>
                          <a:latin typeface="Arial" panose="020B0604020202020204" pitchFamily="34" charset="0"/>
                          <a:ea typeface="Times New Roman" panose="02020603050405020304" pitchFamily="18" charset="0"/>
                        </a:rPr>
                        <a:t>Elaborar el Flujograma del Procedimiento 208-PLA-Pr-19 Rendición de Cuentas, Participación Ciudadana y Control Social.</a:t>
                      </a:r>
                      <a:r>
                        <a:rPr lang="es-MX" sz="1200" b="1" dirty="0">
                          <a:solidFill>
                            <a:srgbClr val="000000"/>
                          </a:solidFill>
                          <a:effectLst/>
                          <a:latin typeface="Arial" panose="020B0604020202020204" pitchFamily="34" charset="0"/>
                          <a:ea typeface="Times New Roman" panose="02020603050405020304" pitchFamily="18" charset="0"/>
                        </a:rPr>
                        <a:t> Fecha final: </a:t>
                      </a:r>
                      <a:r>
                        <a:rPr lang="es-MX" sz="1200" dirty="0">
                          <a:solidFill>
                            <a:srgbClr val="000000"/>
                          </a:solidFill>
                          <a:effectLst/>
                          <a:latin typeface="Arial" panose="020B0604020202020204" pitchFamily="34" charset="0"/>
                          <a:ea typeface="Times New Roman" panose="02020603050405020304" pitchFamily="18" charset="0"/>
                        </a:rPr>
                        <a:t>30/08/2023 </a:t>
                      </a:r>
                      <a:r>
                        <a:rPr lang="es-MX" sz="1200" b="1" dirty="0">
                          <a:solidFill>
                            <a:srgbClr val="000000"/>
                          </a:solidFill>
                          <a:effectLst/>
                          <a:latin typeface="Arial" panose="020B0604020202020204" pitchFamily="34" charset="0"/>
                          <a:ea typeface="Times New Roman" panose="02020603050405020304" pitchFamily="18" charset="0"/>
                        </a:rPr>
                        <a:t>Porcentaje de avance: 0</a:t>
                      </a:r>
                      <a:r>
                        <a:rPr lang="es-MX" sz="1200" dirty="0">
                          <a:solidFill>
                            <a:srgbClr val="000000"/>
                          </a:solidFill>
                          <a:effectLst/>
                          <a:latin typeface="Arial" panose="020B0604020202020204" pitchFamily="34" charset="0"/>
                          <a:ea typeface="Times New Roman" panose="02020603050405020304" pitchFamily="18" charset="0"/>
                        </a:rPr>
                        <a:t>%.</a:t>
                      </a:r>
                      <a:r>
                        <a:rPr lang="es-MX" sz="1200" b="1" dirty="0">
                          <a:solidFill>
                            <a:srgbClr val="000000"/>
                          </a:solidFill>
                          <a:effectLst/>
                          <a:latin typeface="Arial" panose="020B0604020202020204" pitchFamily="34" charset="0"/>
                          <a:ea typeface="Times New Roman" panose="02020603050405020304" pitchFamily="18" charset="0"/>
                        </a:rPr>
                        <a:t> </a:t>
                      </a:r>
                    </a:p>
                    <a:p>
                      <a:pPr algn="just"/>
                      <a:endParaRPr lang="es-MX" sz="1200" b="1" dirty="0">
                        <a:solidFill>
                          <a:srgbClr val="000000"/>
                        </a:solidFill>
                        <a:effectLst/>
                        <a:latin typeface="Arial" panose="020B0604020202020204" pitchFamily="34" charset="0"/>
                        <a:ea typeface="Times New Roman" panose="02020603050405020304" pitchFamily="18" charset="0"/>
                      </a:endParaRPr>
                    </a:p>
                    <a:p>
                      <a:pPr algn="just"/>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se informa por parte del proceso responsable que esta actividad queda programada para el segundo semestre del 2023. Es importante señalar que ha transcurrido el </a:t>
                      </a:r>
                      <a:r>
                        <a:rPr lang="es-MX" sz="1200" b="1" dirty="0">
                          <a:solidFill>
                            <a:srgbClr val="00B0F0"/>
                          </a:solidFill>
                          <a:effectLst/>
                          <a:latin typeface="Arial" panose="020B0604020202020204" pitchFamily="34" charset="0"/>
                          <a:ea typeface="Times New Roman" panose="02020603050405020304" pitchFamily="18" charset="0"/>
                        </a:rPr>
                        <a:t>50% del tiempo programado </a:t>
                      </a:r>
                      <a:r>
                        <a:rPr lang="es-MX" sz="1200" dirty="0">
                          <a:solidFill>
                            <a:srgbClr val="000000"/>
                          </a:solidFill>
                          <a:effectLst/>
                          <a:latin typeface="Arial" panose="020B0604020202020204" pitchFamily="34" charset="0"/>
                          <a:ea typeface="Times New Roman" panose="02020603050405020304" pitchFamily="18" charset="0"/>
                        </a:rPr>
                        <a:t>y el propósito es que la dependencia vaya reportando un avance y se cumplan dentro del tiempo establecido.</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4072557132"/>
                  </a:ext>
                </a:extLst>
              </a:tr>
            </a:tbl>
          </a:graphicData>
        </a:graphic>
      </p:graphicFrame>
    </p:spTree>
    <p:extLst>
      <p:ext uri="{BB962C8B-B14F-4D97-AF65-F5344CB8AC3E}">
        <p14:creationId xmlns:p14="http://schemas.microsoft.com/office/powerpoint/2010/main" val="2496392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sz="2000" dirty="0">
                <a:solidFill>
                  <a:srgbClr val="FF0000"/>
                </a:solidFill>
              </a:rPr>
              <a:t>Alertas </a:t>
            </a:r>
            <a:r>
              <a:rPr lang="es-CO" dirty="0"/>
              <a:t>-  </a:t>
            </a:r>
            <a:r>
              <a:rPr lang="es-CO" dirty="0">
                <a:latin typeface="Arial" panose="020B0604020202020204" pitchFamily="34" charset="0"/>
                <a:ea typeface="Times New Roman" panose="02020603050405020304" pitchFamily="18" charset="0"/>
              </a:rPr>
              <a:t>Componente de Mecanismo Atención Ciudadano</a:t>
            </a:r>
            <a:endParaRPr lang="es-MX" dirty="0">
              <a:latin typeface="Arial" panose="020B0604020202020204" pitchFamily="34" charset="0"/>
              <a:ea typeface="Times New Roman" panose="02020603050405020304" pitchFamily="18" charset="0"/>
            </a:endParaRPr>
          </a:p>
        </p:txBody>
      </p:sp>
      <p:graphicFrame>
        <p:nvGraphicFramePr>
          <p:cNvPr id="6" name="Tabla 5">
            <a:extLst>
              <a:ext uri="{FF2B5EF4-FFF2-40B4-BE49-F238E27FC236}">
                <a16:creationId xmlns:a16="http://schemas.microsoft.com/office/drawing/2014/main" id="{910EA3D1-1414-CDC6-1332-6F3B88498B79}"/>
              </a:ext>
            </a:extLst>
          </p:cNvPr>
          <p:cNvGraphicFramePr>
            <a:graphicFrameLocks noGrp="1"/>
          </p:cNvGraphicFramePr>
          <p:nvPr>
            <p:extLst>
              <p:ext uri="{D42A27DB-BD31-4B8C-83A1-F6EECF244321}">
                <p14:modId xmlns:p14="http://schemas.microsoft.com/office/powerpoint/2010/main" val="763414130"/>
              </p:ext>
            </p:extLst>
          </p:nvPr>
        </p:nvGraphicFramePr>
        <p:xfrm>
          <a:off x="966371" y="1469714"/>
          <a:ext cx="10422795" cy="807468"/>
        </p:xfrm>
        <a:graphic>
          <a:graphicData uri="http://schemas.openxmlformats.org/drawingml/2006/table">
            <a:tbl>
              <a:tblPr firstRow="1" firstCol="1" bandRow="1"/>
              <a:tblGrid>
                <a:gridCol w="10422795">
                  <a:extLst>
                    <a:ext uri="{9D8B030D-6E8A-4147-A177-3AD203B41FA5}">
                      <a16:colId xmlns:a16="http://schemas.microsoft.com/office/drawing/2014/main" val="3345240039"/>
                    </a:ext>
                  </a:extLst>
                </a:gridCol>
              </a:tblGrid>
              <a:tr h="258828">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Responsable: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000000"/>
                          </a:solidFill>
                          <a:effectLst/>
                          <a:latin typeface="Arial" panose="020B0604020202020204" pitchFamily="34" charset="0"/>
                          <a:ea typeface="Times New Roman" panose="02020603050405020304" pitchFamily="18" charset="0"/>
                        </a:rPr>
                        <a:t>Dirección de Reasentamientos - Equipo de Resiliencia - Proceso Reasentamientos</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623203153"/>
                  </a:ext>
                </a:extLst>
              </a:tr>
              <a:tr h="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1: </a:t>
                      </a:r>
                      <a:r>
                        <a:rPr lang="es-MX" sz="1200" dirty="0">
                          <a:solidFill>
                            <a:srgbClr val="000000"/>
                          </a:solidFill>
                          <a:effectLst/>
                          <a:latin typeface="Arial" panose="020B0604020202020204" pitchFamily="34" charset="0"/>
                          <a:ea typeface="Times New Roman" panose="02020603050405020304" pitchFamily="18" charset="0"/>
                        </a:rPr>
                        <a:t>Realizar actividades de socialización a los ciudadanos, sobre los programas y servicios de la CVP que aplique y los canales de atención dispuestos para el trámite y gestión de sus procesos. </a:t>
                      </a:r>
                      <a:r>
                        <a:rPr lang="es-MX" sz="1200" b="1" dirty="0">
                          <a:solidFill>
                            <a:srgbClr val="000000"/>
                          </a:solidFill>
                          <a:effectLst/>
                          <a:latin typeface="Arial" panose="020B0604020202020204" pitchFamily="34" charset="0"/>
                          <a:ea typeface="Times New Roman" panose="02020603050405020304" pitchFamily="18" charset="0"/>
                        </a:rPr>
                        <a:t>Fecha final</a:t>
                      </a:r>
                      <a:r>
                        <a:rPr lang="es-MX" sz="1200" dirty="0">
                          <a:solidFill>
                            <a:srgbClr val="000000"/>
                          </a:solidFill>
                          <a:effectLst/>
                          <a:latin typeface="Arial" panose="020B0604020202020204" pitchFamily="34" charset="0"/>
                          <a:ea typeface="Times New Roman" panose="02020603050405020304" pitchFamily="18" charset="0"/>
                        </a:rPr>
                        <a:t>: 15/12/2023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0%.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a:t>
                      </a:r>
                      <a:r>
                        <a:rPr lang="es-MX" sz="1200" baseline="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00B0F0"/>
                          </a:solidFill>
                          <a:effectLst/>
                          <a:latin typeface="Arial" panose="020B0604020202020204" pitchFamily="34" charset="0"/>
                          <a:ea typeface="Times New Roman" panose="02020603050405020304" pitchFamily="18" charset="0"/>
                        </a:rPr>
                        <a:t>ha transcurrido el 33% del tiempo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544205674"/>
                  </a:ext>
                </a:extLst>
              </a:tr>
            </a:tbl>
          </a:graphicData>
        </a:graphic>
      </p:graphicFrame>
      <p:graphicFrame>
        <p:nvGraphicFramePr>
          <p:cNvPr id="8" name="Tabla 7">
            <a:extLst>
              <a:ext uri="{FF2B5EF4-FFF2-40B4-BE49-F238E27FC236}">
                <a16:creationId xmlns:a16="http://schemas.microsoft.com/office/drawing/2014/main" id="{8C4DD882-530B-394B-F4D4-6FE18DAFC948}"/>
              </a:ext>
            </a:extLst>
          </p:cNvPr>
          <p:cNvGraphicFramePr>
            <a:graphicFrameLocks noGrp="1"/>
          </p:cNvGraphicFramePr>
          <p:nvPr>
            <p:extLst>
              <p:ext uri="{D42A27DB-BD31-4B8C-83A1-F6EECF244321}">
                <p14:modId xmlns:p14="http://schemas.microsoft.com/office/powerpoint/2010/main" val="3554085008"/>
              </p:ext>
            </p:extLst>
          </p:nvPr>
        </p:nvGraphicFramePr>
        <p:xfrm>
          <a:off x="966667" y="2634002"/>
          <a:ext cx="10422795" cy="914400"/>
        </p:xfrm>
        <a:graphic>
          <a:graphicData uri="http://schemas.openxmlformats.org/drawingml/2006/table">
            <a:tbl>
              <a:tblPr firstRow="1" firstCol="1" bandRow="1"/>
              <a:tblGrid>
                <a:gridCol w="10422795">
                  <a:extLst>
                    <a:ext uri="{9D8B030D-6E8A-4147-A177-3AD203B41FA5}">
                      <a16:colId xmlns:a16="http://schemas.microsoft.com/office/drawing/2014/main" val="4165286430"/>
                    </a:ext>
                  </a:extLst>
                </a:gridCol>
              </a:tblGrid>
              <a:tr h="16764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Responsable: Dirección de Urbanizaciones y Titulación - Proceso Urbanizaciones y Titulación</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152091599"/>
                  </a:ext>
                </a:extLst>
              </a:tr>
              <a:tr h="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s-MX" sz="1200" b="1" dirty="0">
                          <a:solidFill>
                            <a:srgbClr val="000000"/>
                          </a:solidFill>
                          <a:effectLst/>
                          <a:latin typeface="Arial" panose="020B0604020202020204" pitchFamily="34" charset="0"/>
                          <a:ea typeface="Times New Roman" panose="02020603050405020304" pitchFamily="18" charset="0"/>
                        </a:rPr>
                        <a:t>Actividad 5: </a:t>
                      </a:r>
                      <a:r>
                        <a:rPr lang="es-MX" sz="1200" dirty="0">
                          <a:solidFill>
                            <a:srgbClr val="000000"/>
                          </a:solidFill>
                          <a:effectLst/>
                          <a:latin typeface="Arial" panose="020B0604020202020204" pitchFamily="34" charset="0"/>
                          <a:ea typeface="Times New Roman" panose="02020603050405020304" pitchFamily="18" charset="0"/>
                        </a:rPr>
                        <a:t>Aplicar encuestas de medición de la satisfacción a los beneficiarios de los programas de la Caja de la Vivienda Popular.</a:t>
                      </a:r>
                      <a:r>
                        <a:rPr lang="es-MX" sz="1200" b="1" dirty="0">
                          <a:solidFill>
                            <a:srgbClr val="000000"/>
                          </a:solidFill>
                          <a:effectLst/>
                          <a:latin typeface="Arial" panose="020B0604020202020204" pitchFamily="34" charset="0"/>
                          <a:ea typeface="Times New Roman" panose="02020603050405020304" pitchFamily="18" charset="0"/>
                        </a:rPr>
                        <a:t> Fecha final</a:t>
                      </a:r>
                      <a:r>
                        <a:rPr lang="es-MX" sz="1200" dirty="0">
                          <a:solidFill>
                            <a:srgbClr val="000000"/>
                          </a:solidFill>
                          <a:effectLst/>
                          <a:latin typeface="Arial" panose="020B0604020202020204" pitchFamily="34" charset="0"/>
                          <a:ea typeface="Times New Roman" panose="02020603050405020304" pitchFamily="18" charset="0"/>
                        </a:rPr>
                        <a:t>: 15/12/2023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10%.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Se evidencia el diligenciamiento de encuestas de medición de la satisfacción a los beneficiarios, pero no se evidencia un informe con los resultados. Se recuerda que la meta o producto de la actividad es Cuatro (4) Informes, uno trimestral con los resultados de la medición y propuesta de acciones de mejora. </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807790052"/>
                  </a:ext>
                </a:extLst>
              </a:tr>
            </a:tbl>
          </a:graphicData>
        </a:graphic>
      </p:graphicFrame>
      <p:graphicFrame>
        <p:nvGraphicFramePr>
          <p:cNvPr id="9" name="Tabla 8">
            <a:extLst>
              <a:ext uri="{FF2B5EF4-FFF2-40B4-BE49-F238E27FC236}">
                <a16:creationId xmlns:a16="http://schemas.microsoft.com/office/drawing/2014/main" id="{011F2EF2-DF50-059B-BF2F-748FE332651F}"/>
              </a:ext>
            </a:extLst>
          </p:cNvPr>
          <p:cNvGraphicFramePr>
            <a:graphicFrameLocks noGrp="1"/>
          </p:cNvGraphicFramePr>
          <p:nvPr>
            <p:extLst>
              <p:ext uri="{D42A27DB-BD31-4B8C-83A1-F6EECF244321}">
                <p14:modId xmlns:p14="http://schemas.microsoft.com/office/powerpoint/2010/main" val="3793845566"/>
              </p:ext>
            </p:extLst>
          </p:nvPr>
        </p:nvGraphicFramePr>
        <p:xfrm>
          <a:off x="966667" y="3905222"/>
          <a:ext cx="10422499" cy="1645920"/>
        </p:xfrm>
        <a:graphic>
          <a:graphicData uri="http://schemas.openxmlformats.org/drawingml/2006/table">
            <a:tbl>
              <a:tblPr firstRow="1" firstCol="1" bandRow="1"/>
              <a:tblGrid>
                <a:gridCol w="10422499">
                  <a:extLst>
                    <a:ext uri="{9D8B030D-6E8A-4147-A177-3AD203B41FA5}">
                      <a16:colId xmlns:a16="http://schemas.microsoft.com/office/drawing/2014/main" val="1438902251"/>
                    </a:ext>
                  </a:extLst>
                </a:gridCol>
              </a:tblGrid>
              <a:tr h="15888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Responsable: Dirección Mejoramiento de Vivienda - Proceso Mejoramiento Vivienda</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907773439"/>
                  </a:ext>
                </a:extLst>
              </a:tr>
              <a:tr h="90995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6: </a:t>
                      </a:r>
                      <a:r>
                        <a:rPr lang="es-MX" sz="1200" dirty="0">
                          <a:solidFill>
                            <a:srgbClr val="000000"/>
                          </a:solidFill>
                          <a:effectLst/>
                          <a:latin typeface="Arial" panose="020B0604020202020204" pitchFamily="34" charset="0"/>
                          <a:ea typeface="Times New Roman" panose="02020603050405020304" pitchFamily="18" charset="0"/>
                        </a:rPr>
                        <a:t>Aplicar encuestas de medición de la satisfacción a los beneficiarios de los programas de la Caja de la Vivienda Popular.</a:t>
                      </a:r>
                      <a:r>
                        <a:rPr lang="es-MX" sz="1200" b="1" dirty="0">
                          <a:solidFill>
                            <a:srgbClr val="000000"/>
                          </a:solidFill>
                          <a:effectLst/>
                          <a:latin typeface="Arial" panose="020B0604020202020204" pitchFamily="34" charset="0"/>
                          <a:ea typeface="Times New Roman" panose="02020603050405020304" pitchFamily="18" charset="0"/>
                        </a:rPr>
                        <a:t> Fecha final</a:t>
                      </a:r>
                      <a:r>
                        <a:rPr lang="es-MX" sz="1200" dirty="0">
                          <a:solidFill>
                            <a:srgbClr val="000000"/>
                          </a:solidFill>
                          <a:effectLst/>
                          <a:latin typeface="Arial" panose="020B0604020202020204" pitchFamily="34" charset="0"/>
                          <a:ea typeface="Times New Roman" panose="02020603050405020304" pitchFamily="18" charset="0"/>
                        </a:rPr>
                        <a:t>: 20/12/2023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5%.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Se evidencia el diligenciamiento de encuestas de medición de la satisfacción a los beneficiarios, pero no se evidencia un informe con los resultados. Se recuerda que la meta o producto de la actividad es Cuatro (4) Informes, uno trimestral con los resultados de la medición y propuesta de acciones de mejora. </a:t>
                      </a:r>
                    </a:p>
                    <a:p>
                      <a:pPr algn="just"/>
                      <a:endParaRPr lang="es-MX" sz="1200" dirty="0">
                        <a:solidFill>
                          <a:srgbClr val="00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200" b="1" dirty="0">
                          <a:solidFill>
                            <a:srgbClr val="000000"/>
                          </a:solidFill>
                          <a:effectLst/>
                          <a:latin typeface="Arial" panose="020B0604020202020204" pitchFamily="34" charset="0"/>
                          <a:ea typeface="Times New Roman" panose="02020603050405020304" pitchFamily="18" charset="0"/>
                        </a:rPr>
                        <a:t>Actividad 9: </a:t>
                      </a:r>
                      <a:r>
                        <a:rPr lang="es-MX" sz="1200" dirty="0">
                          <a:solidFill>
                            <a:srgbClr val="000000"/>
                          </a:solidFill>
                          <a:effectLst/>
                          <a:latin typeface="Arial" panose="020B0604020202020204" pitchFamily="34" charset="0"/>
                          <a:ea typeface="Times New Roman" panose="02020603050405020304" pitchFamily="18" charset="0"/>
                        </a:rPr>
                        <a:t>Mejorar la capacidad de respuesta de los Integrantes del equipo de Atención al Ciudadano, mediante el fortalecimiento de la aplicación de los procedimientos del proceso. </a:t>
                      </a:r>
                      <a:r>
                        <a:rPr lang="es-MX" sz="1200" b="1" dirty="0">
                          <a:solidFill>
                            <a:srgbClr val="000000"/>
                          </a:solidFill>
                          <a:effectLst/>
                          <a:latin typeface="Arial" panose="020B0604020202020204" pitchFamily="34" charset="0"/>
                          <a:ea typeface="Times New Roman" panose="02020603050405020304" pitchFamily="18" charset="0"/>
                        </a:rPr>
                        <a:t>Fecha final</a:t>
                      </a:r>
                      <a:r>
                        <a:rPr lang="es-MX" sz="1200" dirty="0">
                          <a:solidFill>
                            <a:srgbClr val="000000"/>
                          </a:solidFill>
                          <a:effectLst/>
                          <a:latin typeface="Arial" panose="020B0604020202020204" pitchFamily="34" charset="0"/>
                          <a:ea typeface="Times New Roman" panose="02020603050405020304" pitchFamily="18" charset="0"/>
                        </a:rPr>
                        <a:t>: 30/12/2023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FF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0%.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es importante señalar que </a:t>
                      </a:r>
                      <a:r>
                        <a:rPr lang="es-MX" sz="1200" b="1" dirty="0">
                          <a:solidFill>
                            <a:srgbClr val="00B0F0"/>
                          </a:solidFill>
                          <a:effectLst/>
                          <a:latin typeface="Arial" panose="020B0604020202020204" pitchFamily="34" charset="0"/>
                          <a:ea typeface="Times New Roman" panose="02020603050405020304" pitchFamily="18" charset="0"/>
                        </a:rPr>
                        <a:t>ha transcurrido el 33% del tiempo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508705414"/>
                  </a:ext>
                </a:extLst>
              </a:tr>
            </a:tbl>
          </a:graphicData>
        </a:graphic>
      </p:graphicFrame>
    </p:spTree>
    <p:extLst>
      <p:ext uri="{BB962C8B-B14F-4D97-AF65-F5344CB8AC3E}">
        <p14:creationId xmlns:p14="http://schemas.microsoft.com/office/powerpoint/2010/main" val="3051379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graphicFrame>
        <p:nvGraphicFramePr>
          <p:cNvPr id="2" name="Tabla 1">
            <a:extLst>
              <a:ext uri="{FF2B5EF4-FFF2-40B4-BE49-F238E27FC236}">
                <a16:creationId xmlns:a16="http://schemas.microsoft.com/office/drawing/2014/main" id="{D3E487AE-9E37-5A5B-D62A-052FF68BF4F1}"/>
              </a:ext>
            </a:extLst>
          </p:cNvPr>
          <p:cNvGraphicFramePr>
            <a:graphicFrameLocks noGrp="1"/>
          </p:cNvGraphicFramePr>
          <p:nvPr>
            <p:extLst>
              <p:ext uri="{D42A27DB-BD31-4B8C-83A1-F6EECF244321}">
                <p14:modId xmlns:p14="http://schemas.microsoft.com/office/powerpoint/2010/main" val="2253930888"/>
              </p:ext>
            </p:extLst>
          </p:nvPr>
        </p:nvGraphicFramePr>
        <p:xfrm>
          <a:off x="962025" y="1642898"/>
          <a:ext cx="10372724" cy="2510001"/>
        </p:xfrm>
        <a:graphic>
          <a:graphicData uri="http://schemas.openxmlformats.org/drawingml/2006/table">
            <a:tbl>
              <a:tblPr firstRow="1" firstCol="1" bandRow="1"/>
              <a:tblGrid>
                <a:gridCol w="10372724">
                  <a:extLst>
                    <a:ext uri="{9D8B030D-6E8A-4147-A177-3AD203B41FA5}">
                      <a16:colId xmlns:a16="http://schemas.microsoft.com/office/drawing/2014/main" val="900814859"/>
                    </a:ext>
                  </a:extLst>
                </a:gridCol>
              </a:tblGrid>
              <a:tr h="193077">
                <a:tc>
                  <a:txBody>
                    <a:bodyPr/>
                    <a:lstStyle/>
                    <a:p>
                      <a:pPr algn="just"/>
                      <a:r>
                        <a:rPr lang="es-MX" sz="1200" b="1">
                          <a:solidFill>
                            <a:srgbClr val="000000"/>
                          </a:solidFill>
                          <a:effectLst/>
                          <a:latin typeface="Arial" panose="020B0604020202020204" pitchFamily="34" charset="0"/>
                          <a:ea typeface="Times New Roman" panose="02020603050405020304" pitchFamily="18" charset="0"/>
                        </a:rPr>
                        <a:t>Responsable: Dirección de Gestión Corporativa - Proceso Servicio al Ciudadano</a:t>
                      </a:r>
                      <a:endParaRPr lang="es-MX"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396236644"/>
                  </a:ext>
                </a:extLst>
              </a:tr>
              <a:tr h="2316924">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16: </a:t>
                      </a:r>
                      <a:r>
                        <a:rPr lang="es-MX" sz="1200" dirty="0">
                          <a:solidFill>
                            <a:srgbClr val="000000"/>
                          </a:solidFill>
                          <a:effectLst/>
                          <a:latin typeface="Arial" panose="020B0604020202020204" pitchFamily="34" charset="0"/>
                          <a:ea typeface="Times New Roman" panose="02020603050405020304" pitchFamily="18" charset="0"/>
                        </a:rPr>
                        <a:t>Mejorar la capacidad de respuesta de los Integrantes del equipo de Atención al Ciudadano, en relación con el procedimiento y estado de los pagos a los beneficiarios, con el fin de mejorar la atención a los ciudadanos.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20/12/2023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0%</a:t>
                      </a:r>
                      <a:r>
                        <a:rPr lang="es-MX" sz="1200" dirty="0">
                          <a:solidFill>
                            <a:srgbClr val="000000"/>
                          </a:solidFill>
                          <a:effectLst/>
                          <a:latin typeface="Arial" panose="020B0604020202020204" pitchFamily="34" charset="0"/>
                          <a:ea typeface="Times New Roman" panose="02020603050405020304" pitchFamily="18" charset="0"/>
                        </a:rPr>
                        <a:t>.</a:t>
                      </a:r>
                    </a:p>
                    <a:p>
                      <a:pPr algn="just"/>
                      <a:endParaRPr lang="es-MX" sz="1200" dirty="0">
                        <a:solidFill>
                          <a:srgbClr val="00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200" b="1" dirty="0">
                          <a:solidFill>
                            <a:srgbClr val="000000"/>
                          </a:solidFill>
                          <a:effectLst/>
                          <a:latin typeface="Arial" panose="020B0604020202020204" pitchFamily="34" charset="0"/>
                          <a:ea typeface="Times New Roman" panose="02020603050405020304" pitchFamily="18" charset="0"/>
                        </a:rPr>
                        <a:t>Actividad 20: </a:t>
                      </a:r>
                      <a:r>
                        <a:rPr lang="es-MX" sz="1200" dirty="0">
                          <a:solidFill>
                            <a:srgbClr val="000000"/>
                          </a:solidFill>
                          <a:effectLst/>
                          <a:latin typeface="Arial" panose="020B0604020202020204" pitchFamily="34" charset="0"/>
                          <a:ea typeface="Times New Roman" panose="02020603050405020304" pitchFamily="18" charset="0"/>
                        </a:rPr>
                        <a:t>Fortalecer de manera permanente a los usuarios funcionales de la entidad de Bogotá te escucha, sobre el manejo del Sistema Distrital de Quejas y Soluciones - Bogotá te escucha.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15/12/2023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25%.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Se evidencia lista de asistencia a la capacitación sobre la gestión de peticiones en el Sistema Distrital de Quejas y Soluciones - Bogotá te escucha, el día 13 de abril de la actual vigencia, no se presenta acta de reunión como se establece como entrega del producto. Es importante señalar que ha transcurrido el 33% del tiempo y el propósito es que la dependencia vaya reportando un avance y se cumplan entes de finalizar la vigencia.</a:t>
                      </a:r>
                      <a:endParaRPr lang="es-MX" sz="1200" dirty="0">
                        <a:effectLst/>
                        <a:latin typeface="Arial" panose="020B0604020202020204" pitchFamily="34" charset="0"/>
                        <a:ea typeface="Times New Roman" panose="02020603050405020304" pitchFamily="18" charset="0"/>
                      </a:endParaRPr>
                    </a:p>
                    <a:p>
                      <a:pPr algn="just"/>
                      <a:endParaRPr lang="es-MX" sz="1200" dirty="0">
                        <a:solidFill>
                          <a:srgbClr val="000000"/>
                        </a:solidFill>
                        <a:effectLst/>
                        <a:latin typeface="Arial" panose="020B0604020202020204" pitchFamily="34" charset="0"/>
                        <a:ea typeface="Times New Roman" panose="02020603050405020304" pitchFamily="18" charset="0"/>
                      </a:endParaRPr>
                    </a:p>
                    <a:p>
                      <a:pPr algn="just"/>
                      <a:r>
                        <a:rPr lang="es-MX" sz="1200" b="1" u="sng"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y se informa por parte de la OAP en su seguimiento que el primer trimestre del 2023 el proceso responsable no realizo tareas para esta actividad. Es importante señalar que ha transcurrido el 33% del tiempo y el propósito es que la dependencia vaya reportando un avance y se cumplan entes de finalizar la vigencia.</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597760632"/>
                  </a:ext>
                </a:extLst>
              </a:tr>
            </a:tbl>
          </a:graphicData>
        </a:graphic>
      </p:graphicFrame>
      <p:sp>
        <p:nvSpPr>
          <p:cNvPr id="7" name="CuadroTexto 6"/>
          <p:cNvSpPr txBox="1"/>
          <p:nvPr/>
        </p:nvSpPr>
        <p:spPr>
          <a:xfrm>
            <a:off x="911664" y="893719"/>
            <a:ext cx="1047750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sz="2000" dirty="0">
                <a:solidFill>
                  <a:srgbClr val="FF0000"/>
                </a:solidFill>
              </a:rPr>
              <a:t>Alertas </a:t>
            </a:r>
            <a:r>
              <a:rPr lang="es-CO" dirty="0"/>
              <a:t>-  </a:t>
            </a:r>
            <a:r>
              <a:rPr lang="es-CO" dirty="0">
                <a:latin typeface="Arial" panose="020B0604020202020204" pitchFamily="34" charset="0"/>
                <a:ea typeface="Times New Roman" panose="02020603050405020304" pitchFamily="18" charset="0"/>
              </a:rPr>
              <a:t>Componente de Mecanismo Atención Ciudadano</a:t>
            </a:r>
            <a:endParaRPr lang="es-MX"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98298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sz="2000" dirty="0">
                <a:solidFill>
                  <a:srgbClr val="FF0000"/>
                </a:solidFill>
              </a:rPr>
              <a:t>Alertas </a:t>
            </a:r>
            <a:r>
              <a:rPr lang="es-CO" dirty="0"/>
              <a:t>- </a:t>
            </a:r>
            <a:r>
              <a:rPr lang="es-CO" dirty="0">
                <a:latin typeface="Arial" panose="020B0604020202020204" pitchFamily="34" charset="0"/>
                <a:ea typeface="Times New Roman" panose="02020603050405020304" pitchFamily="18" charset="0"/>
              </a:rPr>
              <a:t>Componente de Transparencia </a:t>
            </a:r>
            <a:endParaRPr lang="es-MX" dirty="0">
              <a:latin typeface="Arial" panose="020B0604020202020204" pitchFamily="34" charset="0"/>
              <a:ea typeface="Times New Roman" panose="02020603050405020304" pitchFamily="18" charset="0"/>
            </a:endParaRPr>
          </a:p>
        </p:txBody>
      </p:sp>
      <p:graphicFrame>
        <p:nvGraphicFramePr>
          <p:cNvPr id="5" name="Tabla 4">
            <a:extLst>
              <a:ext uri="{FF2B5EF4-FFF2-40B4-BE49-F238E27FC236}">
                <a16:creationId xmlns:a16="http://schemas.microsoft.com/office/drawing/2014/main" id="{E5A2C4E6-85DC-D65F-53A2-5740E4E448E8}"/>
              </a:ext>
            </a:extLst>
          </p:cNvPr>
          <p:cNvGraphicFramePr>
            <a:graphicFrameLocks noGrp="1"/>
          </p:cNvGraphicFramePr>
          <p:nvPr>
            <p:extLst>
              <p:ext uri="{D42A27DB-BD31-4B8C-83A1-F6EECF244321}">
                <p14:modId xmlns:p14="http://schemas.microsoft.com/office/powerpoint/2010/main" val="3466062761"/>
              </p:ext>
            </p:extLst>
          </p:nvPr>
        </p:nvGraphicFramePr>
        <p:xfrm>
          <a:off x="911665" y="1523279"/>
          <a:ext cx="10477499" cy="2011680"/>
        </p:xfrm>
        <a:graphic>
          <a:graphicData uri="http://schemas.openxmlformats.org/drawingml/2006/table">
            <a:tbl>
              <a:tblPr firstRow="1" firstCol="1" bandRow="1"/>
              <a:tblGrid>
                <a:gridCol w="10477499">
                  <a:extLst>
                    <a:ext uri="{9D8B030D-6E8A-4147-A177-3AD203B41FA5}">
                      <a16:colId xmlns:a16="http://schemas.microsoft.com/office/drawing/2014/main" val="3882794995"/>
                    </a:ext>
                  </a:extLst>
                </a:gridCol>
              </a:tblGrid>
              <a:tr h="167640">
                <a:tc>
                  <a:txBody>
                    <a:bodyPr/>
                    <a:lstStyle/>
                    <a:p>
                      <a:pPr algn="just"/>
                      <a:r>
                        <a:rPr lang="es-MX" sz="1200" b="1">
                          <a:solidFill>
                            <a:srgbClr val="000000"/>
                          </a:solidFill>
                          <a:effectLst/>
                          <a:latin typeface="Arial" panose="020B0604020202020204" pitchFamily="34" charset="0"/>
                          <a:ea typeface="Times New Roman" panose="02020603050405020304" pitchFamily="18" charset="0"/>
                        </a:rPr>
                        <a:t>Responsable: Oficina Asesora de Planeación - Gestión Estratégica</a:t>
                      </a:r>
                      <a:endParaRPr lang="es-MX"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3055101425"/>
                  </a:ext>
                </a:extLst>
              </a:tr>
              <a:tr h="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Componente: </a:t>
                      </a:r>
                      <a:r>
                        <a:rPr lang="es-MX" sz="1200" dirty="0">
                          <a:solidFill>
                            <a:srgbClr val="000000"/>
                          </a:solidFill>
                          <a:effectLst/>
                          <a:latin typeface="Arial" panose="020B0604020202020204" pitchFamily="34" charset="0"/>
                          <a:ea typeface="Times New Roman" panose="02020603050405020304" pitchFamily="18" charset="0"/>
                        </a:rPr>
                        <a:t>Transparencia</a:t>
                      </a:r>
                      <a:endParaRPr lang="es-MX" sz="1200" dirty="0">
                        <a:effectLst/>
                        <a:latin typeface="Arial" panose="020B0604020202020204" pitchFamily="34" charset="0"/>
                        <a:ea typeface="Times New Roman" panose="02020603050405020304" pitchFamily="18" charset="0"/>
                      </a:endParaRPr>
                    </a:p>
                    <a:p>
                      <a:pPr algn="just"/>
                      <a:r>
                        <a:rPr lang="es-MX" sz="1200" b="1" dirty="0">
                          <a:solidFill>
                            <a:srgbClr val="000000"/>
                          </a:solidFill>
                          <a:effectLst/>
                          <a:latin typeface="Arial" panose="020B0604020202020204" pitchFamily="34" charset="0"/>
                          <a:ea typeface="Times New Roman" panose="02020603050405020304" pitchFamily="18" charset="0"/>
                        </a:rPr>
                        <a:t>Actividad 5: </a:t>
                      </a:r>
                      <a:r>
                        <a:rPr lang="es-MX" sz="1200" dirty="0">
                          <a:solidFill>
                            <a:srgbClr val="000000"/>
                          </a:solidFill>
                          <a:effectLst/>
                          <a:latin typeface="Arial" panose="020B0604020202020204" pitchFamily="34" charset="0"/>
                          <a:ea typeface="Times New Roman" panose="02020603050405020304" pitchFamily="18" charset="0"/>
                        </a:rPr>
                        <a:t>Realizar mesas de trabajo semestrales con los procesos de la entidad, con el fin de identificar e inscribir nuevos trámites, OPA y/o solicitudes de información con los que cuenta la CVP, además de la revisión y actualización de los existentes, en la plataforma SUIT y la página web de la entidad cuando aplique.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15/12/2023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10%. </a:t>
                      </a:r>
                    </a:p>
                    <a:p>
                      <a:pPr algn="just"/>
                      <a:endParaRPr lang="es-MX" sz="1200" b="1" dirty="0">
                        <a:solidFill>
                          <a:srgbClr val="000000"/>
                        </a:solidFill>
                        <a:effectLst/>
                        <a:latin typeface="Arial" panose="020B0604020202020204" pitchFamily="34" charset="0"/>
                        <a:ea typeface="Times New Roman" panose="02020603050405020304" pitchFamily="18" charset="0"/>
                      </a:endParaRPr>
                    </a:p>
                    <a:p>
                      <a:pPr algn="just"/>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Se evidencia una mesa de trabajo con el DAFP el día 20 de abril de 2023, con el objetivo de realizar la inscripción del trámite de Reconocimiento de Edificaciones existentes y/o Expedición de Licencias de Construcción o Modificación Licencia de Construcción, vigente en la plataforma SUIT (Sistema Único de Información de Trámites) y, la actualización del trámite Postulación Programas de reubicación de asentamientos humanos ubicados en zonas de alto riesgo.  No se evidenciaron mesas de trabajo con los procesos, se recuerda que el producto o meta indica que se deben presentar "</a:t>
                      </a:r>
                      <a:r>
                        <a:rPr lang="es-MX" sz="1200" i="1" dirty="0">
                          <a:solidFill>
                            <a:srgbClr val="000000"/>
                          </a:solidFill>
                          <a:effectLst/>
                          <a:latin typeface="Arial" panose="020B0604020202020204" pitchFamily="34" charset="0"/>
                          <a:ea typeface="Times New Roman" panose="02020603050405020304" pitchFamily="18" charset="0"/>
                        </a:rPr>
                        <a:t>Actas de reunión de las mesas de trabajo semestrales con los procesos que aplique</a:t>
                      </a:r>
                      <a:r>
                        <a:rPr lang="es-MX" sz="1200" dirty="0">
                          <a:solidFill>
                            <a:srgbClr val="000000"/>
                          </a:solidFill>
                          <a:effectLst/>
                          <a:latin typeface="Arial" panose="020B0604020202020204" pitchFamily="34" charset="0"/>
                          <a:ea typeface="Times New Roman" panose="02020603050405020304" pitchFamily="18" charset="0"/>
                        </a:rPr>
                        <a:t>."</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80143964"/>
                  </a:ext>
                </a:extLst>
              </a:tr>
            </a:tbl>
          </a:graphicData>
        </a:graphic>
      </p:graphicFrame>
      <p:graphicFrame>
        <p:nvGraphicFramePr>
          <p:cNvPr id="8" name="Tabla 7">
            <a:extLst>
              <a:ext uri="{FF2B5EF4-FFF2-40B4-BE49-F238E27FC236}">
                <a16:creationId xmlns:a16="http://schemas.microsoft.com/office/drawing/2014/main" id="{DDCE3E58-29C5-66C1-C6A7-E875DEF49C34}"/>
              </a:ext>
            </a:extLst>
          </p:cNvPr>
          <p:cNvGraphicFramePr>
            <a:graphicFrameLocks noGrp="1"/>
          </p:cNvGraphicFramePr>
          <p:nvPr>
            <p:extLst>
              <p:ext uri="{D42A27DB-BD31-4B8C-83A1-F6EECF244321}">
                <p14:modId xmlns:p14="http://schemas.microsoft.com/office/powerpoint/2010/main" val="2017916472"/>
              </p:ext>
            </p:extLst>
          </p:nvPr>
        </p:nvGraphicFramePr>
        <p:xfrm>
          <a:off x="911664" y="3687599"/>
          <a:ext cx="10477500" cy="1463040"/>
        </p:xfrm>
        <a:graphic>
          <a:graphicData uri="http://schemas.openxmlformats.org/drawingml/2006/table">
            <a:tbl>
              <a:tblPr firstRow="1" firstCol="1" bandRow="1"/>
              <a:tblGrid>
                <a:gridCol w="10477500">
                  <a:extLst>
                    <a:ext uri="{9D8B030D-6E8A-4147-A177-3AD203B41FA5}">
                      <a16:colId xmlns:a16="http://schemas.microsoft.com/office/drawing/2014/main" val="2476421954"/>
                    </a:ext>
                  </a:extLst>
                </a:gridCol>
              </a:tblGrid>
              <a:tr h="16764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Responsable: Oficina de Tecnologías de la Información y Comunicaciones TIC - Proceso Gestión de Tecnología de la Información y Comunicaciones</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2538588984"/>
                  </a:ext>
                </a:extLst>
              </a:tr>
              <a:tr h="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20: </a:t>
                      </a:r>
                      <a:r>
                        <a:rPr lang="es-MX" sz="1200" dirty="0">
                          <a:solidFill>
                            <a:srgbClr val="000000"/>
                          </a:solidFill>
                          <a:effectLst/>
                          <a:latin typeface="Arial" panose="020B0604020202020204" pitchFamily="34" charset="0"/>
                          <a:ea typeface="Times New Roman" panose="02020603050405020304" pitchFamily="18" charset="0"/>
                        </a:rPr>
                        <a:t>Actualizar la información de las diferentes dependencias de la entidad, para consolidar la Matriz de Activos de información, en el marco de la implementación de la Política de Gobierno Digital y la Ley de Transparencia y del derecho de acceso a la información pública.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31/12/2023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0%.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y se informa por parte de la OAP en su seguimiento que el primer trimestre del 2023 el proceso reporta que la actividad está programada para el segundo semestre de 2023. Es importante señalar que ha transcurrido el 33% del tiempo y el propósito es que la dependencia vaya reportando un avance y se cumplan entes de finalizar la vigencia.</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2696830517"/>
                  </a:ext>
                </a:extLst>
              </a:tr>
            </a:tbl>
          </a:graphicData>
        </a:graphic>
      </p:graphicFrame>
      <p:graphicFrame>
        <p:nvGraphicFramePr>
          <p:cNvPr id="9" name="Tabla 8">
            <a:extLst>
              <a:ext uri="{FF2B5EF4-FFF2-40B4-BE49-F238E27FC236}">
                <a16:creationId xmlns:a16="http://schemas.microsoft.com/office/drawing/2014/main" id="{ABF93CCF-E182-0742-E331-628379F564F0}"/>
              </a:ext>
            </a:extLst>
          </p:cNvPr>
          <p:cNvGraphicFramePr>
            <a:graphicFrameLocks noGrp="1"/>
          </p:cNvGraphicFramePr>
          <p:nvPr>
            <p:extLst>
              <p:ext uri="{D42A27DB-BD31-4B8C-83A1-F6EECF244321}">
                <p14:modId xmlns:p14="http://schemas.microsoft.com/office/powerpoint/2010/main" val="300825903"/>
              </p:ext>
            </p:extLst>
          </p:nvPr>
        </p:nvGraphicFramePr>
        <p:xfrm>
          <a:off x="911664" y="5303280"/>
          <a:ext cx="10423084" cy="1161528"/>
        </p:xfrm>
        <a:graphic>
          <a:graphicData uri="http://schemas.openxmlformats.org/drawingml/2006/table">
            <a:tbl>
              <a:tblPr firstRow="1" firstCol="1" bandRow="1"/>
              <a:tblGrid>
                <a:gridCol w="10423084">
                  <a:extLst>
                    <a:ext uri="{9D8B030D-6E8A-4147-A177-3AD203B41FA5}">
                      <a16:colId xmlns:a16="http://schemas.microsoft.com/office/drawing/2014/main" val="2251266153"/>
                    </a:ext>
                  </a:extLst>
                </a:gridCol>
              </a:tblGrid>
              <a:tr h="20121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Responsable: Oficina Asesora de Comunicaciones - Proceso Gestión de Comunicaciones</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458649623"/>
                  </a:ext>
                </a:extLst>
              </a:tr>
              <a:tr h="960318">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27: </a:t>
                      </a:r>
                      <a:r>
                        <a:rPr lang="es-MX" sz="1200" dirty="0">
                          <a:solidFill>
                            <a:srgbClr val="000000"/>
                          </a:solidFill>
                          <a:effectLst/>
                          <a:latin typeface="Arial" panose="020B0604020202020204" pitchFamily="34" charset="0"/>
                          <a:ea typeface="Times New Roman" panose="02020603050405020304" pitchFamily="18" charset="0"/>
                        </a:rPr>
                        <a:t>Fortalecer la interacción de la población en situación de discapacidad con las herramientas implementada para la accesibilidad a los contenidos de la Página Web de la Caja de la Vivienda Popular y realizar su respectivo seguimiento. </a:t>
                      </a:r>
                      <a:r>
                        <a:rPr lang="es-MX" sz="1200" b="1" dirty="0">
                          <a:solidFill>
                            <a:srgbClr val="000000"/>
                          </a:solidFill>
                          <a:effectLst/>
                          <a:latin typeface="Arial" panose="020B0604020202020204" pitchFamily="34" charset="0"/>
                          <a:ea typeface="Times New Roman" panose="02020603050405020304" pitchFamily="18" charset="0"/>
                        </a:rPr>
                        <a:t>Fecha Programada</a:t>
                      </a:r>
                      <a:r>
                        <a:rPr lang="es-MX" sz="1200" dirty="0">
                          <a:solidFill>
                            <a:srgbClr val="000000"/>
                          </a:solidFill>
                          <a:effectLst/>
                          <a:latin typeface="Arial" panose="020B0604020202020204" pitchFamily="34" charset="0"/>
                          <a:ea typeface="Times New Roman" panose="02020603050405020304" pitchFamily="18" charset="0"/>
                        </a:rPr>
                        <a:t>: 15/12/2023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0%.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y se informa por parte de la OAP en su seguimiento que el primer trimestre del 2023 el proceso reporta que la actividad se encuentra dentro de los tiempos definidos para ejecutarla.</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3942047772"/>
                  </a:ext>
                </a:extLst>
              </a:tr>
            </a:tbl>
          </a:graphicData>
        </a:graphic>
      </p:graphicFrame>
    </p:spTree>
    <p:extLst>
      <p:ext uri="{BB962C8B-B14F-4D97-AF65-F5344CB8AC3E}">
        <p14:creationId xmlns:p14="http://schemas.microsoft.com/office/powerpoint/2010/main" val="3606205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dirty="0">
                <a:solidFill>
                  <a:srgbClr val="FF0000"/>
                </a:solidFill>
              </a:rPr>
              <a:t>ALERTAS - </a:t>
            </a:r>
            <a:r>
              <a:rPr lang="es-CO" dirty="0">
                <a:latin typeface="Arial" panose="020B0604020202020204" pitchFamily="34" charset="0"/>
                <a:ea typeface="Times New Roman" panose="02020603050405020304" pitchFamily="18" charset="0"/>
              </a:rPr>
              <a:t>Componente de Transparencia </a:t>
            </a:r>
            <a:endParaRPr lang="es-MX" dirty="0">
              <a:latin typeface="Arial" panose="020B0604020202020204" pitchFamily="34" charset="0"/>
              <a:ea typeface="Times New Roman" panose="02020603050405020304" pitchFamily="18" charset="0"/>
            </a:endParaRPr>
          </a:p>
        </p:txBody>
      </p:sp>
      <p:graphicFrame>
        <p:nvGraphicFramePr>
          <p:cNvPr id="2" name="Tabla 1">
            <a:extLst>
              <a:ext uri="{FF2B5EF4-FFF2-40B4-BE49-F238E27FC236}">
                <a16:creationId xmlns:a16="http://schemas.microsoft.com/office/drawing/2014/main" id="{4971BEAD-F9CE-F7E0-2D40-D60B63F652CC}"/>
              </a:ext>
            </a:extLst>
          </p:cNvPr>
          <p:cNvGraphicFramePr>
            <a:graphicFrameLocks noGrp="1"/>
          </p:cNvGraphicFramePr>
          <p:nvPr>
            <p:extLst>
              <p:ext uri="{D42A27DB-BD31-4B8C-83A1-F6EECF244321}">
                <p14:modId xmlns:p14="http://schemas.microsoft.com/office/powerpoint/2010/main" val="1914567294"/>
              </p:ext>
            </p:extLst>
          </p:nvPr>
        </p:nvGraphicFramePr>
        <p:xfrm>
          <a:off x="966081" y="1495119"/>
          <a:ext cx="10423084" cy="1409541"/>
        </p:xfrm>
        <a:graphic>
          <a:graphicData uri="http://schemas.openxmlformats.org/drawingml/2006/table">
            <a:tbl>
              <a:tblPr firstRow="1" firstCol="1" bandRow="1"/>
              <a:tblGrid>
                <a:gridCol w="10423084">
                  <a:extLst>
                    <a:ext uri="{9D8B030D-6E8A-4147-A177-3AD203B41FA5}">
                      <a16:colId xmlns:a16="http://schemas.microsoft.com/office/drawing/2014/main" val="155213624"/>
                    </a:ext>
                  </a:extLst>
                </a:gridCol>
              </a:tblGrid>
              <a:tr h="209526">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Responsable: Dirección de Gestión Corporativa - Proceso Servicio al Ciudadano</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3708197904"/>
                  </a:ext>
                </a:extLst>
              </a:tr>
              <a:tr h="1200015">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28: </a:t>
                      </a:r>
                      <a:r>
                        <a:rPr lang="es-MX" sz="1200" dirty="0">
                          <a:solidFill>
                            <a:srgbClr val="000000"/>
                          </a:solidFill>
                          <a:effectLst/>
                          <a:latin typeface="Arial" panose="020B0604020202020204" pitchFamily="34" charset="0"/>
                          <a:ea typeface="Times New Roman" panose="02020603050405020304" pitchFamily="18" charset="0"/>
                        </a:rPr>
                        <a:t>Fortalecer la interacción de la población en situación de discapacidad con las herramientas implementada para la accesibilidad a los contenidos de la Página Web de la Caja de la Vivienda Popular y realizar su respectivo seguimiento.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15/12/2023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10%.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y se informa por parte de la OAP en su seguimiento que el primer trimestre del 2023 el proceso reporta que la actividad se tiene programa la sensibilización sobre Lengua de Señas Colombiana para el 26 de mayo de la actual vigencia. Es importante señalar que ha transcurrido el 33% del tiempo y el propósito es que la dependencia vaya reportando un avance y se cumplan entes de finalizar la vigencia.</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887065872"/>
                  </a:ext>
                </a:extLst>
              </a:tr>
            </a:tbl>
          </a:graphicData>
        </a:graphic>
      </p:graphicFrame>
      <p:graphicFrame>
        <p:nvGraphicFramePr>
          <p:cNvPr id="3" name="Tabla 2">
            <a:extLst>
              <a:ext uri="{FF2B5EF4-FFF2-40B4-BE49-F238E27FC236}">
                <a16:creationId xmlns:a16="http://schemas.microsoft.com/office/drawing/2014/main" id="{B3496B70-E204-D100-5FA5-23A32851DB81}"/>
              </a:ext>
            </a:extLst>
          </p:cNvPr>
          <p:cNvGraphicFramePr>
            <a:graphicFrameLocks noGrp="1"/>
          </p:cNvGraphicFramePr>
          <p:nvPr>
            <p:extLst>
              <p:ext uri="{D42A27DB-BD31-4B8C-83A1-F6EECF244321}">
                <p14:modId xmlns:p14="http://schemas.microsoft.com/office/powerpoint/2010/main" val="2243910405"/>
              </p:ext>
            </p:extLst>
          </p:nvPr>
        </p:nvGraphicFramePr>
        <p:xfrm>
          <a:off x="966079" y="3259782"/>
          <a:ext cx="10423085" cy="1639671"/>
        </p:xfrm>
        <a:graphic>
          <a:graphicData uri="http://schemas.openxmlformats.org/drawingml/2006/table">
            <a:tbl>
              <a:tblPr firstRow="1" firstCol="1" bandRow="1"/>
              <a:tblGrid>
                <a:gridCol w="10423085">
                  <a:extLst>
                    <a:ext uri="{9D8B030D-6E8A-4147-A177-3AD203B41FA5}">
                      <a16:colId xmlns:a16="http://schemas.microsoft.com/office/drawing/2014/main" val="3797135506"/>
                    </a:ext>
                  </a:extLst>
                </a:gridCol>
              </a:tblGrid>
              <a:tr h="545516">
                <a:tc>
                  <a:txBody>
                    <a:bodyPr/>
                    <a:lstStyle/>
                    <a:p>
                      <a:pPr algn="just"/>
                      <a:r>
                        <a:rPr lang="es-MX" sz="1200" b="1" kern="1200" dirty="0">
                          <a:solidFill>
                            <a:srgbClr val="000000"/>
                          </a:solidFill>
                          <a:effectLst/>
                          <a:latin typeface="Arial" panose="020B0604020202020204" pitchFamily="34" charset="0"/>
                          <a:ea typeface="Times New Roman" panose="02020603050405020304" pitchFamily="18" charset="0"/>
                          <a:cs typeface="+mn-cs"/>
                        </a:rPr>
                        <a:t>Responsable: Oficina Asesora de Planeación - Gestión Estratégica</a:t>
                      </a:r>
                    </a:p>
                    <a:p>
                      <a:pPr algn="just"/>
                      <a:r>
                        <a:rPr lang="es-MX" sz="1200" b="1" kern="1200" dirty="0">
                          <a:solidFill>
                            <a:srgbClr val="000000"/>
                          </a:solidFill>
                          <a:effectLst/>
                          <a:latin typeface="Arial" panose="020B0604020202020204" pitchFamily="34" charset="0"/>
                          <a:ea typeface="Times New Roman" panose="02020603050405020304" pitchFamily="18" charset="0"/>
                          <a:cs typeface="+mn-cs"/>
                        </a:rPr>
                        <a:t>Oficina Asesora de Comunicaciones - Proceso Gestión de Comunicaciones</a:t>
                      </a:r>
                    </a:p>
                    <a:p>
                      <a:pPr algn="just"/>
                      <a:r>
                        <a:rPr lang="es-MX" sz="1200" b="1" kern="1200" dirty="0">
                          <a:solidFill>
                            <a:srgbClr val="000000"/>
                          </a:solidFill>
                          <a:effectLst/>
                          <a:latin typeface="Arial" panose="020B0604020202020204" pitchFamily="34" charset="0"/>
                          <a:ea typeface="Times New Roman" panose="02020603050405020304" pitchFamily="18" charset="0"/>
                          <a:cs typeface="+mn-cs"/>
                        </a:rPr>
                        <a:t>Oficina de Tecnologías de la Información y Comunicaciones TIC - Proceso Gestión de Tecnología de la Información y Comunicaciones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359471035"/>
                  </a:ext>
                </a:extLst>
              </a:tr>
              <a:tr h="1091031">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29: </a:t>
                      </a:r>
                      <a:r>
                        <a:rPr lang="es-MX" sz="1200" dirty="0">
                          <a:solidFill>
                            <a:srgbClr val="000000"/>
                          </a:solidFill>
                          <a:effectLst/>
                          <a:latin typeface="Arial" panose="020B0604020202020204" pitchFamily="34" charset="0"/>
                          <a:ea typeface="Times New Roman" panose="02020603050405020304" pitchFamily="18" charset="0"/>
                        </a:rPr>
                        <a:t>Verificar el cumplimiento de los ítems de la Matriz de la Ley 1712 de 2014 y la resolución 1519 de 2020, en el Botón de Transparencia de la Página Web de la Entidad, cumpliendo así la Normatividad vigente.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15/12/2023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0%.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y se informa por parte de la OAP en su seguimiento que el primer trimestre del 2023 el proceso reporta que la actividad se encuentra dentro de los tiempos definidos para ejecutarla. Es importante señalar que ha transcurrido el 33% del tiempo y el propósito es que la dependencia vaya reportando un avance y se cumplan entes de finalizar la vigencia.</a:t>
                      </a:r>
                      <a:endParaRPr lang="es-MX" sz="14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1599609610"/>
                  </a:ext>
                </a:extLst>
              </a:tr>
            </a:tbl>
          </a:graphicData>
        </a:graphic>
      </p:graphicFrame>
    </p:spTree>
    <p:extLst>
      <p:ext uri="{BB962C8B-B14F-4D97-AF65-F5344CB8AC3E}">
        <p14:creationId xmlns:p14="http://schemas.microsoft.com/office/powerpoint/2010/main" val="728243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Resultados Seguimiento del PAAC vigencia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dirty="0"/>
              <a:t>Alertas - </a:t>
            </a:r>
            <a:r>
              <a:rPr lang="es-MX" dirty="0">
                <a:latin typeface="Arial" panose="020B0604020202020204" pitchFamily="34" charset="0"/>
                <a:ea typeface="Times New Roman" panose="02020603050405020304" pitchFamily="18" charset="0"/>
              </a:rPr>
              <a:t>Componente: Iniciativas Adicionales</a:t>
            </a:r>
          </a:p>
        </p:txBody>
      </p:sp>
      <p:sp>
        <p:nvSpPr>
          <p:cNvPr id="3" name="CuadroTexto 2">
            <a:extLst>
              <a:ext uri="{FF2B5EF4-FFF2-40B4-BE49-F238E27FC236}">
                <a16:creationId xmlns:a16="http://schemas.microsoft.com/office/drawing/2014/main" id="{9D1A3D17-1F1A-5008-FEDE-BF9054672694}"/>
              </a:ext>
            </a:extLst>
          </p:cNvPr>
          <p:cNvSpPr txBox="1"/>
          <p:nvPr/>
        </p:nvSpPr>
        <p:spPr>
          <a:xfrm>
            <a:off x="911664" y="1675634"/>
            <a:ext cx="6096000" cy="307777"/>
          </a:xfrm>
          <a:prstGeom prst="rect">
            <a:avLst/>
          </a:prstGeom>
          <a:noFill/>
        </p:spPr>
        <p:txBody>
          <a:bodyPr wrap="square">
            <a:spAutoFit/>
          </a:bodyPr>
          <a:lstStyle/>
          <a:p>
            <a:pPr algn="just"/>
            <a:r>
              <a:rPr lang="es-CO" sz="14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p:txBody>
      </p:sp>
      <p:graphicFrame>
        <p:nvGraphicFramePr>
          <p:cNvPr id="5" name="Tabla 4">
            <a:extLst>
              <a:ext uri="{FF2B5EF4-FFF2-40B4-BE49-F238E27FC236}">
                <a16:creationId xmlns:a16="http://schemas.microsoft.com/office/drawing/2014/main" id="{DEB344B6-4EF9-E776-910C-B564490B86FC}"/>
              </a:ext>
            </a:extLst>
          </p:cNvPr>
          <p:cNvGraphicFramePr>
            <a:graphicFrameLocks noGrp="1"/>
          </p:cNvGraphicFramePr>
          <p:nvPr>
            <p:extLst>
              <p:ext uri="{D42A27DB-BD31-4B8C-83A1-F6EECF244321}">
                <p14:modId xmlns:p14="http://schemas.microsoft.com/office/powerpoint/2010/main" val="716893818"/>
              </p:ext>
            </p:extLst>
          </p:nvPr>
        </p:nvGraphicFramePr>
        <p:xfrm>
          <a:off x="952476" y="1644467"/>
          <a:ext cx="10423084" cy="2194560"/>
        </p:xfrm>
        <a:graphic>
          <a:graphicData uri="http://schemas.openxmlformats.org/drawingml/2006/table">
            <a:tbl>
              <a:tblPr firstRow="1" firstCol="1" bandRow="1"/>
              <a:tblGrid>
                <a:gridCol w="10423084">
                  <a:extLst>
                    <a:ext uri="{9D8B030D-6E8A-4147-A177-3AD203B41FA5}">
                      <a16:colId xmlns:a16="http://schemas.microsoft.com/office/drawing/2014/main" val="334563909"/>
                    </a:ext>
                  </a:extLst>
                </a:gridCol>
              </a:tblGrid>
              <a:tr h="167640">
                <a:tc>
                  <a:txBody>
                    <a:bodyPr/>
                    <a:lstStyle/>
                    <a:p>
                      <a:pPr algn="just"/>
                      <a:r>
                        <a:rPr lang="es-MX" sz="1200" b="1">
                          <a:solidFill>
                            <a:srgbClr val="000000"/>
                          </a:solidFill>
                          <a:effectLst/>
                          <a:latin typeface="Arial" panose="020B0604020202020204" pitchFamily="34" charset="0"/>
                          <a:ea typeface="Times New Roman" panose="02020603050405020304" pitchFamily="18" charset="0"/>
                        </a:rPr>
                        <a:t>Responsable: Subdirección Administrativa - Proceso Gestión de Talento Humano</a:t>
                      </a:r>
                      <a:endParaRPr lang="es-MX"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2921639338"/>
                  </a:ext>
                </a:extLst>
              </a:tr>
              <a:tr h="0">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2: </a:t>
                      </a:r>
                      <a:r>
                        <a:rPr lang="es-MX" sz="1200" dirty="0">
                          <a:solidFill>
                            <a:srgbClr val="000000"/>
                          </a:solidFill>
                          <a:effectLst/>
                          <a:latin typeface="Arial" panose="020B0604020202020204" pitchFamily="34" charset="0"/>
                          <a:ea typeface="Times New Roman" panose="02020603050405020304" pitchFamily="18" charset="0"/>
                        </a:rPr>
                        <a:t>Realizar campaña de difusión, con el fin de reforzar en los colaboradores de la entidad, la apropiación de los valores adoptados por la CVP mediante la Resolución No. 3289 del 31-08-2018.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15/12/2023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0%. </a:t>
                      </a:r>
                    </a:p>
                    <a:p>
                      <a:pPr algn="just"/>
                      <a:endParaRPr lang="es-MX" sz="1200" dirty="0">
                        <a:solidFill>
                          <a:srgbClr val="00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200" b="1" dirty="0">
                          <a:solidFill>
                            <a:srgbClr val="000000"/>
                          </a:solidFill>
                          <a:effectLst/>
                          <a:latin typeface="Arial" panose="020B0604020202020204" pitchFamily="34" charset="0"/>
                          <a:ea typeface="Times New Roman" panose="02020603050405020304" pitchFamily="18" charset="0"/>
                        </a:rPr>
                        <a:t>Actividad 3: </a:t>
                      </a:r>
                      <a:r>
                        <a:rPr lang="es-MX" sz="1200" dirty="0">
                          <a:solidFill>
                            <a:srgbClr val="000000"/>
                          </a:solidFill>
                          <a:effectLst/>
                          <a:latin typeface="Arial" panose="020B0604020202020204" pitchFamily="34" charset="0"/>
                          <a:ea typeface="Times New Roman" panose="02020603050405020304" pitchFamily="18" charset="0"/>
                        </a:rPr>
                        <a:t>Definir e implementar un instrumento o herramienta para medir la apropiación de los colaboradores de la entidad sobre el Código de Integridad en la CVP.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a:t>
                      </a:r>
                      <a:r>
                        <a:rPr lang="es-MX" sz="1200" dirty="0">
                          <a:solidFill>
                            <a:srgbClr val="FF0000"/>
                          </a:solidFill>
                          <a:effectLst/>
                          <a:latin typeface="Arial" panose="020B0604020202020204" pitchFamily="34" charset="0"/>
                          <a:ea typeface="Times New Roman" panose="02020603050405020304" pitchFamily="18" charset="0"/>
                        </a:rPr>
                        <a:t>31/06/2023</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0%. </a:t>
                      </a:r>
                    </a:p>
                    <a:p>
                      <a:pPr marL="0" marR="0" indent="0" algn="just" defTabSz="457200" rtl="0" eaLnBrk="1" fontAlgn="auto" latinLnBrk="0" hangingPunct="1">
                        <a:lnSpc>
                          <a:spcPct val="100000"/>
                        </a:lnSpc>
                        <a:spcBef>
                          <a:spcPts val="0"/>
                        </a:spcBef>
                        <a:spcAft>
                          <a:spcPts val="0"/>
                        </a:spcAft>
                        <a:buClrTx/>
                        <a:buSzTx/>
                        <a:buFontTx/>
                        <a:buNone/>
                        <a:tabLst/>
                        <a:defRPr/>
                      </a:pPr>
                      <a:endParaRPr lang="es-MX" sz="1200" b="1" dirty="0">
                        <a:solidFill>
                          <a:srgbClr val="000000"/>
                        </a:solidFill>
                        <a:effectLst/>
                        <a:latin typeface="Arial" panose="020B0604020202020204" pitchFamily="34" charset="0"/>
                        <a:ea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el proceso reporta que la actividad está programada para el segundo semestre de 2023, lo cual estaría ya vencida en ese momento, por otra parte la fecha programada esta del 31 de junio de 2023 y se recomienda realizar esta actividad en el primer semestre del año para que no se genere incumplimiento. Es importante señalar que ha transcurrido el 66% del tiempo y el propósito es que la dependencia vaya reportando un avance y se cumplan entes de finalizar la vigencia.</a:t>
                      </a:r>
                      <a:endParaRPr lang="es-MX" sz="1200" dirty="0">
                        <a:effectLst/>
                        <a:latin typeface="Arial" panose="020B0604020202020204" pitchFamily="34" charset="0"/>
                        <a:ea typeface="Times New Roman" panose="02020603050405020304" pitchFamily="18" charset="0"/>
                      </a:endParaRPr>
                    </a:p>
                    <a:p>
                      <a:pPr algn="just"/>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2314823818"/>
                  </a:ext>
                </a:extLst>
              </a:tr>
            </a:tbl>
          </a:graphicData>
        </a:graphic>
      </p:graphicFrame>
      <p:graphicFrame>
        <p:nvGraphicFramePr>
          <p:cNvPr id="8" name="Tabla 7">
            <a:extLst>
              <a:ext uri="{FF2B5EF4-FFF2-40B4-BE49-F238E27FC236}">
                <a16:creationId xmlns:a16="http://schemas.microsoft.com/office/drawing/2014/main" id="{24514C12-DE8E-5689-D4E7-7AF27C0C927C}"/>
              </a:ext>
            </a:extLst>
          </p:cNvPr>
          <p:cNvGraphicFramePr>
            <a:graphicFrameLocks noGrp="1"/>
          </p:cNvGraphicFramePr>
          <p:nvPr>
            <p:extLst>
              <p:ext uri="{D42A27DB-BD31-4B8C-83A1-F6EECF244321}">
                <p14:modId xmlns:p14="http://schemas.microsoft.com/office/powerpoint/2010/main" val="2558129966"/>
              </p:ext>
            </p:extLst>
          </p:nvPr>
        </p:nvGraphicFramePr>
        <p:xfrm>
          <a:off x="938872" y="4220443"/>
          <a:ext cx="10450292" cy="1147085"/>
        </p:xfrm>
        <a:graphic>
          <a:graphicData uri="http://schemas.openxmlformats.org/drawingml/2006/table">
            <a:tbl>
              <a:tblPr firstRow="1" firstCol="1" bandRow="1"/>
              <a:tblGrid>
                <a:gridCol w="10450292">
                  <a:extLst>
                    <a:ext uri="{9D8B030D-6E8A-4147-A177-3AD203B41FA5}">
                      <a16:colId xmlns:a16="http://schemas.microsoft.com/office/drawing/2014/main" val="629639897"/>
                    </a:ext>
                  </a:extLst>
                </a:gridCol>
              </a:tblGrid>
              <a:tr h="198707">
                <a:tc>
                  <a:txBody>
                    <a:bodyPr/>
                    <a:lstStyle/>
                    <a:p>
                      <a:pPr algn="just"/>
                      <a:r>
                        <a:rPr lang="es-MX" sz="1200" b="1">
                          <a:solidFill>
                            <a:srgbClr val="000000"/>
                          </a:solidFill>
                          <a:effectLst/>
                          <a:latin typeface="Arial" panose="020B0604020202020204" pitchFamily="34" charset="0"/>
                          <a:ea typeface="Times New Roman" panose="02020603050405020304" pitchFamily="18" charset="0"/>
                        </a:rPr>
                        <a:t>Responsable: Asesoría de Control Interno</a:t>
                      </a:r>
                      <a:endParaRPr lang="es-MX"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233765128"/>
                  </a:ext>
                </a:extLst>
              </a:tr>
              <a:tr h="948378">
                <a:tc>
                  <a:txBody>
                    <a:bodyPr/>
                    <a:lstStyle/>
                    <a:p>
                      <a:pPr algn="just"/>
                      <a:r>
                        <a:rPr lang="es-MX" sz="1200" b="1" dirty="0">
                          <a:solidFill>
                            <a:srgbClr val="000000"/>
                          </a:solidFill>
                          <a:effectLst/>
                          <a:latin typeface="Arial" panose="020B0604020202020204" pitchFamily="34" charset="0"/>
                          <a:ea typeface="Times New Roman" panose="02020603050405020304" pitchFamily="18" charset="0"/>
                        </a:rPr>
                        <a:t>Actividad 4: </a:t>
                      </a:r>
                      <a:r>
                        <a:rPr lang="es-MX" sz="1200" dirty="0">
                          <a:solidFill>
                            <a:srgbClr val="000000"/>
                          </a:solidFill>
                          <a:effectLst/>
                          <a:latin typeface="Arial" panose="020B0604020202020204" pitchFamily="34" charset="0"/>
                          <a:ea typeface="Times New Roman" panose="02020603050405020304" pitchFamily="18" charset="0"/>
                        </a:rPr>
                        <a:t>Seguimiento a la apropiación de los valores y principios del servicio público, por parte de los servidores públicos de la Caja de la Vivienda Popular </a:t>
                      </a:r>
                      <a:r>
                        <a:rPr lang="es-MX" sz="1200" b="1" dirty="0">
                          <a:solidFill>
                            <a:srgbClr val="000000"/>
                          </a:solidFill>
                          <a:effectLst/>
                          <a:latin typeface="Arial" panose="020B0604020202020204" pitchFamily="34" charset="0"/>
                          <a:ea typeface="Times New Roman" panose="02020603050405020304" pitchFamily="18" charset="0"/>
                        </a:rPr>
                        <a:t>Fecha final programada</a:t>
                      </a:r>
                      <a:r>
                        <a:rPr lang="es-MX" sz="1200" dirty="0">
                          <a:solidFill>
                            <a:srgbClr val="000000"/>
                          </a:solidFill>
                          <a:effectLst/>
                          <a:latin typeface="Arial" panose="020B0604020202020204" pitchFamily="34" charset="0"/>
                          <a:ea typeface="Times New Roman" panose="02020603050405020304" pitchFamily="18" charset="0"/>
                        </a:rPr>
                        <a:t>: 31/12/2023 </a:t>
                      </a:r>
                      <a:r>
                        <a:rPr lang="es-MX" sz="1200" b="1" dirty="0">
                          <a:solidFill>
                            <a:srgbClr val="000000"/>
                          </a:solidFill>
                          <a:effectLst/>
                          <a:latin typeface="Arial" panose="020B0604020202020204" pitchFamily="34" charset="0"/>
                          <a:ea typeface="Times New Roman" panose="02020603050405020304" pitchFamily="18" charset="0"/>
                        </a:rPr>
                        <a:t>Porcentaje de avance</a:t>
                      </a:r>
                      <a:r>
                        <a:rPr lang="es-MX" sz="1200" dirty="0">
                          <a:solidFill>
                            <a:srgbClr val="000000"/>
                          </a:solidFill>
                          <a:effectLst/>
                          <a:latin typeface="Arial" panose="020B0604020202020204" pitchFamily="34" charset="0"/>
                          <a:ea typeface="Times New Roman" panose="02020603050405020304" pitchFamily="18" charset="0"/>
                        </a:rPr>
                        <a:t>: </a:t>
                      </a:r>
                      <a:r>
                        <a:rPr lang="es-MX" sz="1200" b="1" dirty="0">
                          <a:solidFill>
                            <a:srgbClr val="FF0000"/>
                          </a:solidFill>
                          <a:effectLst/>
                          <a:latin typeface="Arial" panose="020B0604020202020204" pitchFamily="34" charset="0"/>
                          <a:ea typeface="Times New Roman" panose="02020603050405020304" pitchFamily="18" charset="0"/>
                        </a:rPr>
                        <a:t>0%. </a:t>
                      </a:r>
                      <a:r>
                        <a:rPr lang="es-MX" sz="1200" b="1" dirty="0">
                          <a:solidFill>
                            <a:srgbClr val="000000"/>
                          </a:solidFill>
                          <a:effectLst/>
                          <a:latin typeface="Arial" panose="020B0604020202020204" pitchFamily="34" charset="0"/>
                          <a:ea typeface="Times New Roman" panose="02020603050405020304" pitchFamily="18" charset="0"/>
                        </a:rPr>
                        <a:t>Observación de Control Interno: </a:t>
                      </a:r>
                      <a:r>
                        <a:rPr lang="es-MX" sz="1200" dirty="0">
                          <a:solidFill>
                            <a:srgbClr val="000000"/>
                          </a:solidFill>
                          <a:effectLst/>
                          <a:latin typeface="Arial" panose="020B0604020202020204" pitchFamily="34" charset="0"/>
                          <a:ea typeface="Times New Roman" panose="02020603050405020304" pitchFamily="18" charset="0"/>
                        </a:rPr>
                        <a:t>No se presentan evidencias del cumplimiento de esta actividad esta</a:t>
                      </a:r>
                      <a:r>
                        <a:rPr lang="es-MX" sz="1200" baseline="0" dirty="0">
                          <a:solidFill>
                            <a:srgbClr val="000000"/>
                          </a:solidFill>
                          <a:effectLst/>
                          <a:latin typeface="Arial" panose="020B0604020202020204" pitchFamily="34" charset="0"/>
                          <a:ea typeface="Times New Roman" panose="02020603050405020304" pitchFamily="18" charset="0"/>
                        </a:rPr>
                        <a:t> actividad esta proyectada en el Plan Anual de Auditorias para el II Semestre del 2023. </a:t>
                      </a:r>
                      <a:endParaRPr lang="es-MX" sz="1200" dirty="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2798251341"/>
                  </a:ext>
                </a:extLst>
              </a:tr>
            </a:tbl>
          </a:graphicData>
        </a:graphic>
      </p:graphicFrame>
    </p:spTree>
    <p:extLst>
      <p:ext uri="{BB962C8B-B14F-4D97-AF65-F5344CB8AC3E}">
        <p14:creationId xmlns:p14="http://schemas.microsoft.com/office/powerpoint/2010/main" val="3584324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Evaluación Gestión de Riesgos de Corrupción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857249" y="742762"/>
            <a:ext cx="10477500"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sz="1400" b="1" dirty="0">
                <a:effectLst/>
                <a:latin typeface="Arial" panose="020B0604020202020204" pitchFamily="34" charset="0"/>
                <a:ea typeface="Times New Roman" panose="02020603050405020304" pitchFamily="18" charset="0"/>
              </a:rPr>
              <a:t>Porcentaje de avance por proceso del Mapa de Riesgos de Corrupción actividades de tratamiento</a:t>
            </a:r>
            <a:endParaRPr lang="es-CO" sz="1400" dirty="0"/>
          </a:p>
        </p:txBody>
      </p:sp>
      <p:graphicFrame>
        <p:nvGraphicFramePr>
          <p:cNvPr id="3" name="Tabla 2">
            <a:extLst>
              <a:ext uri="{FF2B5EF4-FFF2-40B4-BE49-F238E27FC236}">
                <a16:creationId xmlns:a16="http://schemas.microsoft.com/office/drawing/2014/main" id="{7048C6F3-4524-1F64-DFDB-F0CC516E568D}"/>
              </a:ext>
            </a:extLst>
          </p:cNvPr>
          <p:cNvGraphicFramePr>
            <a:graphicFrameLocks noGrp="1"/>
          </p:cNvGraphicFramePr>
          <p:nvPr>
            <p:extLst>
              <p:ext uri="{D42A27DB-BD31-4B8C-83A1-F6EECF244321}">
                <p14:modId xmlns:p14="http://schemas.microsoft.com/office/powerpoint/2010/main" val="1973458744"/>
              </p:ext>
            </p:extLst>
          </p:nvPr>
        </p:nvGraphicFramePr>
        <p:xfrm>
          <a:off x="1051939" y="1215410"/>
          <a:ext cx="10282809" cy="4482331"/>
        </p:xfrm>
        <a:graphic>
          <a:graphicData uri="http://schemas.openxmlformats.org/drawingml/2006/table">
            <a:tbl>
              <a:tblPr firstRow="1" firstCol="1" bandRow="1"/>
              <a:tblGrid>
                <a:gridCol w="3239600">
                  <a:extLst>
                    <a:ext uri="{9D8B030D-6E8A-4147-A177-3AD203B41FA5}">
                      <a16:colId xmlns:a16="http://schemas.microsoft.com/office/drawing/2014/main" val="911175913"/>
                    </a:ext>
                  </a:extLst>
                </a:gridCol>
                <a:gridCol w="2494085">
                  <a:extLst>
                    <a:ext uri="{9D8B030D-6E8A-4147-A177-3AD203B41FA5}">
                      <a16:colId xmlns:a16="http://schemas.microsoft.com/office/drawing/2014/main" val="3200770647"/>
                    </a:ext>
                  </a:extLst>
                </a:gridCol>
                <a:gridCol w="1451855">
                  <a:extLst>
                    <a:ext uri="{9D8B030D-6E8A-4147-A177-3AD203B41FA5}">
                      <a16:colId xmlns:a16="http://schemas.microsoft.com/office/drawing/2014/main" val="2405661239"/>
                    </a:ext>
                  </a:extLst>
                </a:gridCol>
                <a:gridCol w="1506997">
                  <a:extLst>
                    <a:ext uri="{9D8B030D-6E8A-4147-A177-3AD203B41FA5}">
                      <a16:colId xmlns:a16="http://schemas.microsoft.com/office/drawing/2014/main" val="2943431452"/>
                    </a:ext>
                  </a:extLst>
                </a:gridCol>
                <a:gridCol w="1590272">
                  <a:extLst>
                    <a:ext uri="{9D8B030D-6E8A-4147-A177-3AD203B41FA5}">
                      <a16:colId xmlns:a16="http://schemas.microsoft.com/office/drawing/2014/main" val="1105605978"/>
                    </a:ext>
                  </a:extLst>
                </a:gridCol>
              </a:tblGrid>
              <a:tr h="115928">
                <a:tc rowSpan="2">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Procesos</a:t>
                      </a:r>
                      <a:endParaRPr lang="es-MX" sz="1000" dirty="0">
                        <a:solidFill>
                          <a:srgbClr val="000000"/>
                        </a:solidFill>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a:txBody>
                    <a:bodyPr/>
                    <a:lstStyle/>
                    <a:p>
                      <a:pPr algn="ctr"/>
                      <a:r>
                        <a:rPr lang="es-CO" sz="1000" b="1">
                          <a:solidFill>
                            <a:srgbClr val="000000"/>
                          </a:solidFill>
                          <a:effectLst/>
                          <a:latin typeface="Arial" panose="020B0604020202020204" pitchFamily="34" charset="0"/>
                          <a:ea typeface="Times New Roman" panose="02020603050405020304" pitchFamily="18" charset="0"/>
                        </a:rPr>
                        <a:t>Responsable</a:t>
                      </a:r>
                      <a:endParaRPr lang="es-MX" sz="100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a:txBody>
                    <a:bodyPr/>
                    <a:lstStyle/>
                    <a:p>
                      <a:pPr algn="ctr">
                        <a:spcAft>
                          <a:spcPts val="600"/>
                        </a:spcAft>
                      </a:pPr>
                      <a:r>
                        <a:rPr lang="es-CO" sz="1000" b="1" dirty="0">
                          <a:solidFill>
                            <a:srgbClr val="000000"/>
                          </a:solidFill>
                          <a:effectLst/>
                          <a:latin typeface="Arial" panose="020B0604020202020204" pitchFamily="34" charset="0"/>
                          <a:ea typeface="Arial" panose="020B0604020202020204" pitchFamily="34" charset="0"/>
                        </a:rPr>
                        <a:t>Riesgo de Corrupción</a:t>
                      </a:r>
                      <a:endParaRPr lang="es-MX" sz="1000" dirty="0">
                        <a:effectLst/>
                        <a:latin typeface="Arial" panose="020B0604020202020204" pitchFamily="34" charset="0"/>
                        <a:ea typeface="Arial" panose="020B0604020202020204" pitchFamily="34" charset="0"/>
                      </a:endParaRPr>
                    </a:p>
                    <a:p>
                      <a:pPr algn="ctr">
                        <a:spcAft>
                          <a:spcPts val="600"/>
                        </a:spcAft>
                      </a:pPr>
                      <a:r>
                        <a:rPr lang="es-CO" sz="1000" b="1" dirty="0">
                          <a:solidFill>
                            <a:srgbClr val="000000"/>
                          </a:solidFill>
                          <a:effectLst/>
                          <a:latin typeface="Arial" panose="020B0604020202020204" pitchFamily="34" charset="0"/>
                          <a:ea typeface="Arial" panose="020B0604020202020204" pitchFamily="34" charset="0"/>
                        </a:rPr>
                        <a:t>verificados </a:t>
                      </a:r>
                      <a:endParaRPr lang="es-MX" sz="1000" dirty="0">
                        <a:effectLst/>
                        <a:latin typeface="Arial" panose="020B0604020202020204" pitchFamily="34" charset="0"/>
                        <a:ea typeface="Arial" panose="020B0604020202020204" pitchFamily="34" charset="0"/>
                      </a:endParaRPr>
                    </a:p>
                  </a:txBody>
                  <a:tcPr marL="64063" marR="64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2">
                  <a:txBody>
                    <a:bodyPr/>
                    <a:lstStyle/>
                    <a:p>
                      <a:pPr algn="ctr">
                        <a:spcAft>
                          <a:spcPts val="600"/>
                        </a:spcAft>
                      </a:pPr>
                      <a:r>
                        <a:rPr lang="es-CO" sz="800" b="1" dirty="0">
                          <a:solidFill>
                            <a:srgbClr val="000000"/>
                          </a:solidFill>
                          <a:effectLst/>
                          <a:latin typeface="Arial" panose="020B0604020202020204" pitchFamily="34" charset="0"/>
                          <a:ea typeface="Arial" panose="020B0604020202020204" pitchFamily="34" charset="0"/>
                        </a:rPr>
                        <a:t>Actividades de tratamiento</a:t>
                      </a:r>
                      <a:endParaRPr lang="es-MX" sz="1000" dirty="0">
                        <a:effectLst/>
                        <a:latin typeface="Arial" panose="020B0604020202020204" pitchFamily="34" charset="0"/>
                        <a:ea typeface="Arial" panose="020B0604020202020204" pitchFamily="34"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FE6"/>
                    </a:solidFill>
                  </a:tcPr>
                </a:tc>
                <a:tc hMerge="1">
                  <a:txBody>
                    <a:bodyPr/>
                    <a:lstStyle/>
                    <a:p>
                      <a:endParaRPr lang="es-CO"/>
                    </a:p>
                  </a:txBody>
                  <a:tcPr/>
                </a:tc>
                <a:extLst>
                  <a:ext uri="{0D108BD9-81ED-4DB2-BD59-A6C34878D82A}">
                    <a16:rowId xmlns:a16="http://schemas.microsoft.com/office/drawing/2014/main" val="3125633560"/>
                  </a:ext>
                </a:extLst>
              </a:tr>
              <a:tr h="39125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 Avance Esperado </a:t>
                      </a:r>
                      <a:endParaRPr lang="es-MX" sz="100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FE6"/>
                    </a:solidFill>
                  </a:tcPr>
                </a:tc>
                <a:tc>
                  <a:txBody>
                    <a:bodyPr/>
                    <a:lstStyle/>
                    <a:p>
                      <a:pPr algn="ctr">
                        <a:spcAft>
                          <a:spcPts val="600"/>
                        </a:spcAft>
                      </a:pPr>
                      <a:r>
                        <a:rPr lang="es-CO" sz="1000" b="1" dirty="0">
                          <a:solidFill>
                            <a:srgbClr val="000000"/>
                          </a:solidFill>
                          <a:effectLst/>
                          <a:latin typeface="Arial" panose="020B0604020202020204" pitchFamily="34" charset="0"/>
                          <a:ea typeface="Arial" panose="020B0604020202020204" pitchFamily="34" charset="0"/>
                        </a:rPr>
                        <a:t>% Avance </a:t>
                      </a:r>
                      <a:endParaRPr lang="es-MX" sz="1000" dirty="0">
                        <a:effectLst/>
                        <a:latin typeface="Arial" panose="020B0604020202020204" pitchFamily="34" charset="0"/>
                        <a:ea typeface="Arial" panose="020B0604020202020204" pitchFamily="34" charset="0"/>
                      </a:endParaRPr>
                    </a:p>
                    <a:p>
                      <a:pPr algn="ctr">
                        <a:spcAft>
                          <a:spcPts val="600"/>
                        </a:spcAft>
                      </a:pPr>
                      <a:r>
                        <a:rPr lang="es-CO" sz="1000" b="1" dirty="0">
                          <a:solidFill>
                            <a:srgbClr val="000000"/>
                          </a:solidFill>
                          <a:effectLst/>
                          <a:latin typeface="Arial" panose="020B0604020202020204" pitchFamily="34" charset="0"/>
                          <a:ea typeface="Arial" panose="020B0604020202020204" pitchFamily="34" charset="0"/>
                        </a:rPr>
                        <a:t>Logrado</a:t>
                      </a:r>
                      <a:endParaRPr lang="es-MX" sz="1000" dirty="0">
                        <a:effectLst/>
                        <a:latin typeface="Arial" panose="020B0604020202020204" pitchFamily="34" charset="0"/>
                        <a:ea typeface="Arial" panose="020B0604020202020204" pitchFamily="34"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FE6"/>
                    </a:solidFill>
                  </a:tcPr>
                </a:tc>
                <a:extLst>
                  <a:ext uri="{0D108BD9-81ED-4DB2-BD59-A6C34878D82A}">
                    <a16:rowId xmlns:a16="http://schemas.microsoft.com/office/drawing/2014/main" val="1899172797"/>
                  </a:ext>
                </a:extLst>
              </a:tr>
              <a:tr h="344503">
                <a:tc>
                  <a:txBody>
                    <a:bodyPr/>
                    <a:lstStyle/>
                    <a:p>
                      <a:pPr algn="just"/>
                      <a:r>
                        <a:rPr lang="es-CO" sz="1050" dirty="0">
                          <a:effectLst/>
                          <a:latin typeface="Arial" panose="020B0604020202020204" pitchFamily="34" charset="0"/>
                          <a:ea typeface="Times New Roman" panose="02020603050405020304" pitchFamily="18" charset="0"/>
                        </a:rPr>
                        <a:t>Prevención del Daño Antijurídico y Representación Judicial</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Director Técnico Jurídico</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1</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50%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50%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1159486"/>
                  </a:ext>
                </a:extLst>
              </a:tr>
              <a:tr h="229669">
                <a:tc>
                  <a:txBody>
                    <a:bodyPr/>
                    <a:lstStyle/>
                    <a:p>
                      <a:pPr algn="just"/>
                      <a:r>
                        <a:rPr lang="es-CO" sz="1050" dirty="0">
                          <a:effectLst/>
                          <a:latin typeface="Arial" panose="020B0604020202020204" pitchFamily="34" charset="0"/>
                          <a:ea typeface="Times New Roman" panose="02020603050405020304" pitchFamily="18" charset="0"/>
                        </a:rPr>
                        <a:t>Reasentamientos Humanos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Directora de Reasentamientos</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2</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19%</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10%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880143"/>
                  </a:ext>
                </a:extLst>
              </a:tr>
              <a:tr h="229669">
                <a:tc>
                  <a:txBody>
                    <a:bodyPr/>
                    <a:lstStyle/>
                    <a:p>
                      <a:pPr algn="just"/>
                      <a:r>
                        <a:rPr lang="es-CO" sz="1050" dirty="0">
                          <a:effectLst/>
                          <a:latin typeface="Arial" panose="020B0604020202020204" pitchFamily="34" charset="0"/>
                          <a:ea typeface="Times New Roman" panose="02020603050405020304" pitchFamily="18" charset="0"/>
                        </a:rPr>
                        <a:t>Mejoramiento de Vivienda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Director de Mejoramiento de Vivienda</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3</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7%</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7%</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972608"/>
                  </a:ext>
                </a:extLst>
              </a:tr>
              <a:tr h="229669">
                <a:tc>
                  <a:txBody>
                    <a:bodyPr/>
                    <a:lstStyle/>
                    <a:p>
                      <a:pPr algn="just"/>
                      <a:r>
                        <a:rPr lang="es-CO" sz="1050" dirty="0">
                          <a:effectLst/>
                          <a:latin typeface="Arial" panose="020B0604020202020204" pitchFamily="34" charset="0"/>
                          <a:ea typeface="Times New Roman" panose="02020603050405020304" pitchFamily="18" charset="0"/>
                        </a:rPr>
                        <a:t>Mejoramiento de Barrios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Directora de Mejoramiento de Barrios</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1</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1108127"/>
                  </a:ext>
                </a:extLst>
              </a:tr>
              <a:tr h="344503">
                <a:tc>
                  <a:txBody>
                    <a:bodyPr/>
                    <a:lstStyle/>
                    <a:p>
                      <a:pPr algn="just"/>
                      <a:r>
                        <a:rPr lang="es-CO" sz="1050" dirty="0">
                          <a:effectLst/>
                          <a:latin typeface="Arial" panose="020B0604020202020204" pitchFamily="34" charset="0"/>
                          <a:ea typeface="Times New Roman" panose="02020603050405020304" pitchFamily="18" charset="0"/>
                        </a:rPr>
                        <a:t>Urbanización y Titulaciones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Directora de Urbanizaciones y Titulación</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2</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28%</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31%</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759025"/>
                  </a:ext>
                </a:extLst>
              </a:tr>
              <a:tr h="286837">
                <a:tc>
                  <a:txBody>
                    <a:bodyPr/>
                    <a:lstStyle/>
                    <a:p>
                      <a:pPr algn="just"/>
                      <a:r>
                        <a:rPr lang="es-CO" sz="1050" dirty="0">
                          <a:effectLst/>
                          <a:latin typeface="Arial" panose="020B0604020202020204" pitchFamily="34" charset="0"/>
                          <a:ea typeface="Times New Roman" panose="02020603050405020304" pitchFamily="18" charset="0"/>
                        </a:rPr>
                        <a:t>Servicio al Ciudadano</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Directora de Gestión Corporativa y CID</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1</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0%</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311340"/>
                  </a:ext>
                </a:extLst>
              </a:tr>
              <a:tr h="229669">
                <a:tc>
                  <a:txBody>
                    <a:bodyPr/>
                    <a:lstStyle/>
                    <a:p>
                      <a:pPr algn="just"/>
                      <a:r>
                        <a:rPr lang="es-CO" sz="1050" dirty="0">
                          <a:effectLst/>
                          <a:latin typeface="Arial" panose="020B0604020202020204" pitchFamily="34" charset="0"/>
                          <a:ea typeface="Times New Roman" panose="02020603050405020304" pitchFamily="18" charset="0"/>
                        </a:rPr>
                        <a:t>Gestión Administrativa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Subdirectora Administrativa</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1</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33%</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100%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417870"/>
                  </a:ext>
                </a:extLst>
              </a:tr>
              <a:tr h="152156">
                <a:tc>
                  <a:txBody>
                    <a:bodyPr/>
                    <a:lstStyle/>
                    <a:p>
                      <a:pPr algn="just"/>
                      <a:r>
                        <a:rPr lang="es-CO" sz="1050" dirty="0">
                          <a:effectLst/>
                          <a:latin typeface="Arial" panose="020B0604020202020204" pitchFamily="34" charset="0"/>
                          <a:ea typeface="Times New Roman" panose="02020603050405020304" pitchFamily="18" charset="0"/>
                        </a:rPr>
                        <a:t>Gestión Financiera</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Subdirector Financiero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4</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32%</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32%</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953641"/>
                  </a:ext>
                </a:extLst>
              </a:tr>
              <a:tr h="229669">
                <a:tc>
                  <a:txBody>
                    <a:bodyPr/>
                    <a:lstStyle/>
                    <a:p>
                      <a:pPr algn="just"/>
                      <a:r>
                        <a:rPr lang="es-CO" sz="1050" dirty="0">
                          <a:effectLst/>
                          <a:latin typeface="Arial" panose="020B0604020202020204" pitchFamily="34" charset="0"/>
                          <a:ea typeface="Times New Roman" panose="02020603050405020304" pitchFamily="18" charset="0"/>
                        </a:rPr>
                        <a:t>Gestión Documental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Subdirectora Administrativa</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1</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0%</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0%</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82895"/>
                  </a:ext>
                </a:extLst>
              </a:tr>
              <a:tr h="229669">
                <a:tc>
                  <a:txBody>
                    <a:bodyPr/>
                    <a:lstStyle/>
                    <a:p>
                      <a:pPr algn="just"/>
                      <a:r>
                        <a:rPr lang="es-CO" sz="1050" dirty="0">
                          <a:effectLst/>
                          <a:latin typeface="Arial" panose="020B0604020202020204" pitchFamily="34" charset="0"/>
                          <a:ea typeface="Times New Roman" panose="02020603050405020304" pitchFamily="18" charset="0"/>
                        </a:rPr>
                        <a:t>Gestión de Talento Humano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Subdirectora Administrativa</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2</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0%</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7761087"/>
                  </a:ext>
                </a:extLst>
              </a:tr>
              <a:tr h="286837">
                <a:tc>
                  <a:txBody>
                    <a:bodyPr/>
                    <a:lstStyle/>
                    <a:p>
                      <a:pPr algn="just"/>
                      <a:r>
                        <a:rPr lang="es-CO" sz="1050" dirty="0">
                          <a:effectLst/>
                          <a:latin typeface="Arial" panose="020B0604020202020204" pitchFamily="34" charset="0"/>
                          <a:ea typeface="Times New Roman" panose="02020603050405020304" pitchFamily="18" charset="0"/>
                        </a:rPr>
                        <a:t>Adquisición de Bienes y Servicios</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Directora de Gestión Corporativa y CID</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2</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17%</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17%</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763148"/>
                  </a:ext>
                </a:extLst>
              </a:tr>
              <a:tr h="459336">
                <a:tc>
                  <a:txBody>
                    <a:bodyPr/>
                    <a:lstStyle/>
                    <a:p>
                      <a:pPr algn="just"/>
                      <a:r>
                        <a:rPr lang="es-CO" sz="1050" dirty="0">
                          <a:effectLst/>
                          <a:latin typeface="Arial" panose="020B0604020202020204" pitchFamily="34" charset="0"/>
                          <a:ea typeface="Times New Roman" panose="02020603050405020304" pitchFamily="18" charset="0"/>
                        </a:rPr>
                        <a:t>Gestión Tecnología de la Información y Comunicaciones</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Jefe Oficina de Tecnologías de la Información y Comunicaciones TIC</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2</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29%</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29%</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705958"/>
                  </a:ext>
                </a:extLst>
              </a:tr>
              <a:tr h="286837">
                <a:tc>
                  <a:txBody>
                    <a:bodyPr/>
                    <a:lstStyle/>
                    <a:p>
                      <a:pPr algn="just"/>
                      <a:r>
                        <a:rPr lang="es-CO" sz="1050" dirty="0">
                          <a:effectLst/>
                          <a:latin typeface="Arial" panose="020B0604020202020204" pitchFamily="34" charset="0"/>
                          <a:ea typeface="Times New Roman" panose="02020603050405020304" pitchFamily="18" charset="0"/>
                        </a:rPr>
                        <a:t>Gestión del Control Interno Disciplinario</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Directora de Gestión Corporativa y CID</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1</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a:effectLst/>
                          <a:latin typeface="Arial" panose="020B0604020202020204" pitchFamily="34" charset="0"/>
                          <a:ea typeface="Times New Roman" panose="02020603050405020304" pitchFamily="18" charset="0"/>
                        </a:rPr>
                        <a:t>27%</a:t>
                      </a:r>
                      <a:endParaRPr lang="es-MX" sz="105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36%</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253740"/>
                  </a:ext>
                </a:extLst>
              </a:tr>
              <a:tr h="249644">
                <a:tc>
                  <a:txBody>
                    <a:bodyPr/>
                    <a:lstStyle/>
                    <a:p>
                      <a:pPr algn="just"/>
                      <a:r>
                        <a:rPr lang="es-CO" sz="1050" dirty="0">
                          <a:effectLst/>
                          <a:latin typeface="Arial" panose="020B0604020202020204" pitchFamily="34" charset="0"/>
                          <a:ea typeface="Times New Roman" panose="02020603050405020304" pitchFamily="18" charset="0"/>
                        </a:rPr>
                        <a:t>Evaluación de la Gestión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Asesor de Control Interno </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1</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33%</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1050" dirty="0">
                          <a:effectLst/>
                          <a:latin typeface="Arial" panose="020B0604020202020204" pitchFamily="34" charset="0"/>
                          <a:ea typeface="Times New Roman" panose="02020603050405020304" pitchFamily="18" charset="0"/>
                        </a:rPr>
                        <a:t>100%</a:t>
                      </a:r>
                      <a:endParaRPr lang="es-MX" sz="105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405840"/>
                  </a:ext>
                </a:extLst>
              </a:tr>
              <a:tr h="144911">
                <a:tc gridSpan="2">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Total</a:t>
                      </a:r>
                      <a:endParaRPr lang="es-MX" sz="100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6"/>
                    </a:solidFill>
                  </a:tcPr>
                </a:tc>
                <a:tc hMerge="1">
                  <a:txBody>
                    <a:bodyPr/>
                    <a:lstStyle/>
                    <a:p>
                      <a:endParaRPr lang="es-CO"/>
                    </a:p>
                  </a:txBody>
                  <a:tcPr/>
                </a:tc>
                <a:tc>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24</a:t>
                      </a:r>
                      <a:endParaRPr lang="es-MX" sz="100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6"/>
                    </a:solidFill>
                  </a:tcPr>
                </a:tc>
                <a:tc>
                  <a:txBody>
                    <a:bodyPr/>
                    <a:lstStyle/>
                    <a:p>
                      <a:pPr algn="ctr"/>
                      <a:r>
                        <a:rPr lang="es-CO" sz="1000" b="1">
                          <a:solidFill>
                            <a:srgbClr val="000000"/>
                          </a:solidFill>
                          <a:effectLst/>
                          <a:latin typeface="Arial" panose="020B0604020202020204" pitchFamily="34" charset="0"/>
                          <a:ea typeface="Times New Roman" panose="02020603050405020304" pitchFamily="18" charset="0"/>
                        </a:rPr>
                        <a:t>17%</a:t>
                      </a:r>
                      <a:endParaRPr lang="es-MX" sz="100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6"/>
                    </a:solidFill>
                  </a:tcPr>
                </a:tc>
                <a:tc>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25%</a:t>
                      </a:r>
                      <a:endParaRPr lang="es-MX" sz="1000" dirty="0">
                        <a:effectLst/>
                        <a:latin typeface="Arial" panose="020B0604020202020204" pitchFamily="34" charset="0"/>
                        <a:ea typeface="Times New Roman" panose="02020603050405020304" pitchFamily="18" charset="0"/>
                      </a:endParaRPr>
                    </a:p>
                  </a:txBody>
                  <a:tcPr marL="64063" marR="64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6"/>
                    </a:solidFill>
                  </a:tcPr>
                </a:tc>
                <a:extLst>
                  <a:ext uri="{0D108BD9-81ED-4DB2-BD59-A6C34878D82A}">
                    <a16:rowId xmlns:a16="http://schemas.microsoft.com/office/drawing/2014/main" val="2601245236"/>
                  </a:ext>
                </a:extLst>
              </a:tr>
            </a:tbl>
          </a:graphicData>
        </a:graphic>
      </p:graphicFrame>
      <p:sp>
        <p:nvSpPr>
          <p:cNvPr id="10" name="CuadroTexto 9">
            <a:extLst>
              <a:ext uri="{FF2B5EF4-FFF2-40B4-BE49-F238E27FC236}">
                <a16:creationId xmlns:a16="http://schemas.microsoft.com/office/drawing/2014/main" id="{EE468797-877B-F4F5-3338-5783CD4CF9DE}"/>
              </a:ext>
            </a:extLst>
          </p:cNvPr>
          <p:cNvSpPr txBox="1"/>
          <p:nvPr/>
        </p:nvSpPr>
        <p:spPr>
          <a:xfrm>
            <a:off x="2380703" y="6351050"/>
            <a:ext cx="7625280" cy="307777"/>
          </a:xfrm>
          <a:prstGeom prst="rect">
            <a:avLst/>
          </a:prstGeom>
          <a:noFill/>
        </p:spPr>
        <p:txBody>
          <a:bodyPr wrap="square">
            <a:spAutoFit/>
          </a:bodyPr>
          <a:lstStyle/>
          <a:p>
            <a:pPr algn="ctr"/>
            <a:r>
              <a:rPr lang="es-CO" sz="1100" b="1" i="1" dirty="0">
                <a:solidFill>
                  <a:srgbClr val="202124"/>
                </a:solidFill>
                <a:effectLst/>
                <a:latin typeface="Roboto" panose="02000000000000000000" pitchFamily="2" charset="0"/>
                <a:ea typeface="Times New Roman" panose="02020603050405020304" pitchFamily="18" charset="0"/>
              </a:rPr>
              <a:t>Fuente: </a:t>
            </a:r>
            <a:r>
              <a:rPr lang="es-CO" sz="1100" i="1" dirty="0">
                <a:solidFill>
                  <a:srgbClr val="202124"/>
                </a:solidFill>
                <a:effectLst/>
                <a:latin typeface="Roboto" panose="02000000000000000000" pitchFamily="2" charset="0"/>
                <a:ea typeface="Times New Roman" panose="02020603050405020304" pitchFamily="18" charset="0"/>
              </a:rPr>
              <a:t>Elaboración propia utilizando la herramienta Mapa de Riesgos de Corrupción con corte 30 abril de 2023</a:t>
            </a:r>
            <a:r>
              <a:rPr lang="es-CO" sz="1400" i="1" dirty="0">
                <a:solidFill>
                  <a:srgbClr val="202124"/>
                </a:solidFill>
                <a:effectLst/>
                <a:latin typeface="Roboto" panose="02000000000000000000" pitchFamily="2" charset="0"/>
                <a:ea typeface="Times New Roman" panose="02020603050405020304" pitchFamily="18" charset="0"/>
              </a:rPr>
              <a:t>.</a:t>
            </a:r>
            <a:endParaRPr lang="es-MX" dirty="0">
              <a:effectLst/>
              <a:latin typeface="Arial" panose="020B0604020202020204" pitchFamily="34" charset="0"/>
              <a:ea typeface="Times New Roman" panose="02020603050405020304" pitchFamily="18" charset="0"/>
            </a:endParaRPr>
          </a:p>
        </p:txBody>
      </p:sp>
      <p:sp>
        <p:nvSpPr>
          <p:cNvPr id="2" name="CuadroTexto 1"/>
          <p:cNvSpPr txBox="1"/>
          <p:nvPr/>
        </p:nvSpPr>
        <p:spPr>
          <a:xfrm>
            <a:off x="1051939" y="5747022"/>
            <a:ext cx="2367186" cy="369332"/>
          </a:xfrm>
          <a:prstGeom prst="rect">
            <a:avLst/>
          </a:prstGeom>
          <a:solidFill>
            <a:srgbClr val="FFFF99"/>
          </a:solidFill>
        </p:spPr>
        <p:txBody>
          <a:bodyPr wrap="none" rtlCol="0">
            <a:spAutoFit/>
          </a:bodyPr>
          <a:lstStyle/>
          <a:p>
            <a:r>
              <a:rPr lang="es-ES" dirty="0"/>
              <a:t>Controles evaluados 36</a:t>
            </a:r>
            <a:endParaRPr lang="es-CO" dirty="0"/>
          </a:p>
        </p:txBody>
      </p:sp>
      <p:sp>
        <p:nvSpPr>
          <p:cNvPr id="8" name="CuadroTexto 7"/>
          <p:cNvSpPr txBox="1"/>
          <p:nvPr/>
        </p:nvSpPr>
        <p:spPr>
          <a:xfrm>
            <a:off x="8281795" y="5762411"/>
            <a:ext cx="2267737" cy="338554"/>
          </a:xfrm>
          <a:prstGeom prst="rect">
            <a:avLst/>
          </a:prstGeom>
          <a:solidFill>
            <a:srgbClr val="FFFF99"/>
          </a:solidFill>
        </p:spPr>
        <p:txBody>
          <a:bodyPr wrap="none" rtlCol="0">
            <a:spAutoFit/>
          </a:bodyPr>
          <a:lstStyle/>
          <a:p>
            <a:r>
              <a:rPr lang="es-ES" sz="1600" dirty="0"/>
              <a:t>Actividades evaluadas 33</a:t>
            </a:r>
            <a:endParaRPr lang="es-CO" sz="1600" dirty="0"/>
          </a:p>
        </p:txBody>
      </p:sp>
    </p:spTree>
    <p:extLst>
      <p:ext uri="{BB962C8B-B14F-4D97-AF65-F5344CB8AC3E}">
        <p14:creationId xmlns:p14="http://schemas.microsoft.com/office/powerpoint/2010/main" val="91991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1223816" y="2601734"/>
            <a:ext cx="7882083" cy="64633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600" b="1" dirty="0">
                <a:solidFill>
                  <a:schemeClr val="bg1">
                    <a:lumMod val="50000"/>
                  </a:schemeClr>
                </a:solidFill>
              </a:rPr>
              <a:t>2.  </a:t>
            </a:r>
            <a:r>
              <a:rPr lang="es-CO" sz="3600" b="1" dirty="0">
                <a:solidFill>
                  <a:schemeClr val="bg1">
                    <a:lumMod val="50000"/>
                  </a:schemeClr>
                </a:solidFill>
              </a:rPr>
              <a:t>Aprobación del orden del día</a:t>
            </a:r>
          </a:p>
        </p:txBody>
      </p:sp>
      <p:grpSp>
        <p:nvGrpSpPr>
          <p:cNvPr id="6" name="Agrupar 1"/>
          <p:cNvGrpSpPr/>
          <p:nvPr/>
        </p:nvGrpSpPr>
        <p:grpSpPr>
          <a:xfrm>
            <a:off x="7970874" y="0"/>
            <a:ext cx="4221126" cy="6858000"/>
            <a:chOff x="4922874" y="0"/>
            <a:chExt cx="4221126" cy="6858000"/>
          </a:xfrm>
        </p:grpSpPr>
        <p:pic>
          <p:nvPicPr>
            <p:cNvPr id="7"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8"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175489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Evaluación Gestión de Riesgos de Corrupción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dirty="0"/>
              <a:t>ALERTAS DEL SEGUIMIENTO MAPA DE LOS RIESGOS DE CORRUPCIÓN</a:t>
            </a:r>
          </a:p>
        </p:txBody>
      </p:sp>
      <p:graphicFrame>
        <p:nvGraphicFramePr>
          <p:cNvPr id="3" name="Tabla 2">
            <a:extLst>
              <a:ext uri="{FF2B5EF4-FFF2-40B4-BE49-F238E27FC236}">
                <a16:creationId xmlns:a16="http://schemas.microsoft.com/office/drawing/2014/main" id="{59FC356B-8EA3-A19B-A190-2937D475D744}"/>
              </a:ext>
            </a:extLst>
          </p:cNvPr>
          <p:cNvGraphicFramePr>
            <a:graphicFrameLocks noGrp="1"/>
          </p:cNvGraphicFramePr>
          <p:nvPr>
            <p:extLst>
              <p:ext uri="{D42A27DB-BD31-4B8C-83A1-F6EECF244321}">
                <p14:modId xmlns:p14="http://schemas.microsoft.com/office/powerpoint/2010/main" val="2696171030"/>
              </p:ext>
            </p:extLst>
          </p:nvPr>
        </p:nvGraphicFramePr>
        <p:xfrm>
          <a:off x="911664" y="1508035"/>
          <a:ext cx="10477500" cy="2788920"/>
        </p:xfrm>
        <a:graphic>
          <a:graphicData uri="http://schemas.openxmlformats.org/drawingml/2006/table">
            <a:tbl>
              <a:tblPr firstRow="1" firstCol="1" bandRow="1"/>
              <a:tblGrid>
                <a:gridCol w="10477500">
                  <a:extLst>
                    <a:ext uri="{9D8B030D-6E8A-4147-A177-3AD203B41FA5}">
                      <a16:colId xmlns:a16="http://schemas.microsoft.com/office/drawing/2014/main" val="2591707375"/>
                    </a:ext>
                  </a:extLst>
                </a:gridCol>
              </a:tblGrid>
              <a:tr h="0">
                <a:tc>
                  <a:txBody>
                    <a:bodyPr/>
                    <a:lstStyle/>
                    <a:p>
                      <a:pPr algn="just">
                        <a:spcAft>
                          <a:spcPts val="600"/>
                        </a:spcAft>
                      </a:pPr>
                      <a:r>
                        <a:rPr lang="es-CO" sz="1400" b="1" dirty="0">
                          <a:solidFill>
                            <a:srgbClr val="000000"/>
                          </a:solidFill>
                          <a:effectLst/>
                          <a:latin typeface="Arial" panose="020B0604020202020204" pitchFamily="34" charset="0"/>
                          <a:ea typeface="Arial" panose="020B0604020202020204" pitchFamily="34" charset="0"/>
                        </a:rPr>
                        <a:t>Proceso: </a:t>
                      </a:r>
                      <a:r>
                        <a:rPr lang="es-CO" sz="1400" dirty="0">
                          <a:solidFill>
                            <a:srgbClr val="000000"/>
                          </a:solidFill>
                          <a:effectLst/>
                          <a:latin typeface="Arial" panose="020B0604020202020204" pitchFamily="34" charset="0"/>
                          <a:ea typeface="Arial" panose="020B0604020202020204" pitchFamily="34" charset="0"/>
                        </a:rPr>
                        <a:t>Reasentamientos </a:t>
                      </a:r>
                      <a:r>
                        <a:rPr lang="es-CO" sz="1400" b="1" dirty="0">
                          <a:solidFill>
                            <a:srgbClr val="000000"/>
                          </a:solidFill>
                          <a:effectLst/>
                          <a:latin typeface="Arial" panose="020B0604020202020204" pitchFamily="34" charset="0"/>
                          <a:ea typeface="Arial" panose="020B0604020202020204" pitchFamily="34" charset="0"/>
                        </a:rPr>
                        <a:t>Responsable:</a:t>
                      </a:r>
                      <a:r>
                        <a:rPr lang="es-CO" sz="1400" dirty="0">
                          <a:solidFill>
                            <a:srgbClr val="000000"/>
                          </a:solidFill>
                          <a:effectLst/>
                          <a:latin typeface="Arial" panose="020B0604020202020204" pitchFamily="34" charset="0"/>
                          <a:ea typeface="Arial" panose="020B0604020202020204" pitchFamily="34" charset="0"/>
                        </a:rPr>
                        <a:t> Directora de Reasentamientos</a:t>
                      </a:r>
                      <a:endParaRPr lang="es-MX" sz="1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4D1"/>
                    </a:solidFill>
                  </a:tcPr>
                </a:tc>
                <a:extLst>
                  <a:ext uri="{0D108BD9-81ED-4DB2-BD59-A6C34878D82A}">
                    <a16:rowId xmlns:a16="http://schemas.microsoft.com/office/drawing/2014/main" val="4225045046"/>
                  </a:ext>
                </a:extLst>
              </a:tr>
              <a:tr h="0">
                <a:tc>
                  <a:txBody>
                    <a:bodyPr/>
                    <a:lstStyle/>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 Descripción del Control: </a:t>
                      </a:r>
                      <a:r>
                        <a:rPr lang="es-CO" sz="1200" dirty="0">
                          <a:solidFill>
                            <a:srgbClr val="000000"/>
                          </a:solidFill>
                          <a:effectLst/>
                          <a:latin typeface="Arial" panose="020B0604020202020204" pitchFamily="34" charset="0"/>
                          <a:ea typeface="Arial" panose="020B0604020202020204" pitchFamily="34" charset="0"/>
                        </a:rPr>
                        <a:t>El Director de Reasentamientos de manera mensual realizará la entrega de información del Programa de Reasentamientos al Proceso de Atención al Ciudadano, para la divulgación de éste con la ciudadanía.</a:t>
                      </a:r>
                      <a:endParaRPr lang="es-MX" sz="1200" dirty="0">
                        <a:effectLst/>
                        <a:latin typeface="Arial" panose="020B0604020202020204" pitchFamily="34" charset="0"/>
                        <a:ea typeface="Arial" panose="020B0604020202020204" pitchFamily="34" charset="0"/>
                      </a:endParaRPr>
                    </a:p>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 Evidencia Control Riesgo 2: </a:t>
                      </a:r>
                      <a:r>
                        <a:rPr lang="es-CO" sz="1200" dirty="0">
                          <a:solidFill>
                            <a:srgbClr val="000000"/>
                          </a:solidFill>
                          <a:effectLst/>
                          <a:latin typeface="Arial" panose="020B0604020202020204" pitchFamily="34" charset="0"/>
                          <a:ea typeface="Arial" panose="020B0604020202020204" pitchFamily="34" charset="0"/>
                        </a:rPr>
                        <a:t>Correo electrónico con la información a socializar con la ciudadanía y los colaboradores que atienden a los ciudadanos.</a:t>
                      </a:r>
                      <a:endParaRPr lang="es-MX" sz="1200" dirty="0">
                        <a:effectLst/>
                        <a:latin typeface="Arial" panose="020B0604020202020204" pitchFamily="34" charset="0"/>
                        <a:ea typeface="Arial" panose="020B0604020202020204" pitchFamily="34" charset="0"/>
                      </a:endParaRPr>
                    </a:p>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Observación de Control Interno</a:t>
                      </a:r>
                      <a:r>
                        <a:rPr lang="es-CO" sz="1200" dirty="0">
                          <a:solidFill>
                            <a:srgbClr val="000000"/>
                          </a:solidFill>
                          <a:effectLst/>
                          <a:latin typeface="Arial" panose="020B0604020202020204" pitchFamily="34" charset="0"/>
                          <a:ea typeface="Arial" panose="020B0604020202020204" pitchFamily="34" charset="0"/>
                        </a:rPr>
                        <a:t>: El proceso informa que, durante el primer cuatrimestre de la vigencia, no realizaron el control.</a:t>
                      </a:r>
                      <a:endParaRPr lang="es-MX" sz="1200" dirty="0">
                        <a:effectLst/>
                        <a:latin typeface="Arial" panose="020B0604020202020204" pitchFamily="34" charset="0"/>
                        <a:ea typeface="Arial" panose="020B0604020202020204" pitchFamily="34" charset="0"/>
                      </a:endParaRPr>
                    </a:p>
                    <a:p>
                      <a:pPr algn="just">
                        <a:spcAft>
                          <a:spcPts val="600"/>
                        </a:spcAft>
                      </a:pPr>
                      <a:r>
                        <a:rPr lang="es-CO" sz="1200" dirty="0">
                          <a:solidFill>
                            <a:srgbClr val="000000"/>
                          </a:solidFill>
                          <a:effectLst/>
                          <a:latin typeface="Arial" panose="020B0604020202020204" pitchFamily="34" charset="0"/>
                          <a:ea typeface="Arial" panose="020B0604020202020204" pitchFamily="34" charset="0"/>
                        </a:rPr>
                        <a:t>La Asesoría de Control Interno observa incumplimiento en el control propuesto, ya que al corte del reporte deberían tener cuatro actividades desarrolladas que soporten el control y no se aporta ninguna evidencia de la ejecución del control.</a:t>
                      </a:r>
                      <a:endParaRPr lang="es-MX" sz="1200" dirty="0">
                        <a:effectLst/>
                        <a:latin typeface="Arial" panose="020B0604020202020204" pitchFamily="34" charset="0"/>
                        <a:ea typeface="Arial" panose="020B0604020202020204" pitchFamily="34" charset="0"/>
                      </a:endParaRPr>
                    </a:p>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Actividad de Tratamiento Riesgo 2: </a:t>
                      </a:r>
                      <a:r>
                        <a:rPr lang="es-CO" sz="1200" dirty="0">
                          <a:solidFill>
                            <a:srgbClr val="000000"/>
                          </a:solidFill>
                          <a:effectLst/>
                          <a:latin typeface="Arial" panose="020B0604020202020204" pitchFamily="34" charset="0"/>
                          <a:ea typeface="Arial" panose="020B0604020202020204" pitchFamily="34" charset="0"/>
                        </a:rPr>
                        <a:t>Socializar y entregar trimestralmente a los beneficiarios piezas comunicativas informando sobre los procedimientos que aplican en el Programa de Reasentamientos.  </a:t>
                      </a:r>
                      <a:endParaRPr lang="es-MX" sz="1200" dirty="0">
                        <a:effectLst/>
                        <a:latin typeface="Arial" panose="020B0604020202020204" pitchFamily="34" charset="0"/>
                        <a:ea typeface="Arial" panose="020B0604020202020204" pitchFamily="34" charset="0"/>
                      </a:endParaRPr>
                    </a:p>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Observación de Control Interno</a:t>
                      </a:r>
                      <a:r>
                        <a:rPr lang="es-CO" sz="1200" dirty="0">
                          <a:solidFill>
                            <a:srgbClr val="000000"/>
                          </a:solidFill>
                          <a:effectLst/>
                          <a:latin typeface="Arial" panose="020B0604020202020204" pitchFamily="34" charset="0"/>
                          <a:ea typeface="Arial" panose="020B0604020202020204" pitchFamily="34" charset="0"/>
                        </a:rPr>
                        <a:t>: La actividad programada por el proceso es socializar y entregar trimestralmente a los beneficiarios piezas comunicativas informando sobre los procedimientos que aplican en el programa de Reasentamientos, con fecha de inicio del 1-02-2023 y terminación 15-12-2023, el indicador es correo electrónico con la información a socializar con la ciudadanía y los colaboradores que atienden a los ciudadanos;  de acuerdo a los soportes no se reporta ejecución de la actividad y el avance para el presente cuatrimestre es 0%.</a:t>
                      </a:r>
                      <a:endParaRPr lang="es-MX" sz="12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4D1"/>
                    </a:solidFill>
                  </a:tcPr>
                </a:tc>
                <a:extLst>
                  <a:ext uri="{0D108BD9-81ED-4DB2-BD59-A6C34878D82A}">
                    <a16:rowId xmlns:a16="http://schemas.microsoft.com/office/drawing/2014/main" val="1292949963"/>
                  </a:ext>
                </a:extLst>
              </a:tr>
            </a:tbl>
          </a:graphicData>
        </a:graphic>
      </p:graphicFrame>
      <p:graphicFrame>
        <p:nvGraphicFramePr>
          <p:cNvPr id="7" name="Tabla 6">
            <a:extLst>
              <a:ext uri="{FF2B5EF4-FFF2-40B4-BE49-F238E27FC236}">
                <a16:creationId xmlns:a16="http://schemas.microsoft.com/office/drawing/2014/main" id="{D53CFDFB-5A39-7ECB-7933-97510028A098}"/>
              </a:ext>
            </a:extLst>
          </p:cNvPr>
          <p:cNvGraphicFramePr>
            <a:graphicFrameLocks noGrp="1"/>
          </p:cNvGraphicFramePr>
          <p:nvPr>
            <p:extLst>
              <p:ext uri="{D42A27DB-BD31-4B8C-83A1-F6EECF244321}">
                <p14:modId xmlns:p14="http://schemas.microsoft.com/office/powerpoint/2010/main" val="197857253"/>
              </p:ext>
            </p:extLst>
          </p:nvPr>
        </p:nvGraphicFramePr>
        <p:xfrm>
          <a:off x="911663" y="4503982"/>
          <a:ext cx="10477499" cy="1828800"/>
        </p:xfrm>
        <a:graphic>
          <a:graphicData uri="http://schemas.openxmlformats.org/drawingml/2006/table">
            <a:tbl>
              <a:tblPr firstRow="1" firstCol="1" bandRow="1"/>
              <a:tblGrid>
                <a:gridCol w="10477499">
                  <a:extLst>
                    <a:ext uri="{9D8B030D-6E8A-4147-A177-3AD203B41FA5}">
                      <a16:colId xmlns:a16="http://schemas.microsoft.com/office/drawing/2014/main" val="1652116604"/>
                    </a:ext>
                  </a:extLst>
                </a:gridCol>
              </a:tblGrid>
              <a:tr h="0">
                <a:tc>
                  <a:txBody>
                    <a:bodyPr/>
                    <a:lstStyle/>
                    <a:p>
                      <a:pPr algn="just">
                        <a:spcAft>
                          <a:spcPts val="600"/>
                        </a:spcAft>
                      </a:pPr>
                      <a:r>
                        <a:rPr lang="es-CO" sz="1400" b="1" dirty="0">
                          <a:solidFill>
                            <a:srgbClr val="000000"/>
                          </a:solidFill>
                          <a:effectLst/>
                          <a:latin typeface="Arial" panose="020B0604020202020204" pitchFamily="34" charset="0"/>
                          <a:ea typeface="Arial" panose="020B0604020202020204" pitchFamily="34" charset="0"/>
                        </a:rPr>
                        <a:t>Proceso: </a:t>
                      </a:r>
                      <a:r>
                        <a:rPr lang="es-CO" sz="1400" dirty="0">
                          <a:solidFill>
                            <a:srgbClr val="000000"/>
                          </a:solidFill>
                          <a:effectLst/>
                          <a:latin typeface="Arial" panose="020B0604020202020204" pitchFamily="34" charset="0"/>
                          <a:ea typeface="Arial" panose="020B0604020202020204" pitchFamily="34" charset="0"/>
                        </a:rPr>
                        <a:t>Adquisición de Bienes y Servicios</a:t>
                      </a:r>
                      <a:r>
                        <a:rPr lang="es-CO" sz="1400" b="1" dirty="0">
                          <a:solidFill>
                            <a:srgbClr val="000000"/>
                          </a:solidFill>
                          <a:effectLst/>
                          <a:latin typeface="Arial" panose="020B0604020202020204" pitchFamily="34" charset="0"/>
                          <a:ea typeface="Arial" panose="020B0604020202020204" pitchFamily="34" charset="0"/>
                        </a:rPr>
                        <a:t> Responsable:</a:t>
                      </a:r>
                      <a:r>
                        <a:rPr lang="es-CO" sz="1400" dirty="0">
                          <a:solidFill>
                            <a:srgbClr val="000000"/>
                          </a:solidFill>
                          <a:effectLst/>
                          <a:latin typeface="Arial" panose="020B0604020202020204" pitchFamily="34" charset="0"/>
                          <a:ea typeface="Arial" panose="020B0604020202020204" pitchFamily="34" charset="0"/>
                        </a:rPr>
                        <a:t> Directora de Gestión Corporativa</a:t>
                      </a:r>
                      <a:endParaRPr lang="es-MX" sz="14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2F6"/>
                    </a:solidFill>
                  </a:tcPr>
                </a:tc>
                <a:extLst>
                  <a:ext uri="{0D108BD9-81ED-4DB2-BD59-A6C34878D82A}">
                    <a16:rowId xmlns:a16="http://schemas.microsoft.com/office/drawing/2014/main" val="1505414498"/>
                  </a:ext>
                </a:extLst>
              </a:tr>
              <a:tr h="0">
                <a:tc>
                  <a:txBody>
                    <a:bodyPr/>
                    <a:lstStyle/>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Actividad de Tratamiento Riesgo 6: </a:t>
                      </a:r>
                      <a:r>
                        <a:rPr lang="es-CO" sz="1200" dirty="0">
                          <a:solidFill>
                            <a:srgbClr val="000000"/>
                          </a:solidFill>
                          <a:effectLst/>
                          <a:latin typeface="Arial" panose="020B0604020202020204" pitchFamily="34" charset="0"/>
                          <a:ea typeface="Arial" panose="020B0604020202020204" pitchFamily="34" charset="0"/>
                        </a:rPr>
                        <a:t>Realizar una (1) socialización a los referentes de contratación sobre las listas de chequeo por modalidad de contratación.</a:t>
                      </a:r>
                    </a:p>
                    <a:p>
                      <a:pPr algn="just">
                        <a:spcAft>
                          <a:spcPts val="600"/>
                        </a:spcAft>
                      </a:pPr>
                      <a:endParaRPr lang="es-MX" sz="1200" dirty="0">
                        <a:effectLst/>
                        <a:latin typeface="Arial" panose="020B0604020202020204" pitchFamily="34" charset="0"/>
                        <a:ea typeface="Arial" panose="020B0604020202020204" pitchFamily="34" charset="0"/>
                      </a:endParaRPr>
                    </a:p>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Observación de Control Interno</a:t>
                      </a:r>
                      <a:r>
                        <a:rPr lang="es-CO" sz="1200" dirty="0">
                          <a:solidFill>
                            <a:srgbClr val="000000"/>
                          </a:solidFill>
                          <a:effectLst/>
                          <a:latin typeface="Arial" panose="020B0604020202020204" pitchFamily="34" charset="0"/>
                          <a:ea typeface="Arial" panose="020B0604020202020204" pitchFamily="34" charset="0"/>
                        </a:rPr>
                        <a:t>: La actividad programada por el proceso es Realizar una (1) socialización a los referentes de contratación sobre las listas de chequeo por modalidad de contratación, con fecha de inicio del 1-01-2023 y terminación 31-05-2023, el indicador es una (1) socialización efectuada; para el presente seguimiento no se observa avance de la actividad de tratamiento, esta tiene una periodicidad anual, se encuentra al límite del tiempo para la ejecución oportuna inicialmente programada, por esta razón la Asesoría de Control Interno recomienda realizar las gestiones necesarias para cumplir con el desarrollo de la actividad de tratamiento propuesta en los términos establecidos.</a:t>
                      </a:r>
                      <a:endParaRPr lang="es-MX" sz="12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2F6"/>
                    </a:solidFill>
                  </a:tcPr>
                </a:tc>
                <a:extLst>
                  <a:ext uri="{0D108BD9-81ED-4DB2-BD59-A6C34878D82A}">
                    <a16:rowId xmlns:a16="http://schemas.microsoft.com/office/drawing/2014/main" val="3281877508"/>
                  </a:ext>
                </a:extLst>
              </a:tr>
            </a:tbl>
          </a:graphicData>
        </a:graphic>
      </p:graphicFrame>
    </p:spTree>
    <p:extLst>
      <p:ext uri="{BB962C8B-B14F-4D97-AF65-F5344CB8AC3E}">
        <p14:creationId xmlns:p14="http://schemas.microsoft.com/office/powerpoint/2010/main" val="796673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0" name="Rectángulo: esquinas redondeadas 19">
            <a:extLst>
              <a:ext uri="{FF2B5EF4-FFF2-40B4-BE49-F238E27FC236}">
                <a16:creationId xmlns:a16="http://schemas.microsoft.com/office/drawing/2014/main" id="{0F7FE6BB-7194-4CF2-0E4E-97D1C0DC8F27}"/>
              </a:ext>
            </a:extLst>
          </p:cNvPr>
          <p:cNvSpPr/>
          <p:nvPr/>
        </p:nvSpPr>
        <p:spPr>
          <a:xfrm>
            <a:off x="857249" y="226164"/>
            <a:ext cx="10477500"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21" name="Título 1">
            <a:extLst>
              <a:ext uri="{FF2B5EF4-FFF2-40B4-BE49-F238E27FC236}">
                <a16:creationId xmlns:a16="http://schemas.microsoft.com/office/drawing/2014/main" id="{422E69F8-5154-1C27-77BC-B81C2A52FFE4}"/>
              </a:ext>
            </a:extLst>
          </p:cNvPr>
          <p:cNvSpPr>
            <a:spLocks noGrp="1"/>
          </p:cNvSpPr>
          <p:nvPr>
            <p:ph type="ctrTitle"/>
          </p:nvPr>
        </p:nvSpPr>
        <p:spPr>
          <a:xfrm>
            <a:off x="-1" y="92736"/>
            <a:ext cx="12192000" cy="650026"/>
          </a:xfrm>
        </p:spPr>
        <p:txBody>
          <a:bodyPr>
            <a:noAutofit/>
          </a:bodyPr>
          <a:lstStyle/>
          <a:p>
            <a:r>
              <a:rPr lang="es-MX" sz="2800" b="1" dirty="0">
                <a:solidFill>
                  <a:schemeClr val="bg1"/>
                </a:solidFill>
                <a:latin typeface="Museo Sans Condensed 900" charset="0"/>
                <a:ea typeface="Museo Sans Condensed 900" charset="0"/>
                <a:cs typeface="Museo Sans Condensed 900" charset="0"/>
              </a:rPr>
              <a:t>Evaluación Gestión de Riesgos de Corrupción 2023</a:t>
            </a:r>
            <a:endParaRPr lang="es-ES" sz="2800" b="1" dirty="0">
              <a:solidFill>
                <a:schemeClr val="bg1"/>
              </a:solidFill>
              <a:latin typeface="Museo Sans Condensed 900" charset="0"/>
              <a:ea typeface="Museo Sans Condensed 900" charset="0"/>
              <a:cs typeface="Museo Sans Condensed 900" charset="0"/>
            </a:endParaRPr>
          </a:p>
        </p:txBody>
      </p:sp>
      <p:sp>
        <p:nvSpPr>
          <p:cNvPr id="4" name="CuadroTexto 3"/>
          <p:cNvSpPr txBox="1"/>
          <p:nvPr/>
        </p:nvSpPr>
        <p:spPr>
          <a:xfrm>
            <a:off x="911664" y="893719"/>
            <a:ext cx="104775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s-ES"/>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CO" dirty="0"/>
              <a:t>ALERTAS DEL SEGUIMIENTO MAPA DE LOS RIESGOS DE CORRUPCIÓN</a:t>
            </a:r>
          </a:p>
        </p:txBody>
      </p:sp>
      <p:graphicFrame>
        <p:nvGraphicFramePr>
          <p:cNvPr id="5" name="Tabla 4">
            <a:extLst>
              <a:ext uri="{FF2B5EF4-FFF2-40B4-BE49-F238E27FC236}">
                <a16:creationId xmlns:a16="http://schemas.microsoft.com/office/drawing/2014/main" id="{E995C82D-4C53-E479-9167-D6665EE1FB92}"/>
              </a:ext>
            </a:extLst>
          </p:cNvPr>
          <p:cNvGraphicFramePr>
            <a:graphicFrameLocks noGrp="1"/>
          </p:cNvGraphicFramePr>
          <p:nvPr>
            <p:extLst>
              <p:ext uri="{D42A27DB-BD31-4B8C-83A1-F6EECF244321}">
                <p14:modId xmlns:p14="http://schemas.microsoft.com/office/powerpoint/2010/main" val="1923455509"/>
              </p:ext>
            </p:extLst>
          </p:nvPr>
        </p:nvGraphicFramePr>
        <p:xfrm>
          <a:off x="911664" y="1503232"/>
          <a:ext cx="10477498" cy="1828800"/>
        </p:xfrm>
        <a:graphic>
          <a:graphicData uri="http://schemas.openxmlformats.org/drawingml/2006/table">
            <a:tbl>
              <a:tblPr firstRow="1" firstCol="1" bandRow="1"/>
              <a:tblGrid>
                <a:gridCol w="10477498">
                  <a:extLst>
                    <a:ext uri="{9D8B030D-6E8A-4147-A177-3AD203B41FA5}">
                      <a16:colId xmlns:a16="http://schemas.microsoft.com/office/drawing/2014/main" val="952528771"/>
                    </a:ext>
                  </a:extLst>
                </a:gridCol>
              </a:tblGrid>
              <a:tr h="0">
                <a:tc>
                  <a:txBody>
                    <a:bodyPr/>
                    <a:lstStyle/>
                    <a:p>
                      <a:pPr algn="just"/>
                      <a:r>
                        <a:rPr lang="es-CO" sz="1400" b="1" dirty="0">
                          <a:solidFill>
                            <a:srgbClr val="000000"/>
                          </a:solidFill>
                          <a:effectLst/>
                          <a:latin typeface="Arial" panose="020B0604020202020204" pitchFamily="34" charset="0"/>
                          <a:ea typeface="Times New Roman" panose="02020603050405020304" pitchFamily="18" charset="0"/>
                        </a:rPr>
                        <a:t>Proceso: </a:t>
                      </a:r>
                      <a:r>
                        <a:rPr lang="es-CO" sz="1400" dirty="0">
                          <a:solidFill>
                            <a:srgbClr val="000000"/>
                          </a:solidFill>
                          <a:effectLst/>
                          <a:latin typeface="Arial" panose="020B0604020202020204" pitchFamily="34" charset="0"/>
                          <a:ea typeface="Times New Roman" panose="02020603050405020304" pitchFamily="18" charset="0"/>
                        </a:rPr>
                        <a:t>Reasentamientos </a:t>
                      </a:r>
                      <a:r>
                        <a:rPr lang="es-CO" sz="1400" b="1" dirty="0">
                          <a:solidFill>
                            <a:srgbClr val="000000"/>
                          </a:solidFill>
                          <a:effectLst/>
                          <a:latin typeface="Arial" panose="020B0604020202020204" pitchFamily="34" charset="0"/>
                          <a:ea typeface="Times New Roman" panose="02020603050405020304" pitchFamily="18" charset="0"/>
                        </a:rPr>
                        <a:t>Responsable:</a:t>
                      </a:r>
                      <a:r>
                        <a:rPr lang="es-CO" sz="1400" dirty="0">
                          <a:solidFill>
                            <a:srgbClr val="000000"/>
                          </a:solidFill>
                          <a:effectLst/>
                          <a:latin typeface="Arial" panose="020B0604020202020204" pitchFamily="34" charset="0"/>
                          <a:ea typeface="Times New Roman" panose="02020603050405020304" pitchFamily="18" charset="0"/>
                        </a:rPr>
                        <a:t> Directora de Reasentamientos</a:t>
                      </a:r>
                      <a:endParaRPr lang="es-MX"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124365296"/>
                  </a:ext>
                </a:extLst>
              </a:tr>
              <a:tr h="0">
                <a:tc>
                  <a:txBody>
                    <a:bodyPr/>
                    <a:lstStyle/>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Actividad de Tratamiento Riesgo 2: </a:t>
                      </a:r>
                      <a:r>
                        <a:rPr lang="es-CO" sz="1200" dirty="0">
                          <a:solidFill>
                            <a:srgbClr val="000000"/>
                          </a:solidFill>
                          <a:effectLst/>
                          <a:latin typeface="Arial" panose="020B0604020202020204" pitchFamily="34" charset="0"/>
                          <a:ea typeface="Arial" panose="020B0604020202020204" pitchFamily="34" charset="0"/>
                        </a:rPr>
                        <a:t>Actualizar el trámite inscrito ante el SUIT, en el primer semestre de 2023, y mantener la nota que destaca la gratuidad en el trámite del Programa de Reasentamientos.</a:t>
                      </a:r>
                    </a:p>
                    <a:p>
                      <a:pPr algn="just">
                        <a:spcAft>
                          <a:spcPts val="600"/>
                        </a:spcAft>
                      </a:pPr>
                      <a:endParaRPr lang="es-MX" sz="1200" dirty="0">
                        <a:effectLst/>
                        <a:latin typeface="Arial" panose="020B0604020202020204" pitchFamily="34" charset="0"/>
                        <a:ea typeface="Arial" panose="020B0604020202020204" pitchFamily="34" charset="0"/>
                      </a:endParaRPr>
                    </a:p>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Observación de Control Interno:</a:t>
                      </a:r>
                      <a:r>
                        <a:rPr lang="es-CO" sz="1200" dirty="0">
                          <a:solidFill>
                            <a:srgbClr val="000000"/>
                          </a:solidFill>
                          <a:effectLst/>
                          <a:latin typeface="Arial" panose="020B0604020202020204" pitchFamily="34" charset="0"/>
                          <a:ea typeface="Arial" panose="020B0604020202020204" pitchFamily="34" charset="0"/>
                        </a:rPr>
                        <a:t> La actividad programada por el proceso es actualizar el trámite inscrito ante el SUIT, en el primer semestre de 2023, y mantener la nota que destaca la gratuidad en el trámite del programa de Reasentamientos, con fecha de inicio del 1-02-2023 y terminación 31-07-2023, el indicador es un (1) trámite actualizado en SUIT; para el presente seguimiento no se observa avance de la actividad de tratamiento, esta tiene una periodicidad anual, se encuentra próxima a vencer, por esta razón la Asesoría de Control Interno recomienda gestionar las actividades necesarias para cumplir con el desarrollo del tratamiento propuesto en los términos establecidos.</a:t>
                      </a:r>
                      <a:endParaRPr lang="es-MX" sz="12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49662722"/>
                  </a:ext>
                </a:extLst>
              </a:tr>
            </a:tbl>
          </a:graphicData>
        </a:graphic>
      </p:graphicFrame>
      <p:graphicFrame>
        <p:nvGraphicFramePr>
          <p:cNvPr id="8" name="Tabla 7">
            <a:extLst>
              <a:ext uri="{FF2B5EF4-FFF2-40B4-BE49-F238E27FC236}">
                <a16:creationId xmlns:a16="http://schemas.microsoft.com/office/drawing/2014/main" id="{1C4971C9-E1F5-073C-1C0B-B28E2A50AFB9}"/>
              </a:ext>
            </a:extLst>
          </p:cNvPr>
          <p:cNvGraphicFramePr>
            <a:graphicFrameLocks noGrp="1"/>
          </p:cNvGraphicFramePr>
          <p:nvPr>
            <p:extLst>
              <p:ext uri="{D42A27DB-BD31-4B8C-83A1-F6EECF244321}">
                <p14:modId xmlns:p14="http://schemas.microsoft.com/office/powerpoint/2010/main" val="2435182929"/>
              </p:ext>
            </p:extLst>
          </p:nvPr>
        </p:nvGraphicFramePr>
        <p:xfrm>
          <a:off x="911664" y="3646971"/>
          <a:ext cx="10477500" cy="2011680"/>
        </p:xfrm>
        <a:graphic>
          <a:graphicData uri="http://schemas.openxmlformats.org/drawingml/2006/table">
            <a:tbl>
              <a:tblPr firstRow="1" firstCol="1" bandRow="1"/>
              <a:tblGrid>
                <a:gridCol w="10477500">
                  <a:extLst>
                    <a:ext uri="{9D8B030D-6E8A-4147-A177-3AD203B41FA5}">
                      <a16:colId xmlns:a16="http://schemas.microsoft.com/office/drawing/2014/main" val="4293976302"/>
                    </a:ext>
                  </a:extLst>
                </a:gridCol>
              </a:tblGrid>
              <a:tr h="0">
                <a:tc>
                  <a:txBody>
                    <a:bodyPr/>
                    <a:lstStyle/>
                    <a:p>
                      <a:pPr algn="just"/>
                      <a:r>
                        <a:rPr lang="es-CO" sz="1400" b="1" dirty="0">
                          <a:solidFill>
                            <a:srgbClr val="000000"/>
                          </a:solidFill>
                          <a:effectLst/>
                          <a:latin typeface="Arial" panose="020B0604020202020204" pitchFamily="34" charset="0"/>
                          <a:ea typeface="Times New Roman" panose="02020603050405020304" pitchFamily="18" charset="0"/>
                        </a:rPr>
                        <a:t>Proceso: </a:t>
                      </a:r>
                      <a:r>
                        <a:rPr lang="es-CO" sz="1400" dirty="0">
                          <a:solidFill>
                            <a:srgbClr val="000000"/>
                          </a:solidFill>
                          <a:effectLst/>
                          <a:latin typeface="Arial" panose="020B0604020202020204" pitchFamily="34" charset="0"/>
                          <a:ea typeface="Times New Roman" panose="02020603050405020304" pitchFamily="18" charset="0"/>
                        </a:rPr>
                        <a:t>Mejoramiento de Barrios</a:t>
                      </a:r>
                      <a:r>
                        <a:rPr lang="es-CO" sz="1400" b="1" dirty="0">
                          <a:solidFill>
                            <a:srgbClr val="000000"/>
                          </a:solidFill>
                          <a:effectLst/>
                          <a:latin typeface="Arial" panose="020B0604020202020204" pitchFamily="34" charset="0"/>
                          <a:ea typeface="Times New Roman" panose="02020603050405020304" pitchFamily="18" charset="0"/>
                        </a:rPr>
                        <a:t> Responsable:</a:t>
                      </a:r>
                      <a:r>
                        <a:rPr lang="es-CO" sz="1400" dirty="0">
                          <a:solidFill>
                            <a:srgbClr val="000000"/>
                          </a:solidFill>
                          <a:effectLst/>
                          <a:latin typeface="Arial" panose="020B0604020202020204" pitchFamily="34" charset="0"/>
                          <a:ea typeface="Times New Roman" panose="02020603050405020304" pitchFamily="18" charset="0"/>
                        </a:rPr>
                        <a:t> Directora Mejoramiento de Barrios</a:t>
                      </a:r>
                      <a:endParaRPr lang="es-MX" sz="16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31089456"/>
                  </a:ext>
                </a:extLst>
              </a:tr>
              <a:tr h="0">
                <a:tc>
                  <a:txBody>
                    <a:bodyPr/>
                    <a:lstStyle/>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Actividad de Tratamiento Riesgo 1: </a:t>
                      </a:r>
                      <a:r>
                        <a:rPr lang="es-CO" sz="1200" dirty="0">
                          <a:solidFill>
                            <a:srgbClr val="000000"/>
                          </a:solidFill>
                          <a:effectLst/>
                          <a:latin typeface="Arial" panose="020B0604020202020204" pitchFamily="34" charset="0"/>
                          <a:ea typeface="Arial" panose="020B0604020202020204" pitchFamily="34" charset="0"/>
                        </a:rPr>
                        <a:t>Realizar una (1) socialización a los equipos de trabajo de la DMB sobre los puntos de control establecidos en el procedimiento de Supervisión de Contratos para evitar posibles incumplimientos por parte de los contratistas de consultoría, obra e interventoría.</a:t>
                      </a:r>
                      <a:endParaRPr lang="es-MX" sz="1200" dirty="0">
                        <a:effectLst/>
                        <a:latin typeface="Arial" panose="020B0604020202020204" pitchFamily="34" charset="0"/>
                        <a:ea typeface="Arial" panose="020B0604020202020204" pitchFamily="34" charset="0"/>
                      </a:endParaRPr>
                    </a:p>
                    <a:p>
                      <a:pPr algn="just">
                        <a:spcAft>
                          <a:spcPts val="600"/>
                        </a:spcAft>
                      </a:pPr>
                      <a:r>
                        <a:rPr lang="es-CO" sz="1200" dirty="0">
                          <a:effectLst/>
                          <a:latin typeface="Arial" panose="020B0604020202020204" pitchFamily="34" charset="0"/>
                          <a:ea typeface="Arial" panose="020B0604020202020204" pitchFamily="34" charset="0"/>
                        </a:rPr>
                        <a:t> </a:t>
                      </a:r>
                      <a:endParaRPr lang="es-MX" sz="1200" dirty="0">
                        <a:effectLst/>
                        <a:latin typeface="Arial" panose="020B0604020202020204" pitchFamily="34" charset="0"/>
                        <a:ea typeface="Arial" panose="020B0604020202020204" pitchFamily="34" charset="0"/>
                      </a:endParaRPr>
                    </a:p>
                    <a:p>
                      <a:pPr algn="just">
                        <a:spcAft>
                          <a:spcPts val="600"/>
                        </a:spcAft>
                      </a:pPr>
                      <a:r>
                        <a:rPr lang="es-CO" sz="1200" b="1" dirty="0">
                          <a:solidFill>
                            <a:srgbClr val="000000"/>
                          </a:solidFill>
                          <a:effectLst/>
                          <a:latin typeface="Arial" panose="020B0604020202020204" pitchFamily="34" charset="0"/>
                          <a:ea typeface="Arial" panose="020B0604020202020204" pitchFamily="34" charset="0"/>
                        </a:rPr>
                        <a:t>Observación de Control Interno:</a:t>
                      </a:r>
                      <a:r>
                        <a:rPr lang="es-CO" sz="1200" dirty="0">
                          <a:solidFill>
                            <a:srgbClr val="000000"/>
                          </a:solidFill>
                          <a:effectLst/>
                          <a:latin typeface="Arial" panose="020B0604020202020204" pitchFamily="34" charset="0"/>
                          <a:ea typeface="Arial" panose="020B0604020202020204" pitchFamily="34" charset="0"/>
                        </a:rPr>
                        <a:t> La actividad programada por el proceso es realizar una (1) socialización a los equipos de trabajo de la DMB sobre los puntos de control establecidos en el procedimiento de Supervisión de Contratos para evitar posibles incumplimientos por parte de los contratistas de consultoría, obra e interventoría, con fecha de inicio del 1-02-2023 y terminación 30-08-2023, el indicador es una (1) socialización desarrollada; para el presente seguimiento no se observa avance de la actividad de tratamiento, esta tiene una periodicidad anual, se encuentra en tiempos para la ejecución oportuna inicialmente programada. Sin embargo; la Asesoría de Control Interno recomienda iniciar las gestiones necesarias para cumplir con el desarrollo de la actividad de tratamiento propuesta en los términos establecidos.</a:t>
                      </a:r>
                      <a:endParaRPr lang="es-MX" sz="12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751721279"/>
                  </a:ext>
                </a:extLst>
              </a:tr>
            </a:tbl>
          </a:graphicData>
        </a:graphic>
      </p:graphicFrame>
    </p:spTree>
    <p:extLst>
      <p:ext uri="{BB962C8B-B14F-4D97-AF65-F5344CB8AC3E}">
        <p14:creationId xmlns:p14="http://schemas.microsoft.com/office/powerpoint/2010/main" val="1459215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750520"/>
            <a:ext cx="8634004" cy="206210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a:solidFill>
                  <a:schemeClr val="bg1">
                    <a:lumMod val="50000"/>
                  </a:schemeClr>
                </a:solidFill>
              </a:rPr>
              <a:t>7. Propuesta de Matriz de Riesgos de Corrupción </a:t>
            </a:r>
            <a:endParaRPr lang="es-CO" sz="3200" b="1" dirty="0">
              <a:solidFill>
                <a:schemeClr val="bg1">
                  <a:lumMod val="50000"/>
                </a:schemeClr>
              </a:solidFill>
            </a:endParaRP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543116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32CCE4B-E9C1-E1AB-B6EE-99100B747A5A}"/>
              </a:ext>
            </a:extLst>
          </p:cNvPr>
          <p:cNvSpPr>
            <a:spLocks noGrp="1"/>
          </p:cNvSpPr>
          <p:nvPr>
            <p:ph type="ctrTitle"/>
          </p:nvPr>
        </p:nvSpPr>
        <p:spPr>
          <a:xfrm>
            <a:off x="1837476" y="318920"/>
            <a:ext cx="8738161" cy="857913"/>
          </a:xfrm>
        </p:spPr>
        <p:txBody>
          <a:bodyPr>
            <a:noAutofit/>
          </a:bodyPr>
          <a:lstStyle/>
          <a:p>
            <a:pPr algn="l"/>
            <a:r>
              <a:rPr lang="es-ES" sz="2800" b="1" dirty="0">
                <a:solidFill>
                  <a:srgbClr val="22A676"/>
                </a:solidFill>
                <a:latin typeface="Museo Sans Condensed 900" charset="0"/>
                <a:ea typeface="Museo Sans Condensed 900" charset="0"/>
                <a:cs typeface="Museo Sans Condensed 900" charset="0"/>
              </a:rPr>
              <a:t>Posible Riesgo de Corrupción en la selección de familias del programa de reasentamiento buscando un beneficio privado.</a:t>
            </a:r>
          </a:p>
        </p:txBody>
      </p:sp>
      <p:sp>
        <p:nvSpPr>
          <p:cNvPr id="10" name="CuadroTexto 9">
            <a:extLst>
              <a:ext uri="{FF2B5EF4-FFF2-40B4-BE49-F238E27FC236}">
                <a16:creationId xmlns:a16="http://schemas.microsoft.com/office/drawing/2014/main" id="{0B81C89C-D8C5-F0F0-3B03-4332AE28DD02}"/>
              </a:ext>
            </a:extLst>
          </p:cNvPr>
          <p:cNvSpPr txBox="1"/>
          <p:nvPr/>
        </p:nvSpPr>
        <p:spPr>
          <a:xfrm>
            <a:off x="1949512" y="5268693"/>
            <a:ext cx="8292974" cy="923330"/>
          </a:xfrm>
          <a:prstGeom prst="rect">
            <a:avLst/>
          </a:prstGeom>
          <a:noFill/>
        </p:spPr>
        <p:txBody>
          <a:bodyPr wrap="square" rtlCol="0">
            <a:spAutoFit/>
          </a:bodyPr>
          <a:lstStyle/>
          <a:p>
            <a:pPr algn="just"/>
            <a:r>
              <a:rPr lang="es-MX" dirty="0"/>
              <a:t>El riesgo “2” que actualmente esta vigente dentro el mapa de riesgos de corrupción, esta directamente relacionado con la necesidad de riesgo formulada. No obstante se fortalecerán las causas y revisaran los controles y actividades de tratamiento.</a:t>
            </a:r>
          </a:p>
        </p:txBody>
      </p:sp>
      <p:pic>
        <p:nvPicPr>
          <p:cNvPr id="3" name="Imagen 2">
            <a:extLst>
              <a:ext uri="{FF2B5EF4-FFF2-40B4-BE49-F238E27FC236}">
                <a16:creationId xmlns:a16="http://schemas.microsoft.com/office/drawing/2014/main" id="{F13F4734-04C3-1972-1434-40B5AF56D4DB}"/>
              </a:ext>
            </a:extLst>
          </p:cNvPr>
          <p:cNvPicPr>
            <a:picLocks noChangeAspect="1"/>
          </p:cNvPicPr>
          <p:nvPr/>
        </p:nvPicPr>
        <p:blipFill>
          <a:blip r:embed="rId3"/>
          <a:stretch>
            <a:fillRect/>
          </a:stretch>
        </p:blipFill>
        <p:spPr>
          <a:xfrm>
            <a:off x="1188175" y="1298447"/>
            <a:ext cx="9984092" cy="3970245"/>
          </a:xfrm>
          <a:prstGeom prst="rect">
            <a:avLst/>
          </a:prstGeom>
          <a:effectLst/>
        </p:spPr>
      </p:pic>
    </p:spTree>
    <p:extLst>
      <p:ext uri="{BB962C8B-B14F-4D97-AF65-F5344CB8AC3E}">
        <p14:creationId xmlns:p14="http://schemas.microsoft.com/office/powerpoint/2010/main" val="3012400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32CCE4B-E9C1-E1AB-B6EE-99100B747A5A}"/>
              </a:ext>
            </a:extLst>
          </p:cNvPr>
          <p:cNvSpPr>
            <a:spLocks noGrp="1"/>
          </p:cNvSpPr>
          <p:nvPr>
            <p:ph type="ctrTitle"/>
          </p:nvPr>
        </p:nvSpPr>
        <p:spPr>
          <a:xfrm>
            <a:off x="1725439" y="615143"/>
            <a:ext cx="8689064" cy="857913"/>
          </a:xfrm>
        </p:spPr>
        <p:txBody>
          <a:bodyPr>
            <a:noAutofit/>
          </a:bodyPr>
          <a:lstStyle/>
          <a:p>
            <a:pPr algn="just"/>
            <a:r>
              <a:rPr lang="es-ES" sz="2800" b="1" dirty="0">
                <a:solidFill>
                  <a:srgbClr val="22A676"/>
                </a:solidFill>
                <a:latin typeface="Museo Sans Condensed 900" charset="0"/>
                <a:ea typeface="Museo Sans Condensed 900" charset="0"/>
                <a:cs typeface="Museo Sans Condensed 900" charset="0"/>
              </a:rPr>
              <a:t>Posible Riesgo de Corrupción al informar al ciudadano de un NO cumplimiento de condiciones de su vivienda cuando ésta SÍ cumple para la asignación de recursos (plan terrazas), buscando un beneficio privado.</a:t>
            </a:r>
          </a:p>
        </p:txBody>
      </p:sp>
      <p:sp>
        <p:nvSpPr>
          <p:cNvPr id="10" name="CuadroTexto 9">
            <a:extLst>
              <a:ext uri="{FF2B5EF4-FFF2-40B4-BE49-F238E27FC236}">
                <a16:creationId xmlns:a16="http://schemas.microsoft.com/office/drawing/2014/main" id="{0B81C89C-D8C5-F0F0-3B03-4332AE28DD02}"/>
              </a:ext>
            </a:extLst>
          </p:cNvPr>
          <p:cNvSpPr txBox="1"/>
          <p:nvPr/>
        </p:nvSpPr>
        <p:spPr>
          <a:xfrm>
            <a:off x="1886139" y="5386389"/>
            <a:ext cx="8120959" cy="1200329"/>
          </a:xfrm>
          <a:prstGeom prst="rect">
            <a:avLst/>
          </a:prstGeom>
          <a:noFill/>
        </p:spPr>
        <p:txBody>
          <a:bodyPr wrap="square" rtlCol="0">
            <a:spAutoFit/>
          </a:bodyPr>
          <a:lstStyle/>
          <a:p>
            <a:pPr algn="just"/>
            <a:r>
              <a:rPr lang="es-MX" dirty="0"/>
              <a:t>El riesgo “15” actualmente esta vigente dentro el mapa de riesgos de corrupción, esta directamente relacionado con la necesidad de riesgo formulada. No obstante el proceso en pro de fortalecer sus controles, definirá una actividad adicional, que mitigue la materialización del riesgo.</a:t>
            </a:r>
          </a:p>
        </p:txBody>
      </p:sp>
      <p:pic>
        <p:nvPicPr>
          <p:cNvPr id="3" name="Imagen 2">
            <a:extLst>
              <a:ext uri="{FF2B5EF4-FFF2-40B4-BE49-F238E27FC236}">
                <a16:creationId xmlns:a16="http://schemas.microsoft.com/office/drawing/2014/main" id="{ED60C7F7-F323-8F24-58E5-1B797B0C6F35}"/>
              </a:ext>
            </a:extLst>
          </p:cNvPr>
          <p:cNvPicPr>
            <a:picLocks noChangeAspect="1"/>
          </p:cNvPicPr>
          <p:nvPr/>
        </p:nvPicPr>
        <p:blipFill>
          <a:blip r:embed="rId3"/>
          <a:stretch>
            <a:fillRect/>
          </a:stretch>
        </p:blipFill>
        <p:spPr>
          <a:xfrm>
            <a:off x="1632642" y="2100406"/>
            <a:ext cx="8899557" cy="3249770"/>
          </a:xfrm>
          <a:prstGeom prst="rect">
            <a:avLst/>
          </a:prstGeom>
        </p:spPr>
      </p:pic>
    </p:spTree>
    <p:extLst>
      <p:ext uri="{BB962C8B-B14F-4D97-AF65-F5344CB8AC3E}">
        <p14:creationId xmlns:p14="http://schemas.microsoft.com/office/powerpoint/2010/main" val="4073865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32CCE4B-E9C1-E1AB-B6EE-99100B747A5A}"/>
              </a:ext>
            </a:extLst>
          </p:cNvPr>
          <p:cNvSpPr>
            <a:spLocks noGrp="1"/>
          </p:cNvSpPr>
          <p:nvPr>
            <p:ph type="ctrTitle"/>
          </p:nvPr>
        </p:nvSpPr>
        <p:spPr>
          <a:xfrm>
            <a:off x="1725439" y="615143"/>
            <a:ext cx="8689064" cy="857913"/>
          </a:xfrm>
        </p:spPr>
        <p:txBody>
          <a:bodyPr>
            <a:noAutofit/>
          </a:bodyPr>
          <a:lstStyle/>
          <a:p>
            <a:pPr algn="just"/>
            <a:r>
              <a:rPr lang="es-ES" sz="2800" b="1" dirty="0">
                <a:solidFill>
                  <a:srgbClr val="00B050"/>
                </a:solidFill>
                <a:latin typeface="Museo Sans Condensed 900" charset="0"/>
                <a:ea typeface="Museo Sans Condensed 900" charset="0"/>
                <a:cs typeface="Museo Sans Condensed 900" charset="0"/>
              </a:rPr>
              <a:t>Posible Riesgo de Corrupción al informar al ciudadano de un NO cumplimiento de condiciones de su vivienda cuando esta SI cumple, para la asignación de recursos (plan terrazas) buscando un beneficio privado.</a:t>
            </a:r>
          </a:p>
        </p:txBody>
      </p:sp>
      <p:pic>
        <p:nvPicPr>
          <p:cNvPr id="2" name="Imagen 1">
            <a:extLst>
              <a:ext uri="{FF2B5EF4-FFF2-40B4-BE49-F238E27FC236}">
                <a16:creationId xmlns:a16="http://schemas.microsoft.com/office/drawing/2014/main" id="{2887C4B0-0885-1BA3-7E84-7DF694217096}"/>
              </a:ext>
            </a:extLst>
          </p:cNvPr>
          <p:cNvPicPr>
            <a:picLocks noChangeAspect="1"/>
          </p:cNvPicPr>
          <p:nvPr/>
        </p:nvPicPr>
        <p:blipFill>
          <a:blip r:embed="rId3"/>
          <a:stretch>
            <a:fillRect/>
          </a:stretch>
        </p:blipFill>
        <p:spPr>
          <a:xfrm>
            <a:off x="1541981" y="2061337"/>
            <a:ext cx="8944824" cy="2868778"/>
          </a:xfrm>
          <a:prstGeom prst="rect">
            <a:avLst/>
          </a:prstGeom>
        </p:spPr>
      </p:pic>
      <p:sp>
        <p:nvSpPr>
          <p:cNvPr id="4" name="CuadroTexto 3">
            <a:extLst>
              <a:ext uri="{FF2B5EF4-FFF2-40B4-BE49-F238E27FC236}">
                <a16:creationId xmlns:a16="http://schemas.microsoft.com/office/drawing/2014/main" id="{DEED703D-4F92-3712-AB47-0191FC5F6EAF}"/>
              </a:ext>
            </a:extLst>
          </p:cNvPr>
          <p:cNvSpPr txBox="1"/>
          <p:nvPr/>
        </p:nvSpPr>
        <p:spPr>
          <a:xfrm>
            <a:off x="1886139" y="5386389"/>
            <a:ext cx="8120959" cy="1200329"/>
          </a:xfrm>
          <a:prstGeom prst="rect">
            <a:avLst/>
          </a:prstGeom>
          <a:noFill/>
        </p:spPr>
        <p:txBody>
          <a:bodyPr wrap="square" rtlCol="0">
            <a:spAutoFit/>
          </a:bodyPr>
          <a:lstStyle/>
          <a:p>
            <a:pPr algn="just"/>
            <a:r>
              <a:rPr lang="es-MX" dirty="0"/>
              <a:t>El riesgo “16” actualmente esta vigente dentro el mapa de riesgos de corrupción, esta directamente relacionado con la necesidad de riesgo formulada. No obstante el proceso en pro de fortalecer sus controles, definirá una actividad adicional, que mitigue la materialización del riesgo.</a:t>
            </a:r>
          </a:p>
        </p:txBody>
      </p:sp>
    </p:spTree>
    <p:extLst>
      <p:ext uri="{BB962C8B-B14F-4D97-AF65-F5344CB8AC3E}">
        <p14:creationId xmlns:p14="http://schemas.microsoft.com/office/powerpoint/2010/main" val="3153546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32CCE4B-E9C1-E1AB-B6EE-99100B747A5A}"/>
              </a:ext>
            </a:extLst>
          </p:cNvPr>
          <p:cNvSpPr>
            <a:spLocks noGrp="1"/>
          </p:cNvSpPr>
          <p:nvPr>
            <p:ph type="ctrTitle"/>
          </p:nvPr>
        </p:nvSpPr>
        <p:spPr>
          <a:xfrm>
            <a:off x="1669987" y="285022"/>
            <a:ext cx="8689064" cy="857913"/>
          </a:xfrm>
        </p:spPr>
        <p:txBody>
          <a:bodyPr>
            <a:noAutofit/>
          </a:bodyPr>
          <a:lstStyle/>
          <a:p>
            <a:pPr algn="just"/>
            <a:r>
              <a:rPr lang="es-ES" sz="2800" b="1" dirty="0">
                <a:solidFill>
                  <a:srgbClr val="22A676"/>
                </a:solidFill>
                <a:latin typeface="Museo Sans Condensed 900" charset="0"/>
                <a:ea typeface="Museo Sans Condensed 900" charset="0"/>
                <a:cs typeface="Museo Sans Condensed 900" charset="0"/>
              </a:rPr>
              <a:t>Propuesta identificación riesgos de corrupción por parte de la OAP – PROCESO DUT. </a:t>
            </a:r>
            <a:r>
              <a:rPr lang="es-ES" sz="1600" b="1" dirty="0">
                <a:solidFill>
                  <a:srgbClr val="22A676"/>
                </a:solidFill>
                <a:latin typeface="Museo Sans Condensed 900" charset="0"/>
                <a:ea typeface="Museo Sans Condensed 900" charset="0"/>
                <a:cs typeface="Museo Sans Condensed 900" charset="0"/>
              </a:rPr>
              <a:t>(</a:t>
            </a:r>
            <a:r>
              <a:rPr lang="es-ES" sz="1600" b="1" i="1" dirty="0">
                <a:solidFill>
                  <a:srgbClr val="22A676"/>
                </a:solidFill>
                <a:latin typeface="Museo Sans Condensed 900" charset="0"/>
                <a:ea typeface="Museo Sans Condensed 900" charset="0"/>
                <a:cs typeface="Museo Sans Condensed 900" charset="0"/>
              </a:rPr>
              <a:t>Fuente 208-TIT-Pr-15 ADQUISICIÓN PREDIAL</a:t>
            </a:r>
            <a:r>
              <a:rPr lang="es-ES" sz="1600" b="1" dirty="0">
                <a:solidFill>
                  <a:srgbClr val="22A676"/>
                </a:solidFill>
                <a:latin typeface="Museo Sans Condensed 900" charset="0"/>
                <a:ea typeface="Museo Sans Condensed 900" charset="0"/>
                <a:cs typeface="Museo Sans Condensed 900" charset="0"/>
              </a:rPr>
              <a:t>)</a:t>
            </a:r>
          </a:p>
        </p:txBody>
      </p:sp>
      <p:sp>
        <p:nvSpPr>
          <p:cNvPr id="6" name="CuadroTexto 5">
            <a:extLst>
              <a:ext uri="{FF2B5EF4-FFF2-40B4-BE49-F238E27FC236}">
                <a16:creationId xmlns:a16="http://schemas.microsoft.com/office/drawing/2014/main" id="{035C1013-1356-3103-8BD4-25778DFB5A1F}"/>
              </a:ext>
            </a:extLst>
          </p:cNvPr>
          <p:cNvSpPr txBox="1"/>
          <p:nvPr/>
        </p:nvSpPr>
        <p:spPr>
          <a:xfrm>
            <a:off x="1669987" y="1881190"/>
            <a:ext cx="3874883" cy="1077218"/>
          </a:xfrm>
          <a:prstGeom prst="rect">
            <a:avLst/>
          </a:prstGeom>
          <a:noFill/>
        </p:spPr>
        <p:txBody>
          <a:bodyPr wrap="square" rtlCol="0">
            <a:spAutoFit/>
          </a:bodyPr>
          <a:lstStyle/>
          <a:p>
            <a:pPr algn="just"/>
            <a:r>
              <a:rPr lang="es-MX" sz="1600" dirty="0"/>
              <a:t>DUT. Ausencia de criterios claros de selección para la compra de predios para titulación, permitiendo actos de corrupción ante favorecimientos.</a:t>
            </a:r>
          </a:p>
        </p:txBody>
      </p:sp>
      <p:sp>
        <p:nvSpPr>
          <p:cNvPr id="9" name="CuadroTexto 8">
            <a:extLst>
              <a:ext uri="{FF2B5EF4-FFF2-40B4-BE49-F238E27FC236}">
                <a16:creationId xmlns:a16="http://schemas.microsoft.com/office/drawing/2014/main" id="{757487B7-27C6-2AE5-D631-3B8E87319856}"/>
              </a:ext>
            </a:extLst>
          </p:cNvPr>
          <p:cNvSpPr txBox="1"/>
          <p:nvPr/>
        </p:nvSpPr>
        <p:spPr>
          <a:xfrm>
            <a:off x="6393256" y="2058370"/>
            <a:ext cx="4777664" cy="1569660"/>
          </a:xfrm>
          <a:prstGeom prst="rect">
            <a:avLst/>
          </a:prstGeom>
          <a:noFill/>
        </p:spPr>
        <p:txBody>
          <a:bodyPr wrap="square" rtlCol="0">
            <a:spAutoFit/>
          </a:bodyPr>
          <a:lstStyle/>
          <a:p>
            <a:pPr algn="just"/>
            <a:r>
              <a:rPr lang="es-MX" sz="1600" dirty="0"/>
              <a:t>Posibilidad de comprar predios para titulación bajo criterios subjetivos de selección, desviando la gestión en las fases de visita a terreno, estudio jurídico y de títulos, estudio técnico y/o valoración integral del inmueble, con el fin de recibir un beneficio económico por parte de terceros.</a:t>
            </a:r>
          </a:p>
        </p:txBody>
      </p:sp>
      <p:sp>
        <p:nvSpPr>
          <p:cNvPr id="11" name="CuadroTexto 10">
            <a:extLst>
              <a:ext uri="{FF2B5EF4-FFF2-40B4-BE49-F238E27FC236}">
                <a16:creationId xmlns:a16="http://schemas.microsoft.com/office/drawing/2014/main" id="{957DEDC5-4210-3F07-3B51-D397DFB4D773}"/>
              </a:ext>
            </a:extLst>
          </p:cNvPr>
          <p:cNvSpPr txBox="1"/>
          <p:nvPr/>
        </p:nvSpPr>
        <p:spPr>
          <a:xfrm>
            <a:off x="1558178" y="1453686"/>
            <a:ext cx="2833734" cy="369332"/>
          </a:xfrm>
          <a:prstGeom prst="rect">
            <a:avLst/>
          </a:prstGeom>
          <a:noFill/>
        </p:spPr>
        <p:txBody>
          <a:bodyPr wrap="square" rtlCol="0">
            <a:spAutoFit/>
          </a:bodyPr>
          <a:lstStyle/>
          <a:p>
            <a:r>
              <a:rPr lang="es-MX" b="1" dirty="0">
                <a:solidFill>
                  <a:srgbClr val="FF0000"/>
                </a:solidFill>
                <a:effectLst>
                  <a:outerShdw blurRad="38100" dist="38100" dir="2700000" algn="tl">
                    <a:srgbClr val="000000">
                      <a:alpha val="43137"/>
                    </a:srgbClr>
                  </a:outerShdw>
                </a:effectLst>
              </a:rPr>
              <a:t>CAUSA O EVENTO</a:t>
            </a:r>
          </a:p>
        </p:txBody>
      </p:sp>
      <p:sp>
        <p:nvSpPr>
          <p:cNvPr id="12" name="CuadroTexto 11">
            <a:extLst>
              <a:ext uri="{FF2B5EF4-FFF2-40B4-BE49-F238E27FC236}">
                <a16:creationId xmlns:a16="http://schemas.microsoft.com/office/drawing/2014/main" id="{AB222F4B-857C-EBC4-B47A-B8EB4DC9DDEB}"/>
              </a:ext>
            </a:extLst>
          </p:cNvPr>
          <p:cNvSpPr txBox="1"/>
          <p:nvPr/>
        </p:nvSpPr>
        <p:spPr>
          <a:xfrm>
            <a:off x="6393256" y="1680823"/>
            <a:ext cx="2833734" cy="369332"/>
          </a:xfrm>
          <a:prstGeom prst="rect">
            <a:avLst/>
          </a:prstGeom>
          <a:noFill/>
        </p:spPr>
        <p:txBody>
          <a:bodyPr wrap="square" rtlCol="0">
            <a:spAutoFit/>
          </a:bodyPr>
          <a:lstStyle/>
          <a:p>
            <a:r>
              <a:rPr lang="es-MX" b="1" dirty="0">
                <a:solidFill>
                  <a:srgbClr val="00B050"/>
                </a:solidFill>
                <a:effectLst>
                  <a:outerShdw blurRad="38100" dist="38100" dir="2700000" algn="tl">
                    <a:srgbClr val="000000">
                      <a:alpha val="43137"/>
                    </a:srgbClr>
                  </a:outerShdw>
                </a:effectLst>
              </a:rPr>
              <a:t>RIESGO PROPUESTO</a:t>
            </a:r>
          </a:p>
        </p:txBody>
      </p:sp>
      <p:pic>
        <p:nvPicPr>
          <p:cNvPr id="14" name="Imagen 13">
            <a:extLst>
              <a:ext uri="{FF2B5EF4-FFF2-40B4-BE49-F238E27FC236}">
                <a16:creationId xmlns:a16="http://schemas.microsoft.com/office/drawing/2014/main" id="{72232031-A4F7-6967-4FA5-405A92235606}"/>
              </a:ext>
            </a:extLst>
          </p:cNvPr>
          <p:cNvPicPr>
            <a:picLocks noChangeAspect="1"/>
          </p:cNvPicPr>
          <p:nvPr/>
        </p:nvPicPr>
        <p:blipFill>
          <a:blip r:embed="rId3"/>
          <a:stretch>
            <a:fillRect/>
          </a:stretch>
        </p:blipFill>
        <p:spPr>
          <a:xfrm>
            <a:off x="1986858" y="2948998"/>
            <a:ext cx="1557196" cy="1918240"/>
          </a:xfrm>
          <a:prstGeom prst="rect">
            <a:avLst/>
          </a:prstGeom>
        </p:spPr>
      </p:pic>
      <p:sp>
        <p:nvSpPr>
          <p:cNvPr id="2" name="CuadroTexto 1">
            <a:extLst>
              <a:ext uri="{FF2B5EF4-FFF2-40B4-BE49-F238E27FC236}">
                <a16:creationId xmlns:a16="http://schemas.microsoft.com/office/drawing/2014/main" id="{92910F99-31B6-DF64-9EE6-BE120D9E71BA}"/>
              </a:ext>
            </a:extLst>
          </p:cNvPr>
          <p:cNvSpPr txBox="1"/>
          <p:nvPr/>
        </p:nvSpPr>
        <p:spPr>
          <a:xfrm>
            <a:off x="3620330" y="3531793"/>
            <a:ext cx="5771583" cy="369332"/>
          </a:xfrm>
          <a:prstGeom prst="rect">
            <a:avLst/>
          </a:prstGeom>
          <a:noFill/>
        </p:spPr>
        <p:txBody>
          <a:bodyPr wrap="square" rtlCol="0">
            <a:spAutoFit/>
          </a:bodyPr>
          <a:lstStyle/>
          <a:p>
            <a:r>
              <a:rPr lang="es-MX" b="1" dirty="0">
                <a:solidFill>
                  <a:srgbClr val="FFB819"/>
                </a:solidFill>
                <a:effectLst>
                  <a:outerShdw blurRad="38100" dist="38100" dir="2700000" algn="tl">
                    <a:srgbClr val="000000">
                      <a:alpha val="43137"/>
                    </a:srgbClr>
                  </a:outerShdw>
                </a:effectLst>
              </a:rPr>
              <a:t>CONTROLES  SUGERIDOS</a:t>
            </a:r>
          </a:p>
        </p:txBody>
      </p:sp>
      <p:sp>
        <p:nvSpPr>
          <p:cNvPr id="3" name="CuadroTexto 2">
            <a:extLst>
              <a:ext uri="{FF2B5EF4-FFF2-40B4-BE49-F238E27FC236}">
                <a16:creationId xmlns:a16="http://schemas.microsoft.com/office/drawing/2014/main" id="{1CA7EDF8-6C8D-CD14-DDFD-7C9A463BF83E}"/>
              </a:ext>
            </a:extLst>
          </p:cNvPr>
          <p:cNvSpPr txBox="1"/>
          <p:nvPr/>
        </p:nvSpPr>
        <p:spPr>
          <a:xfrm>
            <a:off x="3620330" y="3959297"/>
            <a:ext cx="6183517" cy="1815882"/>
          </a:xfrm>
          <a:prstGeom prst="rect">
            <a:avLst/>
          </a:prstGeom>
          <a:noFill/>
        </p:spPr>
        <p:txBody>
          <a:bodyPr wrap="square" rtlCol="0">
            <a:spAutoFit/>
          </a:bodyPr>
          <a:lstStyle>
            <a:defPPr>
              <a:defRPr lang="es-ES"/>
            </a:defPPr>
            <a:lvl1pPr algn="just">
              <a:defRPr sz="1600"/>
            </a:lvl1pPr>
          </a:lstStyle>
          <a:p>
            <a:pPr marL="285750" indent="-285750">
              <a:buFont typeface="Wingdings" panose="05000000000000000000" pitchFamily="2" charset="2"/>
              <a:buChar char="ü"/>
            </a:pPr>
            <a:r>
              <a:rPr lang="es-MX" dirty="0"/>
              <a:t>Definir criterios para la compra de </a:t>
            </a:r>
          </a:p>
          <a:p>
            <a:pPr marL="285750" indent="-285750">
              <a:buFont typeface="Wingdings" panose="05000000000000000000" pitchFamily="2" charset="2"/>
              <a:buChar char="ü"/>
            </a:pPr>
            <a:r>
              <a:rPr lang="es-MX" dirty="0"/>
              <a:t>Validar las caracterizaciones técnica 	</a:t>
            </a:r>
          </a:p>
          <a:p>
            <a:pPr marL="285750" indent="-285750">
              <a:buFont typeface="Wingdings" panose="05000000000000000000" pitchFamily="2" charset="2"/>
              <a:buChar char="ü"/>
            </a:pPr>
            <a:r>
              <a:rPr lang="es-MX" dirty="0"/>
              <a:t>Verificar las visita a terreno de manera aleatoria  	</a:t>
            </a:r>
          </a:p>
          <a:p>
            <a:pPr marL="285750" indent="-285750">
              <a:buFont typeface="Wingdings" panose="05000000000000000000" pitchFamily="2" charset="2"/>
              <a:buChar char="ü"/>
            </a:pPr>
            <a:r>
              <a:rPr lang="es-MX" dirty="0"/>
              <a:t>Verificar los estudios jurídicos y de títulos </a:t>
            </a:r>
          </a:p>
          <a:p>
            <a:pPr marL="285750" indent="-285750">
              <a:buFont typeface="Wingdings" panose="05000000000000000000" pitchFamily="2" charset="2"/>
              <a:buChar char="ü"/>
            </a:pPr>
            <a:r>
              <a:rPr lang="es-MX" dirty="0"/>
              <a:t>Validar los estudios técnicos   </a:t>
            </a:r>
          </a:p>
          <a:p>
            <a:pPr marL="285750" indent="-285750">
              <a:buFont typeface="Wingdings" panose="05000000000000000000" pitchFamily="2" charset="2"/>
              <a:buChar char="ü"/>
            </a:pPr>
            <a:r>
              <a:rPr lang="es-MX" dirty="0"/>
              <a:t>Validar las caracterizaciones sociales 	</a:t>
            </a:r>
          </a:p>
          <a:p>
            <a:pPr marL="285750" indent="-285750">
              <a:buFont typeface="Wingdings" panose="05000000000000000000" pitchFamily="2" charset="2"/>
              <a:buChar char="ü"/>
            </a:pPr>
            <a:r>
              <a:rPr lang="es-MX" dirty="0"/>
              <a:t>Estudiar valoración integral del inmueble</a:t>
            </a:r>
          </a:p>
        </p:txBody>
      </p:sp>
    </p:spTree>
    <p:extLst>
      <p:ext uri="{BB962C8B-B14F-4D97-AF65-F5344CB8AC3E}">
        <p14:creationId xmlns:p14="http://schemas.microsoft.com/office/powerpoint/2010/main" val="3976237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32CCE4B-E9C1-E1AB-B6EE-99100B747A5A}"/>
              </a:ext>
            </a:extLst>
          </p:cNvPr>
          <p:cNvSpPr>
            <a:spLocks noGrp="1"/>
          </p:cNvSpPr>
          <p:nvPr>
            <p:ph type="ctrTitle"/>
          </p:nvPr>
        </p:nvSpPr>
        <p:spPr>
          <a:xfrm>
            <a:off x="1688093" y="196548"/>
            <a:ext cx="8689064" cy="857913"/>
          </a:xfrm>
        </p:spPr>
        <p:txBody>
          <a:bodyPr>
            <a:noAutofit/>
          </a:bodyPr>
          <a:lstStyle/>
          <a:p>
            <a:pPr algn="just"/>
            <a:r>
              <a:rPr lang="es-ES" sz="2800" b="1" dirty="0">
                <a:solidFill>
                  <a:srgbClr val="22A676"/>
                </a:solidFill>
                <a:latin typeface="Museo Sans Condensed 900" charset="0"/>
                <a:ea typeface="Museo Sans Condensed 900" charset="0"/>
                <a:cs typeface="Museo Sans Condensed 900" charset="0"/>
              </a:rPr>
              <a:t>Propuesta identificación riesgos de corrupción por parte de la OAP. </a:t>
            </a:r>
            <a:r>
              <a:rPr lang="es-ES" sz="1600" b="1" i="1" dirty="0">
                <a:solidFill>
                  <a:srgbClr val="22A676"/>
                </a:solidFill>
                <a:latin typeface="Museo Sans Condensed 900" charset="0"/>
                <a:ea typeface="Museo Sans Condensed 900" charset="0"/>
                <a:cs typeface="Museo Sans Condensed 900" charset="0"/>
              </a:rPr>
              <a:t>(208-TIT-Pr-14 TRANSFERENCIA DE DOMINIO POR VENTA)</a:t>
            </a:r>
          </a:p>
        </p:txBody>
      </p:sp>
      <p:sp>
        <p:nvSpPr>
          <p:cNvPr id="9" name="CuadroTexto 8">
            <a:extLst>
              <a:ext uri="{FF2B5EF4-FFF2-40B4-BE49-F238E27FC236}">
                <a16:creationId xmlns:a16="http://schemas.microsoft.com/office/drawing/2014/main" id="{757487B7-27C6-2AE5-D631-3B8E87319856}"/>
              </a:ext>
            </a:extLst>
          </p:cNvPr>
          <p:cNvSpPr txBox="1"/>
          <p:nvPr/>
        </p:nvSpPr>
        <p:spPr>
          <a:xfrm>
            <a:off x="6195588" y="2000537"/>
            <a:ext cx="4263051" cy="1815882"/>
          </a:xfrm>
          <a:prstGeom prst="rect">
            <a:avLst/>
          </a:prstGeom>
          <a:noFill/>
        </p:spPr>
        <p:txBody>
          <a:bodyPr wrap="square" rtlCol="0">
            <a:spAutoFit/>
          </a:bodyPr>
          <a:lstStyle/>
          <a:p>
            <a:pPr algn="just"/>
            <a:r>
              <a:rPr lang="es-MX" sz="1600" dirty="0"/>
              <a:t>Posibilidad de alterar los criterios de análisis de transferencia de dominio por venta para titular los predios de propiedad de la Caja de la Vivienda Popular, favoreciendo de manera especial a terceros mediante la asignación indebida alterando así los criterios definidos para la titulación a nombre de la CVP.</a:t>
            </a:r>
          </a:p>
        </p:txBody>
      </p:sp>
      <p:sp>
        <p:nvSpPr>
          <p:cNvPr id="11" name="CuadroTexto 10">
            <a:extLst>
              <a:ext uri="{FF2B5EF4-FFF2-40B4-BE49-F238E27FC236}">
                <a16:creationId xmlns:a16="http://schemas.microsoft.com/office/drawing/2014/main" id="{957DEDC5-4210-3F07-3B51-D397DFB4D773}"/>
              </a:ext>
            </a:extLst>
          </p:cNvPr>
          <p:cNvSpPr txBox="1"/>
          <p:nvPr/>
        </p:nvSpPr>
        <p:spPr>
          <a:xfrm>
            <a:off x="1763918" y="1853563"/>
            <a:ext cx="2833734" cy="369332"/>
          </a:xfrm>
          <a:prstGeom prst="rect">
            <a:avLst/>
          </a:prstGeom>
          <a:noFill/>
        </p:spPr>
        <p:txBody>
          <a:bodyPr wrap="square" rtlCol="0">
            <a:spAutoFit/>
          </a:bodyPr>
          <a:lstStyle/>
          <a:p>
            <a:r>
              <a:rPr lang="es-MX" b="1" dirty="0">
                <a:solidFill>
                  <a:srgbClr val="FF0000"/>
                </a:solidFill>
                <a:effectLst>
                  <a:outerShdw blurRad="38100" dist="38100" dir="2700000" algn="tl">
                    <a:srgbClr val="000000">
                      <a:alpha val="43137"/>
                    </a:srgbClr>
                  </a:outerShdw>
                </a:effectLst>
              </a:rPr>
              <a:t>CAUSA O EVENTO</a:t>
            </a:r>
          </a:p>
        </p:txBody>
      </p:sp>
      <p:sp>
        <p:nvSpPr>
          <p:cNvPr id="12" name="CuadroTexto 11">
            <a:extLst>
              <a:ext uri="{FF2B5EF4-FFF2-40B4-BE49-F238E27FC236}">
                <a16:creationId xmlns:a16="http://schemas.microsoft.com/office/drawing/2014/main" id="{AB222F4B-857C-EBC4-B47A-B8EB4DC9DDEB}"/>
              </a:ext>
            </a:extLst>
          </p:cNvPr>
          <p:cNvSpPr txBox="1"/>
          <p:nvPr/>
        </p:nvSpPr>
        <p:spPr>
          <a:xfrm>
            <a:off x="6195587" y="1631205"/>
            <a:ext cx="2833734" cy="369332"/>
          </a:xfrm>
          <a:prstGeom prst="rect">
            <a:avLst/>
          </a:prstGeom>
          <a:noFill/>
        </p:spPr>
        <p:txBody>
          <a:bodyPr wrap="square" rtlCol="0">
            <a:spAutoFit/>
          </a:bodyPr>
          <a:lstStyle/>
          <a:p>
            <a:r>
              <a:rPr lang="es-MX" b="1" dirty="0">
                <a:solidFill>
                  <a:srgbClr val="00B050"/>
                </a:solidFill>
                <a:effectLst>
                  <a:outerShdw blurRad="38100" dist="38100" dir="2700000" algn="tl">
                    <a:srgbClr val="000000">
                      <a:alpha val="43137"/>
                    </a:srgbClr>
                  </a:outerShdw>
                </a:effectLst>
              </a:rPr>
              <a:t>RIESGO PROPUESTO</a:t>
            </a:r>
          </a:p>
        </p:txBody>
      </p:sp>
      <p:pic>
        <p:nvPicPr>
          <p:cNvPr id="4" name="Imagen 3">
            <a:extLst>
              <a:ext uri="{FF2B5EF4-FFF2-40B4-BE49-F238E27FC236}">
                <a16:creationId xmlns:a16="http://schemas.microsoft.com/office/drawing/2014/main" id="{17E63FF2-ABB4-586A-1072-12A1DA1FC096}"/>
              </a:ext>
            </a:extLst>
          </p:cNvPr>
          <p:cNvPicPr>
            <a:picLocks noChangeAspect="1"/>
          </p:cNvPicPr>
          <p:nvPr/>
        </p:nvPicPr>
        <p:blipFill>
          <a:blip r:embed="rId3"/>
          <a:stretch>
            <a:fillRect/>
          </a:stretch>
        </p:blipFill>
        <p:spPr>
          <a:xfrm>
            <a:off x="2139637" y="3328737"/>
            <a:ext cx="1524823" cy="2193877"/>
          </a:xfrm>
          <a:prstGeom prst="rect">
            <a:avLst/>
          </a:prstGeom>
        </p:spPr>
      </p:pic>
      <p:sp>
        <p:nvSpPr>
          <p:cNvPr id="5" name="CuadroTexto 4">
            <a:extLst>
              <a:ext uri="{FF2B5EF4-FFF2-40B4-BE49-F238E27FC236}">
                <a16:creationId xmlns:a16="http://schemas.microsoft.com/office/drawing/2014/main" id="{0909AD04-CD4C-DA94-D603-BE8E0D0138C3}"/>
              </a:ext>
            </a:extLst>
          </p:cNvPr>
          <p:cNvSpPr txBox="1"/>
          <p:nvPr/>
        </p:nvSpPr>
        <p:spPr>
          <a:xfrm>
            <a:off x="1751469" y="2214620"/>
            <a:ext cx="3874883" cy="1077218"/>
          </a:xfrm>
          <a:prstGeom prst="rect">
            <a:avLst/>
          </a:prstGeom>
          <a:noFill/>
        </p:spPr>
        <p:txBody>
          <a:bodyPr wrap="square" rtlCol="0">
            <a:spAutoFit/>
          </a:bodyPr>
          <a:lstStyle/>
          <a:p>
            <a:pPr algn="just"/>
            <a:r>
              <a:rPr lang="es-MX" sz="1600" dirty="0"/>
              <a:t>DUT. Venta de predios de propiedad de la CVP, sin criterios claros en la oferta, permitiendo actos de corrupción ante favorecimientos o asignación subjetiva.</a:t>
            </a:r>
          </a:p>
        </p:txBody>
      </p:sp>
      <p:sp>
        <p:nvSpPr>
          <p:cNvPr id="2" name="CuadroTexto 1">
            <a:extLst>
              <a:ext uri="{FF2B5EF4-FFF2-40B4-BE49-F238E27FC236}">
                <a16:creationId xmlns:a16="http://schemas.microsoft.com/office/drawing/2014/main" id="{9E10E2E2-D52E-9E53-0467-A414241BB9FE}"/>
              </a:ext>
            </a:extLst>
          </p:cNvPr>
          <p:cNvSpPr txBox="1"/>
          <p:nvPr/>
        </p:nvSpPr>
        <p:spPr>
          <a:xfrm>
            <a:off x="3579182" y="4267331"/>
            <a:ext cx="5771583" cy="369332"/>
          </a:xfrm>
          <a:prstGeom prst="rect">
            <a:avLst/>
          </a:prstGeom>
          <a:noFill/>
        </p:spPr>
        <p:txBody>
          <a:bodyPr wrap="square" rtlCol="0">
            <a:spAutoFit/>
          </a:bodyPr>
          <a:lstStyle/>
          <a:p>
            <a:r>
              <a:rPr lang="es-MX" b="1" dirty="0">
                <a:solidFill>
                  <a:srgbClr val="FFB819"/>
                </a:solidFill>
                <a:effectLst>
                  <a:outerShdw blurRad="38100" dist="38100" dir="2700000" algn="tl">
                    <a:srgbClr val="000000">
                      <a:alpha val="43137"/>
                    </a:srgbClr>
                  </a:outerShdw>
                </a:effectLst>
              </a:rPr>
              <a:t>CONTROLES SUGERIDOS</a:t>
            </a:r>
          </a:p>
        </p:txBody>
      </p:sp>
      <p:sp>
        <p:nvSpPr>
          <p:cNvPr id="3" name="CuadroTexto 2">
            <a:extLst>
              <a:ext uri="{FF2B5EF4-FFF2-40B4-BE49-F238E27FC236}">
                <a16:creationId xmlns:a16="http://schemas.microsoft.com/office/drawing/2014/main" id="{55A9601A-B7D2-10A0-D6D6-6778483A04F7}"/>
              </a:ext>
            </a:extLst>
          </p:cNvPr>
          <p:cNvSpPr txBox="1"/>
          <p:nvPr/>
        </p:nvSpPr>
        <p:spPr>
          <a:xfrm>
            <a:off x="3579182" y="4694836"/>
            <a:ext cx="6183517" cy="830997"/>
          </a:xfrm>
          <a:prstGeom prst="rect">
            <a:avLst/>
          </a:prstGeom>
          <a:noFill/>
        </p:spPr>
        <p:txBody>
          <a:bodyPr wrap="square" rtlCol="0">
            <a:spAutoFit/>
          </a:bodyPr>
          <a:lstStyle>
            <a:defPPr>
              <a:defRPr lang="es-ES"/>
            </a:defPPr>
            <a:lvl1pPr algn="just">
              <a:defRPr sz="1600"/>
            </a:lvl1pPr>
          </a:lstStyle>
          <a:p>
            <a:pPr marL="285750" indent="-285750">
              <a:buFont typeface="Wingdings" panose="05000000000000000000" pitchFamily="2" charset="2"/>
              <a:buChar char="ü"/>
            </a:pPr>
            <a:r>
              <a:rPr lang="es-MX" dirty="0"/>
              <a:t>Validar las condiciones de los predios mediante visitas domiciliarias 	</a:t>
            </a:r>
          </a:p>
          <a:p>
            <a:pPr marL="285750" indent="-285750">
              <a:buFont typeface="Wingdings" panose="05000000000000000000" pitchFamily="2" charset="2"/>
              <a:buChar char="ü"/>
            </a:pPr>
            <a:r>
              <a:rPr lang="es-MX" dirty="0"/>
              <a:t>Revisar los documentos de la persona interesada 	</a:t>
            </a:r>
          </a:p>
          <a:p>
            <a:pPr marL="285750" indent="-285750">
              <a:buFont typeface="Wingdings" panose="05000000000000000000" pitchFamily="2" charset="2"/>
              <a:buChar char="ü"/>
            </a:pPr>
            <a:r>
              <a:rPr lang="es-MX" dirty="0"/>
              <a:t>Consultar y validar en el sistema de información 	</a:t>
            </a:r>
          </a:p>
        </p:txBody>
      </p:sp>
    </p:spTree>
    <p:extLst>
      <p:ext uri="{BB962C8B-B14F-4D97-AF65-F5344CB8AC3E}">
        <p14:creationId xmlns:p14="http://schemas.microsoft.com/office/powerpoint/2010/main" val="598444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32CCE4B-E9C1-E1AB-B6EE-99100B747A5A}"/>
              </a:ext>
            </a:extLst>
          </p:cNvPr>
          <p:cNvSpPr>
            <a:spLocks noGrp="1"/>
          </p:cNvSpPr>
          <p:nvPr>
            <p:ph type="ctrTitle"/>
          </p:nvPr>
        </p:nvSpPr>
        <p:spPr>
          <a:xfrm>
            <a:off x="1751468" y="593880"/>
            <a:ext cx="8689064" cy="857913"/>
          </a:xfrm>
        </p:spPr>
        <p:txBody>
          <a:bodyPr>
            <a:noAutofit/>
          </a:bodyPr>
          <a:lstStyle/>
          <a:p>
            <a:pPr algn="just"/>
            <a:r>
              <a:rPr lang="es-ES" sz="2800" b="1" dirty="0">
                <a:solidFill>
                  <a:srgbClr val="22A676"/>
                </a:solidFill>
                <a:latin typeface="Museo Sans Condensed 900" charset="0"/>
                <a:ea typeface="Museo Sans Condensed 900" charset="0"/>
                <a:cs typeface="Museo Sans Condensed 900" charset="0"/>
              </a:rPr>
              <a:t>Propuesta identificación riesgos de corrupción por parte de la OAP. </a:t>
            </a:r>
            <a:r>
              <a:rPr lang="es-ES" sz="1600" b="1" i="1" dirty="0">
                <a:solidFill>
                  <a:srgbClr val="22A676"/>
                </a:solidFill>
                <a:latin typeface="Museo Sans Condensed 900" charset="0"/>
                <a:ea typeface="Museo Sans Condensed 900" charset="0"/>
                <a:cs typeface="Museo Sans Condensed 900" charset="0"/>
              </a:rPr>
              <a:t>(</a:t>
            </a:r>
            <a:r>
              <a:rPr lang="es-MX" sz="1600" b="1" i="1" dirty="0">
                <a:solidFill>
                  <a:srgbClr val="22A676"/>
                </a:solidFill>
                <a:latin typeface="Museo Sans Condensed 900" charset="0"/>
                <a:ea typeface="Museo Sans Condensed 900" charset="0"/>
                <a:cs typeface="Museo Sans Condensed 900" charset="0"/>
              </a:rPr>
              <a:t>208-GA-PR-12 REGISTRO Y CONTROL DEL INVENTARIO DE BIENES INMUEBLES V6)</a:t>
            </a:r>
            <a:r>
              <a:rPr lang="es-ES" sz="1600" b="1" i="1" dirty="0">
                <a:solidFill>
                  <a:srgbClr val="22A676"/>
                </a:solidFill>
                <a:latin typeface="Museo Sans Condensed 900" charset="0"/>
                <a:ea typeface="Museo Sans Condensed 900" charset="0"/>
                <a:cs typeface="Museo Sans Condensed 900" charset="0"/>
              </a:rPr>
              <a:t> </a:t>
            </a:r>
          </a:p>
        </p:txBody>
      </p:sp>
      <p:sp>
        <p:nvSpPr>
          <p:cNvPr id="9" name="CuadroTexto 8">
            <a:extLst>
              <a:ext uri="{FF2B5EF4-FFF2-40B4-BE49-F238E27FC236}">
                <a16:creationId xmlns:a16="http://schemas.microsoft.com/office/drawing/2014/main" id="{757487B7-27C6-2AE5-D631-3B8E87319856}"/>
              </a:ext>
            </a:extLst>
          </p:cNvPr>
          <p:cNvSpPr txBox="1"/>
          <p:nvPr/>
        </p:nvSpPr>
        <p:spPr>
          <a:xfrm>
            <a:off x="6177482" y="2470434"/>
            <a:ext cx="4146487" cy="1477328"/>
          </a:xfrm>
          <a:prstGeom prst="rect">
            <a:avLst/>
          </a:prstGeom>
          <a:noFill/>
        </p:spPr>
        <p:txBody>
          <a:bodyPr wrap="square" rtlCol="0">
            <a:spAutoFit/>
          </a:bodyPr>
          <a:lstStyle/>
          <a:p>
            <a:pPr algn="just"/>
            <a:r>
              <a:rPr lang="es-MX" dirty="0"/>
              <a:t>Posibilidad de permitir usos  inadecuados de los predios de propiedad de la CVP, por falta de seguimiento sobre ellos, esperando recibir a cambio beneficios económicos o favorecer a terceros</a:t>
            </a:r>
          </a:p>
        </p:txBody>
      </p:sp>
      <p:sp>
        <p:nvSpPr>
          <p:cNvPr id="11" name="CuadroTexto 10">
            <a:extLst>
              <a:ext uri="{FF2B5EF4-FFF2-40B4-BE49-F238E27FC236}">
                <a16:creationId xmlns:a16="http://schemas.microsoft.com/office/drawing/2014/main" id="{957DEDC5-4210-3F07-3B51-D397DFB4D773}"/>
              </a:ext>
            </a:extLst>
          </p:cNvPr>
          <p:cNvSpPr txBox="1"/>
          <p:nvPr/>
        </p:nvSpPr>
        <p:spPr>
          <a:xfrm>
            <a:off x="1763918" y="2043682"/>
            <a:ext cx="2833734" cy="369332"/>
          </a:xfrm>
          <a:prstGeom prst="rect">
            <a:avLst/>
          </a:prstGeom>
          <a:noFill/>
        </p:spPr>
        <p:txBody>
          <a:bodyPr wrap="square" rtlCol="0">
            <a:spAutoFit/>
          </a:bodyPr>
          <a:lstStyle/>
          <a:p>
            <a:r>
              <a:rPr lang="es-MX" b="1" dirty="0">
                <a:solidFill>
                  <a:srgbClr val="FF0000"/>
                </a:solidFill>
                <a:effectLst>
                  <a:outerShdw blurRad="38100" dist="38100" dir="2700000" algn="tl">
                    <a:srgbClr val="000000">
                      <a:alpha val="43137"/>
                    </a:srgbClr>
                  </a:outerShdw>
                </a:effectLst>
              </a:rPr>
              <a:t>CAUSA O EVENTO</a:t>
            </a:r>
          </a:p>
        </p:txBody>
      </p:sp>
      <p:sp>
        <p:nvSpPr>
          <p:cNvPr id="12" name="CuadroTexto 11">
            <a:extLst>
              <a:ext uri="{FF2B5EF4-FFF2-40B4-BE49-F238E27FC236}">
                <a16:creationId xmlns:a16="http://schemas.microsoft.com/office/drawing/2014/main" id="{AB222F4B-857C-EBC4-B47A-B8EB4DC9DDEB}"/>
              </a:ext>
            </a:extLst>
          </p:cNvPr>
          <p:cNvSpPr txBox="1"/>
          <p:nvPr/>
        </p:nvSpPr>
        <p:spPr>
          <a:xfrm>
            <a:off x="6177481" y="2000149"/>
            <a:ext cx="2833734" cy="369332"/>
          </a:xfrm>
          <a:prstGeom prst="rect">
            <a:avLst/>
          </a:prstGeom>
          <a:noFill/>
        </p:spPr>
        <p:txBody>
          <a:bodyPr wrap="square" rtlCol="0">
            <a:spAutoFit/>
          </a:bodyPr>
          <a:lstStyle/>
          <a:p>
            <a:r>
              <a:rPr lang="es-MX" b="1" dirty="0">
                <a:solidFill>
                  <a:srgbClr val="00B050"/>
                </a:solidFill>
                <a:effectLst>
                  <a:outerShdw blurRad="38100" dist="38100" dir="2700000" algn="tl">
                    <a:srgbClr val="000000">
                      <a:alpha val="43137"/>
                    </a:srgbClr>
                  </a:outerShdw>
                </a:effectLst>
              </a:rPr>
              <a:t>RIESGO PROPUESTO</a:t>
            </a:r>
          </a:p>
        </p:txBody>
      </p:sp>
      <p:sp>
        <p:nvSpPr>
          <p:cNvPr id="5" name="CuadroTexto 4">
            <a:extLst>
              <a:ext uri="{FF2B5EF4-FFF2-40B4-BE49-F238E27FC236}">
                <a16:creationId xmlns:a16="http://schemas.microsoft.com/office/drawing/2014/main" id="{0909AD04-CD4C-DA94-D603-BE8E0D0138C3}"/>
              </a:ext>
            </a:extLst>
          </p:cNvPr>
          <p:cNvSpPr txBox="1"/>
          <p:nvPr/>
        </p:nvSpPr>
        <p:spPr>
          <a:xfrm>
            <a:off x="1751469" y="2404740"/>
            <a:ext cx="3874883" cy="1200329"/>
          </a:xfrm>
          <a:prstGeom prst="rect">
            <a:avLst/>
          </a:prstGeom>
          <a:noFill/>
        </p:spPr>
        <p:txBody>
          <a:bodyPr wrap="square" rtlCol="0">
            <a:spAutoFit/>
          </a:bodyPr>
          <a:lstStyle/>
          <a:p>
            <a:pPr algn="just"/>
            <a:r>
              <a:rPr lang="es-MX" dirty="0"/>
              <a:t>ADMIN. Uso indebido de los predios adquiridos por la CVP o de la información de estos, con el propósito de favorecer o lucrar a terceros. </a:t>
            </a:r>
          </a:p>
        </p:txBody>
      </p:sp>
      <p:pic>
        <p:nvPicPr>
          <p:cNvPr id="4" name="Imagen 3">
            <a:extLst>
              <a:ext uri="{FF2B5EF4-FFF2-40B4-BE49-F238E27FC236}">
                <a16:creationId xmlns:a16="http://schemas.microsoft.com/office/drawing/2014/main" id="{B4A02A05-CD3C-C01A-B405-76AC1576F225}"/>
              </a:ext>
            </a:extLst>
          </p:cNvPr>
          <p:cNvPicPr>
            <a:picLocks noChangeAspect="1"/>
          </p:cNvPicPr>
          <p:nvPr/>
        </p:nvPicPr>
        <p:blipFill>
          <a:blip r:embed="rId3"/>
          <a:stretch>
            <a:fillRect/>
          </a:stretch>
        </p:blipFill>
        <p:spPr>
          <a:xfrm>
            <a:off x="1963095" y="4292614"/>
            <a:ext cx="1695411" cy="1323439"/>
          </a:xfrm>
          <a:prstGeom prst="rect">
            <a:avLst/>
          </a:prstGeom>
        </p:spPr>
      </p:pic>
      <p:sp>
        <p:nvSpPr>
          <p:cNvPr id="2" name="CuadroTexto 1">
            <a:extLst>
              <a:ext uri="{FF2B5EF4-FFF2-40B4-BE49-F238E27FC236}">
                <a16:creationId xmlns:a16="http://schemas.microsoft.com/office/drawing/2014/main" id="{F09F8427-8576-9272-684C-8B92AA61ED3C}"/>
              </a:ext>
            </a:extLst>
          </p:cNvPr>
          <p:cNvSpPr txBox="1"/>
          <p:nvPr/>
        </p:nvSpPr>
        <p:spPr>
          <a:xfrm>
            <a:off x="4367906" y="4654779"/>
            <a:ext cx="5771583" cy="369332"/>
          </a:xfrm>
          <a:prstGeom prst="rect">
            <a:avLst/>
          </a:prstGeom>
          <a:noFill/>
        </p:spPr>
        <p:txBody>
          <a:bodyPr wrap="square" rtlCol="0">
            <a:spAutoFit/>
          </a:bodyPr>
          <a:lstStyle/>
          <a:p>
            <a:r>
              <a:rPr lang="es-MX" b="1" dirty="0">
                <a:solidFill>
                  <a:srgbClr val="FFB819"/>
                </a:solidFill>
                <a:effectLst>
                  <a:outerShdw blurRad="38100" dist="38100" dir="2700000" algn="tl">
                    <a:srgbClr val="000000">
                      <a:alpha val="43137"/>
                    </a:srgbClr>
                  </a:outerShdw>
                </a:effectLst>
              </a:rPr>
              <a:t>CONTROLES  SUGERIDOS</a:t>
            </a:r>
          </a:p>
        </p:txBody>
      </p:sp>
      <p:sp>
        <p:nvSpPr>
          <p:cNvPr id="3" name="CuadroTexto 2">
            <a:extLst>
              <a:ext uri="{FF2B5EF4-FFF2-40B4-BE49-F238E27FC236}">
                <a16:creationId xmlns:a16="http://schemas.microsoft.com/office/drawing/2014/main" id="{27312A54-0669-1E6A-B61A-4F3909957A90}"/>
              </a:ext>
            </a:extLst>
          </p:cNvPr>
          <p:cNvSpPr txBox="1"/>
          <p:nvPr/>
        </p:nvSpPr>
        <p:spPr>
          <a:xfrm>
            <a:off x="4367906" y="5082284"/>
            <a:ext cx="6183517" cy="830997"/>
          </a:xfrm>
          <a:prstGeom prst="rect">
            <a:avLst/>
          </a:prstGeom>
          <a:noFill/>
        </p:spPr>
        <p:txBody>
          <a:bodyPr wrap="square" rtlCol="0">
            <a:spAutoFit/>
          </a:bodyPr>
          <a:lstStyle>
            <a:defPPr>
              <a:defRPr lang="es-ES"/>
            </a:defPPr>
            <a:lvl1pPr algn="just">
              <a:defRPr sz="1600"/>
            </a:lvl1pPr>
          </a:lstStyle>
          <a:p>
            <a:pPr marL="285750" indent="-285750">
              <a:buFont typeface="Wingdings" panose="05000000000000000000" pitchFamily="2" charset="2"/>
              <a:buChar char="ü"/>
            </a:pPr>
            <a:r>
              <a:rPr lang="es-MX" dirty="0"/>
              <a:t>Validación del estado del terreno</a:t>
            </a:r>
          </a:p>
          <a:p>
            <a:pPr marL="285750" indent="-285750">
              <a:buFont typeface="Wingdings" panose="05000000000000000000" pitchFamily="2" charset="2"/>
              <a:buChar char="ü"/>
            </a:pPr>
            <a:r>
              <a:rPr lang="es-MX" dirty="0"/>
              <a:t> Seguimiento a las instancias de los predios</a:t>
            </a:r>
          </a:p>
          <a:p>
            <a:endParaRPr lang="es-MX" dirty="0"/>
          </a:p>
        </p:txBody>
      </p:sp>
    </p:spTree>
    <p:extLst>
      <p:ext uri="{BB962C8B-B14F-4D97-AF65-F5344CB8AC3E}">
        <p14:creationId xmlns:p14="http://schemas.microsoft.com/office/powerpoint/2010/main" val="1136947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32CCE4B-E9C1-E1AB-B6EE-99100B747A5A}"/>
              </a:ext>
            </a:extLst>
          </p:cNvPr>
          <p:cNvSpPr>
            <a:spLocks noGrp="1"/>
          </p:cNvSpPr>
          <p:nvPr>
            <p:ph type="ctrTitle"/>
          </p:nvPr>
        </p:nvSpPr>
        <p:spPr>
          <a:xfrm>
            <a:off x="1751468" y="593880"/>
            <a:ext cx="8689064" cy="857913"/>
          </a:xfrm>
        </p:spPr>
        <p:txBody>
          <a:bodyPr>
            <a:noAutofit/>
          </a:bodyPr>
          <a:lstStyle/>
          <a:p>
            <a:pPr algn="just"/>
            <a:r>
              <a:rPr lang="es-ES" sz="2800" b="1" dirty="0">
                <a:solidFill>
                  <a:srgbClr val="22A676"/>
                </a:solidFill>
                <a:latin typeface="Museo Sans Condensed 900" charset="0"/>
                <a:ea typeface="Museo Sans Condensed 900" charset="0"/>
                <a:cs typeface="Museo Sans Condensed 900" charset="0"/>
              </a:rPr>
              <a:t>Propuesta identificación riesgos de corrupción por parte de la OAP. </a:t>
            </a:r>
            <a:endParaRPr lang="es-ES" sz="1600" b="1" i="1" dirty="0">
              <a:solidFill>
                <a:srgbClr val="22A676"/>
              </a:solidFill>
              <a:latin typeface="Museo Sans Condensed 900" charset="0"/>
              <a:ea typeface="Museo Sans Condensed 900" charset="0"/>
              <a:cs typeface="Museo Sans Condensed 900" charset="0"/>
            </a:endParaRPr>
          </a:p>
        </p:txBody>
      </p:sp>
      <p:sp>
        <p:nvSpPr>
          <p:cNvPr id="9" name="CuadroTexto 8">
            <a:extLst>
              <a:ext uri="{FF2B5EF4-FFF2-40B4-BE49-F238E27FC236}">
                <a16:creationId xmlns:a16="http://schemas.microsoft.com/office/drawing/2014/main" id="{757487B7-27C6-2AE5-D631-3B8E87319856}"/>
              </a:ext>
            </a:extLst>
          </p:cNvPr>
          <p:cNvSpPr txBox="1"/>
          <p:nvPr/>
        </p:nvSpPr>
        <p:spPr>
          <a:xfrm>
            <a:off x="6177482" y="2470435"/>
            <a:ext cx="4146487" cy="2031325"/>
          </a:xfrm>
          <a:prstGeom prst="rect">
            <a:avLst/>
          </a:prstGeom>
          <a:noFill/>
        </p:spPr>
        <p:txBody>
          <a:bodyPr wrap="square" rtlCol="0">
            <a:spAutoFit/>
          </a:bodyPr>
          <a:lstStyle/>
          <a:p>
            <a:pPr algn="just"/>
            <a:r>
              <a:rPr lang="es-MX" dirty="0"/>
              <a:t>Posibilidad de permitir adiciones y/o prorrogas sobre los contratos de obra, direccionando los recursos públicos para el lucro de terceros, mediante el incremento del presupuesto definido para la prestación de los servicios misionales de la CVP  </a:t>
            </a:r>
          </a:p>
        </p:txBody>
      </p:sp>
      <p:sp>
        <p:nvSpPr>
          <p:cNvPr id="11" name="CuadroTexto 10">
            <a:extLst>
              <a:ext uri="{FF2B5EF4-FFF2-40B4-BE49-F238E27FC236}">
                <a16:creationId xmlns:a16="http://schemas.microsoft.com/office/drawing/2014/main" id="{957DEDC5-4210-3F07-3B51-D397DFB4D773}"/>
              </a:ext>
            </a:extLst>
          </p:cNvPr>
          <p:cNvSpPr txBox="1"/>
          <p:nvPr/>
        </p:nvSpPr>
        <p:spPr>
          <a:xfrm>
            <a:off x="1763918" y="2043682"/>
            <a:ext cx="2833734" cy="369332"/>
          </a:xfrm>
          <a:prstGeom prst="rect">
            <a:avLst/>
          </a:prstGeom>
          <a:noFill/>
        </p:spPr>
        <p:txBody>
          <a:bodyPr wrap="square" rtlCol="0">
            <a:spAutoFit/>
          </a:bodyPr>
          <a:lstStyle/>
          <a:p>
            <a:r>
              <a:rPr lang="es-MX" b="1" dirty="0">
                <a:solidFill>
                  <a:srgbClr val="FF0000"/>
                </a:solidFill>
                <a:effectLst>
                  <a:outerShdw blurRad="38100" dist="38100" dir="2700000" algn="tl">
                    <a:srgbClr val="000000">
                      <a:alpha val="43137"/>
                    </a:srgbClr>
                  </a:outerShdw>
                </a:effectLst>
              </a:rPr>
              <a:t>CAUSA O EVENTO</a:t>
            </a:r>
          </a:p>
        </p:txBody>
      </p:sp>
      <p:sp>
        <p:nvSpPr>
          <p:cNvPr id="12" name="CuadroTexto 11">
            <a:extLst>
              <a:ext uri="{FF2B5EF4-FFF2-40B4-BE49-F238E27FC236}">
                <a16:creationId xmlns:a16="http://schemas.microsoft.com/office/drawing/2014/main" id="{AB222F4B-857C-EBC4-B47A-B8EB4DC9DDEB}"/>
              </a:ext>
            </a:extLst>
          </p:cNvPr>
          <p:cNvSpPr txBox="1"/>
          <p:nvPr/>
        </p:nvSpPr>
        <p:spPr>
          <a:xfrm>
            <a:off x="6177481" y="2000149"/>
            <a:ext cx="2833734" cy="369332"/>
          </a:xfrm>
          <a:prstGeom prst="rect">
            <a:avLst/>
          </a:prstGeom>
          <a:noFill/>
        </p:spPr>
        <p:txBody>
          <a:bodyPr wrap="square" rtlCol="0">
            <a:spAutoFit/>
          </a:bodyPr>
          <a:lstStyle/>
          <a:p>
            <a:r>
              <a:rPr lang="es-MX" b="1" dirty="0">
                <a:solidFill>
                  <a:srgbClr val="00B050"/>
                </a:solidFill>
                <a:effectLst>
                  <a:outerShdw blurRad="38100" dist="38100" dir="2700000" algn="tl">
                    <a:srgbClr val="000000">
                      <a:alpha val="43137"/>
                    </a:srgbClr>
                  </a:outerShdw>
                </a:effectLst>
              </a:rPr>
              <a:t>RIESGO PROPUESTO</a:t>
            </a:r>
          </a:p>
        </p:txBody>
      </p:sp>
      <p:sp>
        <p:nvSpPr>
          <p:cNvPr id="5" name="CuadroTexto 4">
            <a:extLst>
              <a:ext uri="{FF2B5EF4-FFF2-40B4-BE49-F238E27FC236}">
                <a16:creationId xmlns:a16="http://schemas.microsoft.com/office/drawing/2014/main" id="{0909AD04-CD4C-DA94-D603-BE8E0D0138C3}"/>
              </a:ext>
            </a:extLst>
          </p:cNvPr>
          <p:cNvSpPr txBox="1"/>
          <p:nvPr/>
        </p:nvSpPr>
        <p:spPr>
          <a:xfrm>
            <a:off x="1751469" y="2404739"/>
            <a:ext cx="3874883" cy="923330"/>
          </a:xfrm>
          <a:prstGeom prst="rect">
            <a:avLst/>
          </a:prstGeom>
          <a:noFill/>
        </p:spPr>
        <p:txBody>
          <a:bodyPr wrap="square" rtlCol="0">
            <a:spAutoFit/>
          </a:bodyPr>
          <a:lstStyle/>
          <a:p>
            <a:pPr algn="just"/>
            <a:r>
              <a:rPr lang="es-MX" dirty="0"/>
              <a:t>ABS. Adiciones y/o prorrogas sobre contratos de obra, con fines lucrativos para el servidor, contratista o terceros.</a:t>
            </a:r>
          </a:p>
        </p:txBody>
      </p:sp>
      <p:sp>
        <p:nvSpPr>
          <p:cNvPr id="2" name="CuadroTexto 1">
            <a:extLst>
              <a:ext uri="{FF2B5EF4-FFF2-40B4-BE49-F238E27FC236}">
                <a16:creationId xmlns:a16="http://schemas.microsoft.com/office/drawing/2014/main" id="{F09F8427-8576-9272-684C-8B92AA61ED3C}"/>
              </a:ext>
            </a:extLst>
          </p:cNvPr>
          <p:cNvSpPr txBox="1"/>
          <p:nvPr/>
        </p:nvSpPr>
        <p:spPr>
          <a:xfrm>
            <a:off x="4422225" y="4826787"/>
            <a:ext cx="5771583" cy="369332"/>
          </a:xfrm>
          <a:prstGeom prst="rect">
            <a:avLst/>
          </a:prstGeom>
          <a:noFill/>
        </p:spPr>
        <p:txBody>
          <a:bodyPr wrap="square" rtlCol="0">
            <a:spAutoFit/>
          </a:bodyPr>
          <a:lstStyle/>
          <a:p>
            <a:r>
              <a:rPr lang="es-MX" b="1" dirty="0">
                <a:solidFill>
                  <a:srgbClr val="FFB819"/>
                </a:solidFill>
                <a:effectLst>
                  <a:outerShdw blurRad="38100" dist="38100" dir="2700000" algn="tl">
                    <a:srgbClr val="000000">
                      <a:alpha val="43137"/>
                    </a:srgbClr>
                  </a:outerShdw>
                </a:effectLst>
              </a:rPr>
              <a:t>CONTROLES SUGERIDOS</a:t>
            </a:r>
          </a:p>
        </p:txBody>
      </p:sp>
      <p:sp>
        <p:nvSpPr>
          <p:cNvPr id="3" name="CuadroTexto 2">
            <a:extLst>
              <a:ext uri="{FF2B5EF4-FFF2-40B4-BE49-F238E27FC236}">
                <a16:creationId xmlns:a16="http://schemas.microsoft.com/office/drawing/2014/main" id="{27312A54-0669-1E6A-B61A-4F3909957A90}"/>
              </a:ext>
            </a:extLst>
          </p:cNvPr>
          <p:cNvSpPr txBox="1"/>
          <p:nvPr/>
        </p:nvSpPr>
        <p:spPr>
          <a:xfrm>
            <a:off x="4422225" y="5254291"/>
            <a:ext cx="6183517" cy="1077218"/>
          </a:xfrm>
          <a:prstGeom prst="rect">
            <a:avLst/>
          </a:prstGeom>
          <a:noFill/>
        </p:spPr>
        <p:txBody>
          <a:bodyPr wrap="square" rtlCol="0">
            <a:spAutoFit/>
          </a:bodyPr>
          <a:lstStyle>
            <a:defPPr>
              <a:defRPr lang="es-ES"/>
            </a:defPPr>
            <a:lvl1pPr algn="just">
              <a:defRPr sz="1600"/>
            </a:lvl1pPr>
          </a:lstStyle>
          <a:p>
            <a:pPr marL="285750" indent="-285750">
              <a:buFont typeface="Wingdings" panose="05000000000000000000" pitchFamily="2" charset="2"/>
              <a:buChar char="ü"/>
            </a:pPr>
            <a:r>
              <a:rPr lang="es-MX" dirty="0"/>
              <a:t>Seguimiento sobre los avances de obra de manera mensual</a:t>
            </a:r>
          </a:p>
          <a:p>
            <a:pPr marL="285750" indent="-285750">
              <a:buFont typeface="Wingdings" panose="05000000000000000000" pitchFamily="2" charset="2"/>
              <a:buChar char="ü"/>
            </a:pPr>
            <a:r>
              <a:rPr lang="es-MX" dirty="0"/>
              <a:t>Validación de los reportes y justificaciones ante posibles solicitudes de prorrogas o adiciones</a:t>
            </a:r>
          </a:p>
          <a:p>
            <a:endParaRPr lang="es-MX" dirty="0"/>
          </a:p>
        </p:txBody>
      </p:sp>
      <p:pic>
        <p:nvPicPr>
          <p:cNvPr id="7" name="Imagen 6">
            <a:extLst>
              <a:ext uri="{FF2B5EF4-FFF2-40B4-BE49-F238E27FC236}">
                <a16:creationId xmlns:a16="http://schemas.microsoft.com/office/drawing/2014/main" id="{71CBA30E-664E-031E-D133-D5F2352C8DF1}"/>
              </a:ext>
            </a:extLst>
          </p:cNvPr>
          <p:cNvPicPr>
            <a:picLocks noChangeAspect="1"/>
          </p:cNvPicPr>
          <p:nvPr/>
        </p:nvPicPr>
        <p:blipFill>
          <a:blip r:embed="rId3"/>
          <a:stretch>
            <a:fillRect/>
          </a:stretch>
        </p:blipFill>
        <p:spPr>
          <a:xfrm>
            <a:off x="2052513" y="3739930"/>
            <a:ext cx="1821255" cy="2407137"/>
          </a:xfrm>
          <a:prstGeom prst="rect">
            <a:avLst/>
          </a:prstGeom>
        </p:spPr>
      </p:pic>
    </p:spTree>
    <p:extLst>
      <p:ext uri="{BB962C8B-B14F-4D97-AF65-F5344CB8AC3E}">
        <p14:creationId xmlns:p14="http://schemas.microsoft.com/office/powerpoint/2010/main" val="592739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2053047" y="2596871"/>
            <a:ext cx="611494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200" b="1" dirty="0">
                <a:solidFill>
                  <a:schemeClr val="bg1">
                    <a:lumMod val="50000"/>
                  </a:schemeClr>
                </a:solidFill>
              </a:rPr>
              <a:t>3. </a:t>
            </a:r>
            <a:r>
              <a:rPr lang="es-CO" sz="3200" b="1" dirty="0">
                <a:solidFill>
                  <a:schemeClr val="bg1">
                    <a:lumMod val="50000"/>
                  </a:schemeClr>
                </a:solidFill>
              </a:rPr>
              <a:t>Aprobación Acta del Comité del 27 de enero de 2023</a:t>
            </a: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1043226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318085"/>
            <a:ext cx="8634004" cy="304698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lvl="0" indent="-404813" algn="ctr" defTabSz="685595">
              <a:buClrTx/>
              <a:defRPr/>
            </a:pPr>
            <a:r>
              <a:rPr lang="es-ES" sz="3200" b="1" dirty="0">
                <a:solidFill>
                  <a:schemeClr val="bg1">
                    <a:lumMod val="50000"/>
                  </a:schemeClr>
                </a:solidFill>
              </a:rPr>
              <a:t>8. </a:t>
            </a:r>
            <a:r>
              <a:rPr lang="es-CO" sz="3200" b="1" dirty="0">
                <a:solidFill>
                  <a:prstClr val="white">
                    <a:lumMod val="50000"/>
                  </a:prstClr>
                </a:solidFill>
                <a:latin typeface="Arial" panose="020B0604020202020204" pitchFamily="34" charset="0"/>
                <a:ea typeface="Times New Roman" panose="02020603050405020304" pitchFamily="18" charset="0"/>
                <a:cs typeface="Arial" panose="020B0604020202020204" pitchFamily="34" charset="0"/>
              </a:rPr>
              <a:t>Cumplimiento metas PDD “Plan de desarrollo distrital un nuevo contrato social y ambiental para la Bogotá del siglo XXI" corte 30 de abril 2023</a:t>
            </a:r>
            <a:endParaRPr lang="es-CO" sz="3200" b="1" dirty="0">
              <a:solidFill>
                <a:prstClr val="white">
                  <a:lumMod val="50000"/>
                </a:prstClr>
              </a:solidFill>
              <a:latin typeface="Arial" panose="020B0604020202020204" pitchFamily="34" charset="0"/>
              <a:cs typeface="Arial" panose="020B0604020202020204" pitchFamily="34" charset="0"/>
            </a:endParaRPr>
          </a:p>
          <a:p>
            <a:pPr marL="404813" indent="-404813" algn="ctr" defTabSz="685595">
              <a:buClrTx/>
              <a:defRPr/>
            </a:pPr>
            <a:r>
              <a:rPr lang="es-CO" sz="3200" b="1" dirty="0">
                <a:solidFill>
                  <a:schemeClr val="bg1">
                    <a:lumMod val="50000"/>
                  </a:schemeClr>
                </a:solidFill>
              </a:rPr>
              <a:t>.</a:t>
            </a: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135245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240364" y="241965"/>
            <a:ext cx="11537978"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7684 - TITULACIÓN DE PREDIOS </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Tabla 3">
            <a:extLst>
              <a:ext uri="{FF2B5EF4-FFF2-40B4-BE49-F238E27FC236}">
                <a16:creationId xmlns:a16="http://schemas.microsoft.com/office/drawing/2014/main" id="{526CEDFD-8C36-2E38-F0C0-0927696F21D9}"/>
              </a:ext>
            </a:extLst>
          </p:cNvPr>
          <p:cNvGraphicFramePr>
            <a:graphicFrameLocks noGrp="1"/>
          </p:cNvGraphicFramePr>
          <p:nvPr>
            <p:extLst>
              <p:ext uri="{D42A27DB-BD31-4B8C-83A1-F6EECF244321}">
                <p14:modId xmlns:p14="http://schemas.microsoft.com/office/powerpoint/2010/main" val="1443552600"/>
              </p:ext>
            </p:extLst>
          </p:nvPr>
        </p:nvGraphicFramePr>
        <p:xfrm>
          <a:off x="240364" y="781854"/>
          <a:ext cx="11537980" cy="2984493"/>
        </p:xfrm>
        <a:graphic>
          <a:graphicData uri="http://schemas.openxmlformats.org/drawingml/2006/table">
            <a:tbl>
              <a:tblPr firstRow="1" firstCol="1" bandRow="1"/>
              <a:tblGrid>
                <a:gridCol w="3090775">
                  <a:extLst>
                    <a:ext uri="{9D8B030D-6E8A-4147-A177-3AD203B41FA5}">
                      <a16:colId xmlns:a16="http://schemas.microsoft.com/office/drawing/2014/main" val="102600718"/>
                    </a:ext>
                  </a:extLst>
                </a:gridCol>
                <a:gridCol w="682058">
                  <a:extLst>
                    <a:ext uri="{9D8B030D-6E8A-4147-A177-3AD203B41FA5}">
                      <a16:colId xmlns:a16="http://schemas.microsoft.com/office/drawing/2014/main" val="311150091"/>
                    </a:ext>
                  </a:extLst>
                </a:gridCol>
                <a:gridCol w="691751">
                  <a:extLst>
                    <a:ext uri="{9D8B030D-6E8A-4147-A177-3AD203B41FA5}">
                      <a16:colId xmlns:a16="http://schemas.microsoft.com/office/drawing/2014/main" val="1569067198"/>
                    </a:ext>
                  </a:extLst>
                </a:gridCol>
                <a:gridCol w="711904">
                  <a:extLst>
                    <a:ext uri="{9D8B030D-6E8A-4147-A177-3AD203B41FA5}">
                      <a16:colId xmlns:a16="http://schemas.microsoft.com/office/drawing/2014/main" val="2252808610"/>
                    </a:ext>
                  </a:extLst>
                </a:gridCol>
                <a:gridCol w="711904">
                  <a:extLst>
                    <a:ext uri="{9D8B030D-6E8A-4147-A177-3AD203B41FA5}">
                      <a16:colId xmlns:a16="http://schemas.microsoft.com/office/drawing/2014/main" val="4196260931"/>
                    </a:ext>
                  </a:extLst>
                </a:gridCol>
                <a:gridCol w="682058">
                  <a:extLst>
                    <a:ext uri="{9D8B030D-6E8A-4147-A177-3AD203B41FA5}">
                      <a16:colId xmlns:a16="http://schemas.microsoft.com/office/drawing/2014/main" val="1553787157"/>
                    </a:ext>
                  </a:extLst>
                </a:gridCol>
                <a:gridCol w="682058">
                  <a:extLst>
                    <a:ext uri="{9D8B030D-6E8A-4147-A177-3AD203B41FA5}">
                      <a16:colId xmlns:a16="http://schemas.microsoft.com/office/drawing/2014/main" val="2541938081"/>
                    </a:ext>
                  </a:extLst>
                </a:gridCol>
                <a:gridCol w="725950">
                  <a:extLst>
                    <a:ext uri="{9D8B030D-6E8A-4147-A177-3AD203B41FA5}">
                      <a16:colId xmlns:a16="http://schemas.microsoft.com/office/drawing/2014/main" val="3712151463"/>
                    </a:ext>
                  </a:extLst>
                </a:gridCol>
                <a:gridCol w="725950">
                  <a:extLst>
                    <a:ext uri="{9D8B030D-6E8A-4147-A177-3AD203B41FA5}">
                      <a16:colId xmlns:a16="http://schemas.microsoft.com/office/drawing/2014/main" val="703406799"/>
                    </a:ext>
                  </a:extLst>
                </a:gridCol>
                <a:gridCol w="682058">
                  <a:extLst>
                    <a:ext uri="{9D8B030D-6E8A-4147-A177-3AD203B41FA5}">
                      <a16:colId xmlns:a16="http://schemas.microsoft.com/office/drawing/2014/main" val="1136474906"/>
                    </a:ext>
                  </a:extLst>
                </a:gridCol>
                <a:gridCol w="682058">
                  <a:extLst>
                    <a:ext uri="{9D8B030D-6E8A-4147-A177-3AD203B41FA5}">
                      <a16:colId xmlns:a16="http://schemas.microsoft.com/office/drawing/2014/main" val="1514894087"/>
                    </a:ext>
                  </a:extLst>
                </a:gridCol>
                <a:gridCol w="734728">
                  <a:extLst>
                    <a:ext uri="{9D8B030D-6E8A-4147-A177-3AD203B41FA5}">
                      <a16:colId xmlns:a16="http://schemas.microsoft.com/office/drawing/2014/main" val="3258844035"/>
                    </a:ext>
                  </a:extLst>
                </a:gridCol>
                <a:gridCol w="734728">
                  <a:extLst>
                    <a:ext uri="{9D8B030D-6E8A-4147-A177-3AD203B41FA5}">
                      <a16:colId xmlns:a16="http://schemas.microsoft.com/office/drawing/2014/main" val="2169846027"/>
                    </a:ext>
                  </a:extLst>
                </a:gridCol>
              </a:tblGrid>
              <a:tr h="284785">
                <a:tc rowSpan="2">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PROGRAMADO ANUAL</a:t>
                      </a:r>
                      <a:endParaRPr kumimoji="0" lang="es-MX" sz="9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META FÍSICA</a:t>
                      </a:r>
                      <a:endParaRPr lang="es-MX" sz="12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PRESUPUESTAL</a:t>
                      </a:r>
                      <a:endParaRPr lang="es-MX" sz="12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900" b="1" dirty="0">
                          <a:solidFill>
                            <a:schemeClr val="tx1"/>
                          </a:solidFill>
                          <a:effectLst/>
                          <a:latin typeface="Arial" panose="020B0604020202020204" pitchFamily="34" charset="0"/>
                          <a:ea typeface="Times New Roman" panose="02020603050405020304" pitchFamily="18" charset="0"/>
                        </a:rPr>
                        <a:t>CONTRACTUAL</a:t>
                      </a:r>
                      <a:endParaRPr lang="es-MX" sz="12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622747191"/>
                  </a:ext>
                </a:extLst>
              </a:tr>
              <a:tr h="456543">
                <a:tc vMerge="1">
                  <a:txBody>
                    <a:bodyPr/>
                    <a:lstStyle/>
                    <a:p>
                      <a:endParaRPr lang="es-MX"/>
                    </a:p>
                  </a:txBody>
                  <a:tcPr/>
                </a:tc>
                <a:tc>
                  <a:txBody>
                    <a:bodyPr/>
                    <a:lstStyle/>
                    <a:p>
                      <a:pPr marL="71755" marR="71755" lvl="0" indent="0" algn="ctr" defTabSz="457200" rtl="0" eaLnBrk="1" fontAlgn="auto"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PROGRAMADO ANUAL</a:t>
                      </a:r>
                      <a:endParaRPr kumimoji="0" lang="es-MX" sz="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EJEC</a:t>
                      </a:r>
                    </a:p>
                    <a:p>
                      <a:pPr marL="71755" marR="71755"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30 -Abr</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a:t>
                      </a:r>
                    </a:p>
                    <a:p>
                      <a:pPr marL="71755" marR="71755" indent="0" algn="ctr" defTabSz="457200" rtl="0" eaLnBrk="1" fontAlgn="auto" latinLnBrk="0" hangingPunct="1">
                        <a:lnSpc>
                          <a:spcPct val="100000"/>
                        </a:lnSpc>
                        <a:spcBef>
                          <a:spcPts val="0"/>
                        </a:spcBef>
                        <a:spcAft>
                          <a:spcPts val="0"/>
                        </a:spcAft>
                        <a:buClrTx/>
                        <a:buSzTx/>
                        <a:buFontTx/>
                        <a:buNone/>
                        <a:tabLst/>
                        <a:defRPr/>
                      </a:pPr>
                      <a:r>
                        <a:rPr lang="es-ES" sz="800" b="1" dirty="0">
                          <a:solidFill>
                            <a:schemeClr val="tx1"/>
                          </a:solidFill>
                          <a:effectLst/>
                          <a:latin typeface="Arial" panose="020B0604020202020204" pitchFamily="34" charset="0"/>
                          <a:ea typeface="Times New Roman" panose="02020603050405020304" pitchFamily="18" charset="0"/>
                        </a:rPr>
                        <a:t>Avance</a:t>
                      </a:r>
                      <a:endParaRPr lang="es-CO" sz="800" b="1" dirty="0">
                        <a:solidFill>
                          <a:schemeClr val="tx1"/>
                        </a:solidFill>
                        <a:effectLst/>
                        <a:latin typeface="Arial" panose="020B0604020202020204" pitchFamily="34" charset="0"/>
                        <a:ea typeface="Times New Roman" panose="02020603050405020304" pitchFamily="18" charset="0"/>
                      </a:endParaRPr>
                    </a:p>
                    <a:p>
                      <a:pPr marL="71755" marR="71755" algn="ctr">
                        <a:spcAft>
                          <a:spcPts val="0"/>
                        </a:spcAft>
                      </a:pPr>
                      <a:r>
                        <a:rPr lang="es-ES" sz="800" b="1" dirty="0">
                          <a:solidFill>
                            <a:schemeClr val="tx1"/>
                          </a:solidFill>
                          <a:effectLst/>
                          <a:latin typeface="Arial" panose="020B0604020202020204" pitchFamily="34" charset="0"/>
                          <a:ea typeface="Times New Roman" panose="02020603050405020304" pitchFamily="18" charset="0"/>
                        </a:rPr>
                        <a:t>Anual</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ES" sz="800" b="1" dirty="0">
                          <a:solidFill>
                            <a:schemeClr val="tx1"/>
                          </a:solidFill>
                          <a:effectLst/>
                          <a:latin typeface="Arial" panose="020B0604020202020204" pitchFamily="34" charset="0"/>
                          <a:ea typeface="Times New Roman" panose="02020603050405020304" pitchFamily="18" charset="0"/>
                        </a:rPr>
                        <a:t>APRO</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COMP</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EJEC</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GIROS</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GIROS</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ES" sz="800" b="1" dirty="0">
                          <a:solidFill>
                            <a:schemeClr val="tx1"/>
                          </a:solidFill>
                          <a:effectLst/>
                          <a:latin typeface="Arial" panose="020B0604020202020204" pitchFamily="34" charset="0"/>
                          <a:ea typeface="Times New Roman" panose="02020603050405020304" pitchFamily="18" charset="0"/>
                        </a:rPr>
                        <a:t>No.</a:t>
                      </a:r>
                      <a:endParaRPr lang="es-CO" sz="800" b="1" dirty="0">
                        <a:solidFill>
                          <a:schemeClr val="tx1"/>
                        </a:solidFill>
                        <a:effectLst/>
                        <a:latin typeface="Arial" panose="020B0604020202020204" pitchFamily="34" charset="0"/>
                        <a:ea typeface="Times New Roman" panose="02020603050405020304" pitchFamily="18" charset="0"/>
                      </a:endParaRPr>
                    </a:p>
                    <a:p>
                      <a:pPr marL="71755" marR="71755" algn="ctr">
                        <a:spcAft>
                          <a:spcPts val="0"/>
                        </a:spcAft>
                      </a:pPr>
                      <a:r>
                        <a:rPr lang="es-CO" sz="800" b="1" dirty="0" err="1">
                          <a:solidFill>
                            <a:schemeClr val="tx1"/>
                          </a:solidFill>
                          <a:effectLst/>
                          <a:latin typeface="Arial" panose="020B0604020202020204" pitchFamily="34" charset="0"/>
                          <a:ea typeface="Times New Roman" panose="02020603050405020304" pitchFamily="18" charset="0"/>
                        </a:rPr>
                        <a:t>Prog</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No. </a:t>
                      </a:r>
                      <a:r>
                        <a:rPr lang="es-CO" sz="800" b="1" dirty="0" err="1">
                          <a:solidFill>
                            <a:schemeClr val="tx1"/>
                          </a:solidFill>
                          <a:effectLst/>
                          <a:latin typeface="Arial" panose="020B0604020202020204" pitchFamily="34" charset="0"/>
                          <a:ea typeface="Times New Roman" panose="02020603050405020304" pitchFamily="18" charset="0"/>
                        </a:rPr>
                        <a:t>Susc</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Valor</a:t>
                      </a:r>
                    </a:p>
                    <a:p>
                      <a:pPr marL="71755" marR="71755" algn="ctr">
                        <a:spcAft>
                          <a:spcPts val="0"/>
                        </a:spcAft>
                      </a:pPr>
                      <a:r>
                        <a:rPr lang="es-ES" sz="800" b="1" dirty="0">
                          <a:solidFill>
                            <a:schemeClr val="tx1"/>
                          </a:solidFill>
                          <a:effectLst/>
                          <a:latin typeface="Arial" panose="020B0604020202020204" pitchFamily="34" charset="0"/>
                          <a:ea typeface="Times New Roman" panose="02020603050405020304" pitchFamily="18" charset="0"/>
                        </a:rPr>
                        <a:t>Suscrito</a:t>
                      </a:r>
                    </a:p>
                    <a:p>
                      <a:pPr marL="0" marR="71755" indent="0"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(Millones)</a:t>
                      </a:r>
                      <a:endParaRPr lang="es-ES" sz="400" b="1"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CUM</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56520344"/>
                  </a:ext>
                </a:extLst>
              </a:tr>
              <a:tr h="406888">
                <a:tc>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Meta Plan DD:</a:t>
                      </a:r>
                      <a:endParaRPr lang="es-MX" sz="1400" b="1" dirty="0">
                        <a:effectLst/>
                        <a:latin typeface="Arial" panose="020B0604020202020204" pitchFamily="34" charset="0"/>
                        <a:ea typeface="Times New Roman" panose="02020603050405020304" pitchFamily="18" charset="0"/>
                      </a:endParaRPr>
                    </a:p>
                    <a:p>
                      <a:pPr algn="just"/>
                      <a:r>
                        <a:rPr lang="es-CO" sz="1000" b="1" dirty="0">
                          <a:solidFill>
                            <a:srgbClr val="000000"/>
                          </a:solidFill>
                          <a:effectLst/>
                          <a:latin typeface="Arial" panose="020B0604020202020204" pitchFamily="34" charset="0"/>
                          <a:ea typeface="Times New Roman" panose="02020603050405020304" pitchFamily="18" charset="0"/>
                        </a:rPr>
                        <a:t>Titular 3900 predios registrados en las 20 localidades  </a:t>
                      </a:r>
                      <a:endParaRPr lang="es-MX" sz="14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1140</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effectLst/>
                          <a:latin typeface="Arial" panose="020B0604020202020204" pitchFamily="34" charset="0"/>
                          <a:ea typeface="Times New Roman" panose="02020603050405020304" pitchFamily="18" charset="0"/>
                        </a:rPr>
                        <a:t>290</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25</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3.821</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1.464</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38.3</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204</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5.3</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56</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34</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1.398</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60.1</a:t>
                      </a:r>
                      <a:endParaRPr lang="es-MX" sz="1100" b="1"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3516358"/>
                  </a:ext>
                </a:extLst>
              </a:tr>
              <a:tr h="317532">
                <a:tc>
                  <a:txBody>
                    <a:bodyPr/>
                    <a:lstStyle/>
                    <a:p>
                      <a:pPr algn="just"/>
                      <a:r>
                        <a:rPr lang="es-CO" sz="1000" b="1" dirty="0">
                          <a:effectLst/>
                          <a:latin typeface="Arial" panose="020B0604020202020204" pitchFamily="34" charset="0"/>
                          <a:ea typeface="Times New Roman" panose="02020603050405020304" pitchFamily="18" charset="0"/>
                        </a:rPr>
                        <a:t>Meta proyecto 1:</a:t>
                      </a:r>
                      <a:endParaRPr lang="es-MX" sz="14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Obtener 3900 títulos predios registrados</a:t>
                      </a:r>
                      <a:endParaRPr lang="es-MX" sz="14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1140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290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25</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2.134</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787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b="1" dirty="0">
                          <a:solidFill>
                            <a:srgbClr val="000000"/>
                          </a:solidFill>
                          <a:effectLst/>
                          <a:latin typeface="Arial" panose="020B0604020202020204" pitchFamily="34" charset="0"/>
                          <a:ea typeface="Times New Roman" panose="02020603050405020304" pitchFamily="18" charset="0"/>
                        </a:rPr>
                        <a:t>36.8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94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4.4</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dirty="0">
                          <a:effectLst/>
                          <a:latin typeface="Arial" panose="020B0604020202020204" pitchFamily="34" charset="0"/>
                          <a:ea typeface="Times New Roman" panose="02020603050405020304" pitchFamily="18" charset="0"/>
                        </a:rPr>
                        <a:t>38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22</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787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57.8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5219481"/>
                  </a:ext>
                </a:extLst>
              </a:tr>
              <a:tr h="470146">
                <a:tc>
                  <a:txBody>
                    <a:bodyPr/>
                    <a:lstStyle/>
                    <a:p>
                      <a:pPr algn="just"/>
                      <a:r>
                        <a:rPr lang="es-CO" sz="1000" b="1" dirty="0">
                          <a:effectLst/>
                          <a:latin typeface="Arial" panose="020B0604020202020204" pitchFamily="34" charset="0"/>
                          <a:ea typeface="Times New Roman" panose="02020603050405020304" pitchFamily="18" charset="0"/>
                        </a:rPr>
                        <a:t>Meta proyecto 2:</a:t>
                      </a:r>
                      <a:endParaRPr lang="es-MX" sz="14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Hacer cierre de 2 proyectos constructivos de urbanismo para la Vivienda VIP</a:t>
                      </a:r>
                      <a:endParaRPr lang="es-MX" sz="14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0.27</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0.12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44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799</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442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55.3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45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5.6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dirty="0">
                          <a:effectLst/>
                          <a:latin typeface="Arial" panose="020B0604020202020204" pitchFamily="34" charset="0"/>
                          <a:ea typeface="Times New Roman" panose="02020603050405020304" pitchFamily="18" charset="0"/>
                        </a:rPr>
                        <a:t>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442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88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00885141"/>
                  </a:ext>
                </a:extLst>
              </a:tr>
              <a:tr h="355968">
                <a:tc>
                  <a:txBody>
                    <a:bodyPr/>
                    <a:lstStyle/>
                    <a:p>
                      <a:pPr algn="just"/>
                      <a:r>
                        <a:rPr lang="es-CO" sz="1000" b="1" dirty="0">
                          <a:effectLst/>
                          <a:latin typeface="Arial" panose="020B0604020202020204" pitchFamily="34" charset="0"/>
                          <a:ea typeface="Times New Roman" panose="02020603050405020304" pitchFamily="18" charset="0"/>
                        </a:rPr>
                        <a:t>Meta proyecto 3:</a:t>
                      </a:r>
                      <a:endParaRPr lang="es-MX" sz="14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Entregar 4 zonas de cesión obligatoria</a:t>
                      </a:r>
                      <a:endParaRPr lang="es-MX" sz="14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1.30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0.82</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63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dirty="0">
                          <a:effectLst/>
                          <a:latin typeface="Arial" panose="020B0604020202020204" pitchFamily="34" charset="0"/>
                          <a:ea typeface="Times New Roman" panose="02020603050405020304" pitchFamily="18" charset="0"/>
                        </a:rPr>
                        <a:t>143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3</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93122680"/>
                  </a:ext>
                </a:extLst>
              </a:tr>
              <a:tr h="642319">
                <a:tc>
                  <a:txBody>
                    <a:bodyPr/>
                    <a:lstStyle/>
                    <a:p>
                      <a:pPr algn="just"/>
                      <a:r>
                        <a:rPr lang="es-CO" sz="1000" b="1" dirty="0">
                          <a:effectLst/>
                          <a:latin typeface="Arial" panose="020B0604020202020204" pitchFamily="34" charset="0"/>
                          <a:ea typeface="Times New Roman" panose="02020603050405020304" pitchFamily="18" charset="0"/>
                        </a:rPr>
                        <a:t>Meta proyecto 4:</a:t>
                      </a:r>
                      <a:endParaRPr lang="es-MX" sz="1400" dirty="0">
                        <a:effectLst/>
                        <a:latin typeface="Arial" panose="020B0604020202020204" pitchFamily="34" charset="0"/>
                        <a:ea typeface="Times New Roman" panose="02020603050405020304" pitchFamily="18" charset="0"/>
                      </a:endParaRPr>
                    </a:p>
                    <a:p>
                      <a:pPr algn="just"/>
                      <a:r>
                        <a:rPr lang="es-CO" sz="1000" dirty="0">
                          <a:solidFill>
                            <a:srgbClr val="000000"/>
                          </a:solidFill>
                          <a:effectLst/>
                          <a:latin typeface="Arial" panose="020B0604020202020204" pitchFamily="34" charset="0"/>
                          <a:ea typeface="Times New Roman" panose="02020603050405020304" pitchFamily="18" charset="0"/>
                        </a:rPr>
                        <a:t>Gestión predial para saneamiento, enajenación onerosa, adquisición e intervención de predios con posible afectación a terceros</a:t>
                      </a:r>
                      <a:endParaRPr lang="es-MX" sz="14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dirty="0">
                          <a:effectLst/>
                          <a:latin typeface="Arial" panose="020B0604020202020204" pitchFamily="34" charset="0"/>
                          <a:ea typeface="Times New Roman" panose="02020603050405020304" pitchFamily="18" charset="0"/>
                        </a:rPr>
                        <a:t>100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59</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59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r>
                        <a:rPr lang="es-CO" sz="800" dirty="0">
                          <a:effectLst/>
                          <a:latin typeface="Arial" panose="020B0604020202020204" pitchFamily="34" charset="0"/>
                          <a:ea typeface="Times New Roman" panose="02020603050405020304" pitchFamily="18" charset="0"/>
                        </a:rPr>
                        <a:t>746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168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22</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13</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1.7</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6</a:t>
                      </a:r>
                      <a:endParaRPr lang="es-MX" sz="11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4</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dirty="0">
                          <a:effectLst/>
                          <a:latin typeface="Arial" panose="020B0604020202020204" pitchFamily="34" charset="0"/>
                          <a:ea typeface="Times New Roman" panose="02020603050405020304" pitchFamily="18" charset="0"/>
                        </a:rPr>
                        <a:t>168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66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49405512"/>
                  </a:ext>
                </a:extLst>
              </a:tr>
            </a:tbl>
          </a:graphicData>
        </a:graphic>
      </p:graphicFrame>
      <p:sp>
        <p:nvSpPr>
          <p:cNvPr id="6" name="CuadroTexto 5">
            <a:extLst>
              <a:ext uri="{FF2B5EF4-FFF2-40B4-BE49-F238E27FC236}">
                <a16:creationId xmlns:a16="http://schemas.microsoft.com/office/drawing/2014/main" id="{B6C587B5-74EC-091A-D5B1-29A761C87883}"/>
              </a:ext>
            </a:extLst>
          </p:cNvPr>
          <p:cNvSpPr txBox="1"/>
          <p:nvPr/>
        </p:nvSpPr>
        <p:spPr>
          <a:xfrm>
            <a:off x="240364" y="3838348"/>
            <a:ext cx="11537977" cy="2308324"/>
          </a:xfrm>
          <a:prstGeom prst="rect">
            <a:avLst/>
          </a:prstGeom>
          <a:noFill/>
        </p:spPr>
        <p:txBody>
          <a:bodyPr wrap="square">
            <a:spAutoFit/>
          </a:bodyPr>
          <a:lstStyle/>
          <a:p>
            <a:pPr marL="18034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Meta</a:t>
            </a:r>
            <a:r>
              <a:rPr kumimoji="0" lang="es-ES" sz="1200" b="1" i="0" u="sng"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Física: </a:t>
            </a:r>
            <a:r>
              <a:rPr lang="es-ES" sz="1200" dirty="0">
                <a:solidFill>
                  <a:prstClr val="black"/>
                </a:solidFill>
                <a:latin typeface="Arial" panose="020B0604020202020204" pitchFamily="34" charset="0"/>
                <a:ea typeface="Times New Roman" panose="02020603050405020304" pitchFamily="18" charset="0"/>
              </a:rPr>
              <a:t>Se deja una alerta frente al cumplimiento de la Meta PDD y Meta Proyecto 1, de titular 3900 predio, teniendo en cuenta que para este año se proyecto 1140 y al 30 de abril van 290 es decir el 25% en el 33% del tiempo y con una ejecución del presupuesto del 36.8%. </a:t>
            </a:r>
          </a:p>
          <a:p>
            <a:pPr marL="18034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18034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Contractual</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De acuerdo con la revisión realizada, se evidencia que se programo 54 contratos, se deja una alerta por cuanto no se suscribieron la cantidad de contratos planeados, lo que conlleva a que los giros realizados respecto a la apropiación presupuestal de la vigencia sean bajos lo que posiblemente como consecuencia se podría desencadenar en una modificación al presupuesto del proyecto de inversión, evidenciando una falta de planeación, más aún cuando no existe mucho retraso en la ejecución de metas. </a:t>
            </a:r>
          </a:p>
          <a:p>
            <a:pPr marL="180340" marR="0" lvl="0" indent="0" algn="just"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Es importante señalar que la meta del cuatrienio inicialmente proyectada era de 2400. Ejecutado a diciembre 2022 fueron 2345 titulaciones con un 97% de cumplimiento, haciendo falta 55 títulos para la vigencia 2023. Posteriormente se reformuló la meta a 3900 títulos, esperándose ejecutar 1500 títulos para la vigencia 2023, siendo esta una meta mayor a la de las vigencias anteriores; sin embargo, el presupuesto para esta vigencia 2023 disminuyó en un 57%, lo que ha conllevado a que el personal incluso personal de planta, trabaje en las noches y fines de semana para cumplir con la meta. Por lo que se requiere de la contratación de técnicos prontamente.</a:t>
            </a:r>
          </a:p>
        </p:txBody>
      </p:sp>
    </p:spTree>
    <p:extLst>
      <p:ext uri="{BB962C8B-B14F-4D97-AF65-F5344CB8AC3E}">
        <p14:creationId xmlns:p14="http://schemas.microsoft.com/office/powerpoint/2010/main" val="2767471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303929" y="136591"/>
            <a:ext cx="11564979"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1" dirty="0">
                <a:solidFill>
                  <a:prstClr val="white"/>
                </a:solidFill>
                <a:latin typeface="Calibri"/>
              </a:rPr>
              <a:t>PROYECTO DE INVERSIÓN </a:t>
            </a:r>
            <a:r>
              <a:rPr kumimoji="0" lang="es-CO" sz="1800" b="1" i="0" u="none" strike="noStrike" kern="1200" cap="none" spc="0" normalizeH="0" baseline="0" noProof="0" dirty="0">
                <a:ln>
                  <a:noFill/>
                </a:ln>
                <a:solidFill>
                  <a:prstClr val="white"/>
                </a:solidFill>
                <a:effectLst/>
                <a:uLnTx/>
                <a:uFillTx/>
                <a:latin typeface="Calibri"/>
                <a:ea typeface="+mn-ea"/>
                <a:cs typeface="+mn-cs"/>
              </a:rPr>
              <a:t>7680 - IMPLEMENTACIÓN DEL PLAN TERRAZAS</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6" name="Tabla 5">
            <a:extLst>
              <a:ext uri="{FF2B5EF4-FFF2-40B4-BE49-F238E27FC236}">
                <a16:creationId xmlns:a16="http://schemas.microsoft.com/office/drawing/2014/main" id="{1AF3263C-B2A2-71AC-B134-F722A23FBBD0}"/>
              </a:ext>
            </a:extLst>
          </p:cNvPr>
          <p:cNvGraphicFramePr>
            <a:graphicFrameLocks noGrp="1"/>
          </p:cNvGraphicFramePr>
          <p:nvPr>
            <p:extLst>
              <p:ext uri="{D42A27DB-BD31-4B8C-83A1-F6EECF244321}">
                <p14:modId xmlns:p14="http://schemas.microsoft.com/office/powerpoint/2010/main" val="2709376056"/>
              </p:ext>
            </p:extLst>
          </p:nvPr>
        </p:nvGraphicFramePr>
        <p:xfrm>
          <a:off x="180105" y="608308"/>
          <a:ext cx="11564979" cy="4902113"/>
        </p:xfrm>
        <a:graphic>
          <a:graphicData uri="http://schemas.openxmlformats.org/drawingml/2006/table">
            <a:tbl>
              <a:tblPr firstRow="1" firstCol="1" bandRow="1"/>
              <a:tblGrid>
                <a:gridCol w="3105081">
                  <a:extLst>
                    <a:ext uri="{9D8B030D-6E8A-4147-A177-3AD203B41FA5}">
                      <a16:colId xmlns:a16="http://schemas.microsoft.com/office/drawing/2014/main" val="965266260"/>
                    </a:ext>
                  </a:extLst>
                </a:gridCol>
                <a:gridCol w="684437">
                  <a:extLst>
                    <a:ext uri="{9D8B030D-6E8A-4147-A177-3AD203B41FA5}">
                      <a16:colId xmlns:a16="http://schemas.microsoft.com/office/drawing/2014/main" val="3397449234"/>
                    </a:ext>
                  </a:extLst>
                </a:gridCol>
                <a:gridCol w="684437">
                  <a:extLst>
                    <a:ext uri="{9D8B030D-6E8A-4147-A177-3AD203B41FA5}">
                      <a16:colId xmlns:a16="http://schemas.microsoft.com/office/drawing/2014/main" val="1415182918"/>
                    </a:ext>
                  </a:extLst>
                </a:gridCol>
                <a:gridCol w="717912">
                  <a:extLst>
                    <a:ext uri="{9D8B030D-6E8A-4147-A177-3AD203B41FA5}">
                      <a16:colId xmlns:a16="http://schemas.microsoft.com/office/drawing/2014/main" val="4260930246"/>
                    </a:ext>
                  </a:extLst>
                </a:gridCol>
                <a:gridCol w="717912">
                  <a:extLst>
                    <a:ext uri="{9D8B030D-6E8A-4147-A177-3AD203B41FA5}">
                      <a16:colId xmlns:a16="http://schemas.microsoft.com/office/drawing/2014/main" val="4250925121"/>
                    </a:ext>
                  </a:extLst>
                </a:gridCol>
                <a:gridCol w="684437">
                  <a:extLst>
                    <a:ext uri="{9D8B030D-6E8A-4147-A177-3AD203B41FA5}">
                      <a16:colId xmlns:a16="http://schemas.microsoft.com/office/drawing/2014/main" val="2691680044"/>
                    </a:ext>
                  </a:extLst>
                </a:gridCol>
                <a:gridCol w="684437">
                  <a:extLst>
                    <a:ext uri="{9D8B030D-6E8A-4147-A177-3AD203B41FA5}">
                      <a16:colId xmlns:a16="http://schemas.microsoft.com/office/drawing/2014/main" val="121674221"/>
                    </a:ext>
                  </a:extLst>
                </a:gridCol>
                <a:gridCol w="724959">
                  <a:extLst>
                    <a:ext uri="{9D8B030D-6E8A-4147-A177-3AD203B41FA5}">
                      <a16:colId xmlns:a16="http://schemas.microsoft.com/office/drawing/2014/main" val="3292867552"/>
                    </a:ext>
                  </a:extLst>
                </a:gridCol>
                <a:gridCol w="724959">
                  <a:extLst>
                    <a:ext uri="{9D8B030D-6E8A-4147-A177-3AD203B41FA5}">
                      <a16:colId xmlns:a16="http://schemas.microsoft.com/office/drawing/2014/main" val="3636117337"/>
                    </a:ext>
                  </a:extLst>
                </a:gridCol>
                <a:gridCol w="684437">
                  <a:extLst>
                    <a:ext uri="{9D8B030D-6E8A-4147-A177-3AD203B41FA5}">
                      <a16:colId xmlns:a16="http://schemas.microsoft.com/office/drawing/2014/main" val="140568337"/>
                    </a:ext>
                  </a:extLst>
                </a:gridCol>
                <a:gridCol w="684437">
                  <a:extLst>
                    <a:ext uri="{9D8B030D-6E8A-4147-A177-3AD203B41FA5}">
                      <a16:colId xmlns:a16="http://schemas.microsoft.com/office/drawing/2014/main" val="1614027355"/>
                    </a:ext>
                  </a:extLst>
                </a:gridCol>
                <a:gridCol w="733767">
                  <a:extLst>
                    <a:ext uri="{9D8B030D-6E8A-4147-A177-3AD203B41FA5}">
                      <a16:colId xmlns:a16="http://schemas.microsoft.com/office/drawing/2014/main" val="1515661314"/>
                    </a:ext>
                  </a:extLst>
                </a:gridCol>
                <a:gridCol w="733767">
                  <a:extLst>
                    <a:ext uri="{9D8B030D-6E8A-4147-A177-3AD203B41FA5}">
                      <a16:colId xmlns:a16="http://schemas.microsoft.com/office/drawing/2014/main" val="2843135048"/>
                    </a:ext>
                  </a:extLst>
                </a:gridCol>
              </a:tblGrid>
              <a:tr h="117474">
                <a:tc rowSpan="2">
                  <a:txBody>
                    <a:bodyPr/>
                    <a:lstStyle/>
                    <a:p>
                      <a:pPr indent="30480" algn="ctr"/>
                      <a:r>
                        <a:rPr lang="es-CO" sz="1000" b="1" dirty="0">
                          <a:solidFill>
                            <a:srgbClr val="FFFFFF"/>
                          </a:solidFill>
                          <a:effectLst/>
                          <a:latin typeface="Arial" panose="020B0604020202020204" pitchFamily="34" charset="0"/>
                          <a:ea typeface="Times New Roman" panose="02020603050405020304" pitchFamily="18" charset="0"/>
                        </a:rPr>
                        <a:t>META</a:t>
                      </a:r>
                      <a:endParaRPr lang="es-MX" sz="10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META FÍSICA</a:t>
                      </a:r>
                      <a:endParaRPr lang="es-MX" sz="8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PRESUPUESTAL</a:t>
                      </a:r>
                      <a:endParaRPr lang="es-MX" sz="8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800" b="1">
                          <a:solidFill>
                            <a:schemeClr val="tx1"/>
                          </a:solidFill>
                          <a:effectLst/>
                          <a:latin typeface="Arial" panose="020B0604020202020204" pitchFamily="34" charset="0"/>
                          <a:ea typeface="Times New Roman" panose="02020603050405020304" pitchFamily="18" charset="0"/>
                        </a:rPr>
                        <a:t>CONTRACTUAL</a:t>
                      </a:r>
                      <a:endParaRPr lang="es-MX" sz="80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091221439"/>
                  </a:ext>
                </a:extLst>
              </a:tr>
              <a:tr h="436091">
                <a:tc vMerge="1">
                  <a:txBody>
                    <a:bodyPr/>
                    <a:lstStyle/>
                    <a:p>
                      <a:endParaRPr lang="es-MX"/>
                    </a:p>
                  </a:txBody>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PROGRAMADO ANUAL</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EJECUTADO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AVANCE ANUAL</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APROPIACIÓN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COMPROMISOS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EJECUCIÓN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GIROS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GIRO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DE PROGRAMADOS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SUSCRITOS</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VALOR EJECUTADO </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CUMPLIMIENTO</a:t>
                      </a:r>
                      <a:endParaRPr lang="es-MX" sz="700" dirty="0">
                        <a:solidFill>
                          <a:schemeClr val="tx1"/>
                        </a:solidFill>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71080312"/>
                  </a:ext>
                </a:extLst>
              </a:tr>
              <a:tr h="396474">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Meta Plan DD: </a:t>
                      </a:r>
                      <a:endParaRPr lang="es-MX" sz="800" dirty="0">
                        <a:effectLst/>
                        <a:latin typeface="Arial" panose="020B0604020202020204" pitchFamily="34" charset="0"/>
                        <a:ea typeface="Times New Roman" panose="02020603050405020304" pitchFamily="18" charset="0"/>
                      </a:endParaRPr>
                    </a:p>
                    <a:p>
                      <a:pPr algn="ctr"/>
                      <a:r>
                        <a:rPr lang="es-CO" sz="800" dirty="0">
                          <a:solidFill>
                            <a:srgbClr val="000000"/>
                          </a:solidFill>
                          <a:effectLst/>
                          <a:latin typeface="Arial" panose="020B0604020202020204" pitchFamily="34" charset="0"/>
                          <a:ea typeface="Times New Roman" panose="02020603050405020304" pitchFamily="18" charset="0"/>
                        </a:rPr>
                        <a:t>Formular e implementar un proyecto piloto que desarrolle un esquema de solución habitacional "Plan Terrazas"</a:t>
                      </a:r>
                      <a:endParaRPr lang="es-MX" sz="8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100</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30</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30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20.803</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11.818</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56.81</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9.117</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44</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171</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136</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6.312</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78.6</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648717042"/>
                  </a:ext>
                </a:extLst>
              </a:tr>
              <a:tr h="770523">
                <a:tc>
                  <a:txBody>
                    <a:bodyPr/>
                    <a:lstStyle/>
                    <a:p>
                      <a:pPr algn="just"/>
                      <a:r>
                        <a:rPr lang="es-CO" sz="900" b="1" dirty="0">
                          <a:effectLst/>
                          <a:latin typeface="Arial" panose="020B0604020202020204" pitchFamily="34" charset="0"/>
                          <a:ea typeface="Times New Roman" panose="02020603050405020304" pitchFamily="18" charset="0"/>
                        </a:rPr>
                        <a:t>Meta proyecto 1: </a:t>
                      </a:r>
                      <a:r>
                        <a:rPr lang="es-CO" sz="900" dirty="0">
                          <a:effectLst/>
                          <a:latin typeface="Arial" panose="020B0604020202020204" pitchFamily="34" charset="0"/>
                          <a:ea typeface="Times New Roman" panose="02020603050405020304" pitchFamily="18" charset="0"/>
                        </a:rPr>
                        <a:t>Estructurar 1250 proyectos que desarrollen un esquema de solución habitacional "Plan Terrazas", con los componentes técnico, social, jurídico y financiero para determinar la viabilidad del predio y el hogar por modalidad de intervención (habitabilidad, reforzamiento, construcción en sitio propio).</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414</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233</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56</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900" dirty="0">
                          <a:effectLst/>
                          <a:latin typeface="Arial" panose="020B0604020202020204" pitchFamily="34" charset="0"/>
                          <a:ea typeface="Times New Roman" panose="02020603050405020304" pitchFamily="18" charset="0"/>
                        </a:rPr>
                        <a:t>5.742</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3.801</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66</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900">
                          <a:effectLst/>
                          <a:latin typeface="Arial" panose="020B0604020202020204" pitchFamily="34" charset="0"/>
                          <a:ea typeface="Times New Roman" panose="02020603050405020304" pitchFamily="18" charset="0"/>
                        </a:rPr>
                        <a:t>235</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4</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113</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92</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3.801</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81.4</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030083594"/>
                  </a:ext>
                </a:extLst>
              </a:tr>
              <a:tr h="792948">
                <a:tc>
                  <a:txBody>
                    <a:bodyPr/>
                    <a:lstStyle/>
                    <a:p>
                      <a:pPr algn="just"/>
                      <a:r>
                        <a:rPr lang="es-CO" sz="900" b="1" dirty="0">
                          <a:effectLst/>
                          <a:latin typeface="Arial" panose="020B0604020202020204" pitchFamily="34" charset="0"/>
                          <a:ea typeface="Times New Roman" panose="02020603050405020304" pitchFamily="18" charset="0"/>
                        </a:rPr>
                        <a:t>Meta proyecto 2: </a:t>
                      </a:r>
                      <a:r>
                        <a:rPr lang="es-CO" sz="900" dirty="0">
                          <a:effectLst/>
                          <a:latin typeface="Arial" panose="020B0604020202020204" pitchFamily="34" charset="0"/>
                          <a:ea typeface="Times New Roman" panose="02020603050405020304" pitchFamily="18" charset="0"/>
                        </a:rPr>
                        <a:t>Ejecutar 1250 intervenciones en desarrollo del proyecto piloto del Plan Terrazas para el mejoramiento de vivienda y el apoyo social requerido por la población para mejorar sus condiciones habitacionales con la supervisión e interventoría requerida para este tipo de proyectos</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704</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7.375</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4.059</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55</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900" dirty="0">
                          <a:effectLst/>
                          <a:latin typeface="Arial" panose="020B0604020202020204" pitchFamily="34" charset="0"/>
                          <a:ea typeface="Times New Roman" panose="02020603050405020304" pitchFamily="18" charset="0"/>
                        </a:rPr>
                        <a:t>3.096</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41</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900">
                          <a:effectLst/>
                          <a:latin typeface="Arial" panose="020B0604020202020204" pitchFamily="34" charset="0"/>
                          <a:ea typeface="Times New Roman" panose="02020603050405020304" pitchFamily="18" charset="0"/>
                        </a:rPr>
                        <a:t>31</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19</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1057</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61</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34151951"/>
                  </a:ext>
                </a:extLst>
              </a:tr>
              <a:tr h="528632">
                <a:tc>
                  <a:txBody>
                    <a:bodyPr/>
                    <a:lstStyle/>
                    <a:p>
                      <a:pPr algn="just"/>
                      <a:r>
                        <a:rPr lang="es-CO" sz="900" b="1" dirty="0">
                          <a:effectLst/>
                          <a:latin typeface="Arial" panose="020B0604020202020204" pitchFamily="34" charset="0"/>
                          <a:ea typeface="Times New Roman" panose="02020603050405020304" pitchFamily="18" charset="0"/>
                        </a:rPr>
                        <a:t>Meta proyecto 3: </a:t>
                      </a:r>
                      <a:r>
                        <a:rPr lang="es-MX" sz="900" dirty="0">
                          <a:effectLst/>
                          <a:latin typeface="Arial" panose="020B0604020202020204" pitchFamily="34" charset="0"/>
                          <a:ea typeface="Times New Roman" panose="02020603050405020304" pitchFamily="18" charset="0"/>
                        </a:rPr>
                        <a:t>Expedir 1,500 actos de reconocimiento de viviendas de interés social en barrios legalizados urbanísticamente, a través de la Curaduría pública social definida en la estructura misional de la CVP.</a:t>
                      </a: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630</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83</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13</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900" dirty="0">
                          <a:effectLst/>
                          <a:latin typeface="Arial" panose="020B0604020202020204" pitchFamily="34" charset="0"/>
                          <a:ea typeface="Times New Roman" panose="02020603050405020304" pitchFamily="18" charset="0"/>
                        </a:rPr>
                        <a:t>1.866</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1.266</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67</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dirty="0">
                          <a:effectLst/>
                          <a:latin typeface="Arial" panose="020B0604020202020204" pitchFamily="34" charset="0"/>
                          <a:ea typeface="Times New Roman" panose="02020603050405020304" pitchFamily="18" charset="0"/>
                        </a:rPr>
                        <a:t>116</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8</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dirty="0">
                          <a:effectLst/>
                          <a:latin typeface="Arial" panose="020B0604020202020204" pitchFamily="34" charset="0"/>
                          <a:ea typeface="Times New Roman" panose="02020603050405020304" pitchFamily="18" charset="0"/>
                        </a:rPr>
                        <a:t>23</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22</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1.262</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effectLst/>
                          <a:latin typeface="Arial" panose="020B0604020202020204" pitchFamily="34" charset="0"/>
                          <a:ea typeface="Times New Roman" panose="02020603050405020304" pitchFamily="18" charset="0"/>
                        </a:rPr>
                        <a:t>95</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179924"/>
                  </a:ext>
                </a:extLst>
              </a:tr>
              <a:tr h="528632">
                <a:tc>
                  <a:txBody>
                    <a:bodyPr/>
                    <a:lstStyle/>
                    <a:p>
                      <a:pPr algn="just"/>
                      <a:r>
                        <a:rPr lang="es-CO" sz="900" b="1" dirty="0">
                          <a:effectLst/>
                          <a:latin typeface="Arial" panose="020B0604020202020204" pitchFamily="34" charset="0"/>
                          <a:ea typeface="Times New Roman" panose="02020603050405020304" pitchFamily="18" charset="0"/>
                        </a:rPr>
                        <a:t>Meta proyecto 5: </a:t>
                      </a:r>
                      <a:r>
                        <a:rPr lang="es-CO" sz="900" dirty="0">
                          <a:effectLst/>
                          <a:latin typeface="Arial" panose="020B0604020202020204" pitchFamily="34" charset="0"/>
                          <a:ea typeface="Times New Roman" panose="02020603050405020304" pitchFamily="18" charset="0"/>
                        </a:rPr>
                        <a:t>Implementar 5.000 acciones administrativas técnicas y sociales que generen condiciones para iniciar las intervenciones del proyecto Piloto Plan Terrazas.</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2700</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658</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24</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900" dirty="0">
                          <a:effectLst/>
                          <a:latin typeface="Arial" panose="020B0604020202020204" pitchFamily="34" charset="0"/>
                          <a:ea typeface="Times New Roman" panose="02020603050405020304" pitchFamily="18" charset="0"/>
                        </a:rPr>
                        <a:t>1900</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730362"/>
                  </a:ext>
                </a:extLst>
              </a:tr>
              <a:tr h="396474">
                <a:tc>
                  <a:txBody>
                    <a:bodyPr/>
                    <a:lstStyle/>
                    <a:p>
                      <a:pPr algn="just"/>
                      <a:r>
                        <a:rPr lang="es-CO" sz="900" b="1" dirty="0">
                          <a:effectLst/>
                          <a:latin typeface="Arial" panose="020B0604020202020204" pitchFamily="34" charset="0"/>
                          <a:ea typeface="Times New Roman" panose="02020603050405020304" pitchFamily="18" charset="0"/>
                        </a:rPr>
                        <a:t>Meta proyecto 6: </a:t>
                      </a:r>
                      <a:r>
                        <a:rPr lang="es-CO" sz="900" dirty="0">
                          <a:effectLst/>
                          <a:latin typeface="Arial" panose="020B0604020202020204" pitchFamily="34" charset="0"/>
                          <a:ea typeface="Times New Roman" panose="02020603050405020304" pitchFamily="18" charset="0"/>
                        </a:rPr>
                        <a:t>Entregar y firmar acuerdo para la sostenibilidad de 1250 viviendas mejoradas en el marco de Plan Terrazas</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902</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85</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effectLst/>
                          <a:latin typeface="Arial" panose="020B0604020202020204" pitchFamily="34" charset="0"/>
                          <a:ea typeface="Times New Roman" panose="02020603050405020304" pitchFamily="18" charset="0"/>
                        </a:rPr>
                        <a:t>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654774"/>
                  </a:ext>
                </a:extLst>
              </a:tr>
              <a:tr h="792948">
                <a:tc>
                  <a:txBody>
                    <a:bodyPr/>
                    <a:lstStyle/>
                    <a:p>
                      <a:pPr algn="just"/>
                      <a:r>
                        <a:rPr lang="es-CO" sz="900" b="1" dirty="0">
                          <a:effectLst/>
                          <a:latin typeface="Arial" panose="020B0604020202020204" pitchFamily="34" charset="0"/>
                          <a:ea typeface="Times New Roman" panose="02020603050405020304" pitchFamily="18" charset="0"/>
                        </a:rPr>
                        <a:t>Meta proyecto 4: </a:t>
                      </a:r>
                      <a:r>
                        <a:rPr lang="es-MX" sz="900" dirty="0">
                          <a:effectLst/>
                          <a:latin typeface="Arial" panose="020B0604020202020204" pitchFamily="34" charset="0"/>
                          <a:ea typeface="Times New Roman" panose="02020603050405020304" pitchFamily="18" charset="0"/>
                        </a:rPr>
                        <a:t>Implementar 100 % del banco de materiales como un instrumento de soporte técnico y financiero para la ejecución del proyecto piloto del Plan Terrazas que contribuya a mejorar la calidad de los materiales y disminuir los costos de transacción.</a:t>
                      </a:r>
                    </a:p>
                  </a:txBody>
                  <a:tcPr marL="26501" marR="2650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100</a:t>
                      </a:r>
                      <a:endParaRPr lang="es-MX" sz="90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22</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22</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900" dirty="0">
                          <a:effectLst/>
                          <a:latin typeface="Arial" panose="020B0604020202020204" pitchFamily="34" charset="0"/>
                          <a:ea typeface="Times New Roman" panose="02020603050405020304" pitchFamily="18" charset="0"/>
                        </a:rPr>
                        <a:t>3.835</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2.690</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70</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900">
                          <a:effectLst/>
                          <a:latin typeface="Arial" panose="020B0604020202020204" pitchFamily="34" charset="0"/>
                          <a:ea typeface="Times New Roman" panose="02020603050405020304" pitchFamily="18" charset="0"/>
                        </a:rPr>
                        <a:t>2.506</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65</a:t>
                      </a:r>
                      <a:endParaRPr lang="es-MX" sz="90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900" dirty="0">
                          <a:effectLst/>
                          <a:latin typeface="Arial" panose="020B0604020202020204" pitchFamily="34" charset="0"/>
                          <a:ea typeface="Times New Roman" panose="02020603050405020304" pitchFamily="18" charset="0"/>
                        </a:rPr>
                        <a:t>4</a:t>
                      </a:r>
                      <a:endParaRPr lang="es-MX" sz="900" dirty="0">
                        <a:effectLst/>
                        <a:latin typeface="Arial" panose="020B0604020202020204" pitchFamily="34" charset="0"/>
                        <a:ea typeface="Times New Roman" panose="02020603050405020304" pitchFamily="18" charset="0"/>
                      </a:endParaRPr>
                    </a:p>
                  </a:txBody>
                  <a:tcPr marL="26501" marR="2650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3</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190</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75</a:t>
                      </a:r>
                      <a:endParaRPr lang="es-MX" sz="900" dirty="0">
                        <a:effectLst/>
                        <a:latin typeface="Arial" panose="020B0604020202020204" pitchFamily="34" charset="0"/>
                        <a:ea typeface="Times New Roman" panose="02020603050405020304" pitchFamily="18" charset="0"/>
                      </a:endParaRPr>
                    </a:p>
                  </a:txBody>
                  <a:tcPr marL="26501" marR="2650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34277131"/>
                  </a:ext>
                </a:extLst>
              </a:tr>
            </a:tbl>
          </a:graphicData>
        </a:graphic>
      </p:graphicFrame>
      <p:sp>
        <p:nvSpPr>
          <p:cNvPr id="5" name="CuadroTexto 4">
            <a:extLst>
              <a:ext uri="{FF2B5EF4-FFF2-40B4-BE49-F238E27FC236}">
                <a16:creationId xmlns:a16="http://schemas.microsoft.com/office/drawing/2014/main" id="{34941924-1670-6065-3624-7B0E9A7C6A00}"/>
              </a:ext>
            </a:extLst>
          </p:cNvPr>
          <p:cNvSpPr txBox="1"/>
          <p:nvPr/>
        </p:nvSpPr>
        <p:spPr>
          <a:xfrm>
            <a:off x="303929" y="5584438"/>
            <a:ext cx="11441155" cy="1200329"/>
          </a:xfrm>
          <a:prstGeom prst="rect">
            <a:avLst/>
          </a:prstGeom>
          <a:noFill/>
        </p:spPr>
        <p:txBody>
          <a:bodyPr wrap="square">
            <a:spAutoFit/>
          </a:bodyPr>
          <a:lstStyle/>
          <a:p>
            <a:pPr lvl="0" algn="just" defTabSz="914400">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Meta física</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Se deja la alerta por el incumplimiento de la </a:t>
            </a:r>
            <a:r>
              <a:rPr kumimoji="0" lang="es-CO" sz="12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“meta 2”,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por cuanto se tenía programada la ejecución de </a:t>
            </a:r>
            <a:r>
              <a:rPr kumimoji="0" lang="es-CO" sz="12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300 intervenciones para el cuatrimestre, y se tiene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y no presentan ningún avance</a:t>
            </a:r>
            <a:r>
              <a:rPr kumimoji="0" lang="es-CO" sz="12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y se ha </a:t>
            </a:r>
            <a:r>
              <a:rPr lang="es-CO" sz="1200" dirty="0">
                <a:latin typeface="Arial" panose="020B0604020202020204" pitchFamily="34" charset="0"/>
                <a:ea typeface="Times New Roman" panose="02020603050405020304" pitchFamily="18" charset="0"/>
              </a:rPr>
              <a:t>ejecutado el 55% del presupuesto</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aunque se programó la ejecución hasta el mes de septiembre dando holgura para que la meta se cumpla en la vigencia, se manifiesta que es preciso dar celeridad a la ejecución</a:t>
            </a:r>
            <a:r>
              <a:rPr kumimoji="0" lang="es-CO" sz="12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de la misma</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CO" sz="12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Igualmente la </a:t>
            </a:r>
            <a:r>
              <a:rPr kumimoji="0" lang="es-CO" sz="1200" b="0" i="1"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“meta 3”, </a:t>
            </a:r>
            <a:r>
              <a:rPr kumimoji="0" lang="es-CO" sz="1200" b="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que se programo para el </a:t>
            </a:r>
            <a:r>
              <a:rPr kumimoji="0" lang="es-CO" sz="12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y </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la </a:t>
            </a:r>
            <a:r>
              <a:rPr kumimoji="0" lang="es-CO" sz="1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“meta proyecto 6</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200" i="1" dirty="0">
              <a:solidFill>
                <a:srgbClr val="000000"/>
              </a:solidFill>
              <a:latin typeface="Arial" panose="020B0604020202020204" pitchFamily="34"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Recomendación: </a:t>
            </a:r>
            <a:r>
              <a:rPr kumimoji="0" lang="es-CO"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Es necesario mejorar la organización del soporte del cumplimiento de las metas  </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463641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413658" y="63439"/>
            <a:ext cx="11364684"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7703 - MEJORAMIENTO INTEGRAL DE BARRIOS</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a 2">
            <a:extLst>
              <a:ext uri="{FF2B5EF4-FFF2-40B4-BE49-F238E27FC236}">
                <a16:creationId xmlns:a16="http://schemas.microsoft.com/office/drawing/2014/main" id="{1C131DC7-12D0-BC94-EDC7-113ABC2507FA}"/>
              </a:ext>
            </a:extLst>
          </p:cNvPr>
          <p:cNvGraphicFramePr>
            <a:graphicFrameLocks noGrp="1"/>
          </p:cNvGraphicFramePr>
          <p:nvPr>
            <p:extLst>
              <p:ext uri="{D42A27DB-BD31-4B8C-83A1-F6EECF244321}">
                <p14:modId xmlns:p14="http://schemas.microsoft.com/office/powerpoint/2010/main" val="4013993540"/>
              </p:ext>
            </p:extLst>
          </p:nvPr>
        </p:nvGraphicFramePr>
        <p:xfrm>
          <a:off x="413654" y="906939"/>
          <a:ext cx="11364687" cy="3463977"/>
        </p:xfrm>
        <a:graphic>
          <a:graphicData uri="http://schemas.openxmlformats.org/drawingml/2006/table">
            <a:tbl>
              <a:tblPr firstRow="1" firstCol="1" bandRow="1"/>
              <a:tblGrid>
                <a:gridCol w="3051301">
                  <a:extLst>
                    <a:ext uri="{9D8B030D-6E8A-4147-A177-3AD203B41FA5}">
                      <a16:colId xmlns:a16="http://schemas.microsoft.com/office/drawing/2014/main" val="2398836954"/>
                    </a:ext>
                  </a:extLst>
                </a:gridCol>
                <a:gridCol w="672584">
                  <a:extLst>
                    <a:ext uri="{9D8B030D-6E8A-4147-A177-3AD203B41FA5}">
                      <a16:colId xmlns:a16="http://schemas.microsoft.com/office/drawing/2014/main" val="4018448701"/>
                    </a:ext>
                  </a:extLst>
                </a:gridCol>
                <a:gridCol w="672584">
                  <a:extLst>
                    <a:ext uri="{9D8B030D-6E8A-4147-A177-3AD203B41FA5}">
                      <a16:colId xmlns:a16="http://schemas.microsoft.com/office/drawing/2014/main" val="2093309247"/>
                    </a:ext>
                  </a:extLst>
                </a:gridCol>
                <a:gridCol w="705479">
                  <a:extLst>
                    <a:ext uri="{9D8B030D-6E8A-4147-A177-3AD203B41FA5}">
                      <a16:colId xmlns:a16="http://schemas.microsoft.com/office/drawing/2014/main" val="1153719627"/>
                    </a:ext>
                  </a:extLst>
                </a:gridCol>
                <a:gridCol w="705479">
                  <a:extLst>
                    <a:ext uri="{9D8B030D-6E8A-4147-A177-3AD203B41FA5}">
                      <a16:colId xmlns:a16="http://schemas.microsoft.com/office/drawing/2014/main" val="574075027"/>
                    </a:ext>
                  </a:extLst>
                </a:gridCol>
                <a:gridCol w="672584">
                  <a:extLst>
                    <a:ext uri="{9D8B030D-6E8A-4147-A177-3AD203B41FA5}">
                      <a16:colId xmlns:a16="http://schemas.microsoft.com/office/drawing/2014/main" val="3387208630"/>
                    </a:ext>
                  </a:extLst>
                </a:gridCol>
                <a:gridCol w="672584">
                  <a:extLst>
                    <a:ext uri="{9D8B030D-6E8A-4147-A177-3AD203B41FA5}">
                      <a16:colId xmlns:a16="http://schemas.microsoft.com/office/drawing/2014/main" val="3058065938"/>
                    </a:ext>
                  </a:extLst>
                </a:gridCol>
                <a:gridCol w="712403">
                  <a:extLst>
                    <a:ext uri="{9D8B030D-6E8A-4147-A177-3AD203B41FA5}">
                      <a16:colId xmlns:a16="http://schemas.microsoft.com/office/drawing/2014/main" val="642945609"/>
                    </a:ext>
                  </a:extLst>
                </a:gridCol>
                <a:gridCol w="712403">
                  <a:extLst>
                    <a:ext uri="{9D8B030D-6E8A-4147-A177-3AD203B41FA5}">
                      <a16:colId xmlns:a16="http://schemas.microsoft.com/office/drawing/2014/main" val="313568008"/>
                    </a:ext>
                  </a:extLst>
                </a:gridCol>
                <a:gridCol w="672584">
                  <a:extLst>
                    <a:ext uri="{9D8B030D-6E8A-4147-A177-3AD203B41FA5}">
                      <a16:colId xmlns:a16="http://schemas.microsoft.com/office/drawing/2014/main" val="4044594618"/>
                    </a:ext>
                  </a:extLst>
                </a:gridCol>
                <a:gridCol w="672584">
                  <a:extLst>
                    <a:ext uri="{9D8B030D-6E8A-4147-A177-3AD203B41FA5}">
                      <a16:colId xmlns:a16="http://schemas.microsoft.com/office/drawing/2014/main" val="2000120236"/>
                    </a:ext>
                  </a:extLst>
                </a:gridCol>
                <a:gridCol w="721059">
                  <a:extLst>
                    <a:ext uri="{9D8B030D-6E8A-4147-A177-3AD203B41FA5}">
                      <a16:colId xmlns:a16="http://schemas.microsoft.com/office/drawing/2014/main" val="1903668333"/>
                    </a:ext>
                  </a:extLst>
                </a:gridCol>
                <a:gridCol w="721059">
                  <a:extLst>
                    <a:ext uri="{9D8B030D-6E8A-4147-A177-3AD203B41FA5}">
                      <a16:colId xmlns:a16="http://schemas.microsoft.com/office/drawing/2014/main" val="951388631"/>
                    </a:ext>
                  </a:extLst>
                </a:gridCol>
              </a:tblGrid>
              <a:tr h="232948">
                <a:tc gridSpan="13">
                  <a:txBody>
                    <a:bodyPr/>
                    <a:lstStyle/>
                    <a:p>
                      <a:pPr algn="ctr"/>
                      <a:r>
                        <a:rPr lang="es-CO" sz="1000" b="1" dirty="0">
                          <a:solidFill>
                            <a:srgbClr val="FFFFFF"/>
                          </a:solidFill>
                          <a:effectLst/>
                          <a:latin typeface="Arial" panose="020B0604020202020204" pitchFamily="34" charset="0"/>
                          <a:ea typeface="Times New Roman" panose="02020603050405020304" pitchFamily="18" charset="0"/>
                        </a:rPr>
                        <a:t>PROYECTO DE INVERSIÓN*</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750743991"/>
                  </a:ext>
                </a:extLst>
              </a:tr>
              <a:tr h="297616">
                <a:tc rowSpan="2">
                  <a:txBody>
                    <a:bodyPr/>
                    <a:lstStyle/>
                    <a:p>
                      <a:pPr indent="30480" algn="ctr"/>
                      <a:r>
                        <a:rPr lang="es-CO" sz="1000" b="1" dirty="0">
                          <a:solidFill>
                            <a:srgbClr val="FFFFFF"/>
                          </a:solidFill>
                          <a:effectLst/>
                          <a:latin typeface="Arial" panose="020B0604020202020204" pitchFamily="34" charset="0"/>
                          <a:ea typeface="Times New Roman" panose="02020603050405020304" pitchFamily="18" charset="0"/>
                        </a:rPr>
                        <a:t>META</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META FÍSICA</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PRESUPUESTAL</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800" b="1">
                          <a:solidFill>
                            <a:schemeClr val="tx1"/>
                          </a:solidFill>
                          <a:effectLst/>
                          <a:latin typeface="Arial" panose="020B0604020202020204" pitchFamily="34" charset="0"/>
                          <a:ea typeface="Times New Roman" panose="02020603050405020304" pitchFamily="18" charset="0"/>
                        </a:rPr>
                        <a:t>CONTRACTUAL</a:t>
                      </a:r>
                      <a:endParaRPr lang="es-MX" sz="110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242634136"/>
                  </a:ext>
                </a:extLst>
              </a:tr>
              <a:tr h="949081">
                <a:tc vMerge="1">
                  <a:txBody>
                    <a:bodyPr/>
                    <a:lstStyle/>
                    <a:p>
                      <a:endParaRPr lang="es-MX"/>
                    </a:p>
                  </a:txBody>
                  <a:tcPr/>
                </a:tc>
                <a:tc>
                  <a:txBody>
                    <a:bodyPr/>
                    <a:lstStyle/>
                    <a:p>
                      <a:pPr marL="71755" marR="71755"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PROGRAMADO</a:t>
                      </a:r>
                    </a:p>
                    <a:p>
                      <a:pPr marL="71755" marR="71755"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 ANUAL</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800" b="1" dirty="0">
                          <a:solidFill>
                            <a:schemeClr val="tx1"/>
                          </a:solidFill>
                          <a:effectLst/>
                          <a:latin typeface="Arial" panose="020B0604020202020204" pitchFamily="34" charset="0"/>
                          <a:ea typeface="Times New Roman" panose="02020603050405020304" pitchFamily="18" charset="0"/>
                        </a:rPr>
                        <a:t>EJECUTADO</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AVANCE </a:t>
                      </a:r>
                    </a:p>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ANUAL</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APROPIACIÓN VIGENCIA</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COMPROMISOS</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EJECUCIÓN PRESUPUESTAL</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GIROS</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GIRO RESPECTO A LA APROPIACIÓN</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PROGRAMADOS</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SUSCRITOS</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VALOR EJECUTADO </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800" b="1" dirty="0">
                          <a:solidFill>
                            <a:schemeClr val="tx1"/>
                          </a:solidFill>
                          <a:effectLst/>
                          <a:latin typeface="Arial" panose="020B0604020202020204" pitchFamily="34" charset="0"/>
                          <a:ea typeface="Times New Roman" panose="02020603050405020304" pitchFamily="18" charset="0"/>
                        </a:rPr>
                        <a:t>% CUMPLIMIENTO</a:t>
                      </a:r>
                      <a:endParaRPr lang="es-MX" sz="11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13941398"/>
                  </a:ext>
                </a:extLst>
              </a:tr>
              <a:tr h="844231">
                <a:tc>
                  <a:txBody>
                    <a:bodyPr/>
                    <a:lstStyle/>
                    <a:p>
                      <a:pPr algn="ctr"/>
                      <a:r>
                        <a:rPr lang="es-CO" sz="1000" b="1" dirty="0">
                          <a:solidFill>
                            <a:srgbClr val="000000"/>
                          </a:solidFill>
                          <a:effectLst/>
                          <a:latin typeface="Arial" panose="020B0604020202020204" pitchFamily="34" charset="0"/>
                          <a:ea typeface="Times New Roman" panose="02020603050405020304" pitchFamily="18" charset="0"/>
                        </a:rPr>
                        <a:t>Meta Plan DD:</a:t>
                      </a:r>
                      <a:endParaRPr lang="es-MX" sz="1000" dirty="0">
                        <a:effectLst/>
                        <a:latin typeface="Arial" panose="020B0604020202020204" pitchFamily="34" charset="0"/>
                        <a:ea typeface="Times New Roman" panose="02020603050405020304" pitchFamily="18" charset="0"/>
                      </a:endParaRPr>
                    </a:p>
                    <a:p>
                      <a:pPr algn="just"/>
                      <a:r>
                        <a:rPr lang="es-CO" sz="1000" dirty="0">
                          <a:solidFill>
                            <a:srgbClr val="000000"/>
                          </a:solidFill>
                          <a:effectLst/>
                          <a:latin typeface="Arial" panose="020B0604020202020204" pitchFamily="34" charset="0"/>
                          <a:ea typeface="Times New Roman" panose="02020603050405020304" pitchFamily="18" charset="0"/>
                        </a:rPr>
                        <a:t>133 - Realizar mejoramiento integral de barrios con participación ciudadana en 8 territorios priorizados (Puede incluir espacios públicos, malla vial, andenes, alamedas a escala barrial o bandas eléctricas).</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21000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0</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25.344</a:t>
                      </a:r>
                      <a:endParaRPr lang="es-MX" sz="12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2.741</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10.82</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823</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3.25</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78</a:t>
                      </a:r>
                      <a:endParaRPr lang="es-MX" sz="12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55</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2.191</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70</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67434251"/>
                  </a:ext>
                </a:extLst>
              </a:tr>
              <a:tr h="562821">
                <a:tc>
                  <a:txBody>
                    <a:bodyPr/>
                    <a:lstStyle/>
                    <a:p>
                      <a:pPr algn="just"/>
                      <a:r>
                        <a:rPr lang="es-CO" sz="1000" b="1" dirty="0">
                          <a:effectLst/>
                          <a:latin typeface="Arial" panose="020B0604020202020204" pitchFamily="34" charset="0"/>
                          <a:ea typeface="Times New Roman" panose="02020603050405020304" pitchFamily="18" charset="0"/>
                        </a:rPr>
                        <a:t>Meta proyecto 1:</a:t>
                      </a:r>
                      <a:endParaRPr lang="es-MX" sz="10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Construir 107.000 m2 de en espacio público en los territorios priorizados para realizar el mejoramiento de barrios en las UPZ tipo1.</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21000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0</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17.000</a:t>
                      </a:r>
                      <a:endParaRPr lang="es-MX" sz="12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0</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0</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4</a:t>
                      </a:r>
                      <a:endParaRPr lang="es-MX" sz="12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12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0</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449460560"/>
                  </a:ext>
                </a:extLst>
              </a:tr>
              <a:tr h="460332">
                <a:tc>
                  <a:txBody>
                    <a:bodyPr/>
                    <a:lstStyle/>
                    <a:p>
                      <a:pPr algn="just"/>
                      <a:r>
                        <a:rPr lang="es-CO" sz="1000" b="1" dirty="0">
                          <a:effectLst/>
                          <a:latin typeface="Arial" panose="020B0604020202020204" pitchFamily="34" charset="0"/>
                          <a:ea typeface="Times New Roman" panose="02020603050405020304" pitchFamily="18" charset="0"/>
                        </a:rPr>
                        <a:t>Meta proyecto 2:</a:t>
                      </a:r>
                      <a:endParaRPr lang="es-MX" sz="1000" dirty="0">
                        <a:effectLst/>
                        <a:latin typeface="Arial" panose="020B0604020202020204" pitchFamily="34" charset="0"/>
                        <a:ea typeface="Times New Roman" panose="02020603050405020304" pitchFamily="18" charset="0"/>
                      </a:endParaRPr>
                    </a:p>
                    <a:p>
                      <a:pPr algn="just"/>
                      <a:r>
                        <a:rPr lang="es-CO" sz="1000" dirty="0">
                          <a:effectLst/>
                          <a:latin typeface="Arial" panose="020B0604020202020204" pitchFamily="34" charset="0"/>
                          <a:ea typeface="Times New Roman" panose="02020603050405020304" pitchFamily="18" charset="0"/>
                        </a:rPr>
                        <a:t>Ejecutar el 100% de la estructuración, formulación y seguimiento del proyecto.</a:t>
                      </a:r>
                      <a:endParaRPr lang="es-MX" sz="10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100</a:t>
                      </a:r>
                      <a:endParaRPr lang="es-MX" sz="1200">
                        <a:effectLst/>
                        <a:latin typeface="Arial" panose="020B0604020202020204" pitchFamily="34" charset="0"/>
                        <a:ea typeface="Times New Roman" panose="02020603050405020304" pitchFamily="18" charset="0"/>
                      </a:endParaRPr>
                    </a:p>
                    <a:p>
                      <a:pPr algn="ctr"/>
                      <a:r>
                        <a:rPr lang="es-CO" sz="900">
                          <a:effectLst/>
                          <a:latin typeface="Arial" panose="020B0604020202020204" pitchFamily="34" charset="0"/>
                          <a:ea typeface="Times New Roman" panose="02020603050405020304" pitchFamily="18" charset="0"/>
                        </a:rPr>
                        <a:t>mensual</a:t>
                      </a:r>
                      <a:endParaRPr lang="es-MX" sz="12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92</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92</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900">
                          <a:effectLst/>
                          <a:latin typeface="Arial" panose="020B0604020202020204" pitchFamily="34" charset="0"/>
                          <a:ea typeface="Times New Roman" panose="02020603050405020304" pitchFamily="18" charset="0"/>
                        </a:rPr>
                        <a:t>8.345</a:t>
                      </a:r>
                      <a:endParaRPr lang="es-MX" sz="12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a:effectLst/>
                          <a:latin typeface="Arial" panose="020B0604020202020204" pitchFamily="34" charset="0"/>
                          <a:ea typeface="Times New Roman" panose="02020603050405020304" pitchFamily="18" charset="0"/>
                        </a:rPr>
                        <a:t>2.191</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26</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r>
                        <a:rPr lang="es-CO" sz="900">
                          <a:effectLst/>
                          <a:latin typeface="Arial" panose="020B0604020202020204" pitchFamily="34" charset="0"/>
                          <a:ea typeface="Times New Roman" panose="02020603050405020304" pitchFamily="18" charset="0"/>
                        </a:rPr>
                        <a:t>307</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3.7</a:t>
                      </a:r>
                      <a:endParaRPr lang="es-MX" sz="12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tc>
                  <a:txBody>
                    <a:bodyPr/>
                    <a:lstStyle/>
                    <a:p>
                      <a:pPr algn="ctr"/>
                      <a:r>
                        <a:rPr lang="es-CO" sz="900">
                          <a:effectLst/>
                          <a:latin typeface="Arial" panose="020B0604020202020204" pitchFamily="34" charset="0"/>
                          <a:ea typeface="Times New Roman" panose="02020603050405020304" pitchFamily="18" charset="0"/>
                        </a:rPr>
                        <a:t>74</a:t>
                      </a:r>
                      <a:endParaRPr lang="es-MX" sz="120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55</a:t>
                      </a:r>
                      <a:endParaRPr lang="es-MX" sz="12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2.191</a:t>
                      </a:r>
                      <a:endParaRPr lang="es-MX" sz="12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74</a:t>
                      </a:r>
                      <a:endParaRPr lang="es-MX" sz="12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42694020"/>
                  </a:ext>
                </a:extLst>
              </a:tr>
            </a:tbl>
          </a:graphicData>
        </a:graphic>
      </p:graphicFrame>
      <p:sp>
        <p:nvSpPr>
          <p:cNvPr id="4" name="CuadroTexto 3">
            <a:extLst>
              <a:ext uri="{FF2B5EF4-FFF2-40B4-BE49-F238E27FC236}">
                <a16:creationId xmlns:a16="http://schemas.microsoft.com/office/drawing/2014/main" id="{07B113FE-3127-FEF5-731B-1D27CD660CF1}"/>
              </a:ext>
            </a:extLst>
          </p:cNvPr>
          <p:cNvSpPr txBox="1"/>
          <p:nvPr/>
        </p:nvSpPr>
        <p:spPr>
          <a:xfrm>
            <a:off x="413654" y="4625415"/>
            <a:ext cx="11364683"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Contratación</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El 32% del presupuesto asignado para esta vigencia, se refieren a dos contratos de licitación pública, uno por valor de $4,542,988,085 proceso CVP-LP-001-2023 con inicio del 24abr2023 y el otro por valor de $4,242,317,583 que aún no ha iniciado el proceso y se tenía planeado iniciar en marzo 2023.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Pasivos</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Es importante señalar que el 76% de los pasivos constituidos, fueron de tres contratos suscritos en el 2021, a la fecha no se ha realizado ningún giro en la vigencia</a:t>
            </a:r>
            <a:endParaRPr kumimoji="0" lang="es-MX"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4587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413658" y="63439"/>
            <a:ext cx="11364684"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7698 - TRASLADO DE HOGARES LOCALIZADOS EN ZONAS DE ALTO RIESGO</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a 2">
            <a:extLst>
              <a:ext uri="{FF2B5EF4-FFF2-40B4-BE49-F238E27FC236}">
                <a16:creationId xmlns:a16="http://schemas.microsoft.com/office/drawing/2014/main" id="{3F6941F5-A1B7-4D71-9BDC-311D14525F36}"/>
              </a:ext>
            </a:extLst>
          </p:cNvPr>
          <p:cNvGraphicFramePr>
            <a:graphicFrameLocks noGrp="1"/>
          </p:cNvGraphicFramePr>
          <p:nvPr>
            <p:extLst>
              <p:ext uri="{D42A27DB-BD31-4B8C-83A1-F6EECF244321}">
                <p14:modId xmlns:p14="http://schemas.microsoft.com/office/powerpoint/2010/main" val="800966239"/>
              </p:ext>
            </p:extLst>
          </p:nvPr>
        </p:nvGraphicFramePr>
        <p:xfrm>
          <a:off x="413654" y="504825"/>
          <a:ext cx="11482693" cy="5297317"/>
        </p:xfrm>
        <a:graphic>
          <a:graphicData uri="http://schemas.openxmlformats.org/drawingml/2006/table">
            <a:tbl>
              <a:tblPr firstRow="1" firstCol="1" bandRow="1"/>
              <a:tblGrid>
                <a:gridCol w="3164492">
                  <a:extLst>
                    <a:ext uri="{9D8B030D-6E8A-4147-A177-3AD203B41FA5}">
                      <a16:colId xmlns:a16="http://schemas.microsoft.com/office/drawing/2014/main" val="3811853185"/>
                    </a:ext>
                  </a:extLst>
                </a:gridCol>
                <a:gridCol w="715552">
                  <a:extLst>
                    <a:ext uri="{9D8B030D-6E8A-4147-A177-3AD203B41FA5}">
                      <a16:colId xmlns:a16="http://schemas.microsoft.com/office/drawing/2014/main" val="4236383978"/>
                    </a:ext>
                  </a:extLst>
                </a:gridCol>
                <a:gridCol w="705594">
                  <a:extLst>
                    <a:ext uri="{9D8B030D-6E8A-4147-A177-3AD203B41FA5}">
                      <a16:colId xmlns:a16="http://schemas.microsoft.com/office/drawing/2014/main" val="2510427129"/>
                    </a:ext>
                  </a:extLst>
                </a:gridCol>
                <a:gridCol w="735471">
                  <a:extLst>
                    <a:ext uri="{9D8B030D-6E8A-4147-A177-3AD203B41FA5}">
                      <a16:colId xmlns:a16="http://schemas.microsoft.com/office/drawing/2014/main" val="4044062130"/>
                    </a:ext>
                  </a:extLst>
                </a:gridCol>
                <a:gridCol w="716862">
                  <a:extLst>
                    <a:ext uri="{9D8B030D-6E8A-4147-A177-3AD203B41FA5}">
                      <a16:colId xmlns:a16="http://schemas.microsoft.com/office/drawing/2014/main" val="3014826844"/>
                    </a:ext>
                  </a:extLst>
                </a:gridCol>
                <a:gridCol w="667069">
                  <a:extLst>
                    <a:ext uri="{9D8B030D-6E8A-4147-A177-3AD203B41FA5}">
                      <a16:colId xmlns:a16="http://schemas.microsoft.com/office/drawing/2014/main" val="39483352"/>
                    </a:ext>
                  </a:extLst>
                </a:gridCol>
                <a:gridCol w="667069">
                  <a:extLst>
                    <a:ext uri="{9D8B030D-6E8A-4147-A177-3AD203B41FA5}">
                      <a16:colId xmlns:a16="http://schemas.microsoft.com/office/drawing/2014/main" val="1688286772"/>
                    </a:ext>
                  </a:extLst>
                </a:gridCol>
                <a:gridCol w="689391">
                  <a:extLst>
                    <a:ext uri="{9D8B030D-6E8A-4147-A177-3AD203B41FA5}">
                      <a16:colId xmlns:a16="http://schemas.microsoft.com/office/drawing/2014/main" val="2682380122"/>
                    </a:ext>
                  </a:extLst>
                </a:gridCol>
                <a:gridCol w="689391">
                  <a:extLst>
                    <a:ext uri="{9D8B030D-6E8A-4147-A177-3AD203B41FA5}">
                      <a16:colId xmlns:a16="http://schemas.microsoft.com/office/drawing/2014/main" val="976513874"/>
                    </a:ext>
                  </a:extLst>
                </a:gridCol>
                <a:gridCol w="667069">
                  <a:extLst>
                    <a:ext uri="{9D8B030D-6E8A-4147-A177-3AD203B41FA5}">
                      <a16:colId xmlns:a16="http://schemas.microsoft.com/office/drawing/2014/main" val="2802375891"/>
                    </a:ext>
                  </a:extLst>
                </a:gridCol>
                <a:gridCol w="667069">
                  <a:extLst>
                    <a:ext uri="{9D8B030D-6E8A-4147-A177-3AD203B41FA5}">
                      <a16:colId xmlns:a16="http://schemas.microsoft.com/office/drawing/2014/main" val="2129085899"/>
                    </a:ext>
                  </a:extLst>
                </a:gridCol>
                <a:gridCol w="698832">
                  <a:extLst>
                    <a:ext uri="{9D8B030D-6E8A-4147-A177-3AD203B41FA5}">
                      <a16:colId xmlns:a16="http://schemas.microsoft.com/office/drawing/2014/main" val="4253432604"/>
                    </a:ext>
                  </a:extLst>
                </a:gridCol>
                <a:gridCol w="698832">
                  <a:extLst>
                    <a:ext uri="{9D8B030D-6E8A-4147-A177-3AD203B41FA5}">
                      <a16:colId xmlns:a16="http://schemas.microsoft.com/office/drawing/2014/main" val="2165595485"/>
                    </a:ext>
                  </a:extLst>
                </a:gridCol>
              </a:tblGrid>
              <a:tr h="138024">
                <a:tc gridSpan="13">
                  <a:txBody>
                    <a:bodyPr/>
                    <a:lstStyle/>
                    <a:p>
                      <a:pPr algn="ctr"/>
                      <a:r>
                        <a:rPr lang="es-CO" sz="1000" b="1" dirty="0">
                          <a:solidFill>
                            <a:srgbClr val="FFFFFF"/>
                          </a:solidFill>
                          <a:effectLst/>
                          <a:latin typeface="Arial" panose="020B0604020202020204" pitchFamily="34" charset="0"/>
                          <a:ea typeface="Times New Roman" panose="02020603050405020304" pitchFamily="18" charset="0"/>
                        </a:rPr>
                        <a:t>PROYECTO DE INVERSIÓN</a:t>
                      </a:r>
                      <a:endParaRPr lang="es-MX" sz="10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797529753"/>
                  </a:ext>
                </a:extLst>
              </a:tr>
              <a:tr h="110420">
                <a:tc rowSpan="2">
                  <a:txBody>
                    <a:bodyPr/>
                    <a:lstStyle/>
                    <a:p>
                      <a:pPr algn="ctr"/>
                      <a:r>
                        <a:rPr lang="es-CO" sz="1000" b="1" dirty="0">
                          <a:solidFill>
                            <a:srgbClr val="FFFFFF"/>
                          </a:solidFill>
                          <a:effectLst/>
                          <a:latin typeface="Arial" panose="020B0604020202020204" pitchFamily="34" charset="0"/>
                          <a:ea typeface="Times New Roman" panose="02020603050405020304" pitchFamily="18" charset="0"/>
                        </a:rPr>
                        <a:t>META</a:t>
                      </a:r>
                      <a:endParaRPr lang="es-MX" sz="10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META FÍSICA</a:t>
                      </a:r>
                      <a:endParaRPr lang="es-MX" sz="8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800" b="1">
                          <a:solidFill>
                            <a:schemeClr val="tx1"/>
                          </a:solidFill>
                          <a:effectLst/>
                          <a:latin typeface="Arial" panose="020B0604020202020204" pitchFamily="34" charset="0"/>
                          <a:ea typeface="Times New Roman" panose="02020603050405020304" pitchFamily="18" charset="0"/>
                        </a:rPr>
                        <a:t>PRESUPUESTAL</a:t>
                      </a:r>
                      <a:endParaRPr lang="es-MX" sz="80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CONTRACTUAL</a:t>
                      </a:r>
                      <a:endParaRPr lang="es-MX" sz="8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34124729"/>
                  </a:ext>
                </a:extLst>
              </a:tr>
              <a:tr h="654357">
                <a:tc vMerge="1">
                  <a:txBody>
                    <a:bodyPr/>
                    <a:lstStyle/>
                    <a:p>
                      <a:endParaRPr lang="es-MX"/>
                    </a:p>
                  </a:txBody>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PROGRAMADO ANUAL</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EJECUTADO</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AVANCE ANUAL</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APROPIACIÓN VIGENCIA</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COMPROMISOS</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EJECUCIÓN PRESUPUESTAL</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GIROS</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GIRO RESPECTO A LA APROPIACIÓN</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PROGRAMADO</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SUSCRITOS</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VALOR DE CONTRATOS SUSCRITOS</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CUMPLIMIENTO</a:t>
                      </a:r>
                      <a:endParaRPr lang="es-MX" sz="700" dirty="0">
                        <a:solidFill>
                          <a:schemeClr val="tx1"/>
                        </a:solidFill>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77543363"/>
                  </a:ext>
                </a:extLst>
              </a:tr>
              <a:tr h="646622">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META PLAN PDD:</a:t>
                      </a:r>
                      <a:endParaRPr lang="es-MX" sz="800" dirty="0">
                        <a:effectLst/>
                        <a:latin typeface="Arial" panose="020B0604020202020204" pitchFamily="34" charset="0"/>
                        <a:ea typeface="Times New Roman" panose="02020603050405020304" pitchFamily="18" charset="0"/>
                      </a:endParaRPr>
                    </a:p>
                    <a:p>
                      <a:pPr algn="just"/>
                      <a:r>
                        <a:rPr lang="es-CO" sz="800" dirty="0">
                          <a:solidFill>
                            <a:srgbClr val="000000"/>
                          </a:solidFill>
                          <a:effectLst/>
                          <a:latin typeface="Arial" panose="020B0604020202020204" pitchFamily="34" charset="0"/>
                          <a:ea typeface="Times New Roman" panose="02020603050405020304" pitchFamily="18" charset="0"/>
                        </a:rPr>
                        <a:t>Reasentar 2.150 hogares localizados en zonas de alto riesgo no mitigable mediante las modalidades establecidas en el Decreto 255 de 2013 o la última norma vigente; o los ordenados mediante sentencias judiciales o actos administrativos</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503</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45</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MX" sz="800" b="1">
                          <a:solidFill>
                            <a:srgbClr val="000000"/>
                          </a:solidFill>
                          <a:effectLst/>
                          <a:latin typeface="Arial" panose="020B0604020202020204" pitchFamily="34" charset="0"/>
                          <a:ea typeface="Times New Roman" panose="02020603050405020304" pitchFamily="18" charset="0"/>
                        </a:rPr>
                        <a:t>9</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17.844</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4.625</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26</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1.693</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9</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116</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51</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2.872</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44</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3562185"/>
                  </a:ext>
                </a:extLst>
              </a:tr>
              <a:tr h="552098">
                <a:tc>
                  <a:txBody>
                    <a:bodyPr/>
                    <a:lstStyle/>
                    <a:p>
                      <a:pPr algn="ctr"/>
                      <a:r>
                        <a:rPr lang="es-CO" sz="800" b="1" dirty="0">
                          <a:effectLst/>
                          <a:latin typeface="Arial" panose="020B0604020202020204" pitchFamily="34" charset="0"/>
                          <a:ea typeface="Times New Roman" panose="02020603050405020304" pitchFamily="18" charset="0"/>
                        </a:rPr>
                        <a:t>Meta proyecto 1:</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Beneficiar 1.223 hogares localizados en zonas de alto riesgo no mitigable o los ordenados mediante sentencias judiciales o actos administrativos, con instrumentos financieros para su reubicación definitiva.</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342</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45</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b="1">
                          <a:solidFill>
                            <a:srgbClr val="000000"/>
                          </a:solidFill>
                          <a:effectLst/>
                          <a:latin typeface="Arial" panose="020B0604020202020204" pitchFamily="34" charset="0"/>
                          <a:ea typeface="Times New Roman" panose="02020603050405020304" pitchFamily="18" charset="0"/>
                        </a:rPr>
                        <a:t>13</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6.063</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995</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16.4</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805</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13.2</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658157147"/>
                  </a:ext>
                </a:extLst>
              </a:tr>
              <a:tr h="552098">
                <a:tc>
                  <a:txBody>
                    <a:bodyPr/>
                    <a:lstStyle/>
                    <a:p>
                      <a:pPr algn="ctr"/>
                      <a:r>
                        <a:rPr lang="es-CO" sz="800" b="1">
                          <a:effectLst/>
                          <a:latin typeface="Arial" panose="020B0604020202020204" pitchFamily="34" charset="0"/>
                          <a:ea typeface="Times New Roman" panose="02020603050405020304" pitchFamily="18" charset="0"/>
                        </a:rPr>
                        <a:t>Meta proyecto 2:</a:t>
                      </a:r>
                      <a:endParaRPr lang="es-MX" sz="800">
                        <a:effectLst/>
                        <a:latin typeface="Arial" panose="020B0604020202020204" pitchFamily="34" charset="0"/>
                        <a:ea typeface="Times New Roman" panose="02020603050405020304" pitchFamily="18" charset="0"/>
                      </a:endParaRPr>
                    </a:p>
                    <a:p>
                      <a:pPr algn="just"/>
                      <a:r>
                        <a:rPr lang="es-CO" sz="800">
                          <a:effectLst/>
                          <a:latin typeface="Arial" panose="020B0604020202020204" pitchFamily="34" charset="0"/>
                          <a:ea typeface="Times New Roman" panose="02020603050405020304" pitchFamily="18" charset="0"/>
                        </a:rPr>
                        <a:t>Asignar 116 instrumentos financieros para la adquisición de predios localizados zonas de alto riesgo no mitigable o los ordenados mediante sentencias judiciales o actos administrativos.</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6</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50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800</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219</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27.3</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81</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164006885"/>
                  </a:ext>
                </a:extLst>
              </a:tr>
              <a:tr h="331259">
                <a:tc>
                  <a:txBody>
                    <a:bodyPr/>
                    <a:lstStyle/>
                    <a:p>
                      <a:pPr algn="ctr"/>
                      <a:r>
                        <a:rPr lang="es-CO" sz="800" b="1" dirty="0">
                          <a:effectLst/>
                          <a:latin typeface="Arial" panose="020B0604020202020204" pitchFamily="34" charset="0"/>
                          <a:ea typeface="Times New Roman" panose="02020603050405020304" pitchFamily="18" charset="0"/>
                        </a:rPr>
                        <a:t>Meta proyecto 4:</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Beneficiar 1,749 Hogares con la entrega de viviendas para su reubicación definitiva</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515</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12</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2</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511</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237</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46</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35</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6.8</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11</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237</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36.3</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84591404"/>
                  </a:ext>
                </a:extLst>
              </a:tr>
              <a:tr h="772937">
                <a:tc>
                  <a:txBody>
                    <a:bodyPr/>
                    <a:lstStyle/>
                    <a:p>
                      <a:pPr algn="ctr"/>
                      <a:r>
                        <a:rPr lang="es-CO" sz="800" b="1" dirty="0">
                          <a:effectLst/>
                          <a:latin typeface="Arial" panose="020B0604020202020204" pitchFamily="34" charset="0"/>
                          <a:ea typeface="Times New Roman" panose="02020603050405020304" pitchFamily="18" charset="0"/>
                        </a:rPr>
                        <a:t>Meta proyecto 5:</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Gestionar el 100% de las actividades del programa de reasentamiento mediante las acciones establecidas en el Decreto 330 de 2020 con el cual “Por el cual se regula el programa de reasentamiento de familias por encontrarse en condiciones de alto riesgo no mitigable en el Distrito Capital y se dictan otras disposiciones.”</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100</a:t>
                      </a:r>
                      <a:endParaRPr lang="es-MX" sz="800" dirty="0">
                        <a:effectLst/>
                        <a:latin typeface="Arial" panose="020B0604020202020204" pitchFamily="34" charset="0"/>
                        <a:ea typeface="Times New Roman" panose="02020603050405020304" pitchFamily="18" charset="0"/>
                      </a:endParaRPr>
                    </a:p>
                    <a:p>
                      <a:pPr algn="ctr"/>
                      <a:r>
                        <a:rPr lang="es-CO" sz="800" dirty="0">
                          <a:effectLst/>
                          <a:latin typeface="Arial" panose="020B0604020202020204" pitchFamily="34" charset="0"/>
                          <a:ea typeface="Times New Roman" panose="02020603050405020304" pitchFamily="18" charset="0"/>
                        </a:rPr>
                        <a:t>mensual</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5.588</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2.683</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48</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dirty="0">
                          <a:effectLst/>
                          <a:latin typeface="Arial" panose="020B0604020202020204" pitchFamily="34" charset="0"/>
                          <a:ea typeface="Times New Roman" panose="02020603050405020304" pitchFamily="18" charset="0"/>
                        </a:rPr>
                        <a:t>314</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5.6</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105</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47</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2.635</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44.7</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41887269"/>
                  </a:ext>
                </a:extLst>
              </a:tr>
              <a:tr h="552098">
                <a:tc>
                  <a:txBody>
                    <a:bodyPr/>
                    <a:lstStyle/>
                    <a:p>
                      <a:pPr algn="ctr"/>
                      <a:r>
                        <a:rPr lang="es-CO" sz="800" b="1" dirty="0">
                          <a:effectLst/>
                          <a:latin typeface="Arial" panose="020B0604020202020204" pitchFamily="34" charset="0"/>
                          <a:ea typeface="Times New Roman" panose="02020603050405020304" pitchFamily="18" charset="0"/>
                        </a:rPr>
                        <a:t>Meta proyecto 6:</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Beneficiar 497 nuevos hogares localizados en zonas de alto riesgo no mitigable o los ordenados mediante sentencias judiciales o actos administrativos, con instrumentos financieros para relocalización transitoria</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223</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33</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14</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72</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29</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40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dirty="0">
                          <a:effectLst/>
                          <a:latin typeface="Arial" panose="020B0604020202020204" pitchFamily="34" charset="0"/>
                          <a:ea typeface="Times New Roman" panose="02020603050405020304" pitchFamily="18" charset="0"/>
                        </a:rPr>
                        <a:t>15</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21</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31394581"/>
                  </a:ext>
                </a:extLst>
              </a:tr>
              <a:tr h="662518">
                <a:tc>
                  <a:txBody>
                    <a:bodyPr/>
                    <a:lstStyle/>
                    <a:p>
                      <a:pPr algn="ctr"/>
                      <a:r>
                        <a:rPr lang="es-CO" sz="800" b="1" dirty="0">
                          <a:effectLst/>
                          <a:latin typeface="Arial" panose="020B0604020202020204" pitchFamily="34" charset="0"/>
                          <a:ea typeface="Times New Roman" panose="02020603050405020304" pitchFamily="18" charset="0"/>
                        </a:rPr>
                        <a:t>Meta proyecto 7:</a:t>
                      </a:r>
                      <a:endParaRPr lang="es-MX" sz="800" dirty="0">
                        <a:effectLst/>
                        <a:latin typeface="Arial" panose="020B0604020202020204" pitchFamily="34" charset="0"/>
                        <a:ea typeface="Times New Roman" panose="02020603050405020304" pitchFamily="18" charset="0"/>
                      </a:endParaRPr>
                    </a:p>
                    <a:p>
                      <a:pPr algn="just"/>
                      <a:r>
                        <a:rPr lang="es-CO" sz="800" dirty="0">
                          <a:effectLst/>
                          <a:latin typeface="Arial" panose="020B0604020202020204" pitchFamily="34" charset="0"/>
                          <a:ea typeface="Times New Roman" panose="02020603050405020304" pitchFamily="18" charset="0"/>
                        </a:rPr>
                        <a:t>Atender el 100% de la demanda efectiva de hogares localizados en zonas de alto riesgo no mitigable o los ordenados mediante sentencias judiciales o actos administrativos, que cumplan los requisitos para permanecer en la modalidad de Relocalización Transitoria</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dirty="0">
                          <a:effectLst/>
                          <a:latin typeface="Arial" panose="020B0604020202020204" pitchFamily="34" charset="0"/>
                          <a:ea typeface="Times New Roman" panose="02020603050405020304" pitchFamily="18" charset="0"/>
                        </a:rPr>
                        <a:t>100</a:t>
                      </a:r>
                      <a:endParaRPr lang="es-MX" sz="800" dirty="0">
                        <a:effectLst/>
                        <a:latin typeface="Arial" panose="020B0604020202020204" pitchFamily="34" charset="0"/>
                        <a:ea typeface="Times New Roman" panose="02020603050405020304" pitchFamily="18" charset="0"/>
                      </a:endParaRPr>
                    </a:p>
                    <a:p>
                      <a:pPr algn="ctr"/>
                      <a:r>
                        <a:rPr lang="es-CO" sz="800" dirty="0">
                          <a:effectLst/>
                          <a:latin typeface="Arial" panose="020B0604020202020204" pitchFamily="34" charset="0"/>
                          <a:ea typeface="Times New Roman" panose="02020603050405020304" pitchFamily="18" charset="0"/>
                        </a:rPr>
                        <a:t>mensual</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93.7</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93.5</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4.810</a:t>
                      </a:r>
                      <a:endParaRPr lang="es-MX" sz="80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460</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9.5</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442</a:t>
                      </a:r>
                      <a:endParaRPr lang="es-MX" sz="80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9.2</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tc>
                  <a:txBody>
                    <a:bodyPr/>
                    <a:lstStyle/>
                    <a:p>
                      <a:pPr algn="ctr"/>
                      <a:r>
                        <a:rPr lang="es-CO" sz="800" dirty="0">
                          <a:effectLst/>
                          <a:latin typeface="Arial" panose="020B0604020202020204" pitchFamily="34" charset="0"/>
                          <a:ea typeface="Times New Roman" panose="02020603050405020304" pitchFamily="18" charset="0"/>
                        </a:rPr>
                        <a:t>0</a:t>
                      </a:r>
                      <a:endParaRPr lang="es-MX" sz="800" dirty="0">
                        <a:effectLst/>
                        <a:latin typeface="Arial" panose="020B0604020202020204" pitchFamily="34" charset="0"/>
                        <a:ea typeface="Times New Roman" panose="02020603050405020304" pitchFamily="18" charset="0"/>
                      </a:endParaRPr>
                    </a:p>
                  </a:txBody>
                  <a:tcPr marL="26853" marR="2685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0</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dirty="0">
                          <a:effectLst/>
                          <a:latin typeface="Arial" panose="020B0604020202020204" pitchFamily="34" charset="0"/>
                          <a:ea typeface="Times New Roman" panose="02020603050405020304" pitchFamily="18" charset="0"/>
                        </a:rPr>
                        <a:t>0</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0</a:t>
                      </a:r>
                      <a:endParaRPr lang="es-MX" sz="800" dirty="0">
                        <a:effectLst/>
                        <a:latin typeface="Arial" panose="020B0604020202020204" pitchFamily="34" charset="0"/>
                        <a:ea typeface="Times New Roman" panose="02020603050405020304" pitchFamily="18" charset="0"/>
                      </a:endParaRPr>
                    </a:p>
                  </a:txBody>
                  <a:tcPr marL="26853" marR="2685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444909488"/>
                  </a:ext>
                </a:extLst>
              </a:tr>
            </a:tbl>
          </a:graphicData>
        </a:graphic>
      </p:graphicFrame>
      <p:sp>
        <p:nvSpPr>
          <p:cNvPr id="4" name="CuadroTexto 3">
            <a:extLst>
              <a:ext uri="{FF2B5EF4-FFF2-40B4-BE49-F238E27FC236}">
                <a16:creationId xmlns:a16="http://schemas.microsoft.com/office/drawing/2014/main" id="{F94E350A-6084-F5B9-1231-779BC3A1DB46}"/>
              </a:ext>
            </a:extLst>
          </p:cNvPr>
          <p:cNvSpPr txBox="1"/>
          <p:nvPr/>
        </p:nvSpPr>
        <p:spPr>
          <a:xfrm>
            <a:off x="413658" y="5830933"/>
            <a:ext cx="11364684" cy="1015663"/>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Meta física</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De acuerdo con la meta plan propuesta, se observa un retraso del cuatrimestre del 84%, se deja la alerta para agilizar la gestión.</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Contratación</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De acuerdo con el Plan Anual de Adquisiciones, la contratación planeada para el primer cuatrimestre, era en su mayoría contratos de prestación de servicios personales, y de acuerdo a la revisión realizada, se evidencia un retraso del 56% para la suscripción de los contratos programados, esto se refleja en la baja ejecución de las metas y en el bajo porcentaje de giro realizado (PAC) con un retraso del 70%. </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73904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413658" y="63439"/>
            <a:ext cx="11364684"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7696 - FORTALECIMIENTO DEL MODELO DE GESTIÓN INSTITUCIONAL</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6" name="Tabla 5">
            <a:extLst>
              <a:ext uri="{FF2B5EF4-FFF2-40B4-BE49-F238E27FC236}">
                <a16:creationId xmlns:a16="http://schemas.microsoft.com/office/drawing/2014/main" id="{953834F6-D460-3B3D-C7E8-B51B097D628C}"/>
              </a:ext>
            </a:extLst>
          </p:cNvPr>
          <p:cNvGraphicFramePr>
            <a:graphicFrameLocks noGrp="1"/>
          </p:cNvGraphicFramePr>
          <p:nvPr>
            <p:extLst>
              <p:ext uri="{D42A27DB-BD31-4B8C-83A1-F6EECF244321}">
                <p14:modId xmlns:p14="http://schemas.microsoft.com/office/powerpoint/2010/main" val="3374986656"/>
              </p:ext>
            </p:extLst>
          </p:nvPr>
        </p:nvGraphicFramePr>
        <p:xfrm>
          <a:off x="301752" y="698373"/>
          <a:ext cx="11667744" cy="4529736"/>
        </p:xfrm>
        <a:graphic>
          <a:graphicData uri="http://schemas.openxmlformats.org/drawingml/2006/table">
            <a:tbl>
              <a:tblPr firstRow="1" firstCol="1" bandRow="1"/>
              <a:tblGrid>
                <a:gridCol w="2196342">
                  <a:extLst>
                    <a:ext uri="{9D8B030D-6E8A-4147-A177-3AD203B41FA5}">
                      <a16:colId xmlns:a16="http://schemas.microsoft.com/office/drawing/2014/main" val="134267306"/>
                    </a:ext>
                  </a:extLst>
                </a:gridCol>
                <a:gridCol w="936936">
                  <a:extLst>
                    <a:ext uri="{9D8B030D-6E8A-4147-A177-3AD203B41FA5}">
                      <a16:colId xmlns:a16="http://schemas.microsoft.com/office/drawing/2014/main" val="4187074012"/>
                    </a:ext>
                  </a:extLst>
                </a:gridCol>
                <a:gridCol w="835541">
                  <a:extLst>
                    <a:ext uri="{9D8B030D-6E8A-4147-A177-3AD203B41FA5}">
                      <a16:colId xmlns:a16="http://schemas.microsoft.com/office/drawing/2014/main" val="560877288"/>
                    </a:ext>
                  </a:extLst>
                </a:gridCol>
                <a:gridCol w="826130">
                  <a:extLst>
                    <a:ext uri="{9D8B030D-6E8A-4147-A177-3AD203B41FA5}">
                      <a16:colId xmlns:a16="http://schemas.microsoft.com/office/drawing/2014/main" val="2539709786"/>
                    </a:ext>
                  </a:extLst>
                </a:gridCol>
                <a:gridCol w="907944">
                  <a:extLst>
                    <a:ext uri="{9D8B030D-6E8A-4147-A177-3AD203B41FA5}">
                      <a16:colId xmlns:a16="http://schemas.microsoft.com/office/drawing/2014/main" val="2302511949"/>
                    </a:ext>
                  </a:extLst>
                </a:gridCol>
                <a:gridCol w="894520">
                  <a:extLst>
                    <a:ext uri="{9D8B030D-6E8A-4147-A177-3AD203B41FA5}">
                      <a16:colId xmlns:a16="http://schemas.microsoft.com/office/drawing/2014/main" val="1562784389"/>
                    </a:ext>
                  </a:extLst>
                </a:gridCol>
                <a:gridCol w="1016458">
                  <a:extLst>
                    <a:ext uri="{9D8B030D-6E8A-4147-A177-3AD203B41FA5}">
                      <a16:colId xmlns:a16="http://schemas.microsoft.com/office/drawing/2014/main" val="4092448733"/>
                    </a:ext>
                  </a:extLst>
                </a:gridCol>
                <a:gridCol w="545273">
                  <a:extLst>
                    <a:ext uri="{9D8B030D-6E8A-4147-A177-3AD203B41FA5}">
                      <a16:colId xmlns:a16="http://schemas.microsoft.com/office/drawing/2014/main" val="279982029"/>
                    </a:ext>
                  </a:extLst>
                </a:gridCol>
                <a:gridCol w="763274">
                  <a:extLst>
                    <a:ext uri="{9D8B030D-6E8A-4147-A177-3AD203B41FA5}">
                      <a16:colId xmlns:a16="http://schemas.microsoft.com/office/drawing/2014/main" val="3771816339"/>
                    </a:ext>
                  </a:extLst>
                </a:gridCol>
                <a:gridCol w="627839">
                  <a:extLst>
                    <a:ext uri="{9D8B030D-6E8A-4147-A177-3AD203B41FA5}">
                      <a16:colId xmlns:a16="http://schemas.microsoft.com/office/drawing/2014/main" val="2987761947"/>
                    </a:ext>
                  </a:extLst>
                </a:gridCol>
                <a:gridCol w="684111">
                  <a:extLst>
                    <a:ext uri="{9D8B030D-6E8A-4147-A177-3AD203B41FA5}">
                      <a16:colId xmlns:a16="http://schemas.microsoft.com/office/drawing/2014/main" val="629197500"/>
                    </a:ext>
                  </a:extLst>
                </a:gridCol>
                <a:gridCol w="716688">
                  <a:extLst>
                    <a:ext uri="{9D8B030D-6E8A-4147-A177-3AD203B41FA5}">
                      <a16:colId xmlns:a16="http://schemas.microsoft.com/office/drawing/2014/main" val="2981451781"/>
                    </a:ext>
                  </a:extLst>
                </a:gridCol>
                <a:gridCol w="716688">
                  <a:extLst>
                    <a:ext uri="{9D8B030D-6E8A-4147-A177-3AD203B41FA5}">
                      <a16:colId xmlns:a16="http://schemas.microsoft.com/office/drawing/2014/main" val="1962024946"/>
                    </a:ext>
                  </a:extLst>
                </a:gridCol>
              </a:tblGrid>
              <a:tr h="154015">
                <a:tc rowSpan="2">
                  <a:txBody>
                    <a:bodyPr/>
                    <a:lstStyle/>
                    <a:p>
                      <a:pPr algn="ctr"/>
                      <a:r>
                        <a:rPr lang="es-CO" sz="1000" b="1" dirty="0">
                          <a:solidFill>
                            <a:schemeClr val="bg1"/>
                          </a:solidFill>
                          <a:effectLst/>
                          <a:latin typeface="Arial" panose="020B0604020202020204" pitchFamily="34" charset="0"/>
                          <a:ea typeface="Times New Roman" panose="02020603050405020304" pitchFamily="18" charset="0"/>
                        </a:rPr>
                        <a:t>META</a:t>
                      </a:r>
                      <a:endParaRPr lang="es-MX" sz="1000" dirty="0">
                        <a:solidFill>
                          <a:schemeClr val="bg1"/>
                        </a:solidFill>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2A676"/>
                    </a:solidFill>
                  </a:tcPr>
                </a:tc>
                <a:tc gridSpan="3">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META FÍSICA</a:t>
                      </a:r>
                      <a:endParaRPr lang="es-MX" sz="800" dirty="0">
                        <a:solidFill>
                          <a:schemeClr val="tx1"/>
                        </a:solidFill>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hMerge="1">
                  <a:txBody>
                    <a:bodyPr/>
                    <a:lstStyle/>
                    <a:p>
                      <a:endParaRPr lang="es-MX"/>
                    </a:p>
                  </a:txBody>
                  <a:tcPr/>
                </a:tc>
                <a:tc hMerge="1">
                  <a:txBody>
                    <a:bodyPr/>
                    <a:lstStyle/>
                    <a:p>
                      <a:endParaRPr lang="es-MX"/>
                    </a:p>
                  </a:txBody>
                  <a:tcPr/>
                </a:tc>
                <a:tc gridSpan="5">
                  <a:txBody>
                    <a:bodyPr/>
                    <a:lstStyle/>
                    <a:p>
                      <a:pPr algn="ctr"/>
                      <a:r>
                        <a:rPr lang="es-CO" sz="800" b="1" dirty="0">
                          <a:solidFill>
                            <a:schemeClr val="tx1"/>
                          </a:solidFill>
                          <a:effectLst/>
                          <a:latin typeface="Arial" panose="020B0604020202020204" pitchFamily="34" charset="0"/>
                          <a:ea typeface="Times New Roman" panose="02020603050405020304" pitchFamily="18" charset="0"/>
                        </a:rPr>
                        <a:t>PRESUPUESTAL</a:t>
                      </a:r>
                      <a:endParaRPr lang="es-MX" sz="800" dirty="0">
                        <a:solidFill>
                          <a:schemeClr val="tx1"/>
                        </a:solidFill>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r>
                        <a:rPr lang="es-CO" sz="800" b="1">
                          <a:solidFill>
                            <a:schemeClr val="tx1"/>
                          </a:solidFill>
                          <a:effectLst/>
                          <a:latin typeface="Arial" panose="020B0604020202020204" pitchFamily="34" charset="0"/>
                          <a:ea typeface="Times New Roman" panose="02020603050405020304" pitchFamily="18" charset="0"/>
                        </a:rPr>
                        <a:t>CONTRACTUAL</a:t>
                      </a:r>
                      <a:endParaRPr lang="es-MX" sz="800">
                        <a:solidFill>
                          <a:schemeClr val="tx1"/>
                        </a:solidFill>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73202013"/>
                  </a:ext>
                </a:extLst>
              </a:tr>
              <a:tr h="884202">
                <a:tc vMerge="1">
                  <a:txBody>
                    <a:bodyPr/>
                    <a:lstStyle/>
                    <a:p>
                      <a:endParaRPr lang="es-MX"/>
                    </a:p>
                  </a:txBody>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PROGRAMADO</a:t>
                      </a:r>
                    </a:p>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 ANUAL</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MX" sz="700" b="1" dirty="0">
                          <a:solidFill>
                            <a:schemeClr val="tx1"/>
                          </a:solidFill>
                          <a:effectLst/>
                          <a:latin typeface="Arial" panose="020B0604020202020204" pitchFamily="34" charset="0"/>
                          <a:ea typeface="Times New Roman" panose="02020603050405020304" pitchFamily="18" charset="0"/>
                        </a:rPr>
                        <a:t>EJECUTADO</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AVANCE </a:t>
                      </a:r>
                    </a:p>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ANUAL</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3F1"/>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APROPIACIÓN VIGENCIA</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COMPROMISOS</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EJECUCIÓN PRESUPUESTAL</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GIROS</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GIRO RESPECTO A LA APROPIACIÓN</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5E7"/>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DE CONTRATOS PROGRAMADOS**</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No. DE CONTRATOS SUSCRITOS</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VALOR EJECUTADO </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71755" marR="71755" algn="ctr">
                        <a:spcAft>
                          <a:spcPts val="0"/>
                        </a:spcAft>
                      </a:pPr>
                      <a:r>
                        <a:rPr lang="es-CO" sz="700" b="1" dirty="0">
                          <a:solidFill>
                            <a:schemeClr val="tx1"/>
                          </a:solidFill>
                          <a:effectLst/>
                          <a:latin typeface="Arial" panose="020B0604020202020204" pitchFamily="34" charset="0"/>
                          <a:ea typeface="Times New Roman" panose="02020603050405020304" pitchFamily="18" charset="0"/>
                        </a:rPr>
                        <a:t>% CUMPLIMIENTO</a:t>
                      </a:r>
                      <a:endParaRPr lang="es-MX" sz="105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00712477"/>
                  </a:ext>
                </a:extLst>
              </a:tr>
              <a:tr h="529612">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Meta Plan DD:</a:t>
                      </a:r>
                      <a:endParaRPr lang="es-MX" sz="900" dirty="0">
                        <a:effectLst/>
                        <a:latin typeface="Arial" panose="020B0604020202020204" pitchFamily="34" charset="0"/>
                        <a:ea typeface="Times New Roman" panose="02020603050405020304" pitchFamily="18" charset="0"/>
                      </a:endParaRPr>
                    </a:p>
                    <a:p>
                      <a:pPr algn="just"/>
                      <a:r>
                        <a:rPr lang="es-CO" sz="900" dirty="0">
                          <a:solidFill>
                            <a:srgbClr val="000000"/>
                          </a:solidFill>
                          <a:effectLst/>
                          <a:latin typeface="Arial" panose="020B0604020202020204" pitchFamily="34" charset="0"/>
                          <a:ea typeface="Times New Roman" panose="02020603050405020304" pitchFamily="18" charset="0"/>
                        </a:rPr>
                        <a:t>Fortalecer la gestión institucional y el modelo de gestión de la SDHT, CVP y UAESP</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100</a:t>
                      </a:r>
                      <a:endParaRPr lang="es-MX" sz="8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33.48</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MX" sz="800" b="1">
                          <a:solidFill>
                            <a:srgbClr val="000000"/>
                          </a:solidFill>
                          <a:effectLst/>
                          <a:latin typeface="Arial" panose="020B0604020202020204" pitchFamily="34" charset="0"/>
                          <a:ea typeface="Times New Roman" panose="02020603050405020304" pitchFamily="18" charset="0"/>
                        </a:rPr>
                        <a:t>33.48</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12.263</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4.603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37.5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440</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3.5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dirty="0">
                          <a:solidFill>
                            <a:srgbClr val="000000"/>
                          </a:solidFill>
                          <a:effectLst/>
                          <a:latin typeface="Arial" panose="020B0604020202020204" pitchFamily="34" charset="0"/>
                          <a:ea typeface="Times New Roman" panose="02020603050405020304" pitchFamily="18" charset="0"/>
                        </a:rPr>
                        <a:t>102</a:t>
                      </a:r>
                      <a:endParaRPr lang="es-MX" sz="8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67</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3.770</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65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18776249"/>
                  </a:ext>
                </a:extLst>
              </a:tr>
              <a:tr h="662015">
                <a:tc>
                  <a:txBody>
                    <a:bodyPr/>
                    <a:lstStyle/>
                    <a:p>
                      <a:pPr algn="just"/>
                      <a:r>
                        <a:rPr lang="es-CO" sz="900" b="1" dirty="0">
                          <a:effectLst/>
                          <a:latin typeface="Arial" panose="020B0604020202020204" pitchFamily="34" charset="0"/>
                          <a:ea typeface="Times New Roman" panose="02020603050405020304" pitchFamily="18" charset="0"/>
                        </a:rPr>
                        <a:t>Meta proyecto 1: </a:t>
                      </a:r>
                      <a:r>
                        <a:rPr lang="es-CO" sz="900" dirty="0">
                          <a:effectLst/>
                          <a:latin typeface="Arial" panose="020B0604020202020204" pitchFamily="34" charset="0"/>
                          <a:ea typeface="Times New Roman" panose="02020603050405020304" pitchFamily="18" charset="0"/>
                        </a:rPr>
                        <a:t>Fortalecer el 100 % de las dimensiones y políticas del desempeño institucional que integran el Modelo Integrado de Planeación y Gestión de la CVP.</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100</a:t>
                      </a:r>
                      <a:endParaRPr lang="es-MX" sz="8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32.85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b="1">
                          <a:solidFill>
                            <a:srgbClr val="000000"/>
                          </a:solidFill>
                          <a:effectLst/>
                          <a:latin typeface="Arial" panose="020B0604020202020204" pitchFamily="34" charset="0"/>
                          <a:ea typeface="Times New Roman" panose="02020603050405020304" pitchFamily="18" charset="0"/>
                        </a:rPr>
                        <a:t>32.85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dirty="0">
                          <a:effectLst/>
                          <a:latin typeface="Arial" panose="020B0604020202020204" pitchFamily="34" charset="0"/>
                          <a:ea typeface="Times New Roman" panose="02020603050405020304" pitchFamily="18" charset="0"/>
                        </a:rPr>
                        <a:t>4.909</a:t>
                      </a:r>
                      <a:endParaRPr lang="es-MX" sz="8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3.013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61</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286</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5.8</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65</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47</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2.903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72</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38386491"/>
                  </a:ext>
                </a:extLst>
              </a:tr>
              <a:tr h="529612">
                <a:tc>
                  <a:txBody>
                    <a:bodyPr/>
                    <a:lstStyle/>
                    <a:p>
                      <a:pPr algn="just"/>
                      <a:r>
                        <a:rPr lang="es-CO" sz="900" b="1" dirty="0">
                          <a:effectLst/>
                          <a:latin typeface="Arial" panose="020B0604020202020204" pitchFamily="34" charset="0"/>
                          <a:ea typeface="Times New Roman" panose="02020603050405020304" pitchFamily="18" charset="0"/>
                        </a:rPr>
                        <a:t>Meta proyecto 2: </a:t>
                      </a:r>
                      <a:r>
                        <a:rPr lang="es-CO" sz="900" dirty="0">
                          <a:effectLst/>
                          <a:latin typeface="Arial" panose="020B0604020202020204" pitchFamily="34" charset="0"/>
                          <a:ea typeface="Times New Roman" panose="02020603050405020304" pitchFamily="18" charset="0"/>
                        </a:rPr>
                        <a:t>Garantizar el 100% de los servicios de apoyo y desarrollo institucional requeridos para el buen funcionamiento de la Entidad</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27.37</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27.37</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CO" sz="800">
                          <a:effectLst/>
                          <a:latin typeface="Arial" panose="020B0604020202020204" pitchFamily="34" charset="0"/>
                          <a:ea typeface="Times New Roman" panose="02020603050405020304" pitchFamily="18" charset="0"/>
                        </a:rPr>
                        <a:t>3.106</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944</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30.3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64</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2</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6</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251</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33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69139534"/>
                  </a:ext>
                </a:extLst>
              </a:tr>
              <a:tr h="926822">
                <a:tc>
                  <a:txBody>
                    <a:bodyPr/>
                    <a:lstStyle/>
                    <a:p>
                      <a:pPr algn="just"/>
                      <a:r>
                        <a:rPr lang="es-CO" sz="900" b="1" dirty="0">
                          <a:effectLst/>
                          <a:latin typeface="Arial" panose="020B0604020202020204" pitchFamily="34" charset="0"/>
                          <a:ea typeface="Times New Roman" panose="02020603050405020304" pitchFamily="18" charset="0"/>
                        </a:rPr>
                        <a:t>Meta proyecto 3: </a:t>
                      </a:r>
                      <a:r>
                        <a:rPr lang="es-CO" sz="900" dirty="0">
                          <a:effectLst/>
                          <a:latin typeface="Arial" panose="020B0604020202020204" pitchFamily="34" charset="0"/>
                          <a:ea typeface="Times New Roman" panose="02020603050405020304" pitchFamily="18" charset="0"/>
                        </a:rPr>
                        <a:t>Aumentar en 15 puntos la calificación del índice de Transparencia de Bogotá 2018-2019, en particular en los ítems "Divulgación de trámites y servicios al ciudadano", "Políticas y medidas anticorrupción", "Control social y participación ciudadana"</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dirty="0">
                          <a:effectLst/>
                          <a:latin typeface="Arial" panose="020B0604020202020204" pitchFamily="34" charset="0"/>
                          <a:ea typeface="Times New Roman" panose="02020603050405020304" pitchFamily="18" charset="0"/>
                        </a:rPr>
                        <a:t>33.3</a:t>
                      </a:r>
                      <a:endParaRPr lang="es-MX" sz="800" dirty="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dirty="0">
                          <a:solidFill>
                            <a:srgbClr val="000000"/>
                          </a:solidFill>
                          <a:effectLst/>
                          <a:latin typeface="Arial" panose="020B0604020202020204" pitchFamily="34" charset="0"/>
                          <a:ea typeface="Times New Roman" panose="02020603050405020304" pitchFamily="18" charset="0"/>
                        </a:rPr>
                        <a:t>33.3</a:t>
                      </a:r>
                      <a:endParaRPr lang="es-MX" sz="800" dirty="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243</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109</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45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32</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13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4</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109</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75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78657462"/>
                  </a:ext>
                </a:extLst>
              </a:tr>
              <a:tr h="397209">
                <a:tc>
                  <a:txBody>
                    <a:bodyPr/>
                    <a:lstStyle/>
                    <a:p>
                      <a:pPr algn="just"/>
                      <a:r>
                        <a:rPr lang="es-CO" sz="900" b="1" dirty="0">
                          <a:effectLst/>
                          <a:latin typeface="Arial" panose="020B0604020202020204" pitchFamily="34" charset="0"/>
                          <a:ea typeface="Times New Roman" panose="02020603050405020304" pitchFamily="18" charset="0"/>
                        </a:rPr>
                        <a:t>Meta proyecto 4: </a:t>
                      </a:r>
                      <a:r>
                        <a:rPr lang="es-CO" sz="900" dirty="0">
                          <a:effectLst/>
                          <a:latin typeface="Arial" panose="020B0604020202020204" pitchFamily="34" charset="0"/>
                          <a:ea typeface="Times New Roman" panose="02020603050405020304" pitchFamily="18" charset="0"/>
                        </a:rPr>
                        <a:t>Articular e implementar el 100% del proceso de arquitectura empresarial de TIC</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20</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20</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s-CO" sz="800">
                          <a:effectLst/>
                          <a:latin typeface="Arial" panose="020B0604020202020204" pitchFamily="34" charset="0"/>
                          <a:ea typeface="Times New Roman" panose="02020603050405020304" pitchFamily="18" charset="0"/>
                        </a:rPr>
                        <a:t>739</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422</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57</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45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6</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16</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9</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422</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b="1">
                          <a:solidFill>
                            <a:srgbClr val="000000"/>
                          </a:solidFill>
                          <a:effectLst/>
                          <a:latin typeface="Arial" panose="020B0604020202020204" pitchFamily="34" charset="0"/>
                          <a:ea typeface="Times New Roman" panose="02020603050405020304" pitchFamily="18" charset="0"/>
                        </a:rPr>
                        <a:t>56</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79827565"/>
                  </a:ext>
                </a:extLst>
              </a:tr>
              <a:tr h="336839">
                <a:tc>
                  <a:txBody>
                    <a:bodyPr/>
                    <a:lstStyle/>
                    <a:p>
                      <a:pPr algn="just"/>
                      <a:r>
                        <a:rPr lang="es-CO" sz="900" b="1" dirty="0">
                          <a:effectLst/>
                          <a:latin typeface="Arial" panose="020B0604020202020204" pitchFamily="34" charset="0"/>
                          <a:ea typeface="Times New Roman" panose="02020603050405020304" pitchFamily="18" charset="0"/>
                        </a:rPr>
                        <a:t>Meta proyecto 5: </a:t>
                      </a:r>
                      <a:r>
                        <a:rPr lang="es-CO" sz="900" dirty="0">
                          <a:solidFill>
                            <a:srgbClr val="000000"/>
                          </a:solidFill>
                          <a:effectLst/>
                          <a:latin typeface="Arial" panose="020B0604020202020204" pitchFamily="34" charset="0"/>
                          <a:ea typeface="Times New Roman" panose="02020603050405020304" pitchFamily="18" charset="0"/>
                        </a:rPr>
                        <a:t>Renovar y fortalecer el 50% de la infraestructura TIC.</a:t>
                      </a:r>
                      <a:endParaRPr lang="es-MX" sz="900" dirty="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100</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43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MX" sz="800">
                          <a:solidFill>
                            <a:srgbClr val="000000"/>
                          </a:solidFill>
                          <a:effectLst/>
                          <a:latin typeface="Arial" panose="020B0604020202020204" pitchFamily="34" charset="0"/>
                          <a:ea typeface="Times New Roman" panose="02020603050405020304" pitchFamily="18" charset="0"/>
                        </a:rPr>
                        <a:t>43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tc>
                  <a:txBody>
                    <a:bodyPr/>
                    <a:lstStyle/>
                    <a:p>
                      <a:pPr algn="ctr"/>
                      <a:r>
                        <a:rPr lang="es-CO" sz="800">
                          <a:effectLst/>
                          <a:latin typeface="Arial" panose="020B0604020202020204" pitchFamily="34" charset="0"/>
                          <a:ea typeface="Times New Roman" panose="02020603050405020304" pitchFamily="18" charset="0"/>
                        </a:rPr>
                        <a:t>3.267</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115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3.5</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12</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Arial" panose="020B0604020202020204" pitchFamily="34" charset="0"/>
                          <a:ea typeface="Times New Roman" panose="02020603050405020304" pitchFamily="18" charset="0"/>
                        </a:rPr>
                        <a:t>0.3</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tc>
                  <a:txBody>
                    <a:bodyPr/>
                    <a:lstStyle/>
                    <a:p>
                      <a:pPr algn="ctr"/>
                      <a:r>
                        <a:rPr lang="es-CO" sz="800">
                          <a:effectLst/>
                          <a:latin typeface="Arial" panose="020B0604020202020204" pitchFamily="34" charset="0"/>
                          <a:ea typeface="Times New Roman" panose="02020603050405020304" pitchFamily="18" charset="0"/>
                        </a:rPr>
                        <a:t>11</a:t>
                      </a:r>
                      <a:endParaRPr lang="es-MX" sz="800">
                        <a:effectLst/>
                        <a:latin typeface="Arial" panose="020B0604020202020204" pitchFamily="34" charset="0"/>
                        <a:ea typeface="Times New Roman" panose="02020603050405020304" pitchFamily="18" charset="0"/>
                      </a:endParaRPr>
                    </a:p>
                  </a:txBody>
                  <a:tcPr marL="41604" marR="41604"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6</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a:effectLst/>
                          <a:latin typeface="Arial" panose="020B0604020202020204" pitchFamily="34" charset="0"/>
                          <a:ea typeface="Times New Roman" panose="02020603050405020304" pitchFamily="18" charset="0"/>
                        </a:rPr>
                        <a:t>84</a:t>
                      </a:r>
                      <a:endParaRPr lang="es-MX" sz="80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800" b="1" dirty="0">
                          <a:solidFill>
                            <a:srgbClr val="000000"/>
                          </a:solidFill>
                          <a:effectLst/>
                          <a:latin typeface="Arial" panose="020B0604020202020204" pitchFamily="34" charset="0"/>
                          <a:ea typeface="Times New Roman" panose="02020603050405020304" pitchFamily="18" charset="0"/>
                        </a:rPr>
                        <a:t>54</a:t>
                      </a:r>
                      <a:endParaRPr lang="es-MX" sz="800" dirty="0">
                        <a:effectLst/>
                        <a:latin typeface="Arial" panose="020B0604020202020204" pitchFamily="34" charset="0"/>
                        <a:ea typeface="Times New Roman" panose="02020603050405020304" pitchFamily="18" charset="0"/>
                      </a:endParaRPr>
                    </a:p>
                  </a:txBody>
                  <a:tcPr marL="41604" marR="41604"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60308390"/>
                  </a:ext>
                </a:extLst>
              </a:tr>
            </a:tbl>
          </a:graphicData>
        </a:graphic>
      </p:graphicFrame>
      <p:sp>
        <p:nvSpPr>
          <p:cNvPr id="5" name="CuadroTexto 4">
            <a:extLst>
              <a:ext uri="{FF2B5EF4-FFF2-40B4-BE49-F238E27FC236}">
                <a16:creationId xmlns:a16="http://schemas.microsoft.com/office/drawing/2014/main" id="{1A153251-E45C-1B56-AFB5-933E7657BAA3}"/>
              </a:ext>
            </a:extLst>
          </p:cNvPr>
          <p:cNvSpPr txBox="1"/>
          <p:nvPr/>
        </p:nvSpPr>
        <p:spPr>
          <a:xfrm>
            <a:off x="413658" y="5338156"/>
            <a:ext cx="1079688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Ejecución de pasivo</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Si bien para la vigencia 2023 los pasivos con los que cuenta el proyecto de inversión no son de mayor cuantía, se manifiesta que persisten pasivos de contratos del 2019; y que según el POAI no se tienen contemplados recursos para el pago de dichos pasivos, lo que si no se contemplaron probablemente van a continuar para la vigencia 2024.</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Contratación</a:t>
            </a: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Hace falta fortalecer la suscripción de contratos, por cuanto se observa que un retraso del 35% respecto a lo planeado en el primer cuatrimestre.</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056225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413658" y="63439"/>
            <a:ext cx="11364684"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RESERVAS – PASIVOS - PROGRAMACIÓN ANUAL DE CAJA  - PAC</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ángulo: esquinas redondeadas 1">
            <a:extLst>
              <a:ext uri="{FF2B5EF4-FFF2-40B4-BE49-F238E27FC236}">
                <a16:creationId xmlns:a16="http://schemas.microsoft.com/office/drawing/2014/main" id="{6310A318-AA83-9EBE-8D6F-6CF40CE31C8F}"/>
              </a:ext>
            </a:extLst>
          </p:cNvPr>
          <p:cNvSpPr/>
          <p:nvPr/>
        </p:nvSpPr>
        <p:spPr>
          <a:xfrm>
            <a:off x="752475" y="575945"/>
            <a:ext cx="4067175"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7684 - TITULACIÓN DE PREDIOS</a:t>
            </a:r>
            <a:endParaRPr kumimoji="0" lang="es-MX"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ángulo: esquinas redondeadas 2">
            <a:extLst>
              <a:ext uri="{FF2B5EF4-FFF2-40B4-BE49-F238E27FC236}">
                <a16:creationId xmlns:a16="http://schemas.microsoft.com/office/drawing/2014/main" id="{9EEC9B0E-8B4A-B5B9-5F72-10B5E852ACB4}"/>
              </a:ext>
            </a:extLst>
          </p:cNvPr>
          <p:cNvSpPr/>
          <p:nvPr/>
        </p:nvSpPr>
        <p:spPr>
          <a:xfrm>
            <a:off x="7058022" y="575945"/>
            <a:ext cx="4067175"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7680 - IMPLEMENTACIÓN DEL PLAN TERRAZAS</a:t>
            </a:r>
            <a:endParaRPr kumimoji="0" lang="es-MX"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ángulo: esquinas redondeadas 3">
            <a:extLst>
              <a:ext uri="{FF2B5EF4-FFF2-40B4-BE49-F238E27FC236}">
                <a16:creationId xmlns:a16="http://schemas.microsoft.com/office/drawing/2014/main" id="{E2D9DDEA-86FC-A17D-43C3-7E69CF682018}"/>
              </a:ext>
            </a:extLst>
          </p:cNvPr>
          <p:cNvSpPr/>
          <p:nvPr/>
        </p:nvSpPr>
        <p:spPr>
          <a:xfrm>
            <a:off x="752475" y="2764094"/>
            <a:ext cx="4067175"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7703 - MEJORAMIENTO INTEGRAL DE BARRIOS</a:t>
            </a:r>
            <a:endParaRPr kumimoji="0" lang="es-MX"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ángulo: esquinas redondeadas 4">
            <a:extLst>
              <a:ext uri="{FF2B5EF4-FFF2-40B4-BE49-F238E27FC236}">
                <a16:creationId xmlns:a16="http://schemas.microsoft.com/office/drawing/2014/main" id="{F56C76B0-836D-9C92-4136-35F33959CA61}"/>
              </a:ext>
            </a:extLst>
          </p:cNvPr>
          <p:cNvSpPr/>
          <p:nvPr/>
        </p:nvSpPr>
        <p:spPr>
          <a:xfrm>
            <a:off x="6934199" y="2764094"/>
            <a:ext cx="4190998"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7698 - TRASLADO DE HOGARES</a:t>
            </a:r>
            <a:endParaRPr kumimoji="0" lang="es-MX"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ángulo: esquinas redondeadas 7">
            <a:extLst>
              <a:ext uri="{FF2B5EF4-FFF2-40B4-BE49-F238E27FC236}">
                <a16:creationId xmlns:a16="http://schemas.microsoft.com/office/drawing/2014/main" id="{78A14798-35AC-3155-1E77-1927AA8E6AA2}"/>
              </a:ext>
            </a:extLst>
          </p:cNvPr>
          <p:cNvSpPr/>
          <p:nvPr/>
        </p:nvSpPr>
        <p:spPr>
          <a:xfrm>
            <a:off x="4100512" y="4928095"/>
            <a:ext cx="3990975" cy="357052"/>
          </a:xfrm>
          <a:prstGeom prst="roundRect">
            <a:avLst/>
          </a:prstGeom>
          <a:solidFill>
            <a:srgbClr val="22A676"/>
          </a:solidFill>
          <a:ln>
            <a:noFill/>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7696 - FORTALECIMIENTO INSTITUCIONAL</a:t>
            </a:r>
            <a:endParaRPr kumimoji="0" lang="es-MX" sz="12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8" name="Tabla 17">
            <a:extLst>
              <a:ext uri="{FF2B5EF4-FFF2-40B4-BE49-F238E27FC236}">
                <a16:creationId xmlns:a16="http://schemas.microsoft.com/office/drawing/2014/main" id="{B74D8221-D89E-FFC5-DEC6-3FE3A01AFABD}"/>
              </a:ext>
            </a:extLst>
          </p:cNvPr>
          <p:cNvGraphicFramePr>
            <a:graphicFrameLocks noGrp="1"/>
          </p:cNvGraphicFramePr>
          <p:nvPr/>
        </p:nvGraphicFramePr>
        <p:xfrm>
          <a:off x="6258007" y="1104168"/>
          <a:ext cx="5667204" cy="1534529"/>
        </p:xfrm>
        <a:graphic>
          <a:graphicData uri="http://schemas.openxmlformats.org/drawingml/2006/table">
            <a:tbl>
              <a:tblPr firstRow="1" firstCol="1" bandRow="1"/>
              <a:tblGrid>
                <a:gridCol w="750856">
                  <a:extLst>
                    <a:ext uri="{9D8B030D-6E8A-4147-A177-3AD203B41FA5}">
                      <a16:colId xmlns:a16="http://schemas.microsoft.com/office/drawing/2014/main" val="399716343"/>
                    </a:ext>
                  </a:extLst>
                </a:gridCol>
                <a:gridCol w="1344836">
                  <a:extLst>
                    <a:ext uri="{9D8B030D-6E8A-4147-A177-3AD203B41FA5}">
                      <a16:colId xmlns:a16="http://schemas.microsoft.com/office/drawing/2014/main" val="3942674345"/>
                    </a:ext>
                  </a:extLst>
                </a:gridCol>
                <a:gridCol w="571226">
                  <a:extLst>
                    <a:ext uri="{9D8B030D-6E8A-4147-A177-3AD203B41FA5}">
                      <a16:colId xmlns:a16="http://schemas.microsoft.com/office/drawing/2014/main" val="629170923"/>
                    </a:ext>
                  </a:extLst>
                </a:gridCol>
                <a:gridCol w="738680">
                  <a:extLst>
                    <a:ext uri="{9D8B030D-6E8A-4147-A177-3AD203B41FA5}">
                      <a16:colId xmlns:a16="http://schemas.microsoft.com/office/drawing/2014/main" val="463840503"/>
                    </a:ext>
                  </a:extLst>
                </a:gridCol>
                <a:gridCol w="1405965">
                  <a:extLst>
                    <a:ext uri="{9D8B030D-6E8A-4147-A177-3AD203B41FA5}">
                      <a16:colId xmlns:a16="http://schemas.microsoft.com/office/drawing/2014/main" val="1676422770"/>
                    </a:ext>
                  </a:extLst>
                </a:gridCol>
                <a:gridCol w="855641">
                  <a:extLst>
                    <a:ext uri="{9D8B030D-6E8A-4147-A177-3AD203B41FA5}">
                      <a16:colId xmlns:a16="http://schemas.microsoft.com/office/drawing/2014/main" val="538427512"/>
                    </a:ext>
                  </a:extLst>
                </a:gridCol>
              </a:tblGrid>
              <a:tr h="208183">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PROGRAMADO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EJECUTADO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291185704"/>
                  </a:ext>
                </a:extLst>
              </a:tr>
              <a:tr h="208183">
                <a:tc vMerge="1">
                  <a:txBody>
                    <a:bodyPr/>
                    <a:lstStyle/>
                    <a:p>
                      <a:endParaRPr lang="es-MX"/>
                    </a:p>
                  </a:txBody>
                  <a:tcPr/>
                </a:tc>
                <a:tc gridSpan="2">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6.912.864.473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900">
                          <a:solidFill>
                            <a:srgbClr val="000000"/>
                          </a:solidFill>
                          <a:effectLst/>
                          <a:latin typeface="Arial" panose="020B0604020202020204" pitchFamily="34" charset="0"/>
                          <a:ea typeface="Times New Roman" panose="02020603050405020304" pitchFamily="18" charset="0"/>
                        </a:rPr>
                        <a:t>5.955.286.685</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86</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368204544"/>
                  </a:ext>
                </a:extLst>
              </a:tr>
              <a:tr h="317791">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CONSTITUIDA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DEFINITIVA</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516503094"/>
                  </a:ext>
                </a:extLst>
              </a:tr>
              <a:tr h="208183">
                <a:tc v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1.846.657.800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1.846.657.800</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1.637.833.978</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88.6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561578555"/>
                  </a:ext>
                </a:extLst>
              </a:tr>
              <a:tr h="317791">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CONSTITUIDO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 DEFINITIVO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834359753"/>
                  </a:ext>
                </a:extLst>
              </a:tr>
              <a:tr h="274398">
                <a:tc vMerge="1">
                  <a:txBody>
                    <a:bodyPr/>
                    <a:lstStyle/>
                    <a:p>
                      <a:endParaRPr lang="es-MX"/>
                    </a:p>
                  </a:txBody>
                  <a:tcPr/>
                </a:tc>
                <a:tc gridSpan="5">
                  <a:txBody>
                    <a:bodyPr/>
                    <a:lstStyle/>
                    <a:p>
                      <a:pPr algn="ctr"/>
                      <a:r>
                        <a:rPr lang="es-CO" sz="900" b="1" dirty="0">
                          <a:effectLst/>
                          <a:latin typeface="Arial" panose="020B0604020202020204" pitchFamily="34" charset="0"/>
                          <a:ea typeface="Times New Roman" panose="02020603050405020304" pitchFamily="18" charset="0"/>
                        </a:rPr>
                        <a:t>No cuenta con pasivos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063248719"/>
                  </a:ext>
                </a:extLst>
              </a:tr>
            </a:tbl>
          </a:graphicData>
        </a:graphic>
      </p:graphicFrame>
      <p:graphicFrame>
        <p:nvGraphicFramePr>
          <p:cNvPr id="20" name="Tabla 19">
            <a:extLst>
              <a:ext uri="{FF2B5EF4-FFF2-40B4-BE49-F238E27FC236}">
                <a16:creationId xmlns:a16="http://schemas.microsoft.com/office/drawing/2014/main" id="{9F34FBFC-CA52-6FDC-8A30-3A5B222F4E25}"/>
              </a:ext>
            </a:extLst>
          </p:cNvPr>
          <p:cNvGraphicFramePr>
            <a:graphicFrameLocks noGrp="1"/>
          </p:cNvGraphicFramePr>
          <p:nvPr/>
        </p:nvGraphicFramePr>
        <p:xfrm>
          <a:off x="157189" y="3288567"/>
          <a:ext cx="5328890" cy="1420948"/>
        </p:xfrm>
        <a:graphic>
          <a:graphicData uri="http://schemas.openxmlformats.org/drawingml/2006/table">
            <a:tbl>
              <a:tblPr firstRow="1" firstCol="1" bandRow="1"/>
              <a:tblGrid>
                <a:gridCol w="726145">
                  <a:extLst>
                    <a:ext uri="{9D8B030D-6E8A-4147-A177-3AD203B41FA5}">
                      <a16:colId xmlns:a16="http://schemas.microsoft.com/office/drawing/2014/main" val="826858474"/>
                    </a:ext>
                  </a:extLst>
                </a:gridCol>
                <a:gridCol w="1193904">
                  <a:extLst>
                    <a:ext uri="{9D8B030D-6E8A-4147-A177-3AD203B41FA5}">
                      <a16:colId xmlns:a16="http://schemas.microsoft.com/office/drawing/2014/main" val="455902194"/>
                    </a:ext>
                  </a:extLst>
                </a:gridCol>
                <a:gridCol w="620146">
                  <a:extLst>
                    <a:ext uri="{9D8B030D-6E8A-4147-A177-3AD203B41FA5}">
                      <a16:colId xmlns:a16="http://schemas.microsoft.com/office/drawing/2014/main" val="2563745279"/>
                    </a:ext>
                  </a:extLst>
                </a:gridCol>
                <a:gridCol w="716376">
                  <a:extLst>
                    <a:ext uri="{9D8B030D-6E8A-4147-A177-3AD203B41FA5}">
                      <a16:colId xmlns:a16="http://schemas.microsoft.com/office/drawing/2014/main" val="1032470219"/>
                    </a:ext>
                  </a:extLst>
                </a:gridCol>
                <a:gridCol w="1384663">
                  <a:extLst>
                    <a:ext uri="{9D8B030D-6E8A-4147-A177-3AD203B41FA5}">
                      <a16:colId xmlns:a16="http://schemas.microsoft.com/office/drawing/2014/main" val="3889046309"/>
                    </a:ext>
                  </a:extLst>
                </a:gridCol>
                <a:gridCol w="687656">
                  <a:extLst>
                    <a:ext uri="{9D8B030D-6E8A-4147-A177-3AD203B41FA5}">
                      <a16:colId xmlns:a16="http://schemas.microsoft.com/office/drawing/2014/main" val="4106973677"/>
                    </a:ext>
                  </a:extLst>
                </a:gridCol>
              </a:tblGrid>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PROGRAMADO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EJECUTADO</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2896359032"/>
                  </a:ext>
                </a:extLst>
              </a:tr>
              <a:tr h="263343">
                <a:tc vMerge="1">
                  <a:txBody>
                    <a:bodyPr/>
                    <a:lstStyle/>
                    <a:p>
                      <a:endParaRPr lang="es-MX"/>
                    </a:p>
                  </a:txBody>
                  <a:tcPr/>
                </a:tc>
                <a:tc gridSpan="2">
                  <a:txBody>
                    <a:bodyPr/>
                    <a:lstStyle/>
                    <a:p>
                      <a:pPr algn="ctr"/>
                      <a:r>
                        <a:rPr lang="es-CO" sz="900">
                          <a:solidFill>
                            <a:srgbClr val="000000"/>
                          </a:solidFill>
                          <a:effectLst/>
                          <a:latin typeface="Arial" panose="020B0604020202020204" pitchFamily="34" charset="0"/>
                          <a:ea typeface="Times New Roman" panose="02020603050405020304" pitchFamily="18" charset="0"/>
                        </a:rPr>
                        <a:t>652.604.141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823.033.493</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126</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586816170"/>
                  </a:ext>
                </a:extLst>
              </a:tr>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RESERVA CONSTITUIDA</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RESERVA DEFINITIVA</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3051744256"/>
                  </a:ext>
                </a:extLst>
              </a:tr>
              <a:tr h="249555">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13.493.492.229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13.493.492.229</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1.266.988.688</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9.38</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897409529"/>
                  </a:ext>
                </a:extLst>
              </a:tr>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CONSTITUIDO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DEFINITIVO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965867638"/>
                  </a:ext>
                </a:extLst>
              </a:tr>
              <a:tr h="179705">
                <a:tc vMerge="1">
                  <a:txBody>
                    <a:bodyPr/>
                    <a:lstStyle/>
                    <a:p>
                      <a:endParaRPr lang="es-MX" dirty="0"/>
                    </a:p>
                  </a:txBody>
                  <a:tcPr/>
                </a:tc>
                <a:tc>
                  <a:txBody>
                    <a:bodyPr/>
                    <a:lstStyle/>
                    <a:p>
                      <a:pPr algn="ctr"/>
                      <a:r>
                        <a:rPr lang="es-CO" sz="900">
                          <a:solidFill>
                            <a:srgbClr val="000000"/>
                          </a:solidFill>
                          <a:effectLst/>
                          <a:latin typeface="Arial" panose="020B0604020202020204" pitchFamily="34" charset="0"/>
                          <a:ea typeface="Times New Roman" panose="02020603050405020304" pitchFamily="18" charset="0"/>
                        </a:rPr>
                        <a:t>11.916.076.006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a:solidFill>
                            <a:srgbClr val="000000"/>
                          </a:solidFill>
                          <a:effectLst/>
                          <a:latin typeface="Arial" panose="020B0604020202020204" pitchFamily="34" charset="0"/>
                          <a:ea typeface="Times New Roman" panose="02020603050405020304" pitchFamily="18" charset="0"/>
                        </a:rPr>
                        <a:t>11.916.076.006</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solidFill>
                            <a:srgbClr val="000000"/>
                          </a:solidFill>
                          <a:effectLst/>
                          <a:latin typeface="Arial" panose="020B0604020202020204" pitchFamily="34" charset="0"/>
                          <a:ea typeface="Times New Roman" panose="02020603050405020304" pitchFamily="18" charset="0"/>
                        </a:rPr>
                        <a:t>395.876.764</a:t>
                      </a:r>
                      <a:endParaRPr lang="es-MX" dirty="0"/>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3.32</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78131431"/>
                  </a:ext>
                </a:extLst>
              </a:tr>
            </a:tbl>
          </a:graphicData>
        </a:graphic>
      </p:graphicFrame>
      <p:graphicFrame>
        <p:nvGraphicFramePr>
          <p:cNvPr id="22" name="Tabla 21">
            <a:extLst>
              <a:ext uri="{FF2B5EF4-FFF2-40B4-BE49-F238E27FC236}">
                <a16:creationId xmlns:a16="http://schemas.microsoft.com/office/drawing/2014/main" id="{1C8CB3EF-FFEC-98F7-8C53-E4312FC344AA}"/>
              </a:ext>
            </a:extLst>
          </p:cNvPr>
          <p:cNvGraphicFramePr>
            <a:graphicFrameLocks noGrp="1"/>
          </p:cNvGraphicFramePr>
          <p:nvPr/>
        </p:nvGraphicFramePr>
        <p:xfrm>
          <a:off x="121617" y="1104167"/>
          <a:ext cx="5331285" cy="1560656"/>
        </p:xfrm>
        <a:graphic>
          <a:graphicData uri="http://schemas.openxmlformats.org/drawingml/2006/table">
            <a:tbl>
              <a:tblPr firstRow="1" firstCol="1" bandRow="1"/>
              <a:tblGrid>
                <a:gridCol w="726107">
                  <a:extLst>
                    <a:ext uri="{9D8B030D-6E8A-4147-A177-3AD203B41FA5}">
                      <a16:colId xmlns:a16="http://schemas.microsoft.com/office/drawing/2014/main" val="700574129"/>
                    </a:ext>
                  </a:extLst>
                </a:gridCol>
                <a:gridCol w="1207499">
                  <a:extLst>
                    <a:ext uri="{9D8B030D-6E8A-4147-A177-3AD203B41FA5}">
                      <a16:colId xmlns:a16="http://schemas.microsoft.com/office/drawing/2014/main" val="3795209648"/>
                    </a:ext>
                  </a:extLst>
                </a:gridCol>
                <a:gridCol w="649876">
                  <a:extLst>
                    <a:ext uri="{9D8B030D-6E8A-4147-A177-3AD203B41FA5}">
                      <a16:colId xmlns:a16="http://schemas.microsoft.com/office/drawing/2014/main" val="2147732030"/>
                    </a:ext>
                  </a:extLst>
                </a:gridCol>
                <a:gridCol w="657225">
                  <a:extLst>
                    <a:ext uri="{9D8B030D-6E8A-4147-A177-3AD203B41FA5}">
                      <a16:colId xmlns:a16="http://schemas.microsoft.com/office/drawing/2014/main" val="931597844"/>
                    </a:ext>
                  </a:extLst>
                </a:gridCol>
                <a:gridCol w="1428750">
                  <a:extLst>
                    <a:ext uri="{9D8B030D-6E8A-4147-A177-3AD203B41FA5}">
                      <a16:colId xmlns:a16="http://schemas.microsoft.com/office/drawing/2014/main" val="3937457747"/>
                    </a:ext>
                  </a:extLst>
                </a:gridCol>
                <a:gridCol w="661828">
                  <a:extLst>
                    <a:ext uri="{9D8B030D-6E8A-4147-A177-3AD203B41FA5}">
                      <a16:colId xmlns:a16="http://schemas.microsoft.com/office/drawing/2014/main" val="3112040398"/>
                    </a:ext>
                  </a:extLst>
                </a:gridCol>
              </a:tblGrid>
              <a:tr h="182640">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PROGRAMADO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EJECUTADO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3079529009"/>
                  </a:ext>
                </a:extLst>
              </a:tr>
              <a:tr h="273090">
                <a:tc vMerge="1">
                  <a:txBody>
                    <a:bodyPr/>
                    <a:lstStyle/>
                    <a:p>
                      <a:endParaRPr lang="es-MX"/>
                    </a:p>
                  </a:txBody>
                  <a:tcPr/>
                </a:tc>
                <a:tc gridSpan="2">
                  <a:txBody>
                    <a:bodyPr/>
                    <a:lstStyle/>
                    <a:p>
                      <a:pPr algn="ctr"/>
                      <a:r>
                        <a:rPr lang="es-CO" sz="900">
                          <a:effectLst/>
                          <a:latin typeface="Arial" panose="020B0604020202020204" pitchFamily="34" charset="0"/>
                          <a:ea typeface="Times New Roman" panose="02020603050405020304" pitchFamily="18" charset="0"/>
                        </a:rPr>
                        <a:t>472.632.000</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1000" dirty="0">
                          <a:solidFill>
                            <a:srgbClr val="000000"/>
                          </a:solidFill>
                          <a:effectLst/>
                          <a:latin typeface="Arial" panose="020B0604020202020204" pitchFamily="34" charset="0"/>
                          <a:ea typeface="Times New Roman" panose="02020603050405020304" pitchFamily="18" charset="0"/>
                        </a:rPr>
                        <a:t>204.455.436</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43</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85076605"/>
                  </a:ext>
                </a:extLst>
              </a:tr>
              <a:tr h="278800">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RESERVA CONSTITUIDA</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RESERVA DEFINITIVA</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455124060"/>
                  </a:ext>
                </a:extLst>
              </a:tr>
              <a:tr h="302033">
                <a:tc v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956.531.991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a:effectLst/>
                          <a:latin typeface="Arial" panose="020B0604020202020204" pitchFamily="34" charset="0"/>
                          <a:ea typeface="Times New Roman" panose="02020603050405020304" pitchFamily="18" charset="0"/>
                        </a:rPr>
                        <a:t>864.840.401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664.645.471</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76.85</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39957334"/>
                  </a:ext>
                </a:extLst>
              </a:tr>
              <a:tr h="278800">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CONSTITUIDO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 DEFINITIVO</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dirty="0"/>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11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dirty="0"/>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3476552754"/>
                  </a:ext>
                </a:extLst>
              </a:tr>
              <a:tr h="245293">
                <a:tc vMerge="1">
                  <a:txBody>
                    <a:bodyPr/>
                    <a:lstStyle/>
                    <a:p>
                      <a:endParaRPr lang="es-MX"/>
                    </a:p>
                  </a:txBody>
                  <a:tcPr/>
                </a:tc>
                <a:tc gridSpan="5">
                  <a:txBody>
                    <a:bodyPr/>
                    <a:lstStyle/>
                    <a:p>
                      <a:pPr algn="ctr"/>
                      <a:r>
                        <a:rPr lang="es-CO" sz="900" b="1" dirty="0">
                          <a:effectLst/>
                          <a:latin typeface="Arial" panose="020B0604020202020204" pitchFamily="34" charset="0"/>
                          <a:ea typeface="Times New Roman" panose="02020603050405020304" pitchFamily="18" charset="0"/>
                        </a:rPr>
                        <a:t>No cuenta con pasivos</a:t>
                      </a:r>
                      <a:endParaRPr lang="es-MX" sz="11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lnT w="12700" cap="flat" cmpd="sng" algn="ctr">
                      <a:solidFill>
                        <a:srgbClr val="000000"/>
                      </a:solidFill>
                      <a:prstDash val="solid"/>
                      <a:round/>
                      <a:headEnd type="none" w="med" len="med"/>
                      <a:tailEnd type="none" w="med" len="med"/>
                    </a:lnT>
                  </a:tcPr>
                </a:tc>
                <a:tc hMerge="1">
                  <a:txBody>
                    <a:bodyPr/>
                    <a:lstStyle/>
                    <a:p>
                      <a:endParaRPr lang="es-MX"/>
                    </a:p>
                  </a:txBody>
                  <a:tcPr>
                    <a:lnL w="190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80309834"/>
                  </a:ext>
                </a:extLst>
              </a:tr>
            </a:tbl>
          </a:graphicData>
        </a:graphic>
      </p:graphicFrame>
      <p:graphicFrame>
        <p:nvGraphicFramePr>
          <p:cNvPr id="24" name="Tabla 23">
            <a:extLst>
              <a:ext uri="{FF2B5EF4-FFF2-40B4-BE49-F238E27FC236}">
                <a16:creationId xmlns:a16="http://schemas.microsoft.com/office/drawing/2014/main" id="{487B8DE1-6969-AC24-2945-99F5A6470497}"/>
              </a:ext>
            </a:extLst>
          </p:cNvPr>
          <p:cNvGraphicFramePr>
            <a:graphicFrameLocks noGrp="1"/>
          </p:cNvGraphicFramePr>
          <p:nvPr/>
        </p:nvGraphicFramePr>
        <p:xfrm>
          <a:off x="6258089" y="3285438"/>
          <a:ext cx="5667204" cy="1384465"/>
        </p:xfrm>
        <a:graphic>
          <a:graphicData uri="http://schemas.openxmlformats.org/drawingml/2006/table">
            <a:tbl>
              <a:tblPr firstRow="1" firstCol="1" bandRow="1"/>
              <a:tblGrid>
                <a:gridCol w="819070">
                  <a:extLst>
                    <a:ext uri="{9D8B030D-6E8A-4147-A177-3AD203B41FA5}">
                      <a16:colId xmlns:a16="http://schemas.microsoft.com/office/drawing/2014/main" val="1436126533"/>
                    </a:ext>
                  </a:extLst>
                </a:gridCol>
                <a:gridCol w="1209675">
                  <a:extLst>
                    <a:ext uri="{9D8B030D-6E8A-4147-A177-3AD203B41FA5}">
                      <a16:colId xmlns:a16="http://schemas.microsoft.com/office/drawing/2014/main" val="104121346"/>
                    </a:ext>
                  </a:extLst>
                </a:gridCol>
                <a:gridCol w="1123950">
                  <a:extLst>
                    <a:ext uri="{9D8B030D-6E8A-4147-A177-3AD203B41FA5}">
                      <a16:colId xmlns:a16="http://schemas.microsoft.com/office/drawing/2014/main" val="328548586"/>
                    </a:ext>
                  </a:extLst>
                </a:gridCol>
                <a:gridCol w="542925">
                  <a:extLst>
                    <a:ext uri="{9D8B030D-6E8A-4147-A177-3AD203B41FA5}">
                      <a16:colId xmlns:a16="http://schemas.microsoft.com/office/drawing/2014/main" val="1967786210"/>
                    </a:ext>
                  </a:extLst>
                </a:gridCol>
                <a:gridCol w="1420519">
                  <a:extLst>
                    <a:ext uri="{9D8B030D-6E8A-4147-A177-3AD203B41FA5}">
                      <a16:colId xmlns:a16="http://schemas.microsoft.com/office/drawing/2014/main" val="3740593434"/>
                    </a:ext>
                  </a:extLst>
                </a:gridCol>
                <a:gridCol w="551065">
                  <a:extLst>
                    <a:ext uri="{9D8B030D-6E8A-4147-A177-3AD203B41FA5}">
                      <a16:colId xmlns:a16="http://schemas.microsoft.com/office/drawing/2014/main" val="3621298793"/>
                    </a:ext>
                  </a:extLst>
                </a:gridCol>
              </a:tblGrid>
              <a:tr h="19542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900" b="1"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GIRO  PROGRAMADO</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EJECUTADO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498535816"/>
                  </a:ext>
                </a:extLst>
              </a:tr>
              <a:tr h="199999">
                <a:tc vMerge="1">
                  <a:txBody>
                    <a:bodyPr/>
                    <a:lstStyle/>
                    <a:p>
                      <a:endParaRPr lang="es-MX"/>
                    </a:p>
                  </a:txBody>
                  <a:tcPr/>
                </a:tc>
                <a:tc gridSpan="2">
                  <a:txBody>
                    <a:bodyPr/>
                    <a:lstStyle/>
                    <a:p>
                      <a:pPr algn="ctr"/>
                      <a:r>
                        <a:rPr lang="es-CO" sz="900">
                          <a:effectLst/>
                          <a:latin typeface="Arial" panose="020B0604020202020204" pitchFamily="34" charset="0"/>
                          <a:ea typeface="Times New Roman" panose="02020603050405020304" pitchFamily="18" charset="0"/>
                        </a:rPr>
                        <a:t>5.639.702.694</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900">
                          <a:solidFill>
                            <a:srgbClr val="000000"/>
                          </a:solidFill>
                          <a:effectLst/>
                          <a:latin typeface="Arial" panose="020B0604020202020204" pitchFamily="34" charset="0"/>
                          <a:ea typeface="Times New Roman" panose="02020603050405020304" pitchFamily="18" charset="0"/>
                        </a:rPr>
                        <a:t>1.682.482.523</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30</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35560261"/>
                  </a:ext>
                </a:extLst>
              </a:tr>
              <a:tr h="298316">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CONSTITUIDA</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DEFINITIVA</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3229309375"/>
                  </a:ext>
                </a:extLst>
              </a:tr>
              <a:tr h="196984">
                <a:tc v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1.216.860.108</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a:effectLst/>
                          <a:latin typeface="Arial" panose="020B0604020202020204" pitchFamily="34" charset="0"/>
                          <a:ea typeface="Times New Roman" panose="02020603050405020304" pitchFamily="18" charset="0"/>
                        </a:rPr>
                        <a:t>1.216.860.108</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819.590.535</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67</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868947010"/>
                  </a:ext>
                </a:extLst>
              </a:tr>
              <a:tr h="298316">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 CONSTITUIDO</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DEFINITIVO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1241323737"/>
                  </a:ext>
                </a:extLst>
              </a:tr>
              <a:tr h="195425">
                <a:tc v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6.497.110.950</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6.497.110.950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305432601"/>
                  </a:ext>
                </a:extLst>
              </a:tr>
            </a:tbl>
          </a:graphicData>
        </a:graphic>
      </p:graphicFrame>
      <p:graphicFrame>
        <p:nvGraphicFramePr>
          <p:cNvPr id="26" name="Tabla 25">
            <a:extLst>
              <a:ext uri="{FF2B5EF4-FFF2-40B4-BE49-F238E27FC236}">
                <a16:creationId xmlns:a16="http://schemas.microsoft.com/office/drawing/2014/main" id="{BB31F5CC-592A-FE68-8737-D61AE6B1B3AB}"/>
              </a:ext>
            </a:extLst>
          </p:cNvPr>
          <p:cNvGraphicFramePr>
            <a:graphicFrameLocks noGrp="1"/>
          </p:cNvGraphicFramePr>
          <p:nvPr/>
        </p:nvGraphicFramePr>
        <p:xfrm>
          <a:off x="2909803" y="5440558"/>
          <a:ext cx="5996072" cy="1267460"/>
        </p:xfrm>
        <a:graphic>
          <a:graphicData uri="http://schemas.openxmlformats.org/drawingml/2006/table">
            <a:tbl>
              <a:tblPr firstRow="1" firstCol="1" bandRow="1"/>
              <a:tblGrid>
                <a:gridCol w="896954">
                  <a:extLst>
                    <a:ext uri="{9D8B030D-6E8A-4147-A177-3AD203B41FA5}">
                      <a16:colId xmlns:a16="http://schemas.microsoft.com/office/drawing/2014/main" val="4082231737"/>
                    </a:ext>
                  </a:extLst>
                </a:gridCol>
                <a:gridCol w="1252923">
                  <a:extLst>
                    <a:ext uri="{9D8B030D-6E8A-4147-A177-3AD203B41FA5}">
                      <a16:colId xmlns:a16="http://schemas.microsoft.com/office/drawing/2014/main" val="4267218638"/>
                    </a:ext>
                  </a:extLst>
                </a:gridCol>
                <a:gridCol w="864870">
                  <a:extLst>
                    <a:ext uri="{9D8B030D-6E8A-4147-A177-3AD203B41FA5}">
                      <a16:colId xmlns:a16="http://schemas.microsoft.com/office/drawing/2014/main" val="2149969693"/>
                    </a:ext>
                  </a:extLst>
                </a:gridCol>
                <a:gridCol w="693964">
                  <a:extLst>
                    <a:ext uri="{9D8B030D-6E8A-4147-A177-3AD203B41FA5}">
                      <a16:colId xmlns:a16="http://schemas.microsoft.com/office/drawing/2014/main" val="4264322055"/>
                    </a:ext>
                  </a:extLst>
                </a:gridCol>
                <a:gridCol w="1537836">
                  <a:extLst>
                    <a:ext uri="{9D8B030D-6E8A-4147-A177-3AD203B41FA5}">
                      <a16:colId xmlns:a16="http://schemas.microsoft.com/office/drawing/2014/main" val="3271163915"/>
                    </a:ext>
                  </a:extLst>
                </a:gridCol>
                <a:gridCol w="749525">
                  <a:extLst>
                    <a:ext uri="{9D8B030D-6E8A-4147-A177-3AD203B41FA5}">
                      <a16:colId xmlns:a16="http://schemas.microsoft.com/office/drawing/2014/main" val="2119278566"/>
                    </a:ext>
                  </a:extLst>
                </a:gridCol>
              </a:tblGrid>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PAC</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PROGRAMADO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GIRO EJECUTADO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 GIRO</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2681171391"/>
                  </a:ext>
                </a:extLst>
              </a:tr>
              <a:tr h="179705">
                <a:tc vMerge="1">
                  <a:txBody>
                    <a:bodyPr/>
                    <a:lstStyle/>
                    <a:p>
                      <a:endParaRPr lang="es-MX"/>
                    </a:p>
                  </a:txBody>
                  <a:tcPr/>
                </a:tc>
                <a:tc gridSpan="2">
                  <a:txBody>
                    <a:bodyPr/>
                    <a:lstStyle/>
                    <a:p>
                      <a:pPr algn="ctr"/>
                      <a:r>
                        <a:rPr lang="es-CO" sz="900">
                          <a:effectLst/>
                          <a:latin typeface="Arial" panose="020B0604020202020204" pitchFamily="34" charset="0"/>
                          <a:ea typeface="Times New Roman" panose="02020603050405020304" pitchFamily="18" charset="0"/>
                        </a:rPr>
                        <a:t>2.784.344.679</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CO" sz="900">
                          <a:effectLst/>
                          <a:latin typeface="Arial" panose="020B0604020202020204" pitchFamily="34" charset="0"/>
                          <a:ea typeface="Times New Roman" panose="02020603050405020304" pitchFamily="18" charset="0"/>
                        </a:rPr>
                        <a:t>440.377.477</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15</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89146264"/>
                  </a:ext>
                </a:extLst>
              </a:tr>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RESERVAS</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CONSTITUIDA</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RESERVA DEFINITIVA</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AUTORIZACIÓN GIRO ACUMULADO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2680840093"/>
                  </a:ext>
                </a:extLst>
              </a:tr>
              <a:tr h="179705">
                <a:tc v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2.520.946.981</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dirty="0">
                          <a:effectLst/>
                          <a:latin typeface="Arial" panose="020B0604020202020204" pitchFamily="34" charset="0"/>
                          <a:ea typeface="Times New Roman" panose="02020603050405020304" pitchFamily="18" charset="0"/>
                        </a:rPr>
                        <a:t>2.492.721.685</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1.488.195.017</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a:solidFill>
                            <a:srgbClr val="000000"/>
                          </a:solidFill>
                          <a:effectLst/>
                          <a:latin typeface="Arial" panose="020B0604020202020204" pitchFamily="34" charset="0"/>
                          <a:ea typeface="Times New Roman" panose="02020603050405020304" pitchFamily="18" charset="0"/>
                        </a:rPr>
                        <a:t>59</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644686249"/>
                  </a:ext>
                </a:extLst>
              </a:tr>
              <a:tr h="179705">
                <a:tc rowSpan="2">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PASIVO</a:t>
                      </a:r>
                      <a:endParaRPr lang="es-MX" sz="900" dirty="0">
                        <a:effectLst/>
                        <a:latin typeface="Arial" panose="020B0604020202020204" pitchFamily="34" charset="0"/>
                        <a:ea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CONSTITUIDO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gridSpan="2">
                  <a:txBody>
                    <a:bodyPr/>
                    <a:lstStyle/>
                    <a:p>
                      <a:pPr algn="ctr"/>
                      <a:r>
                        <a:rPr lang="es-CO" sz="900" b="1">
                          <a:solidFill>
                            <a:srgbClr val="FFFFFF"/>
                          </a:solidFill>
                          <a:effectLst/>
                          <a:latin typeface="Arial" panose="020B0604020202020204" pitchFamily="34" charset="0"/>
                          <a:ea typeface="Times New Roman" panose="02020603050405020304" pitchFamily="18" charset="0"/>
                        </a:rPr>
                        <a:t>PASIVO DEFINITIVO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hMerge="1">
                  <a:txBody>
                    <a:bodyPr/>
                    <a:lstStyle/>
                    <a:p>
                      <a:endParaRPr lang="es-MX"/>
                    </a:p>
                  </a:txBody>
                  <a:tcPr/>
                </a:tc>
                <a:tc>
                  <a:txBody>
                    <a:bodyPr/>
                    <a:lstStyle/>
                    <a:p>
                      <a:pPr algn="ctr"/>
                      <a:r>
                        <a:rPr lang="es-CO" sz="900" b="1" dirty="0">
                          <a:solidFill>
                            <a:srgbClr val="FFFFFF"/>
                          </a:solidFill>
                          <a:effectLst/>
                          <a:latin typeface="Arial" panose="020B0604020202020204" pitchFamily="34" charset="0"/>
                          <a:ea typeface="Times New Roman" panose="02020603050405020304" pitchFamily="18" charset="0"/>
                        </a:rPr>
                        <a:t>AUTORIZACIÓN GIRO ACUMULADO</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tc>
                  <a:txBody>
                    <a:bodyPr/>
                    <a:lstStyle/>
                    <a:p>
                      <a:pPr algn="ctr"/>
                      <a:r>
                        <a:rPr lang="es-CO" sz="900" b="1">
                          <a:solidFill>
                            <a:srgbClr val="FFFFFF"/>
                          </a:solidFill>
                          <a:effectLst/>
                          <a:latin typeface="Arial" panose="020B0604020202020204" pitchFamily="34" charset="0"/>
                          <a:ea typeface="Times New Roman" panose="02020603050405020304" pitchFamily="18" charset="0"/>
                        </a:rPr>
                        <a:t>% GIRO</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399"/>
                    </a:solidFill>
                  </a:tcPr>
                </a:tc>
                <a:extLst>
                  <a:ext uri="{0D108BD9-81ED-4DB2-BD59-A6C34878D82A}">
                    <a16:rowId xmlns:a16="http://schemas.microsoft.com/office/drawing/2014/main" val="2422301118"/>
                  </a:ext>
                </a:extLst>
              </a:tr>
              <a:tr h="179705">
                <a:tc vMerge="1">
                  <a:txBody>
                    <a:bodyPr/>
                    <a:lstStyle/>
                    <a:p>
                      <a:endParaRPr lang="es-MX"/>
                    </a:p>
                  </a:txBody>
                  <a:tcPr/>
                </a:tc>
                <a:tc>
                  <a:txBody>
                    <a:bodyPr/>
                    <a:lstStyle/>
                    <a:p>
                      <a:pPr algn="ctr"/>
                      <a:r>
                        <a:rPr lang="es-CO" sz="900">
                          <a:effectLst/>
                          <a:latin typeface="Arial" panose="020B0604020202020204" pitchFamily="34" charset="0"/>
                          <a:ea typeface="Times New Roman" panose="02020603050405020304" pitchFamily="18" charset="0"/>
                        </a:rPr>
                        <a:t>100.776.672</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r>
                        <a:rPr lang="es-CO" sz="900">
                          <a:effectLst/>
                          <a:latin typeface="Arial" panose="020B0604020202020204" pitchFamily="34" charset="0"/>
                          <a:ea typeface="Times New Roman" panose="02020603050405020304" pitchFamily="18" charset="0"/>
                        </a:rPr>
                        <a:t>100.773.599</a:t>
                      </a:r>
                      <a:endParaRPr lang="es-MX" sz="90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r>
                        <a:rPr lang="es-CO" sz="900" dirty="0">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r>
                        <a:rPr lang="es-CO" sz="900" b="1" dirty="0">
                          <a:solidFill>
                            <a:srgbClr val="000000"/>
                          </a:solidFill>
                          <a:effectLst/>
                          <a:latin typeface="Arial" panose="020B0604020202020204" pitchFamily="34" charset="0"/>
                          <a:ea typeface="Times New Roman" panose="02020603050405020304" pitchFamily="18" charset="0"/>
                        </a:rPr>
                        <a:t>0</a:t>
                      </a:r>
                      <a:endParaRPr lang="es-MX" sz="900" dirty="0">
                        <a:effectLst/>
                        <a:latin typeface="Arial" panose="020B0604020202020204" pitchFamily="34"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496999209"/>
                  </a:ext>
                </a:extLst>
              </a:tr>
            </a:tbl>
          </a:graphicData>
        </a:graphic>
      </p:graphicFrame>
    </p:spTree>
    <p:extLst>
      <p:ext uri="{BB962C8B-B14F-4D97-AF65-F5344CB8AC3E}">
        <p14:creationId xmlns:p14="http://schemas.microsoft.com/office/powerpoint/2010/main" val="3931041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613360"/>
            <a:ext cx="8634004"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a:solidFill>
                  <a:schemeClr val="bg1">
                    <a:lumMod val="50000"/>
                  </a:schemeClr>
                </a:solidFill>
              </a:rPr>
              <a:t>9. Peticiones, Quejas y Reclamos PQRS</a:t>
            </a:r>
            <a:endParaRPr lang="es-CO" sz="3200" b="1" dirty="0">
              <a:solidFill>
                <a:schemeClr val="bg1">
                  <a:lumMod val="50000"/>
                </a:schemeClr>
              </a:solidFill>
            </a:endParaRP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4165140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66FAE50-A34A-E2DF-89AE-177982480EF4}"/>
              </a:ext>
            </a:extLst>
          </p:cNvPr>
          <p:cNvSpPr/>
          <p:nvPr/>
        </p:nvSpPr>
        <p:spPr>
          <a:xfrm>
            <a:off x="240364" y="599017"/>
            <a:ext cx="11537978" cy="357052"/>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b="1" noProof="0" dirty="0">
                <a:solidFill>
                  <a:prstClr val="white"/>
                </a:solidFill>
                <a:latin typeface="Arial" panose="020B0604020202020204" pitchFamily="34" charset="0"/>
              </a:rPr>
              <a:t>PRIMER TRIMESTRE DEL 2023</a:t>
            </a:r>
            <a:endParaRPr kumimoji="0" lang="es-MX" sz="18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a 2"/>
          <p:cNvGraphicFramePr>
            <a:graphicFrameLocks noGrp="1"/>
          </p:cNvGraphicFramePr>
          <p:nvPr>
            <p:extLst>
              <p:ext uri="{D42A27DB-BD31-4B8C-83A1-F6EECF244321}">
                <p14:modId xmlns:p14="http://schemas.microsoft.com/office/powerpoint/2010/main" val="2235449034"/>
              </p:ext>
            </p:extLst>
          </p:nvPr>
        </p:nvGraphicFramePr>
        <p:xfrm>
          <a:off x="2501900" y="1532971"/>
          <a:ext cx="7300468" cy="3779692"/>
        </p:xfrm>
        <a:graphic>
          <a:graphicData uri="http://schemas.openxmlformats.org/drawingml/2006/table">
            <a:tbl>
              <a:tblPr>
                <a:tableStyleId>{FABFCF23-3B69-468F-B69F-88F6DE6A72F2}</a:tableStyleId>
              </a:tblPr>
              <a:tblGrid>
                <a:gridCol w="5231226">
                  <a:extLst>
                    <a:ext uri="{9D8B030D-6E8A-4147-A177-3AD203B41FA5}">
                      <a16:colId xmlns:a16="http://schemas.microsoft.com/office/drawing/2014/main" val="997258374"/>
                    </a:ext>
                  </a:extLst>
                </a:gridCol>
                <a:gridCol w="761352">
                  <a:extLst>
                    <a:ext uri="{9D8B030D-6E8A-4147-A177-3AD203B41FA5}">
                      <a16:colId xmlns:a16="http://schemas.microsoft.com/office/drawing/2014/main" val="2263517512"/>
                    </a:ext>
                  </a:extLst>
                </a:gridCol>
                <a:gridCol w="1307890">
                  <a:extLst>
                    <a:ext uri="{9D8B030D-6E8A-4147-A177-3AD203B41FA5}">
                      <a16:colId xmlns:a16="http://schemas.microsoft.com/office/drawing/2014/main" val="2118770576"/>
                    </a:ext>
                  </a:extLst>
                </a:gridCol>
              </a:tblGrid>
              <a:tr h="269978">
                <a:tc>
                  <a:txBody>
                    <a:bodyPr/>
                    <a:lstStyle/>
                    <a:p>
                      <a:pPr algn="l" fontAlgn="b"/>
                      <a:r>
                        <a:rPr lang="es-CO" sz="1400" b="1" u="none" strike="noStrike" dirty="0">
                          <a:effectLst/>
                        </a:rPr>
                        <a:t>Dependencia</a:t>
                      </a:r>
                      <a:endParaRPr lang="es-CO"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CO" sz="1400" b="1" u="none" strike="noStrike" dirty="0">
                          <a:effectLst/>
                        </a:rPr>
                        <a:t>Total</a:t>
                      </a:r>
                      <a:endParaRPr lang="es-CO"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b="1" u="none" strike="noStrike" dirty="0">
                          <a:effectLst/>
                        </a:rPr>
                        <a:t>% </a:t>
                      </a:r>
                      <a:r>
                        <a:rPr lang="es-CO" sz="1400" b="1" u="none" strike="noStrike" dirty="0" err="1">
                          <a:effectLst/>
                        </a:rPr>
                        <a:t>Part</a:t>
                      </a:r>
                      <a:endParaRPr lang="es-CO"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51540920"/>
                  </a:ext>
                </a:extLst>
              </a:tr>
              <a:tr h="269978">
                <a:tc>
                  <a:txBody>
                    <a:bodyPr/>
                    <a:lstStyle/>
                    <a:p>
                      <a:pPr algn="l" fontAlgn="b"/>
                      <a:r>
                        <a:rPr lang="es-CO" sz="1400" u="none" strike="noStrike" dirty="0">
                          <a:effectLst/>
                        </a:rPr>
                        <a:t>DIRECCIÓN DE REASENTAMIENTOS</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960</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50%</a:t>
                      </a:r>
                      <a:endParaRPr lang="es-CO"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0794761"/>
                  </a:ext>
                </a:extLst>
              </a:tr>
              <a:tr h="269978">
                <a:tc>
                  <a:txBody>
                    <a:bodyPr/>
                    <a:lstStyle/>
                    <a:p>
                      <a:pPr algn="l" fontAlgn="b"/>
                      <a:r>
                        <a:rPr lang="es-ES" sz="1400" u="none" strike="noStrike">
                          <a:effectLst/>
                        </a:rPr>
                        <a:t>DIRECCIÓN DE URBANIZACIONES Y TITULACIÓN</a:t>
                      </a:r>
                      <a:endParaRPr lang="es-E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343</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18%</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3395820"/>
                  </a:ext>
                </a:extLst>
              </a:tr>
              <a:tr h="269978">
                <a:tc>
                  <a:txBody>
                    <a:bodyPr/>
                    <a:lstStyle/>
                    <a:p>
                      <a:pPr algn="l" fontAlgn="b"/>
                      <a:r>
                        <a:rPr lang="es-ES" sz="1400" u="none" strike="noStrike">
                          <a:effectLst/>
                        </a:rPr>
                        <a:t>DIRECCIÓN DE MEJORAMIENTO DE VIVIENDA</a:t>
                      </a:r>
                      <a:endParaRPr lang="es-E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215</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11%</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477457"/>
                  </a:ext>
                </a:extLst>
              </a:tr>
              <a:tr h="269978">
                <a:tc>
                  <a:txBody>
                    <a:bodyPr/>
                    <a:lstStyle/>
                    <a:p>
                      <a:pPr algn="l" fontAlgn="b"/>
                      <a:r>
                        <a:rPr lang="es-CO" sz="1400" u="none" strike="noStrike">
                          <a:effectLst/>
                        </a:rPr>
                        <a:t>DIRECCIÓN DE GESTION CORPORATIVA</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167</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9%</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0506706"/>
                  </a:ext>
                </a:extLst>
              </a:tr>
              <a:tr h="269978">
                <a:tc>
                  <a:txBody>
                    <a:bodyPr/>
                    <a:lstStyle/>
                    <a:p>
                      <a:pPr algn="l" fontAlgn="b"/>
                      <a:r>
                        <a:rPr lang="es-CO" sz="1400" u="none" strike="noStrike" dirty="0">
                          <a:effectLst/>
                        </a:rPr>
                        <a:t>SUBDIRECCIÓN FINANCIERA</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71</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4%</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6379769"/>
                  </a:ext>
                </a:extLst>
              </a:tr>
              <a:tr h="269978">
                <a:tc>
                  <a:txBody>
                    <a:bodyPr/>
                    <a:lstStyle/>
                    <a:p>
                      <a:pPr algn="l" fontAlgn="b"/>
                      <a:r>
                        <a:rPr lang="es-ES" sz="1400" u="none" strike="noStrike">
                          <a:effectLst/>
                        </a:rPr>
                        <a:t>PROCESO DE SERVICIO AL CIUDADANO</a:t>
                      </a:r>
                      <a:endParaRPr lang="es-E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66</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3%</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19870149"/>
                  </a:ext>
                </a:extLst>
              </a:tr>
              <a:tr h="269978">
                <a:tc>
                  <a:txBody>
                    <a:bodyPr/>
                    <a:lstStyle/>
                    <a:p>
                      <a:pPr algn="l" fontAlgn="b"/>
                      <a:r>
                        <a:rPr lang="es-CO" sz="1400" u="none" strike="noStrike">
                          <a:effectLst/>
                        </a:rPr>
                        <a:t>SUBDIRECCIÓN ADMINISTRATIVA</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40</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2%</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957495"/>
                  </a:ext>
                </a:extLst>
              </a:tr>
              <a:tr h="269978">
                <a:tc>
                  <a:txBody>
                    <a:bodyPr/>
                    <a:lstStyle/>
                    <a:p>
                      <a:pPr algn="l" fontAlgn="b"/>
                      <a:r>
                        <a:rPr lang="es-ES" sz="1400" u="none" strike="noStrike">
                          <a:effectLst/>
                        </a:rPr>
                        <a:t>DIRECCIÓN DE MEJORAMIENTO DE BARRIOS</a:t>
                      </a:r>
                      <a:endParaRPr lang="es-E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33</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2%</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9654554"/>
                  </a:ext>
                </a:extLst>
              </a:tr>
              <a:tr h="269978">
                <a:tc>
                  <a:txBody>
                    <a:bodyPr/>
                    <a:lstStyle/>
                    <a:p>
                      <a:pPr algn="l" fontAlgn="b"/>
                      <a:r>
                        <a:rPr lang="es-CO" sz="1400" u="none" strike="noStrike">
                          <a:effectLst/>
                        </a:rPr>
                        <a:t>DIRECCIÓN GENERAL</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11</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1%</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52460624"/>
                  </a:ext>
                </a:extLst>
              </a:tr>
              <a:tr h="269978">
                <a:tc>
                  <a:txBody>
                    <a:bodyPr/>
                    <a:lstStyle/>
                    <a:p>
                      <a:pPr algn="l" fontAlgn="b"/>
                      <a:r>
                        <a:rPr lang="es-CO" sz="1400" u="none" strike="noStrike">
                          <a:effectLst/>
                        </a:rPr>
                        <a:t>DIRECCIÓN JURÍDICA</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9</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0%</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1418867"/>
                  </a:ext>
                </a:extLst>
              </a:tr>
              <a:tr h="269978">
                <a:tc>
                  <a:txBody>
                    <a:bodyPr/>
                    <a:lstStyle/>
                    <a:p>
                      <a:pPr algn="l" fontAlgn="b"/>
                      <a:r>
                        <a:rPr lang="es-CO" sz="1400" u="none" strike="noStrike">
                          <a:effectLst/>
                        </a:rPr>
                        <a:t>OFICINA DE CONTROL DISCIPLINARIO INTERNO</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3</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0%</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67765411"/>
                  </a:ext>
                </a:extLst>
              </a:tr>
              <a:tr h="269978">
                <a:tc>
                  <a:txBody>
                    <a:bodyPr/>
                    <a:lstStyle/>
                    <a:p>
                      <a:pPr algn="l" fontAlgn="b"/>
                      <a:r>
                        <a:rPr lang="es-CO" sz="1400" u="none" strike="noStrike">
                          <a:effectLst/>
                        </a:rPr>
                        <a:t>OFICINA ASESORA DE COMUNICACIONES</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1</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0%</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90935283"/>
                  </a:ext>
                </a:extLst>
              </a:tr>
              <a:tr h="269978">
                <a:tc>
                  <a:txBody>
                    <a:bodyPr/>
                    <a:lstStyle/>
                    <a:p>
                      <a:pPr algn="l" fontAlgn="b"/>
                      <a:r>
                        <a:rPr lang="es-CO" sz="1400" b="1" u="none" strike="noStrike" dirty="0">
                          <a:effectLst/>
                        </a:rPr>
                        <a:t>Total general</a:t>
                      </a:r>
                      <a:endParaRPr lang="es-CO"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b="1" u="none" strike="noStrike" dirty="0">
                          <a:effectLst/>
                        </a:rPr>
                        <a:t>1919</a:t>
                      </a:r>
                      <a:endParaRPr lang="es-CO"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b="1" u="none" strike="noStrike" dirty="0">
                          <a:effectLst/>
                        </a:rPr>
                        <a:t>100%</a:t>
                      </a:r>
                      <a:endParaRPr lang="es-CO"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74119786"/>
                  </a:ext>
                </a:extLst>
              </a:tr>
            </a:tbl>
          </a:graphicData>
        </a:graphic>
      </p:graphicFrame>
      <p:sp>
        <p:nvSpPr>
          <p:cNvPr id="2" name="CuadroTexto 1"/>
          <p:cNvSpPr txBox="1"/>
          <p:nvPr/>
        </p:nvSpPr>
        <p:spPr>
          <a:xfrm>
            <a:off x="605507" y="5412511"/>
            <a:ext cx="10477021" cy="954107"/>
          </a:xfrm>
          <a:prstGeom prst="rect">
            <a:avLst/>
          </a:prstGeom>
          <a:noFill/>
        </p:spPr>
        <p:txBody>
          <a:bodyPr wrap="square" rtlCol="0">
            <a:spAutoFit/>
          </a:bodyPr>
          <a:lstStyle/>
          <a:p>
            <a:pPr algn="just"/>
            <a:r>
              <a:rPr lang="es-ES" sz="1400" b="1" dirty="0"/>
              <a:t>Recomendación: </a:t>
            </a:r>
            <a:r>
              <a:rPr lang="es-CO" sz="1400" dirty="0"/>
              <a:t>A las Direcciones de Reasentamientos, Dirección de Urbanizaciones y Titulación y Dirección de Mejoramiento de Vivienda analizar los principales temas de por las cuales los ciudadanos presentan derechos de petición y solicitudes con el propósito de optimizar los procesos, evaluar la posibilidad de utilizar otros mecanismos de transacción en línea para suministrar la información logrando disminuir las solicitudes que se reciben en especial para las consultas.</a:t>
            </a:r>
          </a:p>
        </p:txBody>
      </p:sp>
    </p:spTree>
    <p:extLst>
      <p:ext uri="{BB962C8B-B14F-4D97-AF65-F5344CB8AC3E}">
        <p14:creationId xmlns:p14="http://schemas.microsoft.com/office/powerpoint/2010/main" val="4110111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37DBF9E-ED58-45C1-B2FF-6273B4772E14}"/>
              </a:ext>
            </a:extLst>
          </p:cNvPr>
          <p:cNvSpPr txBox="1">
            <a:spLocks/>
          </p:cNvSpPr>
          <p:nvPr/>
        </p:nvSpPr>
        <p:spPr>
          <a:xfrm>
            <a:off x="1404798" y="522357"/>
            <a:ext cx="10101402" cy="85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a:solidFill>
                  <a:srgbClr val="70BE97"/>
                </a:solidFill>
                <a:latin typeface="Arial Narrow"/>
                <a:cs typeface="Arial Narrow"/>
              </a:rPr>
              <a:t>Informe del  estado de las PQR enero 2023- marzo 2023</a:t>
            </a:r>
            <a:endParaRPr lang="es-ES" sz="3600" b="1" dirty="0">
              <a:solidFill>
                <a:srgbClr val="70BE97"/>
              </a:solidFill>
              <a:latin typeface="Arial Narrow"/>
              <a:cs typeface="Arial Narrow"/>
            </a:endParaRPr>
          </a:p>
        </p:txBody>
      </p:sp>
      <p:graphicFrame>
        <p:nvGraphicFramePr>
          <p:cNvPr id="8" name="Tabla 7"/>
          <p:cNvGraphicFramePr>
            <a:graphicFrameLocks noGrp="1"/>
          </p:cNvGraphicFramePr>
          <p:nvPr>
            <p:extLst>
              <p:ext uri="{D42A27DB-BD31-4B8C-83A1-F6EECF244321}">
                <p14:modId xmlns:p14="http://schemas.microsoft.com/office/powerpoint/2010/main" val="2891854780"/>
              </p:ext>
            </p:extLst>
          </p:nvPr>
        </p:nvGraphicFramePr>
        <p:xfrm>
          <a:off x="536332" y="1644164"/>
          <a:ext cx="11046068" cy="3428997"/>
        </p:xfrm>
        <a:graphic>
          <a:graphicData uri="http://schemas.openxmlformats.org/drawingml/2006/table">
            <a:tbl>
              <a:tblPr>
                <a:tableStyleId>{5C22544A-7EE6-4342-B048-85BDC9FD1C3A}</a:tableStyleId>
              </a:tblPr>
              <a:tblGrid>
                <a:gridCol w="3020684">
                  <a:extLst>
                    <a:ext uri="{9D8B030D-6E8A-4147-A177-3AD203B41FA5}">
                      <a16:colId xmlns:a16="http://schemas.microsoft.com/office/drawing/2014/main" val="2918666234"/>
                    </a:ext>
                  </a:extLst>
                </a:gridCol>
                <a:gridCol w="1448314">
                  <a:extLst>
                    <a:ext uri="{9D8B030D-6E8A-4147-A177-3AD203B41FA5}">
                      <a16:colId xmlns:a16="http://schemas.microsoft.com/office/drawing/2014/main" val="1600097283"/>
                    </a:ext>
                  </a:extLst>
                </a:gridCol>
                <a:gridCol w="1599431">
                  <a:extLst>
                    <a:ext uri="{9D8B030D-6E8A-4147-A177-3AD203B41FA5}">
                      <a16:colId xmlns:a16="http://schemas.microsoft.com/office/drawing/2014/main" val="3655786833"/>
                    </a:ext>
                  </a:extLst>
                </a:gridCol>
                <a:gridCol w="2093372">
                  <a:extLst>
                    <a:ext uri="{9D8B030D-6E8A-4147-A177-3AD203B41FA5}">
                      <a16:colId xmlns:a16="http://schemas.microsoft.com/office/drawing/2014/main" val="355890072"/>
                    </a:ext>
                  </a:extLst>
                </a:gridCol>
                <a:gridCol w="2884267">
                  <a:extLst>
                    <a:ext uri="{9D8B030D-6E8A-4147-A177-3AD203B41FA5}">
                      <a16:colId xmlns:a16="http://schemas.microsoft.com/office/drawing/2014/main" val="1835593210"/>
                    </a:ext>
                  </a:extLst>
                </a:gridCol>
              </a:tblGrid>
              <a:tr h="311727">
                <a:tc>
                  <a:txBody>
                    <a:bodyPr/>
                    <a:lstStyle/>
                    <a:p>
                      <a:pPr algn="l" fontAlgn="ctr"/>
                      <a:r>
                        <a:rPr lang="es-MX" sz="1800" b="1" u="none" strike="noStrike" dirty="0">
                          <a:effectLst/>
                        </a:rPr>
                        <a:t>TIPOLOGIA</a:t>
                      </a:r>
                      <a:endParaRPr lang="es-MX" sz="1800" b="1" i="0" u="none" strike="noStrike" dirty="0">
                        <a:solidFill>
                          <a:srgbClr val="FFFFFF"/>
                        </a:solidFill>
                        <a:effectLst/>
                        <a:latin typeface="Calibri" panose="020F0502020204030204" pitchFamily="34" charset="0"/>
                      </a:endParaRPr>
                    </a:p>
                  </a:txBody>
                  <a:tcPr marL="8755" marR="8755" marT="8755" marB="0" anchor="ctr">
                    <a:solidFill>
                      <a:schemeClr val="accent1">
                        <a:lumMod val="20000"/>
                        <a:lumOff val="80000"/>
                      </a:schemeClr>
                    </a:solidFill>
                  </a:tcPr>
                </a:tc>
                <a:tc>
                  <a:txBody>
                    <a:bodyPr/>
                    <a:lstStyle/>
                    <a:p>
                      <a:pPr algn="ctr" fontAlgn="ctr"/>
                      <a:r>
                        <a:rPr lang="es-MX" sz="1800" b="1" u="none" strike="noStrike" dirty="0">
                          <a:effectLst/>
                        </a:rPr>
                        <a:t>ENERO</a:t>
                      </a:r>
                      <a:endParaRPr lang="es-MX" sz="1800" b="1" i="0" u="none" strike="noStrike" dirty="0">
                        <a:solidFill>
                          <a:srgbClr val="FFFFFF"/>
                        </a:solidFill>
                        <a:effectLst/>
                        <a:latin typeface="Calibri" panose="020F0502020204030204" pitchFamily="34" charset="0"/>
                      </a:endParaRPr>
                    </a:p>
                  </a:txBody>
                  <a:tcPr marL="8755" marR="8755" marT="8755" marB="0" anchor="ctr">
                    <a:solidFill>
                      <a:schemeClr val="accent1">
                        <a:lumMod val="20000"/>
                        <a:lumOff val="80000"/>
                      </a:schemeClr>
                    </a:solidFill>
                  </a:tcPr>
                </a:tc>
                <a:tc>
                  <a:txBody>
                    <a:bodyPr/>
                    <a:lstStyle/>
                    <a:p>
                      <a:pPr algn="ctr" fontAlgn="ctr"/>
                      <a:r>
                        <a:rPr lang="es-MX" sz="1800" b="1" u="none" strike="noStrike" dirty="0">
                          <a:effectLst/>
                        </a:rPr>
                        <a:t>FEBRERO</a:t>
                      </a:r>
                      <a:endParaRPr lang="es-MX" sz="1800" b="1" i="0" u="none" strike="noStrike" dirty="0">
                        <a:solidFill>
                          <a:srgbClr val="FFFFFF"/>
                        </a:solidFill>
                        <a:effectLst/>
                        <a:latin typeface="Calibri" panose="020F0502020204030204" pitchFamily="34" charset="0"/>
                      </a:endParaRPr>
                    </a:p>
                  </a:txBody>
                  <a:tcPr marL="8755" marR="8755" marT="8755" marB="0" anchor="ctr">
                    <a:solidFill>
                      <a:schemeClr val="accent1">
                        <a:lumMod val="20000"/>
                        <a:lumOff val="80000"/>
                      </a:schemeClr>
                    </a:solidFill>
                  </a:tcPr>
                </a:tc>
                <a:tc>
                  <a:txBody>
                    <a:bodyPr/>
                    <a:lstStyle/>
                    <a:p>
                      <a:pPr algn="ctr" fontAlgn="ctr"/>
                      <a:r>
                        <a:rPr lang="es-MX" sz="1800" b="1" u="none" strike="noStrike" dirty="0">
                          <a:effectLst/>
                        </a:rPr>
                        <a:t>MARZO</a:t>
                      </a:r>
                      <a:endParaRPr lang="es-MX" sz="1800" b="1" i="0" u="none" strike="noStrike" dirty="0">
                        <a:solidFill>
                          <a:srgbClr val="FFFFFF"/>
                        </a:solidFill>
                        <a:effectLst/>
                        <a:latin typeface="Calibri" panose="020F0502020204030204" pitchFamily="34" charset="0"/>
                      </a:endParaRPr>
                    </a:p>
                  </a:txBody>
                  <a:tcPr marL="8755" marR="8755" marT="8755" marB="0" anchor="ctr">
                    <a:solidFill>
                      <a:schemeClr val="accent1">
                        <a:lumMod val="20000"/>
                        <a:lumOff val="80000"/>
                      </a:schemeClr>
                    </a:solidFill>
                  </a:tcPr>
                </a:tc>
                <a:tc>
                  <a:txBody>
                    <a:bodyPr/>
                    <a:lstStyle/>
                    <a:p>
                      <a:pPr algn="ctr" fontAlgn="ctr"/>
                      <a:r>
                        <a:rPr lang="es-MX" sz="1800" b="1" u="none" strike="noStrike" dirty="0">
                          <a:effectLst/>
                        </a:rPr>
                        <a:t>TOTAL</a:t>
                      </a:r>
                      <a:endParaRPr lang="es-MX" sz="1800" b="1" i="0" u="none" strike="noStrike" dirty="0">
                        <a:solidFill>
                          <a:srgbClr val="FFFFFF"/>
                        </a:solidFill>
                        <a:effectLst/>
                        <a:latin typeface="Calibri" panose="020F0502020204030204" pitchFamily="34" charset="0"/>
                      </a:endParaRPr>
                    </a:p>
                  </a:txBody>
                  <a:tcPr marL="8755" marR="8755" marT="8755" marB="0" anchor="ctr">
                    <a:solidFill>
                      <a:schemeClr val="accent1">
                        <a:lumMod val="20000"/>
                        <a:lumOff val="80000"/>
                      </a:schemeClr>
                    </a:solidFill>
                  </a:tcPr>
                </a:tc>
                <a:extLst>
                  <a:ext uri="{0D108BD9-81ED-4DB2-BD59-A6C34878D82A}">
                    <a16:rowId xmlns:a16="http://schemas.microsoft.com/office/drawing/2014/main" val="451403428"/>
                  </a:ext>
                </a:extLst>
              </a:tr>
              <a:tr h="311727">
                <a:tc>
                  <a:txBody>
                    <a:bodyPr/>
                    <a:lstStyle/>
                    <a:p>
                      <a:pPr algn="l" fontAlgn="ctr"/>
                      <a:r>
                        <a:rPr lang="es-MX" sz="1200" u="none" strike="noStrike" dirty="0">
                          <a:effectLst/>
                        </a:rPr>
                        <a:t>DERECHO DE PETICION DE INTERES PARTICULAR</a:t>
                      </a:r>
                      <a:endParaRPr lang="es-MX" sz="1200" b="0" i="0" u="none" strike="noStrike" dirty="0">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dirty="0">
                          <a:effectLst/>
                        </a:rPr>
                        <a:t>506</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593</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627</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1726</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2229992515"/>
                  </a:ext>
                </a:extLst>
              </a:tr>
              <a:tr h="311727">
                <a:tc>
                  <a:txBody>
                    <a:bodyPr/>
                    <a:lstStyle/>
                    <a:p>
                      <a:pPr algn="l" fontAlgn="ctr"/>
                      <a:r>
                        <a:rPr lang="es-MX" sz="1200" u="none" strike="noStrike" dirty="0">
                          <a:effectLst/>
                        </a:rPr>
                        <a:t>DERECHO DE PETICION DE INTERES GENERAL</a:t>
                      </a:r>
                      <a:endParaRPr lang="es-MX" sz="1200" b="0" i="0" u="none" strike="noStrike" dirty="0">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dirty="0">
                          <a:effectLst/>
                        </a:rPr>
                        <a:t>12</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15</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28</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55</a:t>
                      </a:r>
                      <a:endParaRPr lang="es-MX" sz="1200" b="0" i="0" u="none" strike="noStrike">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3485807784"/>
                  </a:ext>
                </a:extLst>
              </a:tr>
              <a:tr h="311727">
                <a:tc>
                  <a:txBody>
                    <a:bodyPr/>
                    <a:lstStyle/>
                    <a:p>
                      <a:pPr algn="l" fontAlgn="ctr"/>
                      <a:r>
                        <a:rPr lang="es-MX" sz="1200" u="none" strike="noStrike">
                          <a:effectLst/>
                        </a:rPr>
                        <a:t>SOLICITUDES DE COPIA</a:t>
                      </a:r>
                      <a:endParaRPr lang="es-MX" sz="1200" b="0" i="0" u="none" strike="noStrike">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dirty="0">
                          <a:effectLst/>
                        </a:rPr>
                        <a:t>20</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21</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32</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73</a:t>
                      </a:r>
                      <a:endParaRPr lang="es-MX" sz="1200" b="0" i="0" u="none" strike="noStrike">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2700846348"/>
                  </a:ext>
                </a:extLst>
              </a:tr>
              <a:tr h="311727">
                <a:tc>
                  <a:txBody>
                    <a:bodyPr/>
                    <a:lstStyle/>
                    <a:p>
                      <a:pPr algn="l" fontAlgn="ctr"/>
                      <a:r>
                        <a:rPr lang="es-MX" sz="1200" u="none" strike="noStrike" dirty="0">
                          <a:effectLst/>
                        </a:rPr>
                        <a:t>SOLICITUD DE ACCESO A LA INFORMACION</a:t>
                      </a:r>
                      <a:endParaRPr lang="es-MX" sz="1200" b="0" i="0" u="none" strike="noStrike" dirty="0">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a:effectLst/>
                        </a:rPr>
                        <a:t>10</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3</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5</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18</a:t>
                      </a:r>
                      <a:endParaRPr lang="es-MX" sz="1200" b="0" i="0" u="none" strike="noStrike">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689129815"/>
                  </a:ext>
                </a:extLst>
              </a:tr>
              <a:tr h="311727">
                <a:tc>
                  <a:txBody>
                    <a:bodyPr/>
                    <a:lstStyle/>
                    <a:p>
                      <a:pPr algn="l" fontAlgn="ctr"/>
                      <a:r>
                        <a:rPr lang="es-MX" sz="1200" u="none" strike="noStrike" dirty="0">
                          <a:effectLst/>
                        </a:rPr>
                        <a:t>RECLAMOS</a:t>
                      </a:r>
                      <a:endParaRPr lang="es-MX" sz="1200" b="0" i="0" u="none" strike="noStrike" dirty="0">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a:effectLst/>
                        </a:rPr>
                        <a:t>10</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13</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8</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31</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3500934803"/>
                  </a:ext>
                </a:extLst>
              </a:tr>
              <a:tr h="311727">
                <a:tc>
                  <a:txBody>
                    <a:bodyPr/>
                    <a:lstStyle/>
                    <a:p>
                      <a:pPr algn="l" fontAlgn="ctr"/>
                      <a:r>
                        <a:rPr lang="es-MX" sz="1200" u="none" strike="noStrike">
                          <a:effectLst/>
                        </a:rPr>
                        <a:t>CONSULTAS</a:t>
                      </a:r>
                      <a:endParaRPr lang="es-MX" sz="1200" b="0" i="0" u="none" strike="noStrike">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a:effectLst/>
                        </a:rPr>
                        <a:t>2</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2</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4</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8</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796836437"/>
                  </a:ext>
                </a:extLst>
              </a:tr>
              <a:tr h="311727">
                <a:tc>
                  <a:txBody>
                    <a:bodyPr/>
                    <a:lstStyle/>
                    <a:p>
                      <a:pPr algn="l" fontAlgn="ctr"/>
                      <a:r>
                        <a:rPr lang="es-MX" sz="1200" u="none" strike="noStrike">
                          <a:effectLst/>
                        </a:rPr>
                        <a:t>QUEJAS</a:t>
                      </a:r>
                      <a:endParaRPr lang="es-MX" sz="1200" b="0" i="0" u="none" strike="noStrike">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a:effectLst/>
                        </a:rPr>
                        <a:t>1</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4</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6</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3270552146"/>
                  </a:ext>
                </a:extLst>
              </a:tr>
              <a:tr h="311727">
                <a:tc>
                  <a:txBody>
                    <a:bodyPr/>
                    <a:lstStyle/>
                    <a:p>
                      <a:pPr algn="l" fontAlgn="ctr"/>
                      <a:r>
                        <a:rPr lang="es-MX" sz="1200" u="none" strike="noStrike">
                          <a:effectLst/>
                        </a:rPr>
                        <a:t>DENUNCIAS POR ACTOS DE CORRUPCION</a:t>
                      </a:r>
                      <a:endParaRPr lang="es-MX" sz="1200" b="0" i="0" u="none" strike="noStrike">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a:effectLst/>
                        </a:rPr>
                        <a:t> </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 </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1</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399744809"/>
                  </a:ext>
                </a:extLst>
              </a:tr>
              <a:tr h="311727">
                <a:tc>
                  <a:txBody>
                    <a:bodyPr/>
                    <a:lstStyle/>
                    <a:p>
                      <a:pPr algn="l" fontAlgn="ctr"/>
                      <a:r>
                        <a:rPr lang="es-MX" sz="1200" u="none" strike="noStrike">
                          <a:effectLst/>
                        </a:rPr>
                        <a:t>FELICITACIONES</a:t>
                      </a:r>
                      <a:endParaRPr lang="es-MX" sz="1200" b="0" i="0" u="none" strike="noStrike">
                        <a:solidFill>
                          <a:srgbClr val="000000"/>
                        </a:solidFill>
                        <a:effectLst/>
                        <a:latin typeface="Calibri" panose="020F0502020204030204" pitchFamily="34" charset="0"/>
                      </a:endParaRPr>
                    </a:p>
                  </a:txBody>
                  <a:tcPr marL="8755" marR="8755" marT="8755" marB="0" anchor="ctr">
                    <a:noFill/>
                  </a:tcPr>
                </a:tc>
                <a:tc>
                  <a:txBody>
                    <a:bodyPr/>
                    <a:lstStyle/>
                    <a:p>
                      <a:pPr algn="ctr" fontAlgn="b"/>
                      <a:r>
                        <a:rPr lang="es-MX" sz="1200" u="none" strike="noStrike">
                          <a:effectLst/>
                        </a:rPr>
                        <a:t> </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 </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a:effectLst/>
                        </a:rPr>
                        <a:t>1</a:t>
                      </a:r>
                      <a:endParaRPr lang="es-MX" sz="1200" b="0" i="0" u="none" strike="noStrike">
                        <a:solidFill>
                          <a:srgbClr val="000000"/>
                        </a:solidFill>
                        <a:effectLst/>
                        <a:latin typeface="Calibri" panose="020F0502020204030204" pitchFamily="34" charset="0"/>
                      </a:endParaRPr>
                    </a:p>
                  </a:txBody>
                  <a:tcPr marL="8755" marR="8755" marT="8755" marB="0" anchor="b">
                    <a:noFill/>
                  </a:tcPr>
                </a:tc>
                <a:tc>
                  <a:txBody>
                    <a:bodyPr/>
                    <a:lstStyle/>
                    <a:p>
                      <a:pPr algn="ctr" fontAlgn="b"/>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8755" marR="8755" marT="8755" marB="0" anchor="b">
                    <a:noFill/>
                  </a:tcPr>
                </a:tc>
                <a:extLst>
                  <a:ext uri="{0D108BD9-81ED-4DB2-BD59-A6C34878D82A}">
                    <a16:rowId xmlns:a16="http://schemas.microsoft.com/office/drawing/2014/main" val="2572560264"/>
                  </a:ext>
                </a:extLst>
              </a:tr>
              <a:tr h="311727">
                <a:tc>
                  <a:txBody>
                    <a:bodyPr/>
                    <a:lstStyle/>
                    <a:p>
                      <a:pPr algn="l" fontAlgn="ctr"/>
                      <a:r>
                        <a:rPr lang="es-MX" sz="1800" b="1" u="none" strike="noStrike" dirty="0">
                          <a:effectLst/>
                        </a:rPr>
                        <a:t>TOTAL</a:t>
                      </a:r>
                      <a:endParaRPr lang="es-MX" sz="1800" b="1" i="0" u="none" strike="noStrike" dirty="0">
                        <a:solidFill>
                          <a:srgbClr val="FFFFFF"/>
                        </a:solidFill>
                        <a:effectLst/>
                        <a:latin typeface="Calibri" panose="020F0502020204030204" pitchFamily="34" charset="0"/>
                      </a:endParaRPr>
                    </a:p>
                  </a:txBody>
                  <a:tcPr marL="8755" marR="8755" marT="8755" marB="0" anchor="ctr"/>
                </a:tc>
                <a:tc>
                  <a:txBody>
                    <a:bodyPr/>
                    <a:lstStyle/>
                    <a:p>
                      <a:pPr algn="ctr" fontAlgn="ctr"/>
                      <a:r>
                        <a:rPr lang="es-MX" sz="1800" b="1" u="none" strike="noStrike" dirty="0">
                          <a:effectLst/>
                        </a:rPr>
                        <a:t>561</a:t>
                      </a:r>
                      <a:endParaRPr lang="es-MX" sz="1800" b="1" i="0" u="none" strike="noStrike" dirty="0">
                        <a:solidFill>
                          <a:srgbClr val="FFFFFF"/>
                        </a:solidFill>
                        <a:effectLst/>
                        <a:latin typeface="Calibri" panose="020F0502020204030204" pitchFamily="34" charset="0"/>
                      </a:endParaRPr>
                    </a:p>
                  </a:txBody>
                  <a:tcPr marL="8755" marR="8755" marT="8755" marB="0" anchor="ctr"/>
                </a:tc>
                <a:tc>
                  <a:txBody>
                    <a:bodyPr/>
                    <a:lstStyle/>
                    <a:p>
                      <a:pPr algn="ctr" fontAlgn="ctr"/>
                      <a:r>
                        <a:rPr lang="es-MX" sz="1800" b="1" u="none" strike="noStrike" dirty="0">
                          <a:effectLst/>
                        </a:rPr>
                        <a:t>651</a:t>
                      </a:r>
                      <a:endParaRPr lang="es-MX" sz="1800" b="1" i="0" u="none" strike="noStrike" dirty="0">
                        <a:solidFill>
                          <a:srgbClr val="FFFFFF"/>
                        </a:solidFill>
                        <a:effectLst/>
                        <a:latin typeface="Calibri" panose="020F0502020204030204" pitchFamily="34" charset="0"/>
                      </a:endParaRPr>
                    </a:p>
                  </a:txBody>
                  <a:tcPr marL="8755" marR="8755" marT="8755" marB="0" anchor="ctr"/>
                </a:tc>
                <a:tc>
                  <a:txBody>
                    <a:bodyPr/>
                    <a:lstStyle/>
                    <a:p>
                      <a:pPr algn="ctr" fontAlgn="ctr"/>
                      <a:r>
                        <a:rPr lang="es-MX" sz="1800" b="1" u="none" strike="noStrike" dirty="0">
                          <a:effectLst/>
                        </a:rPr>
                        <a:t>707</a:t>
                      </a:r>
                      <a:endParaRPr lang="es-MX" sz="1800" b="1" i="0" u="none" strike="noStrike" dirty="0">
                        <a:solidFill>
                          <a:srgbClr val="FFFFFF"/>
                        </a:solidFill>
                        <a:effectLst/>
                        <a:latin typeface="Calibri" panose="020F0502020204030204" pitchFamily="34" charset="0"/>
                      </a:endParaRPr>
                    </a:p>
                  </a:txBody>
                  <a:tcPr marL="8755" marR="8755" marT="8755" marB="0" anchor="ctr"/>
                </a:tc>
                <a:tc>
                  <a:txBody>
                    <a:bodyPr/>
                    <a:lstStyle/>
                    <a:p>
                      <a:pPr algn="ctr" fontAlgn="ctr"/>
                      <a:r>
                        <a:rPr lang="es-MX" sz="1800" b="1" u="none" strike="noStrike" dirty="0">
                          <a:effectLst/>
                        </a:rPr>
                        <a:t>1919</a:t>
                      </a:r>
                      <a:endParaRPr lang="es-MX" sz="1800" b="1" i="0" u="none" strike="noStrike" dirty="0">
                        <a:solidFill>
                          <a:srgbClr val="FFFFFF"/>
                        </a:solidFill>
                        <a:effectLst/>
                        <a:latin typeface="Calibri" panose="020F0502020204030204" pitchFamily="34" charset="0"/>
                      </a:endParaRPr>
                    </a:p>
                  </a:txBody>
                  <a:tcPr marL="8755" marR="8755" marT="8755" marB="0" anchor="ctr"/>
                </a:tc>
                <a:extLst>
                  <a:ext uri="{0D108BD9-81ED-4DB2-BD59-A6C34878D82A}">
                    <a16:rowId xmlns:a16="http://schemas.microsoft.com/office/drawing/2014/main" val="3346026304"/>
                  </a:ext>
                </a:extLst>
              </a:tr>
            </a:tbl>
          </a:graphicData>
        </a:graphic>
      </p:graphicFrame>
      <p:sp>
        <p:nvSpPr>
          <p:cNvPr id="2" name="Rectángulo 1"/>
          <p:cNvSpPr/>
          <p:nvPr/>
        </p:nvSpPr>
        <p:spPr>
          <a:xfrm>
            <a:off x="359498" y="5197132"/>
            <a:ext cx="11222901" cy="523220"/>
          </a:xfrm>
          <a:prstGeom prst="rect">
            <a:avLst/>
          </a:prstGeom>
        </p:spPr>
        <p:txBody>
          <a:bodyPr wrap="square">
            <a:spAutoFit/>
          </a:bodyPr>
          <a:lstStyle/>
          <a:p>
            <a:r>
              <a:rPr lang="es-ES" sz="1400" dirty="0"/>
              <a:t>Es importante mencionar que la Entidad ejecuta  actividades administrativas, tales como seguimientos periódicos tendientes a lograr el cumplimiento de los términos legales para dar respuesta a las PQRSD. A la fecha de </a:t>
            </a:r>
            <a:r>
              <a:rPr lang="es-ES" sz="1400"/>
              <a:t>este seguimiento </a:t>
            </a:r>
            <a:r>
              <a:rPr lang="es-ES" sz="1400" dirty="0"/>
              <a:t>no se encuentran ningún </a:t>
            </a:r>
            <a:r>
              <a:rPr lang="es-ES" sz="1400"/>
              <a:t>PQRS vencida. </a:t>
            </a:r>
            <a:endParaRPr lang="es-CO" sz="1400" dirty="0"/>
          </a:p>
        </p:txBody>
      </p:sp>
    </p:spTree>
    <p:extLst>
      <p:ext uri="{BB962C8B-B14F-4D97-AF65-F5344CB8AC3E}">
        <p14:creationId xmlns:p14="http://schemas.microsoft.com/office/powerpoint/2010/main" val="2974545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ángulo: esquinas redondeadas 25">
            <a:extLst>
              <a:ext uri="{FF2B5EF4-FFF2-40B4-BE49-F238E27FC236}">
                <a16:creationId xmlns:a16="http://schemas.microsoft.com/office/drawing/2014/main" id="{8FEBFD0F-CE2D-6DCD-24BB-C237D398E919}"/>
              </a:ext>
            </a:extLst>
          </p:cNvPr>
          <p:cNvSpPr/>
          <p:nvPr/>
        </p:nvSpPr>
        <p:spPr>
          <a:xfrm>
            <a:off x="447641" y="208259"/>
            <a:ext cx="11396255" cy="463889"/>
          </a:xfrm>
          <a:prstGeom prst="roundRect">
            <a:avLst/>
          </a:prstGeom>
          <a:solidFill>
            <a:srgbClr val="22A6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2" name="Título 7"/>
          <p:cNvSpPr>
            <a:spLocks noGrp="1"/>
          </p:cNvSpPr>
          <p:nvPr>
            <p:ph type="title"/>
          </p:nvPr>
        </p:nvSpPr>
        <p:spPr>
          <a:xfrm>
            <a:off x="609600" y="-140738"/>
            <a:ext cx="10972800" cy="1143000"/>
          </a:xfrm>
        </p:spPr>
        <p:txBody>
          <a:bodyPr>
            <a:normAutofit fontScale="90000"/>
          </a:bodyPr>
          <a:lstStyle/>
          <a:p>
            <a:br>
              <a:rPr lang="es-ES" sz="2800" b="1" dirty="0">
                <a:solidFill>
                  <a:schemeClr val="bg1"/>
                </a:solidFill>
                <a:latin typeface="Museo Sans Condensed 900" charset="0"/>
                <a:ea typeface="Museo Sans Condensed 900" charset="0"/>
                <a:cs typeface="Museo Sans Condensed 900" charset="0"/>
              </a:rPr>
            </a:br>
            <a:r>
              <a:rPr lang="es-ES" sz="2800" b="1" dirty="0">
                <a:solidFill>
                  <a:schemeClr val="bg1"/>
                </a:solidFill>
                <a:latin typeface="Museo Sans Condensed 900" charset="0"/>
                <a:ea typeface="Museo Sans Condensed 900" charset="0"/>
                <a:cs typeface="Museo Sans Condensed 900" charset="0"/>
              </a:rPr>
              <a:t> </a:t>
            </a:r>
            <a:r>
              <a:rPr lang="es-CO" sz="2800" b="1" dirty="0">
                <a:solidFill>
                  <a:schemeClr val="bg1"/>
                </a:solidFill>
                <a:latin typeface="Museo Sans Condensed 900" charset="0"/>
                <a:ea typeface="Museo Sans Condensed 900" charset="0"/>
                <a:cs typeface="Museo Sans Condensed 900" charset="0"/>
              </a:rPr>
              <a:t>Aprobación del acta del Comité del 27 de enero de 2023</a:t>
            </a:r>
            <a:br>
              <a:rPr lang="es-CO" sz="2800" b="1" dirty="0">
                <a:solidFill>
                  <a:schemeClr val="bg1"/>
                </a:solidFill>
                <a:latin typeface="Museo Sans Condensed 900" charset="0"/>
                <a:ea typeface="Museo Sans Condensed 900" charset="0"/>
                <a:cs typeface="Museo Sans Condensed 900" charset="0"/>
              </a:rPr>
            </a:br>
            <a:endParaRPr lang="es-CO" sz="2800" b="1" dirty="0">
              <a:solidFill>
                <a:schemeClr val="bg1"/>
              </a:solidFill>
              <a:latin typeface="Museo Sans Condensed 900" charset="0"/>
              <a:ea typeface="Museo Sans Condensed 900" charset="0"/>
              <a:cs typeface="Museo Sans Condensed 900" charset="0"/>
            </a:endParaRPr>
          </a:p>
        </p:txBody>
      </p:sp>
      <p:pic>
        <p:nvPicPr>
          <p:cNvPr id="4" name="Imagen 3">
            <a:extLst>
              <a:ext uri="{FF2B5EF4-FFF2-40B4-BE49-F238E27FC236}">
                <a16:creationId xmlns:a16="http://schemas.microsoft.com/office/drawing/2014/main" id="{D3F92F32-7A5C-6AC5-F589-3178F2F1DE50}"/>
              </a:ext>
            </a:extLst>
          </p:cNvPr>
          <p:cNvPicPr>
            <a:picLocks noChangeAspect="1"/>
          </p:cNvPicPr>
          <p:nvPr/>
        </p:nvPicPr>
        <p:blipFill rotWithShape="1">
          <a:blip r:embed="rId2"/>
          <a:srcRect t="13247" b="49720"/>
          <a:stretch/>
        </p:blipFill>
        <p:spPr>
          <a:xfrm>
            <a:off x="676188" y="1214506"/>
            <a:ext cx="10839623" cy="2135276"/>
          </a:xfrm>
          <a:prstGeom prst="rect">
            <a:avLst/>
          </a:prstGeom>
        </p:spPr>
      </p:pic>
      <p:sp>
        <p:nvSpPr>
          <p:cNvPr id="8" name="CuadroTexto 7">
            <a:extLst>
              <a:ext uri="{FF2B5EF4-FFF2-40B4-BE49-F238E27FC236}">
                <a16:creationId xmlns:a16="http://schemas.microsoft.com/office/drawing/2014/main" id="{3484AA2D-265D-CDC2-8916-3C6E7FC86219}"/>
              </a:ext>
            </a:extLst>
          </p:cNvPr>
          <p:cNvSpPr txBox="1"/>
          <p:nvPr/>
        </p:nvSpPr>
        <p:spPr>
          <a:xfrm>
            <a:off x="1083407" y="3777192"/>
            <a:ext cx="1553793" cy="923330"/>
          </a:xfrm>
          <a:prstGeom prst="rect">
            <a:avLst/>
          </a:prstGeom>
          <a:noFill/>
        </p:spPr>
        <p:txBody>
          <a:bodyPr wrap="square">
            <a:spAutoFit/>
          </a:bodyPr>
          <a:lstStyle/>
          <a:p>
            <a:pPr lvl="0" algn="ctr"/>
            <a:r>
              <a:rPr lang="es-CO" b="1" i="1" u="sng" dirty="0">
                <a:solidFill>
                  <a:schemeClr val="accent1">
                    <a:lumMod val="50000"/>
                  </a:schemeClr>
                </a:solidFill>
              </a:rPr>
              <a:t>14feb2023-Correo electrónico </a:t>
            </a:r>
            <a:endParaRPr lang="es-ES" dirty="0">
              <a:solidFill>
                <a:schemeClr val="accent1">
                  <a:lumMod val="50000"/>
                </a:schemeClr>
              </a:solidFill>
            </a:endParaRPr>
          </a:p>
        </p:txBody>
      </p:sp>
      <p:sp>
        <p:nvSpPr>
          <p:cNvPr id="9" name="CuadroTexto 8">
            <a:extLst>
              <a:ext uri="{FF2B5EF4-FFF2-40B4-BE49-F238E27FC236}">
                <a16:creationId xmlns:a16="http://schemas.microsoft.com/office/drawing/2014/main" id="{6CFE78D1-2046-9EFC-731F-3AA788747DF7}"/>
              </a:ext>
            </a:extLst>
          </p:cNvPr>
          <p:cNvSpPr txBox="1"/>
          <p:nvPr/>
        </p:nvSpPr>
        <p:spPr>
          <a:xfrm>
            <a:off x="3005844" y="3777269"/>
            <a:ext cx="1553793" cy="923330"/>
          </a:xfrm>
          <a:prstGeom prst="rect">
            <a:avLst/>
          </a:prstGeom>
          <a:noFill/>
        </p:spPr>
        <p:txBody>
          <a:bodyPr wrap="square">
            <a:spAutoFit/>
          </a:bodyPr>
          <a:lstStyle/>
          <a:p>
            <a:pPr lvl="0" algn="ctr"/>
            <a:r>
              <a:rPr lang="es-CO" b="1" i="1" u="sng" dirty="0">
                <a:solidFill>
                  <a:schemeClr val="accent1">
                    <a:lumMod val="50000"/>
                  </a:schemeClr>
                </a:solidFill>
              </a:rPr>
              <a:t>17feb2023-Correo electrónico </a:t>
            </a:r>
            <a:endParaRPr lang="es-ES" dirty="0">
              <a:solidFill>
                <a:schemeClr val="accent1">
                  <a:lumMod val="50000"/>
                </a:schemeClr>
              </a:solidFill>
            </a:endParaRPr>
          </a:p>
        </p:txBody>
      </p:sp>
      <p:sp>
        <p:nvSpPr>
          <p:cNvPr id="10" name="CuadroTexto 9">
            <a:extLst>
              <a:ext uri="{FF2B5EF4-FFF2-40B4-BE49-F238E27FC236}">
                <a16:creationId xmlns:a16="http://schemas.microsoft.com/office/drawing/2014/main" id="{91152056-3526-D95F-B929-B8C8710F9B67}"/>
              </a:ext>
            </a:extLst>
          </p:cNvPr>
          <p:cNvSpPr txBox="1"/>
          <p:nvPr/>
        </p:nvSpPr>
        <p:spPr>
          <a:xfrm>
            <a:off x="5094431" y="3781062"/>
            <a:ext cx="1710778" cy="646331"/>
          </a:xfrm>
          <a:prstGeom prst="rect">
            <a:avLst/>
          </a:prstGeom>
          <a:noFill/>
        </p:spPr>
        <p:txBody>
          <a:bodyPr wrap="square">
            <a:spAutoFit/>
          </a:bodyPr>
          <a:lstStyle/>
          <a:p>
            <a:pPr algn="ctr"/>
            <a:r>
              <a:rPr lang="es-MX" b="1" i="1" u="sng" dirty="0">
                <a:solidFill>
                  <a:schemeClr val="accent1">
                    <a:lumMod val="50000"/>
                  </a:schemeClr>
                </a:solidFill>
              </a:rPr>
              <a:t>no presentaron observaciones</a:t>
            </a:r>
          </a:p>
        </p:txBody>
      </p:sp>
      <p:sp>
        <p:nvSpPr>
          <p:cNvPr id="11" name="CuadroTexto 10">
            <a:extLst>
              <a:ext uri="{FF2B5EF4-FFF2-40B4-BE49-F238E27FC236}">
                <a16:creationId xmlns:a16="http://schemas.microsoft.com/office/drawing/2014/main" id="{C0BF42BA-C8F2-BB26-6E38-54F2AF1CAD92}"/>
              </a:ext>
            </a:extLst>
          </p:cNvPr>
          <p:cNvSpPr txBox="1"/>
          <p:nvPr/>
        </p:nvSpPr>
        <p:spPr>
          <a:xfrm>
            <a:off x="7340003" y="3869525"/>
            <a:ext cx="1713470" cy="738664"/>
          </a:xfrm>
          <a:prstGeom prst="rect">
            <a:avLst/>
          </a:prstGeom>
          <a:noFill/>
        </p:spPr>
        <p:txBody>
          <a:bodyPr wrap="square" rtlCol="0">
            <a:spAutoFit/>
          </a:bodyPr>
          <a:lstStyle/>
          <a:p>
            <a:pPr algn="ctr"/>
            <a:r>
              <a:rPr lang="es-MX" b="1" i="1" u="sng" dirty="0">
                <a:solidFill>
                  <a:schemeClr val="accent1">
                    <a:lumMod val="50000"/>
                  </a:schemeClr>
                </a:solidFill>
              </a:rPr>
              <a:t>no presentaron observaciones</a:t>
            </a:r>
          </a:p>
          <a:p>
            <a:pPr algn="ctr"/>
            <a:endParaRPr lang="es-CO" dirty="0"/>
          </a:p>
        </p:txBody>
      </p:sp>
      <p:sp>
        <p:nvSpPr>
          <p:cNvPr id="12" name="CuadroTexto 11">
            <a:extLst>
              <a:ext uri="{FF2B5EF4-FFF2-40B4-BE49-F238E27FC236}">
                <a16:creationId xmlns:a16="http://schemas.microsoft.com/office/drawing/2014/main" id="{61465E46-16F2-4611-B62E-9419393AE0C5}"/>
              </a:ext>
            </a:extLst>
          </p:cNvPr>
          <p:cNvSpPr txBox="1"/>
          <p:nvPr/>
        </p:nvSpPr>
        <p:spPr>
          <a:xfrm>
            <a:off x="9443293" y="3919561"/>
            <a:ext cx="1713470" cy="369332"/>
          </a:xfrm>
          <a:prstGeom prst="rect">
            <a:avLst/>
          </a:prstGeom>
          <a:noFill/>
        </p:spPr>
        <p:txBody>
          <a:bodyPr wrap="square" rtlCol="0">
            <a:spAutoFit/>
          </a:bodyPr>
          <a:lstStyle/>
          <a:p>
            <a:pPr lvl="0" algn="ctr"/>
            <a:r>
              <a:rPr lang="es-CO" b="1" i="1" u="sng" dirty="0">
                <a:solidFill>
                  <a:schemeClr val="accent1">
                    <a:lumMod val="50000"/>
                  </a:schemeClr>
                </a:solidFill>
              </a:rPr>
              <a:t>15feb2023</a:t>
            </a:r>
            <a:endParaRPr lang="es-CO" dirty="0"/>
          </a:p>
        </p:txBody>
      </p:sp>
    </p:spTree>
    <p:extLst>
      <p:ext uri="{BB962C8B-B14F-4D97-AF65-F5344CB8AC3E}">
        <p14:creationId xmlns:p14="http://schemas.microsoft.com/office/powerpoint/2010/main" val="1045936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844514" y="2613360"/>
            <a:ext cx="8634004" cy="206210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ES" sz="3200" b="1" dirty="0">
                <a:solidFill>
                  <a:schemeClr val="bg1">
                    <a:lumMod val="50000"/>
                  </a:schemeClr>
                </a:solidFill>
              </a:rPr>
              <a:t>10. Proposiciones y Varios.</a:t>
            </a: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CO" sz="3200" b="1" dirty="0">
              <a:solidFill>
                <a:schemeClr val="bg1">
                  <a:lumMod val="50000"/>
                </a:schemeClr>
              </a:solidFill>
            </a:endParaRPr>
          </a:p>
          <a:p>
            <a:pPr marL="404813" indent="-404813" algn="ctr" defTabSz="685595">
              <a:buClrTx/>
              <a:defRPr/>
            </a:pPr>
            <a:endParaRPr lang="es-ES" sz="3200" b="1" dirty="0">
              <a:solidFill>
                <a:schemeClr val="bg1">
                  <a:lumMod val="50000"/>
                </a:schemeClr>
              </a:solidFill>
            </a:endParaRP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2480970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064FC902-057A-42C9-94CE-C8A9AB2A1F1C}"/>
              </a:ext>
            </a:extLst>
          </p:cNvPr>
          <p:cNvSpPr txBox="1">
            <a:spLocks/>
          </p:cNvSpPr>
          <p:nvPr/>
        </p:nvSpPr>
        <p:spPr>
          <a:xfrm>
            <a:off x="1731847" y="1929468"/>
            <a:ext cx="8955727" cy="37464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39734"/>
              </a:buClr>
            </a:pPr>
            <a:r>
              <a:rPr lang="es-ES" dirty="0">
                <a:solidFill>
                  <a:srgbClr val="166649"/>
                </a:solidFill>
                <a:latin typeface="Arial Narrow"/>
                <a:cs typeface="Arial Narrow"/>
              </a:rPr>
              <a:t>Sistema en ambiente Web / En línea</a:t>
            </a:r>
          </a:p>
          <a:p>
            <a:pPr>
              <a:buClr>
                <a:srgbClr val="E39734"/>
              </a:buClr>
            </a:pPr>
            <a:r>
              <a:rPr lang="es-ES" dirty="0">
                <a:solidFill>
                  <a:srgbClr val="166649"/>
                </a:solidFill>
                <a:latin typeface="Arial Narrow"/>
                <a:cs typeface="Arial Narrow"/>
              </a:rPr>
              <a:t>Cargue de soportes de Gestión de Acciones de Mejora / Correctivas</a:t>
            </a:r>
          </a:p>
          <a:p>
            <a:pPr>
              <a:buClr>
                <a:srgbClr val="E39734"/>
              </a:buClr>
            </a:pPr>
            <a:r>
              <a:rPr lang="es-ES" dirty="0">
                <a:solidFill>
                  <a:srgbClr val="166649"/>
                </a:solidFill>
                <a:latin typeface="Arial Narrow"/>
                <a:cs typeface="Arial Narrow"/>
              </a:rPr>
              <a:t>Generación de Alertas Automáticas</a:t>
            </a:r>
          </a:p>
          <a:p>
            <a:pPr>
              <a:buClr>
                <a:srgbClr val="E39734"/>
              </a:buClr>
            </a:pPr>
            <a:r>
              <a:rPr lang="es-ES" dirty="0">
                <a:solidFill>
                  <a:srgbClr val="166649"/>
                </a:solidFill>
                <a:latin typeface="Arial Narrow"/>
                <a:cs typeface="Arial Narrow"/>
              </a:rPr>
              <a:t>Gestión de Ajustes</a:t>
            </a:r>
          </a:p>
          <a:p>
            <a:pPr>
              <a:buClr>
                <a:srgbClr val="E39734"/>
              </a:buClr>
            </a:pPr>
            <a:r>
              <a:rPr lang="es-ES" dirty="0">
                <a:solidFill>
                  <a:srgbClr val="166649"/>
                </a:solidFill>
                <a:latin typeface="Arial Narrow"/>
                <a:cs typeface="Arial Narrow"/>
              </a:rPr>
              <a:t>Facilidad en las búsquedas</a:t>
            </a:r>
          </a:p>
          <a:p>
            <a:pPr>
              <a:buClr>
                <a:srgbClr val="E39734"/>
              </a:buClr>
            </a:pPr>
            <a:r>
              <a:rPr lang="es-ES" dirty="0">
                <a:solidFill>
                  <a:srgbClr val="166649"/>
                </a:solidFill>
                <a:latin typeface="Arial Narrow"/>
                <a:cs typeface="Arial Narrow"/>
              </a:rPr>
              <a:t>Trazabilidad</a:t>
            </a:r>
          </a:p>
          <a:p>
            <a:pPr>
              <a:buClr>
                <a:srgbClr val="E39734"/>
              </a:buClr>
            </a:pPr>
            <a:r>
              <a:rPr lang="es-ES" dirty="0">
                <a:solidFill>
                  <a:srgbClr val="166649"/>
                </a:solidFill>
                <a:latin typeface="Arial Narrow"/>
                <a:cs typeface="Arial Narrow"/>
              </a:rPr>
              <a:t>Reportes / Informes</a:t>
            </a:r>
          </a:p>
          <a:p>
            <a:pPr>
              <a:buClr>
                <a:srgbClr val="E39734"/>
              </a:buClr>
            </a:pPr>
            <a:r>
              <a:rPr lang="es-ES" dirty="0">
                <a:solidFill>
                  <a:srgbClr val="166649"/>
                </a:solidFill>
                <a:latin typeface="Arial Narrow"/>
                <a:cs typeface="Arial Narrow"/>
              </a:rPr>
              <a:t>licencia GLPL*</a:t>
            </a:r>
          </a:p>
        </p:txBody>
      </p:sp>
      <p:sp>
        <p:nvSpPr>
          <p:cNvPr id="5" name="Título 1">
            <a:extLst>
              <a:ext uri="{FF2B5EF4-FFF2-40B4-BE49-F238E27FC236}">
                <a16:creationId xmlns:a16="http://schemas.microsoft.com/office/drawing/2014/main" id="{937DBF9E-ED58-45C1-B2FF-6273B4772E14}"/>
              </a:ext>
            </a:extLst>
          </p:cNvPr>
          <p:cNvSpPr txBox="1">
            <a:spLocks/>
          </p:cNvSpPr>
          <p:nvPr/>
        </p:nvSpPr>
        <p:spPr>
          <a:xfrm>
            <a:off x="992652" y="666357"/>
            <a:ext cx="8041619" cy="85791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s-ES" sz="3600" b="1" dirty="0">
                <a:solidFill>
                  <a:srgbClr val="70BE97"/>
                </a:solidFill>
                <a:latin typeface="Arial Narrow"/>
                <a:cs typeface="Arial Narrow"/>
              </a:rPr>
              <a:t>Implementación Aplicativo Planes de Mejoramiento</a:t>
            </a:r>
          </a:p>
          <a:p>
            <a:pPr>
              <a:spcAft>
                <a:spcPts val="600"/>
              </a:spcAft>
            </a:pPr>
            <a:r>
              <a:rPr lang="es-ES" sz="3600" b="1" dirty="0">
                <a:solidFill>
                  <a:srgbClr val="70BE97"/>
                </a:solidFill>
                <a:latin typeface="Arial Narrow"/>
                <a:cs typeface="Arial Narrow"/>
              </a:rPr>
              <a:t>Funcionalidad</a:t>
            </a:r>
          </a:p>
        </p:txBody>
      </p:sp>
    </p:spTree>
    <p:extLst>
      <p:ext uri="{BB962C8B-B14F-4D97-AF65-F5344CB8AC3E}">
        <p14:creationId xmlns:p14="http://schemas.microsoft.com/office/powerpoint/2010/main" val="412537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064FC902-057A-42C9-94CE-C8A9AB2A1F1C}"/>
              </a:ext>
            </a:extLst>
          </p:cNvPr>
          <p:cNvSpPr txBox="1">
            <a:spLocks/>
          </p:cNvSpPr>
          <p:nvPr/>
        </p:nvSpPr>
        <p:spPr>
          <a:xfrm>
            <a:off x="1731847" y="1929468"/>
            <a:ext cx="8955727" cy="3746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39734"/>
              </a:buClr>
            </a:pPr>
            <a:r>
              <a:rPr lang="es-ES" dirty="0">
                <a:solidFill>
                  <a:srgbClr val="166649"/>
                </a:solidFill>
                <a:latin typeface="Arial Narrow"/>
                <a:cs typeface="Arial Narrow"/>
              </a:rPr>
              <a:t>Más colaboración</a:t>
            </a:r>
          </a:p>
          <a:p>
            <a:pPr>
              <a:buClr>
                <a:srgbClr val="E39734"/>
              </a:buClr>
            </a:pPr>
            <a:r>
              <a:rPr lang="es-ES" dirty="0">
                <a:solidFill>
                  <a:srgbClr val="166649"/>
                </a:solidFill>
                <a:latin typeface="Arial Narrow"/>
                <a:cs typeface="Arial Narrow"/>
              </a:rPr>
              <a:t>Mayor productividad</a:t>
            </a:r>
          </a:p>
          <a:p>
            <a:pPr>
              <a:buClr>
                <a:srgbClr val="E39734"/>
              </a:buClr>
            </a:pPr>
            <a:endParaRPr lang="es-ES" dirty="0">
              <a:solidFill>
                <a:srgbClr val="166649"/>
              </a:solidFill>
              <a:latin typeface="Arial Narrow"/>
              <a:cs typeface="Arial Narrow"/>
            </a:endParaRPr>
          </a:p>
          <a:p>
            <a:pPr marL="0" indent="0">
              <a:buClr>
                <a:srgbClr val="E39734"/>
              </a:buClr>
              <a:buNone/>
            </a:pPr>
            <a:r>
              <a:rPr lang="es-ES" sz="3200" dirty="0">
                <a:solidFill>
                  <a:srgbClr val="70BE97"/>
                </a:solidFill>
                <a:latin typeface="Arial Narrow"/>
                <a:cs typeface="Arial Narrow"/>
              </a:rPr>
              <a:t>Transformación Digital</a:t>
            </a:r>
          </a:p>
          <a:p>
            <a:pPr>
              <a:buClr>
                <a:srgbClr val="E39734"/>
              </a:buClr>
            </a:pPr>
            <a:r>
              <a:rPr lang="es-ES" dirty="0">
                <a:solidFill>
                  <a:srgbClr val="166649"/>
                </a:solidFill>
                <a:latin typeface="Arial Narrow"/>
                <a:cs typeface="Arial Narrow"/>
              </a:rPr>
              <a:t>Sede electrónica</a:t>
            </a:r>
          </a:p>
          <a:p>
            <a:pPr>
              <a:buClr>
                <a:srgbClr val="E39734"/>
              </a:buClr>
            </a:pPr>
            <a:r>
              <a:rPr lang="es-ES" dirty="0">
                <a:solidFill>
                  <a:srgbClr val="166649"/>
                </a:solidFill>
                <a:latin typeface="Arial Narrow"/>
                <a:cs typeface="Arial Narrow"/>
              </a:rPr>
              <a:t>Transparencia y acceso a la información publica</a:t>
            </a:r>
          </a:p>
          <a:p>
            <a:pPr>
              <a:buClr>
                <a:srgbClr val="E39734"/>
              </a:buClr>
            </a:pPr>
            <a:endParaRPr lang="es-ES" dirty="0">
              <a:solidFill>
                <a:srgbClr val="166649"/>
              </a:solidFill>
              <a:latin typeface="Arial Narrow"/>
              <a:cs typeface="Arial Narrow"/>
            </a:endParaRPr>
          </a:p>
          <a:p>
            <a:pPr>
              <a:buClr>
                <a:srgbClr val="E39734"/>
              </a:buClr>
            </a:pPr>
            <a:endParaRPr lang="es-ES" dirty="0">
              <a:solidFill>
                <a:srgbClr val="166649"/>
              </a:solidFill>
              <a:latin typeface="Arial Narrow"/>
              <a:cs typeface="Arial Narrow"/>
            </a:endParaRPr>
          </a:p>
          <a:p>
            <a:pPr>
              <a:buClr>
                <a:srgbClr val="E39734"/>
              </a:buClr>
            </a:pPr>
            <a:endParaRPr lang="es-ES" dirty="0">
              <a:solidFill>
                <a:srgbClr val="166649"/>
              </a:solidFill>
              <a:latin typeface="Arial Narrow"/>
              <a:cs typeface="Arial Narrow"/>
            </a:endParaRPr>
          </a:p>
          <a:p>
            <a:pPr>
              <a:buClr>
                <a:srgbClr val="E39734"/>
              </a:buClr>
            </a:pPr>
            <a:endParaRPr lang="es-ES" dirty="0">
              <a:solidFill>
                <a:srgbClr val="166649"/>
              </a:solidFill>
              <a:latin typeface="Arial Narrow"/>
              <a:cs typeface="Arial Narrow"/>
            </a:endParaRPr>
          </a:p>
        </p:txBody>
      </p:sp>
      <p:sp>
        <p:nvSpPr>
          <p:cNvPr id="5" name="Título 1">
            <a:extLst>
              <a:ext uri="{FF2B5EF4-FFF2-40B4-BE49-F238E27FC236}">
                <a16:creationId xmlns:a16="http://schemas.microsoft.com/office/drawing/2014/main" id="{937DBF9E-ED58-45C1-B2FF-6273B4772E14}"/>
              </a:ext>
            </a:extLst>
          </p:cNvPr>
          <p:cNvSpPr txBox="1">
            <a:spLocks/>
          </p:cNvSpPr>
          <p:nvPr/>
        </p:nvSpPr>
        <p:spPr>
          <a:xfrm>
            <a:off x="992653" y="666357"/>
            <a:ext cx="7772400" cy="85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70BE97"/>
                </a:solidFill>
                <a:latin typeface="Arial Narrow"/>
                <a:cs typeface="Arial Narrow"/>
              </a:rPr>
              <a:t>Impacto</a:t>
            </a:r>
          </a:p>
        </p:txBody>
      </p:sp>
    </p:spTree>
    <p:extLst>
      <p:ext uri="{BB962C8B-B14F-4D97-AF65-F5344CB8AC3E}">
        <p14:creationId xmlns:p14="http://schemas.microsoft.com/office/powerpoint/2010/main" val="29929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37DBF9E-ED58-45C1-B2FF-6273B4772E14}"/>
              </a:ext>
            </a:extLst>
          </p:cNvPr>
          <p:cNvSpPr txBox="1">
            <a:spLocks/>
          </p:cNvSpPr>
          <p:nvPr/>
        </p:nvSpPr>
        <p:spPr>
          <a:xfrm>
            <a:off x="992653" y="666357"/>
            <a:ext cx="7772400" cy="85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70BE97"/>
                </a:solidFill>
                <a:latin typeface="Arial Narrow"/>
                <a:cs typeface="Arial Narrow"/>
              </a:rPr>
              <a:t>Actividades Ejecutadas a la fecha</a:t>
            </a:r>
          </a:p>
        </p:txBody>
      </p:sp>
      <p:graphicFrame>
        <p:nvGraphicFramePr>
          <p:cNvPr id="2" name="Diagrama 1">
            <a:extLst>
              <a:ext uri="{FF2B5EF4-FFF2-40B4-BE49-F238E27FC236}">
                <a16:creationId xmlns:a16="http://schemas.microsoft.com/office/drawing/2014/main" id="{8A99C6FD-CB33-4A89-8167-8A009BCF6E2E}"/>
              </a:ext>
            </a:extLst>
          </p:cNvPr>
          <p:cNvGraphicFramePr/>
          <p:nvPr/>
        </p:nvGraphicFramePr>
        <p:xfrm>
          <a:off x="738909" y="1366982"/>
          <a:ext cx="11092873" cy="5491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ítulo 1">
            <a:extLst>
              <a:ext uri="{FF2B5EF4-FFF2-40B4-BE49-F238E27FC236}">
                <a16:creationId xmlns:a16="http://schemas.microsoft.com/office/drawing/2014/main" id="{CF5AA460-0D85-470D-BF6B-ED1E1F6B0573}"/>
              </a:ext>
            </a:extLst>
          </p:cNvPr>
          <p:cNvSpPr txBox="1">
            <a:spLocks/>
          </p:cNvSpPr>
          <p:nvPr/>
        </p:nvSpPr>
        <p:spPr>
          <a:xfrm>
            <a:off x="738909" y="4313382"/>
            <a:ext cx="10644291" cy="443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dirty="0">
                <a:solidFill>
                  <a:srgbClr val="70BE97"/>
                </a:solidFill>
                <a:latin typeface="Arial Narrow"/>
                <a:cs typeface="Arial Narrow"/>
              </a:rPr>
              <a:t>   diciembre 2022 	                        enero 		      febrero             	                  marzo	</a:t>
            </a:r>
          </a:p>
        </p:txBody>
      </p:sp>
    </p:spTree>
    <p:extLst>
      <p:ext uri="{BB962C8B-B14F-4D97-AF65-F5344CB8AC3E}">
        <p14:creationId xmlns:p14="http://schemas.microsoft.com/office/powerpoint/2010/main" val="2525355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37DBF9E-ED58-45C1-B2FF-6273B4772E14}"/>
              </a:ext>
            </a:extLst>
          </p:cNvPr>
          <p:cNvSpPr txBox="1">
            <a:spLocks/>
          </p:cNvSpPr>
          <p:nvPr/>
        </p:nvSpPr>
        <p:spPr>
          <a:xfrm>
            <a:off x="1404798" y="522357"/>
            <a:ext cx="8403347" cy="85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70BE97"/>
                </a:solidFill>
                <a:latin typeface="Arial Narrow"/>
                <a:cs typeface="Arial Narrow"/>
              </a:rPr>
              <a:t>Proyección de Actividades por ejecutar 2023</a:t>
            </a:r>
          </a:p>
        </p:txBody>
      </p:sp>
      <p:graphicFrame>
        <p:nvGraphicFramePr>
          <p:cNvPr id="2" name="Diagrama 1">
            <a:extLst>
              <a:ext uri="{FF2B5EF4-FFF2-40B4-BE49-F238E27FC236}">
                <a16:creationId xmlns:a16="http://schemas.microsoft.com/office/drawing/2014/main" id="{8A99C6FD-CB33-4A89-8167-8A009BCF6E2E}"/>
              </a:ext>
            </a:extLst>
          </p:cNvPr>
          <p:cNvGraphicFramePr/>
          <p:nvPr/>
        </p:nvGraphicFramePr>
        <p:xfrm>
          <a:off x="461818" y="1070884"/>
          <a:ext cx="11730182" cy="5417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a:extLst>
              <a:ext uri="{FF2B5EF4-FFF2-40B4-BE49-F238E27FC236}">
                <a16:creationId xmlns:a16="http://schemas.microsoft.com/office/drawing/2014/main" id="{1C53CC4B-C0E7-4D2F-8C24-9EA9D44D0F33}"/>
              </a:ext>
            </a:extLst>
          </p:cNvPr>
          <p:cNvSpPr/>
          <p:nvPr/>
        </p:nvSpPr>
        <p:spPr>
          <a:xfrm>
            <a:off x="461818" y="6026192"/>
            <a:ext cx="7310546" cy="461819"/>
          </a:xfrm>
          <a:prstGeom prst="rect">
            <a:avLst/>
          </a:prstGeom>
          <a:solidFill>
            <a:schemeClr val="accent2">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602B"/>
                </a:solidFill>
              </a:rPr>
              <a:t>Desarrollo/ajuste de funcionalidades (programación) </a:t>
            </a:r>
          </a:p>
        </p:txBody>
      </p:sp>
      <p:sp>
        <p:nvSpPr>
          <p:cNvPr id="6" name="Título 1">
            <a:extLst>
              <a:ext uri="{FF2B5EF4-FFF2-40B4-BE49-F238E27FC236}">
                <a16:creationId xmlns:a16="http://schemas.microsoft.com/office/drawing/2014/main" id="{54B4888A-6FFF-441C-9D4D-BDF9BEBE4847}"/>
              </a:ext>
            </a:extLst>
          </p:cNvPr>
          <p:cNvSpPr txBox="1">
            <a:spLocks/>
          </p:cNvSpPr>
          <p:nvPr/>
        </p:nvSpPr>
        <p:spPr>
          <a:xfrm>
            <a:off x="674254" y="3943927"/>
            <a:ext cx="9864437" cy="44334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dirty="0">
                <a:solidFill>
                  <a:srgbClr val="70BE97"/>
                </a:solidFill>
                <a:latin typeface="Arial Narrow"/>
                <a:cs typeface="Arial Narrow"/>
              </a:rPr>
              <a:t>            junio                  	      julio- agosto                                    septiembre 		          octubre</a:t>
            </a:r>
          </a:p>
        </p:txBody>
      </p:sp>
    </p:spTree>
    <p:extLst>
      <p:ext uri="{BB962C8B-B14F-4D97-AF65-F5344CB8AC3E}">
        <p14:creationId xmlns:p14="http://schemas.microsoft.com/office/powerpoint/2010/main" val="251121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2209800" y="552210"/>
            <a:ext cx="7772400" cy="8579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endParaRPr lang="es-ES" sz="3600" b="1" dirty="0">
              <a:solidFill>
                <a:prstClr val="white"/>
              </a:solidFill>
              <a:latin typeface="Arial Narrow"/>
              <a:cs typeface="Arial Narrow"/>
            </a:endParaRPr>
          </a:p>
        </p:txBody>
      </p:sp>
      <p:sp>
        <p:nvSpPr>
          <p:cNvPr id="5" name="Título 1"/>
          <p:cNvSpPr txBox="1">
            <a:spLocks/>
          </p:cNvSpPr>
          <p:nvPr/>
        </p:nvSpPr>
        <p:spPr>
          <a:xfrm>
            <a:off x="2076576" y="5791689"/>
            <a:ext cx="7772400" cy="857913"/>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s-ES" sz="6000" b="1" dirty="0">
                <a:solidFill>
                  <a:prstClr val="white"/>
                </a:solidFill>
                <a:latin typeface="Museo Sans Condensed 900" charset="0"/>
                <a:ea typeface="Museo Sans Condensed 900" charset="0"/>
                <a:cs typeface="Museo Sans Condensed 900" charset="0"/>
              </a:rPr>
              <a:t>GRACIAS</a:t>
            </a:r>
          </a:p>
        </p:txBody>
      </p:sp>
    </p:spTree>
    <p:extLst>
      <p:ext uri="{BB962C8B-B14F-4D97-AF65-F5344CB8AC3E}">
        <p14:creationId xmlns:p14="http://schemas.microsoft.com/office/powerpoint/2010/main" val="110822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59">
            <a:extLst>
              <a:ext uri="{FF2B5EF4-FFF2-40B4-BE49-F238E27FC236}">
                <a16:creationId xmlns:a16="http://schemas.microsoft.com/office/drawing/2014/main" id="{94989AE0-35F7-4A6B-A88C-39D632B8CE2A}"/>
              </a:ext>
            </a:extLst>
          </p:cNvPr>
          <p:cNvSpPr/>
          <p:nvPr/>
        </p:nvSpPr>
        <p:spPr>
          <a:xfrm>
            <a:off x="643346" y="2596871"/>
            <a:ext cx="8634004" cy="10772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404813" indent="-404813" algn="ctr" defTabSz="685595">
              <a:buClrTx/>
              <a:defRPr/>
            </a:pPr>
            <a:r>
              <a:rPr lang="es-MX" sz="3200" b="1" dirty="0">
                <a:solidFill>
                  <a:schemeClr val="bg1">
                    <a:lumMod val="50000"/>
                  </a:schemeClr>
                </a:solidFill>
              </a:rPr>
              <a:t>4. Cumplimiento </a:t>
            </a:r>
            <a:r>
              <a:rPr lang="es-CO" sz="3200" b="1" dirty="0">
                <a:solidFill>
                  <a:schemeClr val="bg1">
                    <a:lumMod val="50000"/>
                  </a:schemeClr>
                </a:solidFill>
              </a:rPr>
              <a:t>Plan Anual de Auditorias al 30 de abril del 2023</a:t>
            </a:r>
          </a:p>
        </p:txBody>
      </p:sp>
      <p:grpSp>
        <p:nvGrpSpPr>
          <p:cNvPr id="3" name="Agrupar 1"/>
          <p:cNvGrpSpPr/>
          <p:nvPr/>
        </p:nvGrpSpPr>
        <p:grpSpPr>
          <a:xfrm>
            <a:off x="7970874" y="0"/>
            <a:ext cx="4221126" cy="6858000"/>
            <a:chOff x="4922874" y="0"/>
            <a:chExt cx="4221126" cy="6858000"/>
          </a:xfrm>
        </p:grpSpPr>
        <p:pic>
          <p:nvPicPr>
            <p:cNvPr id="4" name="Picture 2">
              <a:extLst>
                <a:ext uri="{FF2B5EF4-FFF2-40B4-BE49-F238E27FC236}">
                  <a16:creationId xmlns:a16="http://schemas.microsoft.com/office/drawing/2014/main" id="{415D549B-B6FA-1048-A0B6-33ACA1F1D810}"/>
                </a:ext>
              </a:extLst>
            </p:cNvPr>
            <p:cNvPicPr>
              <a:picLocks noChangeAspect="1"/>
            </p:cNvPicPr>
            <p:nvPr/>
          </p:nvPicPr>
          <p:blipFill rotWithShape="1">
            <a:blip r:embed="rId2"/>
            <a:srcRect l="53837"/>
            <a:stretch/>
          </p:blipFill>
          <p:spPr>
            <a:xfrm>
              <a:off x="4922874" y="0"/>
              <a:ext cx="4221126" cy="6858000"/>
            </a:xfrm>
            <a:prstGeom prst="rect">
              <a:avLst/>
            </a:prstGeom>
          </p:spPr>
        </p:pic>
        <p:pic>
          <p:nvPicPr>
            <p:cNvPr id="5" name="Picture 4">
              <a:extLst>
                <a:ext uri="{FF2B5EF4-FFF2-40B4-BE49-F238E27FC236}">
                  <a16:creationId xmlns:a16="http://schemas.microsoft.com/office/drawing/2014/main" id="{A863EF7D-4E34-6247-8931-B71706B8B1C4}"/>
                </a:ext>
              </a:extLst>
            </p:cNvPr>
            <p:cNvPicPr>
              <a:picLocks noChangeAspect="1"/>
            </p:cNvPicPr>
            <p:nvPr/>
          </p:nvPicPr>
          <p:blipFill rotWithShape="1">
            <a:blip r:embed="rId3"/>
            <a:srcRect l="74535" b="69458"/>
            <a:stretch/>
          </p:blipFill>
          <p:spPr>
            <a:xfrm>
              <a:off x="6815470" y="0"/>
              <a:ext cx="2328530" cy="2094614"/>
            </a:xfrm>
            <a:prstGeom prst="rect">
              <a:avLst/>
            </a:prstGeom>
          </p:spPr>
        </p:pic>
      </p:grpSp>
    </p:spTree>
    <p:extLst>
      <p:ext uri="{BB962C8B-B14F-4D97-AF65-F5344CB8AC3E}">
        <p14:creationId xmlns:p14="http://schemas.microsoft.com/office/powerpoint/2010/main" val="3496285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6" name="CuadroTexto 5"/>
          <p:cNvSpPr txBox="1"/>
          <p:nvPr/>
        </p:nvSpPr>
        <p:spPr>
          <a:xfrm>
            <a:off x="0" y="453866"/>
            <a:ext cx="12787877" cy="646331"/>
          </a:xfrm>
          <a:prstGeom prst="rect">
            <a:avLst/>
          </a:prstGeom>
          <a:noFill/>
        </p:spPr>
        <p:txBody>
          <a:bodyPr wrap="square" rtlCol="0">
            <a:spAutoFit/>
          </a:bodyPr>
          <a:lstStyle/>
          <a:p>
            <a:pPr marL="16933" algn="ctr">
              <a:spcBef>
                <a:spcPts val="133"/>
              </a:spcBef>
              <a:tabLst>
                <a:tab pos="7932222" algn="l"/>
              </a:tabLst>
            </a:pPr>
            <a:r>
              <a:rPr lang="es-CO" sz="3600" b="1" dirty="0">
                <a:solidFill>
                  <a:schemeClr val="bg1">
                    <a:lumMod val="50000"/>
                  </a:schemeClr>
                </a:solidFill>
              </a:rPr>
              <a:t>Plan Anual Auditoría  para la Vigencia 2023</a:t>
            </a:r>
          </a:p>
        </p:txBody>
      </p:sp>
      <p:sp>
        <p:nvSpPr>
          <p:cNvPr id="14" name="CuadroTexto 13">
            <a:extLst>
              <a:ext uri="{FF2B5EF4-FFF2-40B4-BE49-F238E27FC236}">
                <a16:creationId xmlns:a16="http://schemas.microsoft.com/office/drawing/2014/main" id="{65821AFF-8951-4B37-BA24-115140B7F4D2}"/>
              </a:ext>
            </a:extLst>
          </p:cNvPr>
          <p:cNvSpPr txBox="1"/>
          <p:nvPr/>
        </p:nvSpPr>
        <p:spPr>
          <a:xfrm>
            <a:off x="655926" y="1563203"/>
            <a:ext cx="11057103" cy="1015663"/>
          </a:xfrm>
          <a:prstGeom prst="rect">
            <a:avLst/>
          </a:prstGeom>
          <a:noFill/>
        </p:spPr>
        <p:txBody>
          <a:bodyPr wrap="square">
            <a:spAutoFit/>
          </a:bodyPr>
          <a:lstStyle/>
          <a:p>
            <a:pPr algn="just"/>
            <a:r>
              <a:rPr lang="es-CO" sz="2000" dirty="0"/>
              <a:t>Contribuir al mejoramiento procesos de la Caja de la Vivienda Popular y al cumplimento de los objetivos institucionales, mediante el desarrollo de actividades de auditoria, evaluación, seguimiento y asesoría,  con un enfoque preventivo basado en riesgos. </a:t>
            </a:r>
          </a:p>
        </p:txBody>
      </p:sp>
      <p:sp>
        <p:nvSpPr>
          <p:cNvPr id="15" name="CuadroTexto 14">
            <a:extLst>
              <a:ext uri="{FF2B5EF4-FFF2-40B4-BE49-F238E27FC236}">
                <a16:creationId xmlns:a16="http://schemas.microsoft.com/office/drawing/2014/main" id="{C81159CF-0085-4DE4-A5E8-8043DE75453B}"/>
              </a:ext>
            </a:extLst>
          </p:cNvPr>
          <p:cNvSpPr txBox="1"/>
          <p:nvPr/>
        </p:nvSpPr>
        <p:spPr>
          <a:xfrm>
            <a:off x="655926" y="945398"/>
            <a:ext cx="9264353" cy="584775"/>
          </a:xfrm>
          <a:prstGeom prst="rect">
            <a:avLst/>
          </a:prstGeom>
          <a:noFill/>
        </p:spPr>
        <p:txBody>
          <a:bodyPr wrap="square">
            <a:spAutoFit/>
          </a:bodyPr>
          <a:lstStyle/>
          <a:p>
            <a:r>
              <a:rPr lang="es-CO" sz="3200" b="1" spc="-13" dirty="0">
                <a:solidFill>
                  <a:srgbClr val="FDB72B"/>
                </a:solidFill>
              </a:rPr>
              <a:t>Objetivo</a:t>
            </a:r>
          </a:p>
        </p:txBody>
      </p:sp>
      <p:sp>
        <p:nvSpPr>
          <p:cNvPr id="16" name="CuadroTexto 15">
            <a:extLst>
              <a:ext uri="{FF2B5EF4-FFF2-40B4-BE49-F238E27FC236}">
                <a16:creationId xmlns:a16="http://schemas.microsoft.com/office/drawing/2014/main" id="{BE32E80B-32E3-4B44-997F-7390D9CDB4D7}"/>
              </a:ext>
            </a:extLst>
          </p:cNvPr>
          <p:cNvSpPr txBox="1"/>
          <p:nvPr/>
        </p:nvSpPr>
        <p:spPr>
          <a:xfrm>
            <a:off x="655925" y="2706258"/>
            <a:ext cx="5835383" cy="584775"/>
          </a:xfrm>
          <a:prstGeom prst="rect">
            <a:avLst/>
          </a:prstGeom>
          <a:noFill/>
        </p:spPr>
        <p:txBody>
          <a:bodyPr wrap="square">
            <a:spAutoFit/>
          </a:bodyPr>
          <a:lstStyle>
            <a:defPPr>
              <a:defRPr lang="es-ES"/>
            </a:defPPr>
            <a:lvl1pPr>
              <a:defRPr sz="3200" b="1" spc="-13">
                <a:solidFill>
                  <a:srgbClr val="FDB72B"/>
                </a:solidFill>
              </a:defRPr>
            </a:lvl1pPr>
          </a:lstStyle>
          <a:p>
            <a:r>
              <a:rPr lang="es-CO" dirty="0"/>
              <a:t>Alcance</a:t>
            </a:r>
          </a:p>
        </p:txBody>
      </p:sp>
      <p:sp>
        <p:nvSpPr>
          <p:cNvPr id="17" name="CuadroTexto 16">
            <a:extLst>
              <a:ext uri="{FF2B5EF4-FFF2-40B4-BE49-F238E27FC236}">
                <a16:creationId xmlns:a16="http://schemas.microsoft.com/office/drawing/2014/main" id="{17D38689-E25E-4E0B-89B0-C7E626542FF7}"/>
              </a:ext>
            </a:extLst>
          </p:cNvPr>
          <p:cNvSpPr txBox="1"/>
          <p:nvPr/>
        </p:nvSpPr>
        <p:spPr>
          <a:xfrm>
            <a:off x="655924" y="3324063"/>
            <a:ext cx="10993502" cy="1015663"/>
          </a:xfrm>
          <a:prstGeom prst="rect">
            <a:avLst/>
          </a:prstGeom>
          <a:noFill/>
        </p:spPr>
        <p:txBody>
          <a:bodyPr wrap="square">
            <a:spAutoFit/>
          </a:bodyPr>
          <a:lstStyle>
            <a:defPPr>
              <a:defRPr lang="es-ES"/>
            </a:defPPr>
            <a:lvl1pPr algn="just">
              <a:defRPr sz="2000"/>
            </a:lvl1pPr>
          </a:lstStyle>
          <a:p>
            <a:r>
              <a:rPr lang="es-CO" dirty="0"/>
              <a:t>El Plan Anual de Auditorías 2023 propuesto tiene una cobertura de evaluación del </a:t>
            </a:r>
            <a:r>
              <a:rPr lang="es-CO" b="1" dirty="0"/>
              <a:t>33% </a:t>
            </a:r>
            <a:r>
              <a:rPr lang="es-CO" dirty="0"/>
              <a:t>del universo auditable que abarca los procesos, proyectos, planes, políticas, sistemas de gestión, contratación y normas legales aplicables.</a:t>
            </a:r>
          </a:p>
        </p:txBody>
      </p:sp>
      <p:sp>
        <p:nvSpPr>
          <p:cNvPr id="24" name="CuadroTexto 23">
            <a:extLst>
              <a:ext uri="{FF2B5EF4-FFF2-40B4-BE49-F238E27FC236}">
                <a16:creationId xmlns:a16="http://schemas.microsoft.com/office/drawing/2014/main" id="{BE32E80B-32E3-4B44-997F-7390D9CDB4D7}"/>
              </a:ext>
            </a:extLst>
          </p:cNvPr>
          <p:cNvSpPr txBox="1"/>
          <p:nvPr/>
        </p:nvSpPr>
        <p:spPr>
          <a:xfrm>
            <a:off x="655924" y="4337327"/>
            <a:ext cx="5835383" cy="584775"/>
          </a:xfrm>
          <a:prstGeom prst="rect">
            <a:avLst/>
          </a:prstGeom>
          <a:noFill/>
        </p:spPr>
        <p:txBody>
          <a:bodyPr wrap="square">
            <a:spAutoFit/>
          </a:bodyPr>
          <a:lstStyle>
            <a:defPPr>
              <a:defRPr lang="es-ES"/>
            </a:defPPr>
            <a:lvl1pPr>
              <a:defRPr sz="3200" b="1" spc="-13">
                <a:solidFill>
                  <a:srgbClr val="FDB72B"/>
                </a:solidFill>
              </a:defRPr>
            </a:lvl1pPr>
          </a:lstStyle>
          <a:p>
            <a:r>
              <a:rPr lang="es-CO" dirty="0"/>
              <a:t>Recursos</a:t>
            </a:r>
          </a:p>
        </p:txBody>
      </p:sp>
      <p:sp>
        <p:nvSpPr>
          <p:cNvPr id="29" name="CuadroTexto 28">
            <a:extLst>
              <a:ext uri="{FF2B5EF4-FFF2-40B4-BE49-F238E27FC236}">
                <a16:creationId xmlns:a16="http://schemas.microsoft.com/office/drawing/2014/main" id="{17D38689-E25E-4E0B-89B0-C7E626542FF7}"/>
              </a:ext>
            </a:extLst>
          </p:cNvPr>
          <p:cNvSpPr txBox="1"/>
          <p:nvPr/>
        </p:nvSpPr>
        <p:spPr>
          <a:xfrm>
            <a:off x="655924" y="4892026"/>
            <a:ext cx="10816546" cy="1631216"/>
          </a:xfrm>
          <a:prstGeom prst="rect">
            <a:avLst/>
          </a:prstGeom>
          <a:noFill/>
          <a:ln>
            <a:noFill/>
          </a:ln>
        </p:spPr>
        <p:txBody>
          <a:bodyPr wrap="square">
            <a:spAutoFit/>
          </a:bodyPr>
          <a:lstStyle/>
          <a:p>
            <a:pPr marL="304792" indent="-304792" algn="just">
              <a:buFont typeface="Arial" panose="020B0604020202020204" pitchFamily="34" charset="0"/>
              <a:buChar char="•"/>
            </a:pPr>
            <a:r>
              <a:rPr lang="es-MX" sz="2000" dirty="0"/>
              <a:t>Equipo multidisciplinario de profesionales (Contador, Abogado, Ingeniero/Arquitecto, Ingeniero de Sistemas, Economista y Administrador Público).</a:t>
            </a:r>
          </a:p>
          <a:p>
            <a:pPr marL="304792" indent="-304792" algn="just">
              <a:buFont typeface="Arial" panose="020B0604020202020204" pitchFamily="34" charset="0"/>
              <a:buChar char="•"/>
            </a:pPr>
            <a:r>
              <a:rPr lang="es-MX" sz="2000" dirty="0"/>
              <a:t>Logística para visitas de campo a terreno</a:t>
            </a:r>
          </a:p>
          <a:p>
            <a:pPr marL="304792" indent="-304792" algn="just">
              <a:buFont typeface="Arial" panose="020B0604020202020204" pitchFamily="34" charset="0"/>
              <a:buChar char="•"/>
            </a:pPr>
            <a:r>
              <a:rPr lang="es-MX" sz="2000" dirty="0"/>
              <a:t>Acceso a sistemas de información</a:t>
            </a:r>
          </a:p>
          <a:p>
            <a:pPr marL="304792" indent="-304792" algn="just">
              <a:buFont typeface="Arial" panose="020B0604020202020204" pitchFamily="34" charset="0"/>
              <a:buChar char="•"/>
            </a:pPr>
            <a:r>
              <a:rPr lang="es-MX" sz="2000" dirty="0"/>
              <a:t>Capacitación en Normas Internacionales de Auditorias NIA</a:t>
            </a:r>
          </a:p>
        </p:txBody>
      </p:sp>
    </p:spTree>
    <p:extLst>
      <p:ext uri="{BB962C8B-B14F-4D97-AF65-F5344CB8AC3E}">
        <p14:creationId xmlns:p14="http://schemas.microsoft.com/office/powerpoint/2010/main" val="80013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5" name="Google Shape;96;p16"/>
          <p:cNvSpPr/>
          <p:nvPr/>
        </p:nvSpPr>
        <p:spPr>
          <a:xfrm rot="-8100000">
            <a:off x="689188" y="693993"/>
            <a:ext cx="234193" cy="234193"/>
          </a:xfrm>
          <a:prstGeom prst="rtTriangle">
            <a:avLst/>
          </a:prstGeom>
          <a:solidFill>
            <a:srgbClr val="1F9565"/>
          </a:solidFill>
          <a:ln>
            <a:noFill/>
          </a:ln>
        </p:spPr>
        <p:txBody>
          <a:bodyPr spcFirstLastPara="1" wrap="square" lIns="121900" tIns="121900" rIns="121900" bIns="121900" anchor="ctr" anchorCtr="0">
            <a:noAutofit/>
          </a:bodyPr>
          <a:lstStyle/>
          <a:p>
            <a:endParaRPr sz="1600"/>
          </a:p>
        </p:txBody>
      </p:sp>
      <p:sp>
        <p:nvSpPr>
          <p:cNvPr id="6" name="CuadroTexto 5"/>
          <p:cNvSpPr txBox="1"/>
          <p:nvPr/>
        </p:nvSpPr>
        <p:spPr>
          <a:xfrm>
            <a:off x="1032845" y="566320"/>
            <a:ext cx="5950857" cy="338554"/>
          </a:xfrm>
          <a:prstGeom prst="rect">
            <a:avLst/>
          </a:prstGeom>
          <a:noFill/>
        </p:spPr>
        <p:txBody>
          <a:bodyPr wrap="square" rtlCol="0">
            <a:spAutoFit/>
          </a:bodyPr>
          <a:lstStyle/>
          <a:p>
            <a:r>
              <a:rPr lang="es-MX" sz="1600" b="1" dirty="0"/>
              <a:t>Plan Anual de Auditorias 2023</a:t>
            </a:r>
            <a:endParaRPr lang="es-CO" sz="1600" b="1" dirty="0"/>
          </a:p>
        </p:txBody>
      </p:sp>
      <p:cxnSp>
        <p:nvCxnSpPr>
          <p:cNvPr id="27" name="Conector recto 26">
            <a:extLst>
              <a:ext uri="{FF2B5EF4-FFF2-40B4-BE49-F238E27FC236}">
                <a16:creationId xmlns:a16="http://schemas.microsoft.com/office/drawing/2014/main" id="{5E2C2B7E-A1FA-4951-B3D7-9E8F7F8864ED}"/>
              </a:ext>
            </a:extLst>
          </p:cNvPr>
          <p:cNvCxnSpPr>
            <a:cxnSpLocks/>
          </p:cNvCxnSpPr>
          <p:nvPr/>
        </p:nvCxnSpPr>
        <p:spPr>
          <a:xfrm>
            <a:off x="1787344" y="7068619"/>
            <a:ext cx="10161933" cy="0"/>
          </a:xfrm>
          <a:prstGeom prst="line">
            <a:avLst/>
          </a:prstGeom>
        </p:spPr>
        <p:style>
          <a:lnRef idx="2">
            <a:schemeClr val="accent2"/>
          </a:lnRef>
          <a:fillRef idx="0">
            <a:schemeClr val="accent2"/>
          </a:fillRef>
          <a:effectRef idx="1">
            <a:schemeClr val="accent2"/>
          </a:effectRef>
          <a:fontRef idx="minor">
            <a:schemeClr val="tx1"/>
          </a:fontRef>
        </p:style>
      </p:cxnSp>
      <p:sp>
        <p:nvSpPr>
          <p:cNvPr id="29" name="CuadroTexto 1">
            <a:extLst>
              <a:ext uri="{FF2B5EF4-FFF2-40B4-BE49-F238E27FC236}">
                <a16:creationId xmlns:a16="http://schemas.microsoft.com/office/drawing/2014/main" id="{F48F4E1E-298F-4598-A952-F252B64199FE}"/>
              </a:ext>
            </a:extLst>
          </p:cNvPr>
          <p:cNvSpPr txBox="1"/>
          <p:nvPr/>
        </p:nvSpPr>
        <p:spPr>
          <a:xfrm>
            <a:off x="6923603" y="5294276"/>
            <a:ext cx="4356906" cy="9507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Seguimiento Plan Mejoramiento Institucional (4)</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Seguimiento PAA y Comité Institucional de Control Interno (4)</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Seguimiento a la Sostenibilidad Contable (2)</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Seguimiento Ejecución Física, presupuestal y contractual (2)</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Arqueo de Caja Menor y Fuerte (2)</a:t>
            </a:r>
          </a:p>
        </p:txBody>
      </p:sp>
      <p:sp>
        <p:nvSpPr>
          <p:cNvPr id="30" name="CuadroTexto 1">
            <a:extLst>
              <a:ext uri="{FF2B5EF4-FFF2-40B4-BE49-F238E27FC236}">
                <a16:creationId xmlns:a16="http://schemas.microsoft.com/office/drawing/2014/main" id="{4CE7E1A9-CE9B-4095-B3AD-5BE60C480AA2}"/>
              </a:ext>
            </a:extLst>
          </p:cNvPr>
          <p:cNvSpPr txBox="1"/>
          <p:nvPr/>
        </p:nvSpPr>
        <p:spPr>
          <a:xfrm>
            <a:off x="6913450" y="777499"/>
            <a:ext cx="6454915" cy="12524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Procesos (4) Cobertura 25%</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Proyectos de Inversión (3) Cobertura 60%</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Planes (4) Cobertura 29%</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Sistemas Gestión (2) Cobertura 40%</a:t>
            </a:r>
          </a:p>
          <a:p>
            <a:pPr marL="228594" indent="-228594">
              <a:buFont typeface="Arial" panose="020B0604020202020204" pitchFamily="34" charset="0"/>
              <a:buChar char="•"/>
            </a:pPr>
            <a:r>
              <a:rPr lang="es-MX" sz="1200" dirty="0">
                <a:latin typeface="Calibri" panose="020F0502020204030204" pitchFamily="34" charset="0"/>
                <a:cs typeface="Calibri" panose="020F0502020204030204" pitchFamily="34" charset="0"/>
              </a:rPr>
              <a:t>Políticas de Gestión (2) Cobertura 11%</a:t>
            </a:r>
          </a:p>
          <a:p>
            <a:pPr marL="228594" indent="-228594">
              <a:buFont typeface="Arial" panose="020B0604020202020204" pitchFamily="34" charset="0"/>
              <a:buChar char="•"/>
            </a:pPr>
            <a:r>
              <a:rPr lang="es-MX" sz="1200" dirty="0">
                <a:latin typeface="Calibri" panose="020F0502020204030204" pitchFamily="34" charset="0"/>
                <a:cs typeface="Calibri" panose="020F0502020204030204" pitchFamily="34" charset="0"/>
              </a:rPr>
              <a:t>Contratos 5 Cobertura del 1% .Del 33% Relevantes  </a:t>
            </a:r>
            <a:endParaRPr lang="es-CO" sz="1200" dirty="0">
              <a:latin typeface="Calibri" panose="020F0502020204030204" pitchFamily="34" charset="0"/>
              <a:cs typeface="Calibri" panose="020F0502020204030204" pitchFamily="34" charset="0"/>
            </a:endParaRPr>
          </a:p>
        </p:txBody>
      </p:sp>
      <p:sp>
        <p:nvSpPr>
          <p:cNvPr id="31" name="Rectángulo 30">
            <a:extLst>
              <a:ext uri="{FF2B5EF4-FFF2-40B4-BE49-F238E27FC236}">
                <a16:creationId xmlns:a16="http://schemas.microsoft.com/office/drawing/2014/main" id="{994F32CB-DF9F-45C1-9B3B-247DDD2CE5FE}"/>
              </a:ext>
            </a:extLst>
          </p:cNvPr>
          <p:cNvSpPr/>
          <p:nvPr/>
        </p:nvSpPr>
        <p:spPr>
          <a:xfrm>
            <a:off x="6522351" y="2071799"/>
            <a:ext cx="384043" cy="404903"/>
          </a:xfrm>
          <a:prstGeom prst="rect">
            <a:avLst/>
          </a:prstGeom>
          <a:solidFill>
            <a:srgbClr val="FF66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32" name="CuadroTexto 31">
            <a:extLst>
              <a:ext uri="{FF2B5EF4-FFF2-40B4-BE49-F238E27FC236}">
                <a16:creationId xmlns:a16="http://schemas.microsoft.com/office/drawing/2014/main" id="{C79DEA28-EC95-4F6B-A6D4-FC0B08A7CB52}"/>
              </a:ext>
            </a:extLst>
          </p:cNvPr>
          <p:cNvSpPr txBox="1"/>
          <p:nvPr/>
        </p:nvSpPr>
        <p:spPr>
          <a:xfrm>
            <a:off x="6990090" y="391626"/>
            <a:ext cx="3520387" cy="369332"/>
          </a:xfrm>
          <a:prstGeom prst="rect">
            <a:avLst/>
          </a:prstGeom>
          <a:noFill/>
        </p:spPr>
        <p:txBody>
          <a:bodyPr wrap="none" rtlCol="0">
            <a:spAutoFit/>
          </a:bodyPr>
          <a:lstStyle/>
          <a:p>
            <a:r>
              <a:rPr lang="es-CO" b="1" dirty="0">
                <a:latin typeface="Calibri" panose="020F0502020204030204" pitchFamily="34" charset="0"/>
                <a:cs typeface="Calibri" panose="020F0502020204030204" pitchFamily="34" charset="0"/>
              </a:rPr>
              <a:t>Auditorias Internas de Gestión (14)</a:t>
            </a:r>
          </a:p>
        </p:txBody>
      </p:sp>
      <p:sp>
        <p:nvSpPr>
          <p:cNvPr id="36" name="Rectángulo 35">
            <a:extLst>
              <a:ext uri="{FF2B5EF4-FFF2-40B4-BE49-F238E27FC236}">
                <a16:creationId xmlns:a16="http://schemas.microsoft.com/office/drawing/2014/main" id="{4C29C10E-A4F2-45A5-B317-947FEA734163}"/>
              </a:ext>
            </a:extLst>
          </p:cNvPr>
          <p:cNvSpPr/>
          <p:nvPr/>
        </p:nvSpPr>
        <p:spPr>
          <a:xfrm>
            <a:off x="6539560" y="330694"/>
            <a:ext cx="384043" cy="404903"/>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sz="1600" dirty="0">
              <a:latin typeface="Calibri" panose="020F0502020204030204" pitchFamily="34" charset="0"/>
              <a:cs typeface="Calibri" panose="020F0502020204030204" pitchFamily="34" charset="0"/>
            </a:endParaRPr>
          </a:p>
        </p:txBody>
      </p:sp>
      <p:sp>
        <p:nvSpPr>
          <p:cNvPr id="37" name="CuadroTexto 36">
            <a:extLst>
              <a:ext uri="{FF2B5EF4-FFF2-40B4-BE49-F238E27FC236}">
                <a16:creationId xmlns:a16="http://schemas.microsoft.com/office/drawing/2014/main" id="{DAAD3F76-7FEA-4D87-8F39-D4B2357CA9BB}"/>
              </a:ext>
            </a:extLst>
          </p:cNvPr>
          <p:cNvSpPr txBox="1"/>
          <p:nvPr/>
        </p:nvSpPr>
        <p:spPr>
          <a:xfrm>
            <a:off x="6923603" y="4875641"/>
            <a:ext cx="4658797" cy="400110"/>
          </a:xfrm>
          <a:prstGeom prst="rect">
            <a:avLst/>
          </a:prstGeom>
          <a:noFill/>
        </p:spPr>
        <p:txBody>
          <a:bodyPr wrap="square" rtlCol="0">
            <a:spAutoFit/>
          </a:bodyPr>
          <a:lstStyle/>
          <a:p>
            <a:r>
              <a:rPr lang="es-CO" sz="2000" b="1" dirty="0">
                <a:latin typeface="Calibri" panose="020F0502020204030204" pitchFamily="34" charset="0"/>
                <a:cs typeface="Calibri" panose="020F0502020204030204" pitchFamily="34" charset="0"/>
              </a:rPr>
              <a:t>Seguimientos Periódicos (14)</a:t>
            </a:r>
          </a:p>
        </p:txBody>
      </p:sp>
      <p:sp>
        <p:nvSpPr>
          <p:cNvPr id="38" name="Rectángulo 37">
            <a:extLst>
              <a:ext uri="{FF2B5EF4-FFF2-40B4-BE49-F238E27FC236}">
                <a16:creationId xmlns:a16="http://schemas.microsoft.com/office/drawing/2014/main" id="{2DB91FC8-F4B4-4C4C-B3C0-672FE2E8C5BD}"/>
              </a:ext>
            </a:extLst>
          </p:cNvPr>
          <p:cNvSpPr/>
          <p:nvPr/>
        </p:nvSpPr>
        <p:spPr>
          <a:xfrm>
            <a:off x="735604" y="5012462"/>
            <a:ext cx="384043" cy="4049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600" dirty="0">
              <a:latin typeface="Calibri" panose="020F0502020204030204" pitchFamily="34" charset="0"/>
              <a:cs typeface="Calibri" panose="020F0502020204030204" pitchFamily="34" charset="0"/>
            </a:endParaRPr>
          </a:p>
        </p:txBody>
      </p:sp>
      <p:sp>
        <p:nvSpPr>
          <p:cNvPr id="39" name="CuadroTexto 38">
            <a:extLst>
              <a:ext uri="{FF2B5EF4-FFF2-40B4-BE49-F238E27FC236}">
                <a16:creationId xmlns:a16="http://schemas.microsoft.com/office/drawing/2014/main" id="{3E76E0F0-EE03-4902-B507-7C0E1DBFCDC6}"/>
              </a:ext>
            </a:extLst>
          </p:cNvPr>
          <p:cNvSpPr txBox="1"/>
          <p:nvPr/>
        </p:nvSpPr>
        <p:spPr>
          <a:xfrm>
            <a:off x="6956041" y="2080797"/>
            <a:ext cx="4658797" cy="400110"/>
          </a:xfrm>
          <a:prstGeom prst="rect">
            <a:avLst/>
          </a:prstGeom>
          <a:noFill/>
        </p:spPr>
        <p:txBody>
          <a:bodyPr wrap="square" rtlCol="0">
            <a:spAutoFit/>
          </a:bodyPr>
          <a:lstStyle/>
          <a:p>
            <a:r>
              <a:rPr lang="es-CO" sz="2000" b="1" dirty="0">
                <a:latin typeface="Calibri" panose="020F0502020204030204" pitchFamily="34" charset="0"/>
                <a:cs typeface="Calibri" panose="020F0502020204030204" pitchFamily="34" charset="0"/>
              </a:rPr>
              <a:t>Informes Regulatorios (27)</a:t>
            </a:r>
          </a:p>
        </p:txBody>
      </p:sp>
      <p:sp>
        <p:nvSpPr>
          <p:cNvPr id="40" name="CuadroTexto 1">
            <a:extLst>
              <a:ext uri="{FF2B5EF4-FFF2-40B4-BE49-F238E27FC236}">
                <a16:creationId xmlns:a16="http://schemas.microsoft.com/office/drawing/2014/main" id="{918769A4-FDB7-4797-BD3A-E6CB25E54553}"/>
              </a:ext>
            </a:extLst>
          </p:cNvPr>
          <p:cNvSpPr txBox="1"/>
          <p:nvPr/>
        </p:nvSpPr>
        <p:spPr>
          <a:xfrm>
            <a:off x="6956041" y="2419956"/>
            <a:ext cx="5183608" cy="20689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Medidas de Austeridad en el Gasto Público (4)</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Plan Anticorrupción y Atención al Ciudadano –PAAC (3)</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Mapa de Riesgos de Corrupción- PAAC (3)</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Contingente judicial (SIPROJ) (4)</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Peticiones, Quejas, Reclamos y Sugerencias (2)</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Evaluación Control Interno Contable (1)</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Evaluación Independiente del Estado del SCI (2)</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Evaluación Institucional por Dependencias (12 Dependencias) (1)</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Revisión Informe Gestión Judicial (2)</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Seguimiento a la Gestión de los Comités de Conciliación  (2)</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Seguimiento Cumplimiento Normas de Derechos de Autor (1)</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Seguimiento Directiva 008 de 2013 (1)</a:t>
            </a:r>
          </a:p>
          <a:p>
            <a:pPr marL="228594" indent="-228594">
              <a:buFont typeface="Arial" panose="020B0604020202020204" pitchFamily="34" charset="0"/>
              <a:buChar char="•"/>
            </a:pPr>
            <a:r>
              <a:rPr lang="es-CO" sz="1200" dirty="0">
                <a:latin typeface="Calibri" panose="020F0502020204030204" pitchFamily="34" charset="0"/>
                <a:cs typeface="Calibri" panose="020F0502020204030204" pitchFamily="34" charset="0"/>
              </a:rPr>
              <a:t>Verificación Reporte SIDEAP (1), Reporte (FURAG) (1)</a:t>
            </a:r>
          </a:p>
          <a:p>
            <a:pPr marL="228594" indent="-228594">
              <a:buFont typeface="Arial" panose="020B0604020202020204" pitchFamily="34" charset="0"/>
              <a:buChar char="•"/>
            </a:pPr>
            <a:endParaRPr lang="es-MX" sz="1050" dirty="0">
              <a:latin typeface="Calibri" panose="020F0502020204030204" pitchFamily="34" charset="0"/>
              <a:cs typeface="Calibri" panose="020F0502020204030204" pitchFamily="34" charset="0"/>
            </a:endParaRPr>
          </a:p>
        </p:txBody>
      </p:sp>
      <p:sp>
        <p:nvSpPr>
          <p:cNvPr id="42" name="CuadroTexto 41">
            <a:extLst>
              <a:ext uri="{FF2B5EF4-FFF2-40B4-BE49-F238E27FC236}">
                <a16:creationId xmlns:a16="http://schemas.microsoft.com/office/drawing/2014/main" id="{9497FA7E-7A13-452D-B282-6ABC9A5A8FA5}"/>
              </a:ext>
            </a:extLst>
          </p:cNvPr>
          <p:cNvSpPr txBox="1"/>
          <p:nvPr/>
        </p:nvSpPr>
        <p:spPr>
          <a:xfrm>
            <a:off x="1309379" y="4961517"/>
            <a:ext cx="4342902" cy="1231106"/>
          </a:xfrm>
          <a:prstGeom prst="rect">
            <a:avLst/>
          </a:prstGeom>
          <a:noFill/>
        </p:spPr>
        <p:txBody>
          <a:bodyPr wrap="square" rtlCol="0">
            <a:spAutoFit/>
          </a:bodyPr>
          <a:lstStyle/>
          <a:p>
            <a:pPr fontAlgn="ctr"/>
            <a:r>
              <a:rPr lang="es-CO" b="1" dirty="0">
                <a:latin typeface="Calibri" panose="020F0502020204030204" pitchFamily="34" charset="0"/>
                <a:cs typeface="Calibri" panose="020F0502020204030204" pitchFamily="34" charset="0"/>
              </a:rPr>
              <a:t>Relación entes de control externo (54) </a:t>
            </a:r>
          </a:p>
          <a:p>
            <a:pPr marL="228594" indent="-228594" fontAlgn="ctr">
              <a:buFont typeface="Arial" panose="020B0604020202020204" pitchFamily="34" charset="0"/>
              <a:buChar char="•"/>
            </a:pPr>
            <a:r>
              <a:rPr lang="es-MX" sz="1400" dirty="0">
                <a:latin typeface="Calibri" panose="020F0502020204030204" pitchFamily="34" charset="0"/>
                <a:cs typeface="Calibri" panose="020F0502020204030204" pitchFamily="34" charset="0"/>
              </a:rPr>
              <a:t>Auditoria de Cumplimiento (2)</a:t>
            </a:r>
          </a:p>
          <a:p>
            <a:pPr marL="228594" indent="-228594" fontAlgn="ctr">
              <a:buFont typeface="Arial" panose="020B0604020202020204" pitchFamily="34" charset="0"/>
              <a:buChar char="•"/>
            </a:pPr>
            <a:r>
              <a:rPr lang="es-MX" sz="1400" dirty="0">
                <a:latin typeface="Calibri" panose="020F0502020204030204" pitchFamily="34" charset="0"/>
                <a:cs typeface="Calibri" panose="020F0502020204030204" pitchFamily="34" charset="0"/>
              </a:rPr>
              <a:t>Auditoria de Regularidad (1)</a:t>
            </a:r>
          </a:p>
          <a:p>
            <a:pPr marL="228594" indent="-228594" fontAlgn="ctr">
              <a:buFont typeface="Arial" panose="020B0604020202020204" pitchFamily="34" charset="0"/>
              <a:buChar char="•"/>
            </a:pPr>
            <a:r>
              <a:rPr lang="es-MX" sz="1400" dirty="0">
                <a:latin typeface="Calibri" panose="020F0502020204030204" pitchFamily="34" charset="0"/>
                <a:cs typeface="Calibri" panose="020F0502020204030204" pitchFamily="34" charset="0"/>
              </a:rPr>
              <a:t>Reporte cuenta anual y mensual (25)</a:t>
            </a:r>
          </a:p>
          <a:p>
            <a:pPr marL="228594" indent="-228594" fontAlgn="ctr">
              <a:buFont typeface="Arial" panose="020B0604020202020204" pitchFamily="34" charset="0"/>
              <a:buChar char="•"/>
            </a:pPr>
            <a:r>
              <a:rPr lang="es-MX" sz="1400" dirty="0">
                <a:latin typeface="Calibri" panose="020F0502020204030204" pitchFamily="34" charset="0"/>
                <a:cs typeface="Calibri" panose="020F0502020204030204" pitchFamily="34" charset="0"/>
              </a:rPr>
              <a:t>Informe Personería (12), Reporte SIRECI (2)</a:t>
            </a:r>
            <a:endParaRPr lang="es-CO" sz="1400" dirty="0">
              <a:latin typeface="Calibri" panose="020F0502020204030204" pitchFamily="34" charset="0"/>
              <a:cs typeface="Calibri" panose="020F0502020204030204" pitchFamily="34" charset="0"/>
            </a:endParaRPr>
          </a:p>
        </p:txBody>
      </p:sp>
      <p:sp>
        <p:nvSpPr>
          <p:cNvPr id="22" name="Rectángulo 21">
            <a:extLst>
              <a:ext uri="{FF2B5EF4-FFF2-40B4-BE49-F238E27FC236}">
                <a16:creationId xmlns:a16="http://schemas.microsoft.com/office/drawing/2014/main" id="{2DB91FC8-F4B4-4C4C-B3C0-672FE2E8C5BD}"/>
              </a:ext>
            </a:extLst>
          </p:cNvPr>
          <p:cNvSpPr/>
          <p:nvPr/>
        </p:nvSpPr>
        <p:spPr>
          <a:xfrm>
            <a:off x="6539560" y="4908583"/>
            <a:ext cx="384043" cy="404903"/>
          </a:xfrm>
          <a:prstGeom prst="rect">
            <a:avLst/>
          </a:prstGeom>
          <a:solidFill>
            <a:srgbClr val="92D05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sz="2000" dirty="0">
              <a:latin typeface="Calibri" panose="020F0502020204030204" pitchFamily="34" charset="0"/>
              <a:cs typeface="Calibri" panose="020F0502020204030204" pitchFamily="34" charset="0"/>
            </a:endParaRPr>
          </a:p>
        </p:txBody>
      </p:sp>
      <p:pic>
        <p:nvPicPr>
          <p:cNvPr id="25" name="Imagen 24">
            <a:extLst>
              <a:ext uri="{FF2B5EF4-FFF2-40B4-BE49-F238E27FC236}">
                <a16:creationId xmlns:a16="http://schemas.microsoft.com/office/drawing/2014/main" id="{FB0E23E4-AD58-44E0-BA0E-04CD31C8E09A}"/>
              </a:ext>
            </a:extLst>
          </p:cNvPr>
          <p:cNvPicPr>
            <a:picLocks noChangeAspect="1"/>
          </p:cNvPicPr>
          <p:nvPr/>
        </p:nvPicPr>
        <p:blipFill rotWithShape="1">
          <a:blip r:embed="rId3"/>
          <a:srcRect b="14546"/>
          <a:stretch/>
        </p:blipFill>
        <p:spPr>
          <a:xfrm>
            <a:off x="339206" y="914524"/>
            <a:ext cx="1841051" cy="1923613"/>
          </a:xfrm>
          <a:prstGeom prst="rect">
            <a:avLst/>
          </a:prstGeom>
        </p:spPr>
      </p:pic>
      <p:sp>
        <p:nvSpPr>
          <p:cNvPr id="26" name="CuadroTexto 25">
            <a:extLst>
              <a:ext uri="{FF2B5EF4-FFF2-40B4-BE49-F238E27FC236}">
                <a16:creationId xmlns:a16="http://schemas.microsoft.com/office/drawing/2014/main" id="{203C1243-8EDA-405D-AC58-8719598B729B}"/>
              </a:ext>
            </a:extLst>
          </p:cNvPr>
          <p:cNvSpPr txBox="1"/>
          <p:nvPr/>
        </p:nvSpPr>
        <p:spPr>
          <a:xfrm>
            <a:off x="1309379" y="1112039"/>
            <a:ext cx="248421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400" b="1" dirty="0">
                <a:solidFill>
                  <a:schemeClr val="tx1">
                    <a:lumMod val="65000"/>
                    <a:lumOff val="35000"/>
                  </a:schemeClr>
                </a:solidFill>
              </a:rPr>
              <a:t>PAA 2023</a:t>
            </a:r>
            <a:endParaRPr lang="es-CO" sz="2400" b="1" dirty="0">
              <a:solidFill>
                <a:schemeClr val="tx1">
                  <a:lumMod val="65000"/>
                  <a:lumOff val="35000"/>
                </a:schemeClr>
              </a:solidFill>
            </a:endParaRPr>
          </a:p>
        </p:txBody>
      </p:sp>
      <p:sp>
        <p:nvSpPr>
          <p:cNvPr id="28" name="CuadroTexto 27">
            <a:extLst>
              <a:ext uri="{FF2B5EF4-FFF2-40B4-BE49-F238E27FC236}">
                <a16:creationId xmlns:a16="http://schemas.microsoft.com/office/drawing/2014/main" id="{64B5D6F4-63A3-4CD3-972F-A0C411DC79F9}"/>
              </a:ext>
            </a:extLst>
          </p:cNvPr>
          <p:cNvSpPr txBox="1"/>
          <p:nvPr/>
        </p:nvSpPr>
        <p:spPr>
          <a:xfrm>
            <a:off x="3286870" y="1112039"/>
            <a:ext cx="1013441" cy="461665"/>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MX" sz="2400" b="1" dirty="0">
                <a:solidFill>
                  <a:schemeClr val="tx1"/>
                </a:solidFill>
              </a:rPr>
              <a:t>109</a:t>
            </a:r>
            <a:endParaRPr lang="es-CO" sz="2400" b="1" dirty="0">
              <a:solidFill>
                <a:schemeClr val="tx1"/>
              </a:solidFill>
            </a:endParaRPr>
          </a:p>
        </p:txBody>
      </p:sp>
      <p:graphicFrame>
        <p:nvGraphicFramePr>
          <p:cNvPr id="24" name="Gráfico 23"/>
          <p:cNvGraphicFramePr>
            <a:graphicFrameLocks/>
          </p:cNvGraphicFramePr>
          <p:nvPr>
            <p:extLst>
              <p:ext uri="{D42A27DB-BD31-4B8C-83A1-F6EECF244321}">
                <p14:modId xmlns:p14="http://schemas.microsoft.com/office/powerpoint/2010/main" val="2958505238"/>
              </p:ext>
            </p:extLst>
          </p:nvPr>
        </p:nvGraphicFramePr>
        <p:xfrm>
          <a:off x="735604" y="1876329"/>
          <a:ext cx="6305227" cy="30851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6301248"/>
      </p:ext>
    </p:extLst>
  </p:cSld>
  <p:clrMapOvr>
    <a:masterClrMapping/>
  </p:clrMapOvr>
</p:sld>
</file>

<file path=ppt/theme/theme1.xml><?xml version="1.0" encoding="utf-8"?>
<a:theme xmlns:a="http://schemas.openxmlformats.org/drawingml/2006/main" name="Tema predeterminado">
  <a:themeElements>
    <a:clrScheme name="Crepúsculo">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repúsc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Tema predeterminado.thmx</Template>
  <TotalTime>7233</TotalTime>
  <Words>12197</Words>
  <Application>Microsoft Office PowerPoint</Application>
  <PresentationFormat>Panorámica</PresentationFormat>
  <Paragraphs>1976</Paragraphs>
  <Slides>65</Slides>
  <Notes>44</Notes>
  <HiddenSlides>3</HiddenSlides>
  <MMClips>0</MMClips>
  <ScaleCrop>false</ScaleCrop>
  <HeadingPairs>
    <vt:vector size="8" baseType="variant">
      <vt:variant>
        <vt:lpstr>Fuentes usadas</vt:lpstr>
      </vt:variant>
      <vt:variant>
        <vt:i4>12</vt:i4>
      </vt:variant>
      <vt:variant>
        <vt:lpstr>Tema</vt:lpstr>
      </vt:variant>
      <vt:variant>
        <vt:i4>4</vt:i4>
      </vt:variant>
      <vt:variant>
        <vt:lpstr>Servidores OLE incrustados</vt:lpstr>
      </vt:variant>
      <vt:variant>
        <vt:i4>1</vt:i4>
      </vt:variant>
      <vt:variant>
        <vt:lpstr>Títulos de diapositiva</vt:lpstr>
      </vt:variant>
      <vt:variant>
        <vt:i4>65</vt:i4>
      </vt:variant>
    </vt:vector>
  </HeadingPairs>
  <TitlesOfParts>
    <vt:vector size="82" baseType="lpstr">
      <vt:lpstr>Arial</vt:lpstr>
      <vt:lpstr>Arial Narrow</vt:lpstr>
      <vt:lpstr>Calibri</vt:lpstr>
      <vt:lpstr>Calibri Light</vt:lpstr>
      <vt:lpstr>helvetica</vt:lpstr>
      <vt:lpstr>Montserrat</vt:lpstr>
      <vt:lpstr>Museo Sans Condensed 500</vt:lpstr>
      <vt:lpstr>Museo Sans Condensed 700</vt:lpstr>
      <vt:lpstr>Museo Sans Condensed 900</vt:lpstr>
      <vt:lpstr>Roboto</vt:lpstr>
      <vt:lpstr>Verdana</vt:lpstr>
      <vt:lpstr>Wingdings</vt:lpstr>
      <vt:lpstr>Tema predeterminado</vt:lpstr>
      <vt:lpstr>1_Diseño personalizado</vt:lpstr>
      <vt:lpstr>2_Diseño personalizado</vt:lpstr>
      <vt:lpstr>Diseño personalizado</vt:lpstr>
      <vt:lpstr>Hoja de cálculo</vt:lpstr>
      <vt:lpstr>Presentación de PowerPoint</vt:lpstr>
      <vt:lpstr>Agenda </vt:lpstr>
      <vt:lpstr>1. Verificación del Quórum</vt:lpstr>
      <vt:lpstr>Presentación de PowerPoint</vt:lpstr>
      <vt:lpstr>Presentación de PowerPoint</vt:lpstr>
      <vt:lpstr>  Aprobación del acta del Comité del 27 de enero de 2023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 Cumplimiento Plan Anual de Auditorias 2023</vt:lpstr>
      <vt:lpstr>Presentación de PowerPoint</vt:lpstr>
      <vt:lpstr>Presentación de PowerPoint</vt:lpstr>
      <vt:lpstr>Presentación de PowerPoint</vt:lpstr>
      <vt:lpstr>Presentación de PowerPoint</vt:lpstr>
      <vt:lpstr>Acciones Incumplidas por la Contraloría (2) 30 días para Cierre</vt:lpstr>
      <vt:lpstr>Acciones Cumplidas Inefectivas por la Contraloría (5)</vt:lpstr>
      <vt:lpstr>Presentación de PowerPoint</vt:lpstr>
      <vt:lpstr>Acciones Cumplidas Inefectivas por la Control Interno (10)</vt:lpstr>
      <vt:lpstr>Presentación de PowerPoint</vt:lpstr>
      <vt:lpstr>Presentación de PowerPoint</vt:lpstr>
      <vt:lpstr>Acciones Cumplidas Inefectivas (1)</vt:lpstr>
      <vt:lpstr>Presentación de PowerPoint</vt:lpstr>
      <vt:lpstr>Presentación de PowerPoint</vt:lpstr>
      <vt:lpstr>Resultados Seguimiento del PAAC vigencia 2023</vt:lpstr>
      <vt:lpstr>Presentación de PowerPoint</vt:lpstr>
      <vt:lpstr>Resultados Seguimiento del PAAC vigencia 2023</vt:lpstr>
      <vt:lpstr>Resultados Seguimiento del PAAC vigencia 2023</vt:lpstr>
      <vt:lpstr>Resultados Seguimiento del PAAC vigencia 2023</vt:lpstr>
      <vt:lpstr>Resultados Seguimiento del PAAC vigencia 2023</vt:lpstr>
      <vt:lpstr>Resultados Seguimiento del PAAC vigencia 2023</vt:lpstr>
      <vt:lpstr>Resultados Seguimiento del PAAC vigencia 2023</vt:lpstr>
      <vt:lpstr>Resultados Seguimiento del PAAC vigencia 2023</vt:lpstr>
      <vt:lpstr>Resultados Seguimiento del PAAC vigencia 2023</vt:lpstr>
      <vt:lpstr>Resultados Seguimiento del PAAC vigencia 2023</vt:lpstr>
      <vt:lpstr>Evaluación Gestión de Riesgos de Corrupción 2023</vt:lpstr>
      <vt:lpstr>Evaluación Gestión de Riesgos de Corrupción 2023</vt:lpstr>
      <vt:lpstr>Evaluación Gestión de Riesgos de Corrupción 2023</vt:lpstr>
      <vt:lpstr>Presentación de PowerPoint</vt:lpstr>
      <vt:lpstr>Posible Riesgo de Corrupción en la selección de familias del programa de reasentamiento buscando un beneficio privado.</vt:lpstr>
      <vt:lpstr>Posible Riesgo de Corrupción al informar al ciudadano de un NO cumplimiento de condiciones de su vivienda cuando ésta SÍ cumple para la asignación de recursos (plan terrazas), buscando un beneficio privado.</vt:lpstr>
      <vt:lpstr>Posible Riesgo de Corrupción al informar al ciudadano de un NO cumplimiento de condiciones de su vivienda cuando esta SI cumple, para la asignación de recursos (plan terrazas) buscando un beneficio privado.</vt:lpstr>
      <vt:lpstr>Propuesta identificación riesgos de corrupción por parte de la OAP – PROCESO DUT. (Fuente 208-TIT-Pr-15 ADQUISICIÓN PREDIAL)</vt:lpstr>
      <vt:lpstr>Propuesta identificación riesgos de corrupción por parte de la OAP. (208-TIT-Pr-14 TRANSFERENCIA DE DOMINIO POR VENTA)</vt:lpstr>
      <vt:lpstr>Propuesta identificación riesgos de corrupción por parte de la OAP. (208-GA-PR-12 REGISTRO Y CONTROL DEL INVENTARIO DE BIENES INMUEBLES V6) </vt:lpstr>
      <vt:lpstr>Propuesta identificación riesgos de corrupción por parte de la OAP.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alcaldia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Comunicaciones Ac</dc:creator>
  <cp:lastModifiedBy>cvpe4327</cp:lastModifiedBy>
  <cp:revision>369</cp:revision>
  <dcterms:created xsi:type="dcterms:W3CDTF">2020-01-10T18:21:22Z</dcterms:created>
  <dcterms:modified xsi:type="dcterms:W3CDTF">2023-05-26T19:54:29Z</dcterms:modified>
</cp:coreProperties>
</file>