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8" r:id="rId2"/>
    <p:sldMasterId id="2147483696" r:id="rId3"/>
    <p:sldMasterId id="214748372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7" r:id="rId6"/>
    <p:sldId id="268" r:id="rId7"/>
    <p:sldId id="270" r:id="rId8"/>
    <p:sldId id="272" r:id="rId9"/>
    <p:sldId id="273" r:id="rId10"/>
    <p:sldId id="322" r:id="rId11"/>
    <p:sldId id="319" r:id="rId12"/>
    <p:sldId id="320" r:id="rId13"/>
    <p:sldId id="321" r:id="rId14"/>
    <p:sldId id="323" r:id="rId15"/>
    <p:sldId id="325" r:id="rId16"/>
    <p:sldId id="324" r:id="rId17"/>
    <p:sldId id="327" r:id="rId18"/>
    <p:sldId id="326" r:id="rId19"/>
    <p:sldId id="328" r:id="rId20"/>
    <p:sldId id="329" r:id="rId21"/>
    <p:sldId id="330" r:id="rId22"/>
    <p:sldId id="331" r:id="rId23"/>
    <p:sldId id="318" r:id="rId24"/>
    <p:sldId id="261" r:id="rId25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99"/>
    <a:srgbClr val="FF6600"/>
    <a:srgbClr val="F4FBDD"/>
    <a:srgbClr val="EB0029"/>
    <a:srgbClr val="FFB819"/>
    <a:srgbClr val="E39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754" autoAdjust="0"/>
  </p:normalViewPr>
  <p:slideViewPr>
    <p:cSldViewPr snapToGrid="0" snapToObjects="1">
      <p:cViewPr varScale="1">
        <p:scale>
          <a:sx n="104" d="100"/>
          <a:sy n="104" d="100"/>
        </p:scale>
        <p:origin x="115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16.160.201\control%20interno\2023\28.03%20PAA\04.%20Plan%20Anual%20de%20Auditor&#237;as%202023%20Seguimiento%2030may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Hoja1!$E$18</c:f>
              <c:strCache>
                <c:ptCount val="1"/>
                <c:pt idx="0">
                  <c:v>Programado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Hoja1!$D$19:$D$30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Hoja1!$E$19:$E$30</c:f>
              <c:numCache>
                <c:formatCode>General</c:formatCode>
                <c:ptCount val="12"/>
                <c:pt idx="0">
                  <c:v>14</c:v>
                </c:pt>
                <c:pt idx="1">
                  <c:v>21</c:v>
                </c:pt>
                <c:pt idx="2">
                  <c:v>29</c:v>
                </c:pt>
                <c:pt idx="3">
                  <c:v>34</c:v>
                </c:pt>
                <c:pt idx="4">
                  <c:v>51</c:v>
                </c:pt>
                <c:pt idx="5">
                  <c:v>56</c:v>
                </c:pt>
                <c:pt idx="6">
                  <c:v>78</c:v>
                </c:pt>
                <c:pt idx="7">
                  <c:v>87</c:v>
                </c:pt>
                <c:pt idx="8">
                  <c:v>96</c:v>
                </c:pt>
                <c:pt idx="9">
                  <c:v>112</c:v>
                </c:pt>
                <c:pt idx="10">
                  <c:v>120</c:v>
                </c:pt>
                <c:pt idx="11">
                  <c:v>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14-4BFA-9EEA-45550F77C3C9}"/>
            </c:ext>
          </c:extLst>
        </c:ser>
        <c:ser>
          <c:idx val="1"/>
          <c:order val="1"/>
          <c:tx>
            <c:strRef>
              <c:f>Hoja1!$F$18</c:f>
              <c:strCache>
                <c:ptCount val="1"/>
                <c:pt idx="0">
                  <c:v>Ejecutado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934774817377251E-2"/>
                  <c:y val="2.8608589116900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14-4BFA-9EEA-45550F77C3C9}"/>
                </c:ext>
              </c:extLst>
            </c:dLbl>
            <c:dLbl>
              <c:idx val="1"/>
              <c:layout>
                <c:manualLayout>
                  <c:x val="-2.0747613680154299E-2"/>
                  <c:y val="2.8608589116900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14-4BFA-9EEA-45550F77C3C9}"/>
                </c:ext>
              </c:extLst>
            </c:dLbl>
            <c:dLbl>
              <c:idx val="2"/>
              <c:layout>
                <c:manualLayout>
                  <c:x val="-2.4872387771636268E-2"/>
                  <c:y val="3.8696860164647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14-4BFA-9EEA-45550F77C3C9}"/>
                </c:ext>
              </c:extLst>
            </c:dLbl>
            <c:dLbl>
              <c:idx val="3"/>
              <c:layout>
                <c:manualLayout>
                  <c:x val="-2.6934774817377251E-2"/>
                  <c:y val="3.5334103148732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14-4BFA-9EEA-45550F77C3C9}"/>
                </c:ext>
              </c:extLst>
            </c:dLbl>
            <c:dLbl>
              <c:idx val="4"/>
              <c:layout>
                <c:manualLayout>
                  <c:x val="-2.6934774817377327E-2"/>
                  <c:y val="3.8696860164647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14-4BFA-9EEA-45550F77C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Hoja1!$D$19:$D$30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Hoja1!$F$19:$F$30</c:f>
              <c:numCache>
                <c:formatCode>General</c:formatCode>
                <c:ptCount val="12"/>
                <c:pt idx="0">
                  <c:v>14</c:v>
                </c:pt>
                <c:pt idx="1">
                  <c:v>21</c:v>
                </c:pt>
                <c:pt idx="2">
                  <c:v>29</c:v>
                </c:pt>
                <c:pt idx="3">
                  <c:v>34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14-4BFA-9EEA-45550F77C3C9}"/>
            </c:ext>
          </c:extLst>
        </c:ser>
        <c:ser>
          <c:idx val="2"/>
          <c:order val="2"/>
          <c:tx>
            <c:strRef>
              <c:f>Hoja1!$G$18</c:f>
              <c:strCache>
                <c:ptCount val="1"/>
                <c:pt idx="0">
                  <c:v>% Cumplimiento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210482350107903E-2"/>
                  <c:y val="-0.203421644981297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14-4BFA-9EEA-45550F77C3C9}"/>
                </c:ext>
              </c:extLst>
            </c:dLbl>
            <c:dLbl>
              <c:idx val="1"/>
              <c:layout>
                <c:manualLayout>
                  <c:x val="-4.4460030533071841E-2"/>
                  <c:y val="-0.250500243204119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14-4BFA-9EEA-45550F77C3C9}"/>
                </c:ext>
              </c:extLst>
            </c:dLbl>
            <c:dLbl>
              <c:idx val="2"/>
              <c:layout>
                <c:manualLayout>
                  <c:x val="-4.4460030533071841E-2"/>
                  <c:y val="-0.287490570379194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14-4BFA-9EEA-45550F77C3C9}"/>
                </c:ext>
              </c:extLst>
            </c:dLbl>
            <c:dLbl>
              <c:idx val="3"/>
              <c:layout>
                <c:manualLayout>
                  <c:x val="-4.239764348733089E-2"/>
                  <c:y val="-0.327843654570185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514-4BFA-9EEA-45550F77C3C9}"/>
                </c:ext>
              </c:extLst>
            </c:dLbl>
            <c:dLbl>
              <c:idx val="4"/>
              <c:layout>
                <c:manualLayout>
                  <c:x val="-3.9757788068782392E-2"/>
                  <c:y val="-0.405187065936251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514-4BFA-9EEA-45550F77C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Hoja1!$D$19:$D$30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Hoja1!$G$19:$G$30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0.98039215686274506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514-4BFA-9EEA-45550F77C3C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1724751"/>
        <c:axId val="81725711"/>
      </c:lineChart>
      <c:catAx>
        <c:axId val="8172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1725711"/>
        <c:crosses val="autoZero"/>
        <c:auto val="1"/>
        <c:lblAlgn val="ctr"/>
        <c:lblOffset val="100"/>
        <c:noMultiLvlLbl val="0"/>
      </c:catAx>
      <c:valAx>
        <c:axId val="81725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72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 w="3175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3B172-1139-4DFC-9D06-E479E44383D9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5E856-251A-4541-8E45-483D2207A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21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3B10E-4653-4C9B-97A4-CA97D89B572F}" type="datetimeFigureOut">
              <a:rPr lang="es-CO" smtClean="0"/>
              <a:t>9/06/2023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A21E7-7F17-43D0-8448-D22A4D86F7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519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21E7-7F17-43D0-8448-D22A4D86F7B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091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639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75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804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828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562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61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573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0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190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207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777B-0F3B-4F43-AC3C-5C6C311F135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A049-1292-6741-9CF4-3BB30D17C8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941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23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881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311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558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358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618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2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832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104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491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21B8-515C-8E45-ACC6-C958B3C94B4B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782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830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946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14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331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177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29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103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896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832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955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B13-654C-4B41-8DFF-F707977303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95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04E447-6086-B24C-AEF1-0B2C66E3544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pasto, exterior, campo, verde&#10;&#10;Descripción generada automáticamente">
            <a:extLst>
              <a:ext uri="{FF2B5EF4-FFF2-40B4-BE49-F238E27FC236}">
                <a16:creationId xmlns:a16="http://schemas.microsoft.com/office/drawing/2014/main" id="{776F8EA7-F02E-4043-9EB6-DCA2562FBF9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6920-19A3-4843-B9D5-11DF9EC37B0B}" type="slidenum">
              <a:rPr lang="es-ES" smtClean="0"/>
              <a:t>‹Nº›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343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777B-0F3B-4F43-AC3C-5C6C311F1351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A049-1292-6741-9CF4-3BB30D17C8D4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21B8-515C-8E45-ACC6-C958B3C94B4B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7B5D-4AAF-944F-8F79-1958F93DB25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"/>
            <a:ext cx="12192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DB13-654C-4B41-8DFF-F70797730382}" type="datetimeFigureOut">
              <a:rPr lang="es-ES" smtClean="0"/>
              <a:t>09/06/2023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D71F-2004-B44E-AB4E-71FB18684A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92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gi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hyperlink" Target="70_000000208_20230531%20Consoli%20Finall.xls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8004443" y="0"/>
            <a:ext cx="4221126" cy="6858000"/>
            <a:chOff x="4922874" y="0"/>
            <a:chExt cx="4221126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5D549B-B6FA-1048-A0B6-33ACA1F1D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837"/>
            <a:stretch/>
          </p:blipFill>
          <p:spPr>
            <a:xfrm>
              <a:off x="4922874" y="0"/>
              <a:ext cx="4221126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63EF7D-4E34-6247-8931-B71706B8B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535" b="69458"/>
            <a:stretch/>
          </p:blipFill>
          <p:spPr>
            <a:xfrm>
              <a:off x="6815470" y="0"/>
              <a:ext cx="2328530" cy="2094614"/>
            </a:xfrm>
            <a:prstGeom prst="rect">
              <a:avLst/>
            </a:prstGeom>
          </p:spPr>
        </p:pic>
      </p:grpSp>
      <p:sp>
        <p:nvSpPr>
          <p:cNvPr id="6" name="2 Subtítulo">
            <a:extLst>
              <a:ext uri="{FF2B5EF4-FFF2-40B4-BE49-F238E27FC236}">
                <a16:creationId xmlns:a16="http://schemas.microsoft.com/office/drawing/2014/main" id="{DFD672FC-CC81-3D42-B9E0-2B7329331C17}"/>
              </a:ext>
            </a:extLst>
          </p:cNvPr>
          <p:cNvSpPr txBox="1">
            <a:spLocks/>
          </p:cNvSpPr>
          <p:nvPr/>
        </p:nvSpPr>
        <p:spPr>
          <a:xfrm>
            <a:off x="5136989" y="4604166"/>
            <a:ext cx="2867454" cy="3465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57175"/>
            <a:r>
              <a:rPr lang="es-E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/>
              </a:rPr>
              <a:t>Enero del 2023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997089" y="5339061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09 de junio 2023</a:t>
            </a:r>
            <a:endParaRPr lang="es-CO" sz="2400" b="1" dirty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989AE0-35F7-4A6B-A88C-39D632B8CE2A}"/>
              </a:ext>
            </a:extLst>
          </p:cNvPr>
          <p:cNvSpPr/>
          <p:nvPr/>
        </p:nvSpPr>
        <p:spPr>
          <a:xfrm>
            <a:off x="3348261" y="2817270"/>
            <a:ext cx="6444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3º COMITÉ INSTITUCIONAL DE CORDINACIÓN DE CONTROL INTERNO</a:t>
            </a:r>
          </a:p>
          <a:p>
            <a:pPr algn="ctr"/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Sesión Extraordinaria </a:t>
            </a:r>
            <a:endParaRPr lang="es-CO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98" y="-45875"/>
            <a:ext cx="2790107" cy="21404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6217" t="15771" r="13411" b="14066"/>
          <a:stretch/>
        </p:blipFill>
        <p:spPr>
          <a:xfrm>
            <a:off x="-28598" y="3851212"/>
            <a:ext cx="2775589" cy="17186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l="8059" t="5966" r="7992" b="22641"/>
          <a:stretch/>
        </p:blipFill>
        <p:spPr>
          <a:xfrm>
            <a:off x="-44513" y="5407365"/>
            <a:ext cx="2806022" cy="15054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l="3002" t="2669" r="1791" b="4793"/>
          <a:stretch/>
        </p:blipFill>
        <p:spPr>
          <a:xfrm>
            <a:off x="-44513" y="2063125"/>
            <a:ext cx="2806022" cy="17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2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76122" y="2610104"/>
            <a:ext cx="2124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RECOMENDACIONES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15336" y="192738"/>
            <a:ext cx="75577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2800" spc="-210" dirty="0">
                <a:solidFill>
                  <a:srgbClr val="FFFFFF"/>
                </a:solidFill>
                <a:latin typeface="Trebuchet MS"/>
                <a:cs typeface="Trebuchet MS"/>
              </a:rPr>
              <a:t>Antecedentes de hallazgos de estudios y diseños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5830" y="862024"/>
            <a:ext cx="243078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1600" b="1" spc="-10" dirty="0">
                <a:solidFill>
                  <a:srgbClr val="FFFFFF"/>
                </a:solidFill>
                <a:latin typeface="Arial"/>
                <a:cs typeface="Arial"/>
              </a:rPr>
              <a:t>HALLAZGO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ONCLUSIÓN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1600" dirty="0">
              <a:latin typeface="Arial"/>
              <a:cs typeface="Arial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F395A3D7-7877-29AD-0C5A-6366E489F41A}"/>
              </a:ext>
            </a:extLst>
          </p:cNvPr>
          <p:cNvCxnSpPr>
            <a:cxnSpLocks/>
          </p:cNvCxnSpPr>
          <p:nvPr/>
        </p:nvCxnSpPr>
        <p:spPr>
          <a:xfrm>
            <a:off x="904568" y="810277"/>
            <a:ext cx="9871587" cy="0"/>
          </a:xfrm>
          <a:prstGeom prst="line">
            <a:avLst/>
          </a:prstGeom>
          <a:ln>
            <a:solidFill>
              <a:srgbClr val="22A6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ítulo 1">
            <a:extLst>
              <a:ext uri="{FF2B5EF4-FFF2-40B4-BE49-F238E27FC236}">
                <a16:creationId xmlns:a16="http://schemas.microsoft.com/office/drawing/2014/main" id="{FCCBE7AA-ACC2-5D82-BD4C-618A3410E57C}"/>
              </a:ext>
            </a:extLst>
          </p:cNvPr>
          <p:cNvSpPr txBox="1">
            <a:spLocks/>
          </p:cNvSpPr>
          <p:nvPr/>
        </p:nvSpPr>
        <p:spPr>
          <a:xfrm>
            <a:off x="245806" y="471948"/>
            <a:ext cx="11700388" cy="45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>
                <a:solidFill>
                  <a:srgbClr val="22A676"/>
                </a:solidFill>
                <a:latin typeface="Arial" panose="020B0604020202020204" pitchFamily="34" charset="0"/>
                <a:ea typeface="Museo Sans Condensed 900" charset="0"/>
                <a:cs typeface="Arial" panose="020B0604020202020204" pitchFamily="34" charset="0"/>
              </a:rPr>
              <a:t>“Auditoría a la gestión del riesgo en la entidad”</a:t>
            </a:r>
            <a:br>
              <a:rPr lang="es-MX" sz="2800" b="1">
                <a:solidFill>
                  <a:srgbClr val="22A676"/>
                </a:solidFill>
                <a:latin typeface="Arial" panose="020B0604020202020204" pitchFamily="34" charset="0"/>
                <a:ea typeface="Museo Sans Condensed 900" charset="0"/>
                <a:cs typeface="Arial" panose="020B0604020202020204" pitchFamily="34" charset="0"/>
              </a:rPr>
            </a:br>
            <a:endParaRPr lang="es-MX" sz="2800" b="1" dirty="0">
              <a:solidFill>
                <a:srgbClr val="22A676"/>
              </a:solidFill>
              <a:latin typeface="Arial" panose="020B0604020202020204" pitchFamily="34" charset="0"/>
              <a:ea typeface="Museo Sans Condensed 900" charset="0"/>
              <a:cs typeface="Arial" panose="020B0604020202020204" pitchFamily="34" charset="0"/>
            </a:endParaRPr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802690F6-993E-9AFE-4322-52FF8614AF0D}"/>
              </a:ext>
            </a:extLst>
          </p:cNvPr>
          <p:cNvSpPr txBox="1">
            <a:spLocks/>
          </p:cNvSpPr>
          <p:nvPr/>
        </p:nvSpPr>
        <p:spPr>
          <a:xfrm>
            <a:off x="789366" y="928264"/>
            <a:ext cx="10211625" cy="572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9734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2A676"/>
                </a:solidFill>
                <a:effectLst/>
                <a:uLnTx/>
                <a:uFillTx/>
                <a:latin typeface="Arial" panose="020B0604020202020204" pitchFamily="34" charset="0"/>
                <a:ea typeface="Museo Sans Condensed 500" charset="0"/>
                <a:cs typeface="Arial" panose="020B0604020202020204" pitchFamily="34" charset="0"/>
              </a:rPr>
              <a:t>Objetivo: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useo Sans Condensed 500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9734"/>
              </a:buClr>
              <a:buSzTx/>
              <a:buFont typeface="Arial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useo Sans Condensed 500" charset="0"/>
                <a:cs typeface="Arial" panose="020B0604020202020204" pitchFamily="34" charset="0"/>
              </a:rPr>
              <a:t>Evaluar la efectividad y el cumplimiento de la normatividad y los lineamientos establecidos en la Caja de la Vivienda Popular acerca de la administración del riesgo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Museo Sans Condensed 500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9734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2A676"/>
                </a:solidFill>
                <a:effectLst/>
                <a:uLnTx/>
                <a:uFillTx/>
                <a:latin typeface="Arial" panose="020B0604020202020204" pitchFamily="34" charset="0"/>
                <a:ea typeface="Museo Sans Condensed 500" charset="0"/>
                <a:cs typeface="Arial" panose="020B0604020202020204" pitchFamily="34" charset="0"/>
              </a:rPr>
              <a:t>Alcance: 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9734"/>
              </a:buClr>
              <a:buSzTx/>
              <a:buFont typeface="Arial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useo Sans Condensed 500" charset="0"/>
                <a:cs typeface="Arial" panose="020B0604020202020204" pitchFamily="34" charset="0"/>
              </a:rPr>
              <a:t>La auditoría comprende la identificación, la documentación, la apropiación, el diseño, el seguimiento y el monitoreo a los controles establecidos, en el mapa de riesgos y adicionalmente a la política de riesgos con corte al 31abr2023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9734"/>
              </a:buClr>
              <a:buSzTx/>
              <a:buFont typeface="Arial"/>
              <a:buNone/>
              <a:tabLst/>
              <a:defRPr/>
            </a:pP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22A676"/>
              </a:solidFill>
              <a:effectLst/>
              <a:uLnTx/>
              <a:uFillTx/>
              <a:latin typeface="Arial" panose="020B0604020202020204" pitchFamily="34" charset="0"/>
              <a:ea typeface="Museo Sans Condensed 700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9734"/>
              </a:buClr>
              <a:buSzTx/>
              <a:buFont typeface="Arial"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22A676"/>
                </a:solidFill>
                <a:effectLst/>
                <a:uLnTx/>
                <a:uFillTx/>
                <a:latin typeface="Arial" panose="020B0604020202020204" pitchFamily="34" charset="0"/>
                <a:ea typeface="Museo Sans Condensed 700" charset="0"/>
                <a:cs typeface="Arial" panose="020B0604020202020204" pitchFamily="34" charset="0"/>
              </a:rPr>
              <a:t>Objetivo específico No. 1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9734"/>
              </a:buClr>
              <a:buSzTx/>
              <a:buFont typeface="Arial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useo Sans Condensed 500" charset="0"/>
                <a:cs typeface="Arial" panose="020B0604020202020204" pitchFamily="34" charset="0"/>
              </a:rPr>
              <a:t>Analizar si los casos de temáticas y quejas de presuntos casos de corrupción están cubiertos en el mapa de riesgos o determinar si es procedente su incorporación.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9734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2A676"/>
                </a:solidFill>
                <a:effectLst/>
                <a:uLnTx/>
                <a:uFillTx/>
                <a:latin typeface="Arial" panose="020B0604020202020204" pitchFamily="34" charset="0"/>
                <a:ea typeface="Museo Sans Condensed 700" charset="0"/>
                <a:cs typeface="Arial" panose="020B0604020202020204" pitchFamily="34" charset="0"/>
              </a:rPr>
              <a:t>Prueba 1: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9734"/>
              </a:buClr>
              <a:buSzTx/>
              <a:buFont typeface="Arial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useo Sans Condensed 500" charset="0"/>
                <a:cs typeface="Arial" panose="020B0604020202020204" pitchFamily="34" charset="0"/>
              </a:rPr>
              <a:t>Comparar que los temas y denuncias con presuntos casos de corrupción recibidos por en las PQRSD y la Oficina de Control Disciplinario Interno contra el mapa de riesgos de la entidad.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39734"/>
              </a:buClr>
              <a:buSzTx/>
              <a:buFont typeface="Arial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useo Sans Condensed 50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49" y="193473"/>
            <a:ext cx="11468735" cy="535305"/>
            <a:chOff x="409949" y="193473"/>
            <a:chExt cx="11468735" cy="535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49" y="193473"/>
              <a:ext cx="11468112" cy="5350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055" y="208788"/>
              <a:ext cx="11396980" cy="463550"/>
            </a:xfrm>
            <a:custGeom>
              <a:avLst/>
              <a:gdLst/>
              <a:ahLst/>
              <a:cxnLst/>
              <a:rect l="l" t="t" r="r" b="b"/>
              <a:pathLst>
                <a:path w="11396980" h="463550">
                  <a:moveTo>
                    <a:pt x="11319256" y="0"/>
                  </a:moveTo>
                  <a:lnTo>
                    <a:pt x="77215" y="0"/>
                  </a:lnTo>
                  <a:lnTo>
                    <a:pt x="47159" y="6064"/>
                  </a:lnTo>
                  <a:lnTo>
                    <a:pt x="22615" y="22605"/>
                  </a:lnTo>
                  <a:lnTo>
                    <a:pt x="6067" y="47148"/>
                  </a:lnTo>
                  <a:lnTo>
                    <a:pt x="0" y="77215"/>
                  </a:lnTo>
                  <a:lnTo>
                    <a:pt x="0" y="386079"/>
                  </a:lnTo>
                  <a:lnTo>
                    <a:pt x="6067" y="416147"/>
                  </a:lnTo>
                  <a:lnTo>
                    <a:pt x="22615" y="440689"/>
                  </a:lnTo>
                  <a:lnTo>
                    <a:pt x="47159" y="457231"/>
                  </a:lnTo>
                  <a:lnTo>
                    <a:pt x="77215" y="463295"/>
                  </a:lnTo>
                  <a:lnTo>
                    <a:pt x="11319256" y="463295"/>
                  </a:lnTo>
                  <a:lnTo>
                    <a:pt x="11349323" y="457231"/>
                  </a:lnTo>
                  <a:lnTo>
                    <a:pt x="11373866" y="440689"/>
                  </a:lnTo>
                  <a:lnTo>
                    <a:pt x="11390407" y="416147"/>
                  </a:lnTo>
                  <a:lnTo>
                    <a:pt x="11396472" y="386079"/>
                  </a:lnTo>
                  <a:lnTo>
                    <a:pt x="11396472" y="77215"/>
                  </a:lnTo>
                  <a:lnTo>
                    <a:pt x="11390407" y="47148"/>
                  </a:lnTo>
                  <a:lnTo>
                    <a:pt x="11373866" y="22605"/>
                  </a:lnTo>
                  <a:lnTo>
                    <a:pt x="11349323" y="6064"/>
                  </a:lnTo>
                  <a:lnTo>
                    <a:pt x="11319256" y="0"/>
                  </a:lnTo>
                  <a:close/>
                </a:path>
              </a:pathLst>
            </a:custGeom>
            <a:solidFill>
              <a:srgbClr val="21A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8055" y="208788"/>
              <a:ext cx="11396980" cy="463550"/>
            </a:xfrm>
            <a:custGeom>
              <a:avLst/>
              <a:gdLst/>
              <a:ahLst/>
              <a:cxnLst/>
              <a:rect l="l" t="t" r="r" b="b"/>
              <a:pathLst>
                <a:path w="11396980" h="463550">
                  <a:moveTo>
                    <a:pt x="0" y="77215"/>
                  </a:moveTo>
                  <a:lnTo>
                    <a:pt x="6067" y="47148"/>
                  </a:lnTo>
                  <a:lnTo>
                    <a:pt x="22615" y="22605"/>
                  </a:lnTo>
                  <a:lnTo>
                    <a:pt x="47159" y="6064"/>
                  </a:lnTo>
                  <a:lnTo>
                    <a:pt x="77215" y="0"/>
                  </a:lnTo>
                  <a:lnTo>
                    <a:pt x="11319256" y="0"/>
                  </a:lnTo>
                  <a:lnTo>
                    <a:pt x="11349323" y="6064"/>
                  </a:lnTo>
                  <a:lnTo>
                    <a:pt x="11373866" y="22605"/>
                  </a:lnTo>
                  <a:lnTo>
                    <a:pt x="11390407" y="47148"/>
                  </a:lnTo>
                  <a:lnTo>
                    <a:pt x="11396472" y="77215"/>
                  </a:lnTo>
                  <a:lnTo>
                    <a:pt x="11396472" y="386079"/>
                  </a:lnTo>
                  <a:lnTo>
                    <a:pt x="11390407" y="416147"/>
                  </a:lnTo>
                  <a:lnTo>
                    <a:pt x="11373866" y="440689"/>
                  </a:lnTo>
                  <a:lnTo>
                    <a:pt x="11349323" y="457231"/>
                  </a:lnTo>
                  <a:lnTo>
                    <a:pt x="11319256" y="463295"/>
                  </a:lnTo>
                  <a:lnTo>
                    <a:pt x="77215" y="463295"/>
                  </a:lnTo>
                  <a:lnTo>
                    <a:pt x="47159" y="457231"/>
                  </a:lnTo>
                  <a:lnTo>
                    <a:pt x="22615" y="440689"/>
                  </a:lnTo>
                  <a:lnTo>
                    <a:pt x="6067" y="416147"/>
                  </a:lnTo>
                  <a:lnTo>
                    <a:pt x="0" y="386079"/>
                  </a:lnTo>
                  <a:lnTo>
                    <a:pt x="0" y="7721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6122" y="2610104"/>
            <a:ext cx="2124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RECOMENDACIONES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15336" y="192738"/>
            <a:ext cx="75577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2800" spc="-210" dirty="0">
                <a:solidFill>
                  <a:srgbClr val="FFFFFF"/>
                </a:solidFill>
                <a:latin typeface="Trebuchet MS"/>
                <a:cs typeface="Trebuchet MS"/>
              </a:rPr>
              <a:t>Antecedentes de hallazgos de estudios y diseños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5830" y="862024"/>
            <a:ext cx="243078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1600" b="1" spc="-10" dirty="0">
                <a:solidFill>
                  <a:srgbClr val="FFFFFF"/>
                </a:solidFill>
                <a:latin typeface="Arial"/>
                <a:cs typeface="Arial"/>
              </a:rPr>
              <a:t>HALLAZGO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ONCLUSIÓN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1600" dirty="0">
              <a:latin typeface="Arial"/>
              <a:cs typeface="Arial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862F1A-382D-2174-3690-30BC9FB377B3}"/>
              </a:ext>
            </a:extLst>
          </p:cNvPr>
          <p:cNvCxnSpPr>
            <a:cxnSpLocks/>
          </p:cNvCxnSpPr>
          <p:nvPr/>
        </p:nvCxnSpPr>
        <p:spPr>
          <a:xfrm>
            <a:off x="1309172" y="839773"/>
            <a:ext cx="8398246" cy="0"/>
          </a:xfrm>
          <a:prstGeom prst="line">
            <a:avLst/>
          </a:prstGeom>
          <a:ln>
            <a:solidFill>
              <a:srgbClr val="22A6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933EDB5B-6D36-1D8A-1D4A-45E166E8B5CE}"/>
              </a:ext>
            </a:extLst>
          </p:cNvPr>
          <p:cNvSpPr txBox="1">
            <a:spLocks/>
          </p:cNvSpPr>
          <p:nvPr/>
        </p:nvSpPr>
        <p:spPr>
          <a:xfrm>
            <a:off x="1183961" y="121422"/>
            <a:ext cx="10361493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>
                <a:solidFill>
                  <a:srgbClr val="22A676"/>
                </a:solidFill>
                <a:latin typeface="Arial" panose="020B0604020202020204" pitchFamily="34" charset="0"/>
                <a:ea typeface="Museo Sans Condensed 900" charset="0"/>
                <a:cs typeface="Arial" panose="020B0604020202020204" pitchFamily="34" charset="0"/>
              </a:rPr>
              <a:t>Objetivos específicos y pruebas a ejecutar</a:t>
            </a:r>
            <a:endParaRPr lang="es-MX" sz="3200" b="1" dirty="0">
              <a:solidFill>
                <a:srgbClr val="22A676"/>
              </a:solidFill>
              <a:latin typeface="Arial" panose="020B0604020202020204" pitchFamily="34" charset="0"/>
              <a:ea typeface="Museo Sans Condensed 900" charset="0"/>
              <a:cs typeface="Arial" panose="020B060402020202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627C73F-AF1B-3188-15E5-FAE02C9B8E6E}"/>
              </a:ext>
            </a:extLst>
          </p:cNvPr>
          <p:cNvSpPr txBox="1">
            <a:spLocks/>
          </p:cNvSpPr>
          <p:nvPr/>
        </p:nvSpPr>
        <p:spPr>
          <a:xfrm>
            <a:off x="646547" y="979335"/>
            <a:ext cx="10538690" cy="5600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39734"/>
              </a:buClr>
            </a:pPr>
            <a:r>
              <a:rPr lang="es-MX" sz="2000" b="1">
                <a:solidFill>
                  <a:srgbClr val="22A676"/>
                </a:solidFill>
                <a:latin typeface="Arial" panose="020B0604020202020204" pitchFamily="34" charset="0"/>
                <a:ea typeface="Museo Sans Condensed 700" charset="0"/>
                <a:cs typeface="Arial" panose="020B0604020202020204" pitchFamily="34" charset="0"/>
              </a:rPr>
              <a:t>Objetivo específico No. 2</a:t>
            </a:r>
          </a:p>
          <a:p>
            <a:pPr algn="just">
              <a:buClr>
                <a:srgbClr val="E39734"/>
              </a:buClr>
            </a:pPr>
            <a:r>
              <a:rPr lang="es-MX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useo Sans Condensed 700" charset="0"/>
                <a:cs typeface="Arial" panose="020B0604020202020204" pitchFamily="34" charset="0"/>
              </a:rPr>
              <a:t>Verificar que la Caja de la Vivienda Popular tiene documentadas las tipologías de riesgos establecidas normativamente.</a:t>
            </a:r>
          </a:p>
          <a:p>
            <a:pPr algn="just">
              <a:buClr>
                <a:srgbClr val="E39734"/>
              </a:buClr>
            </a:pPr>
            <a:r>
              <a:rPr lang="es-ES" sz="2000" b="1">
                <a:solidFill>
                  <a:srgbClr val="22A676"/>
                </a:solidFill>
                <a:latin typeface="Arial" panose="020B0604020202020204" pitchFamily="34" charset="0"/>
                <a:ea typeface="Museo Sans Condensed 700" charset="0"/>
                <a:cs typeface="Arial" panose="020B0604020202020204" pitchFamily="34" charset="0"/>
              </a:rPr>
              <a:t>Prueba 2:</a:t>
            </a:r>
          </a:p>
          <a:p>
            <a:pPr algn="just">
              <a:buClr>
                <a:srgbClr val="E39734"/>
              </a:buClr>
            </a:pPr>
            <a:r>
              <a:rPr lang="es-MX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useo Sans Condensed 700" charset="0"/>
                <a:cs typeface="Arial" panose="020B0604020202020204" pitchFamily="34" charset="0"/>
              </a:rPr>
              <a:t>Analizar las normas reglamentarias en materia de la gestión del riesgo aplicables a la CVP (incluyendo los instrumentos sugeridos) y compararlas con lo documentado en la entidad.</a:t>
            </a:r>
          </a:p>
          <a:p>
            <a:pPr algn="just">
              <a:buClr>
                <a:srgbClr val="E39734"/>
              </a:buClr>
            </a:pPr>
            <a:endParaRPr lang="es-MX" sz="2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useo Sans Condensed 700" charset="0"/>
              <a:cs typeface="Arial" panose="020B0604020202020204" pitchFamily="34" charset="0"/>
            </a:endParaRPr>
          </a:p>
          <a:p>
            <a:pPr>
              <a:buClr>
                <a:srgbClr val="E39734"/>
              </a:buClr>
            </a:pPr>
            <a:r>
              <a:rPr lang="es-MX" sz="2000" b="1">
                <a:solidFill>
                  <a:srgbClr val="22A676"/>
                </a:solidFill>
                <a:latin typeface="Arial" panose="020B0604020202020204" pitchFamily="34" charset="0"/>
                <a:ea typeface="Museo Sans Condensed 700" charset="0"/>
                <a:cs typeface="Arial" panose="020B0604020202020204" pitchFamily="34" charset="0"/>
              </a:rPr>
              <a:t>Objetivo específico No. 3</a:t>
            </a:r>
          </a:p>
          <a:p>
            <a:pPr algn="just">
              <a:buClr>
                <a:srgbClr val="E39734"/>
              </a:buClr>
            </a:pPr>
            <a:r>
              <a:rPr lang="es-MX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useo Sans Condensed 500" charset="0"/>
                <a:cs typeface="Arial" panose="020B0604020202020204" pitchFamily="34" charset="0"/>
              </a:rPr>
              <a:t>Verificar la efectividad de los controles de los riesgos con los que cuenta la entidad.</a:t>
            </a:r>
          </a:p>
          <a:p>
            <a:pPr algn="just">
              <a:buClr>
                <a:srgbClr val="E39734"/>
              </a:buClr>
            </a:pPr>
            <a:r>
              <a:rPr lang="es-MX" sz="2000" b="1">
                <a:solidFill>
                  <a:srgbClr val="22A676"/>
                </a:solidFill>
                <a:latin typeface="Arial" panose="020B0604020202020204" pitchFamily="34" charset="0"/>
                <a:ea typeface="Museo Sans Condensed 700" charset="0"/>
                <a:cs typeface="Arial" panose="020B0604020202020204" pitchFamily="34" charset="0"/>
              </a:rPr>
              <a:t>Prueba 3:</a:t>
            </a:r>
          </a:p>
          <a:p>
            <a:pPr algn="just">
              <a:buClr>
                <a:srgbClr val="E39734"/>
              </a:buClr>
            </a:pPr>
            <a:r>
              <a:rPr lang="es-MX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useo Sans Condensed 500" charset="0"/>
                <a:cs typeface="Arial" panose="020B0604020202020204" pitchFamily="34" charset="0"/>
              </a:rPr>
              <a:t>En una muestra de las matrices de riesgos con los que cuenta la entidad, verificar que se los riesgos y los controles se encuentren diseñados claramente, de acuerdo con los criterios, con la necesidad de la entidad y que se están aplicando los controles tal como se encuentran diseñados.</a:t>
            </a:r>
          </a:p>
          <a:p>
            <a:pPr algn="just">
              <a:buClr>
                <a:srgbClr val="E39734"/>
              </a:buClr>
            </a:pPr>
            <a:endParaRPr lang="es-MX" sz="2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useo Sans Condensed 700" charset="0"/>
              <a:cs typeface="Arial" panose="020B0604020202020204" pitchFamily="34" charset="0"/>
            </a:endParaRPr>
          </a:p>
          <a:p>
            <a:pPr algn="just">
              <a:buClr>
                <a:srgbClr val="E39734"/>
              </a:buClr>
            </a:pPr>
            <a:endParaRPr lang="es-MX" sz="2000" b="1">
              <a:solidFill>
                <a:srgbClr val="22A676"/>
              </a:solidFill>
              <a:latin typeface="Arial" panose="020B0604020202020204" pitchFamily="34" charset="0"/>
              <a:ea typeface="Museo Sans Condensed 700" charset="0"/>
              <a:cs typeface="Arial" panose="020B0604020202020204" pitchFamily="34" charset="0"/>
            </a:endParaRPr>
          </a:p>
          <a:p>
            <a:pPr algn="just">
              <a:buClr>
                <a:srgbClr val="E39734"/>
              </a:buClr>
            </a:pPr>
            <a:endParaRPr lang="es-MX" sz="2000">
              <a:latin typeface="Arial" panose="020B0604020202020204" pitchFamily="34" charset="0"/>
              <a:ea typeface="Museo Sans Condensed 500" charset="0"/>
              <a:cs typeface="Arial" panose="020B0604020202020204" pitchFamily="34" charset="0"/>
            </a:endParaRPr>
          </a:p>
          <a:p>
            <a:pPr algn="just">
              <a:buClr>
                <a:srgbClr val="E39734"/>
              </a:buClr>
            </a:pPr>
            <a:endParaRPr lang="es-MX" sz="1600">
              <a:latin typeface="Arial" panose="020B0604020202020204" pitchFamily="34" charset="0"/>
              <a:ea typeface="Museo Sans Condensed 500" charset="0"/>
              <a:cs typeface="Arial" panose="020B0604020202020204" pitchFamily="34" charset="0"/>
            </a:endParaRPr>
          </a:p>
          <a:p>
            <a:pPr algn="just">
              <a:buClr>
                <a:srgbClr val="E39734"/>
              </a:buClr>
            </a:pPr>
            <a:endParaRPr lang="es-MX" sz="1600">
              <a:latin typeface="Arial" panose="020B0604020202020204" pitchFamily="34" charset="0"/>
              <a:ea typeface="Museo Sans Condensed 500" charset="0"/>
              <a:cs typeface="Arial" panose="020B0604020202020204" pitchFamily="34" charset="0"/>
            </a:endParaRPr>
          </a:p>
          <a:p>
            <a:pPr algn="just">
              <a:buClr>
                <a:srgbClr val="E39734"/>
              </a:buClr>
            </a:pPr>
            <a:endParaRPr lang="es-MX" sz="1600" dirty="0">
              <a:latin typeface="Arial" panose="020B0604020202020204" pitchFamily="34" charset="0"/>
              <a:ea typeface="Museo Sans Condensed 5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7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49" y="193473"/>
            <a:ext cx="11468735" cy="535305"/>
            <a:chOff x="409949" y="193473"/>
            <a:chExt cx="11468735" cy="535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49" y="193473"/>
              <a:ext cx="11468112" cy="5350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8055" y="208788"/>
              <a:ext cx="11396980" cy="463550"/>
            </a:xfrm>
            <a:custGeom>
              <a:avLst/>
              <a:gdLst/>
              <a:ahLst/>
              <a:cxnLst/>
              <a:rect l="l" t="t" r="r" b="b"/>
              <a:pathLst>
                <a:path w="11396980" h="463550">
                  <a:moveTo>
                    <a:pt x="11319256" y="0"/>
                  </a:moveTo>
                  <a:lnTo>
                    <a:pt x="77215" y="0"/>
                  </a:lnTo>
                  <a:lnTo>
                    <a:pt x="47159" y="6064"/>
                  </a:lnTo>
                  <a:lnTo>
                    <a:pt x="22615" y="22605"/>
                  </a:lnTo>
                  <a:lnTo>
                    <a:pt x="6067" y="47148"/>
                  </a:lnTo>
                  <a:lnTo>
                    <a:pt x="0" y="77215"/>
                  </a:lnTo>
                  <a:lnTo>
                    <a:pt x="0" y="386079"/>
                  </a:lnTo>
                  <a:lnTo>
                    <a:pt x="6067" y="416147"/>
                  </a:lnTo>
                  <a:lnTo>
                    <a:pt x="22615" y="440689"/>
                  </a:lnTo>
                  <a:lnTo>
                    <a:pt x="47159" y="457231"/>
                  </a:lnTo>
                  <a:lnTo>
                    <a:pt x="77215" y="463295"/>
                  </a:lnTo>
                  <a:lnTo>
                    <a:pt x="11319256" y="463295"/>
                  </a:lnTo>
                  <a:lnTo>
                    <a:pt x="11349323" y="457231"/>
                  </a:lnTo>
                  <a:lnTo>
                    <a:pt x="11373866" y="440689"/>
                  </a:lnTo>
                  <a:lnTo>
                    <a:pt x="11390407" y="416147"/>
                  </a:lnTo>
                  <a:lnTo>
                    <a:pt x="11396472" y="386079"/>
                  </a:lnTo>
                  <a:lnTo>
                    <a:pt x="11396472" y="77215"/>
                  </a:lnTo>
                  <a:lnTo>
                    <a:pt x="11390407" y="47148"/>
                  </a:lnTo>
                  <a:lnTo>
                    <a:pt x="11373866" y="22605"/>
                  </a:lnTo>
                  <a:lnTo>
                    <a:pt x="11349323" y="6064"/>
                  </a:lnTo>
                  <a:lnTo>
                    <a:pt x="11319256" y="0"/>
                  </a:lnTo>
                  <a:close/>
                </a:path>
              </a:pathLst>
            </a:custGeom>
            <a:solidFill>
              <a:srgbClr val="21A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8055" y="208788"/>
              <a:ext cx="11396980" cy="463550"/>
            </a:xfrm>
            <a:custGeom>
              <a:avLst/>
              <a:gdLst/>
              <a:ahLst/>
              <a:cxnLst/>
              <a:rect l="l" t="t" r="r" b="b"/>
              <a:pathLst>
                <a:path w="11396980" h="463550">
                  <a:moveTo>
                    <a:pt x="0" y="77215"/>
                  </a:moveTo>
                  <a:lnTo>
                    <a:pt x="6067" y="47148"/>
                  </a:lnTo>
                  <a:lnTo>
                    <a:pt x="22615" y="22605"/>
                  </a:lnTo>
                  <a:lnTo>
                    <a:pt x="47159" y="6064"/>
                  </a:lnTo>
                  <a:lnTo>
                    <a:pt x="77215" y="0"/>
                  </a:lnTo>
                  <a:lnTo>
                    <a:pt x="11319256" y="0"/>
                  </a:lnTo>
                  <a:lnTo>
                    <a:pt x="11349323" y="6064"/>
                  </a:lnTo>
                  <a:lnTo>
                    <a:pt x="11373866" y="22605"/>
                  </a:lnTo>
                  <a:lnTo>
                    <a:pt x="11390407" y="47148"/>
                  </a:lnTo>
                  <a:lnTo>
                    <a:pt x="11396472" y="77215"/>
                  </a:lnTo>
                  <a:lnTo>
                    <a:pt x="11396472" y="386079"/>
                  </a:lnTo>
                  <a:lnTo>
                    <a:pt x="11390407" y="416147"/>
                  </a:lnTo>
                  <a:lnTo>
                    <a:pt x="11373866" y="440689"/>
                  </a:lnTo>
                  <a:lnTo>
                    <a:pt x="11349323" y="457231"/>
                  </a:lnTo>
                  <a:lnTo>
                    <a:pt x="11319256" y="463295"/>
                  </a:lnTo>
                  <a:lnTo>
                    <a:pt x="77215" y="463295"/>
                  </a:lnTo>
                  <a:lnTo>
                    <a:pt x="47159" y="457231"/>
                  </a:lnTo>
                  <a:lnTo>
                    <a:pt x="22615" y="440689"/>
                  </a:lnTo>
                  <a:lnTo>
                    <a:pt x="6067" y="416147"/>
                  </a:lnTo>
                  <a:lnTo>
                    <a:pt x="0" y="386079"/>
                  </a:lnTo>
                  <a:lnTo>
                    <a:pt x="0" y="7721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6122" y="2610104"/>
            <a:ext cx="2124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RECOMENDACIONES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15336" y="192738"/>
            <a:ext cx="75577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2800" spc="-210" dirty="0">
                <a:solidFill>
                  <a:srgbClr val="FFFFFF"/>
                </a:solidFill>
                <a:latin typeface="Trebuchet MS"/>
                <a:cs typeface="Trebuchet MS"/>
              </a:rPr>
              <a:t>Antecedentes de hallazgos de estudios y diseños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5830" y="862024"/>
            <a:ext cx="243078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1600" b="1" spc="-10" dirty="0">
                <a:solidFill>
                  <a:srgbClr val="FFFFFF"/>
                </a:solidFill>
                <a:latin typeface="Arial"/>
                <a:cs typeface="Arial"/>
              </a:rPr>
              <a:t>HALLAZGO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ONCLUSIÓN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1600" dirty="0">
              <a:latin typeface="Arial"/>
              <a:cs typeface="Arial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16597C6-BCED-E3C5-7F00-E38DA511704A}"/>
              </a:ext>
            </a:extLst>
          </p:cNvPr>
          <p:cNvCxnSpPr>
            <a:cxnSpLocks/>
          </p:cNvCxnSpPr>
          <p:nvPr/>
        </p:nvCxnSpPr>
        <p:spPr>
          <a:xfrm>
            <a:off x="1309172" y="839773"/>
            <a:ext cx="8379773" cy="0"/>
          </a:xfrm>
          <a:prstGeom prst="line">
            <a:avLst/>
          </a:prstGeom>
          <a:ln>
            <a:solidFill>
              <a:srgbClr val="22A6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8D5E9625-99A0-C03D-8C24-E9737BDF0204}"/>
              </a:ext>
            </a:extLst>
          </p:cNvPr>
          <p:cNvSpPr txBox="1">
            <a:spLocks/>
          </p:cNvSpPr>
          <p:nvPr/>
        </p:nvSpPr>
        <p:spPr>
          <a:xfrm>
            <a:off x="1183961" y="121422"/>
            <a:ext cx="10361493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>
                <a:solidFill>
                  <a:srgbClr val="22A676"/>
                </a:solidFill>
                <a:latin typeface="Arial" panose="020B0604020202020204" pitchFamily="34" charset="0"/>
                <a:ea typeface="Museo Sans Condensed 900" charset="0"/>
                <a:cs typeface="Arial" panose="020B0604020202020204" pitchFamily="34" charset="0"/>
              </a:rPr>
              <a:t>Objetivos específicos y pruebas a ejecutar</a:t>
            </a:r>
            <a:endParaRPr lang="es-MX" sz="3200" b="1" dirty="0">
              <a:solidFill>
                <a:srgbClr val="22A676"/>
              </a:solidFill>
              <a:latin typeface="Arial" panose="020B0604020202020204" pitchFamily="34" charset="0"/>
              <a:ea typeface="Museo Sans Condensed 900" charset="0"/>
              <a:cs typeface="Arial" panose="020B060402020202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539A8616-C179-4FCD-9AC3-ECA9E583183E}"/>
              </a:ext>
            </a:extLst>
          </p:cNvPr>
          <p:cNvSpPr txBox="1">
            <a:spLocks/>
          </p:cNvSpPr>
          <p:nvPr/>
        </p:nvSpPr>
        <p:spPr>
          <a:xfrm>
            <a:off x="895926" y="979335"/>
            <a:ext cx="10437091" cy="5600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39734"/>
              </a:buClr>
            </a:pPr>
            <a:endParaRPr lang="es-MX" sz="700" b="1">
              <a:solidFill>
                <a:srgbClr val="22A676"/>
              </a:solidFill>
              <a:latin typeface="Arial" panose="020B0604020202020204" pitchFamily="34" charset="0"/>
              <a:ea typeface="Museo Sans Condensed 700" charset="0"/>
              <a:cs typeface="Arial" panose="020B0604020202020204" pitchFamily="34" charset="0"/>
            </a:endParaRPr>
          </a:p>
          <a:p>
            <a:pPr>
              <a:buClr>
                <a:srgbClr val="E39734"/>
              </a:buClr>
            </a:pPr>
            <a:r>
              <a:rPr lang="es-MX" sz="2000" b="1">
                <a:solidFill>
                  <a:srgbClr val="22A676"/>
                </a:solidFill>
                <a:latin typeface="Arial" panose="020B0604020202020204" pitchFamily="34" charset="0"/>
                <a:ea typeface="Museo Sans Condensed 700" charset="0"/>
                <a:cs typeface="Arial" panose="020B0604020202020204" pitchFamily="34" charset="0"/>
              </a:rPr>
              <a:t>Objetivo específico No. 4</a:t>
            </a:r>
          </a:p>
          <a:p>
            <a:pPr algn="just">
              <a:buClr>
                <a:srgbClr val="E39734"/>
              </a:buClr>
            </a:pPr>
            <a:r>
              <a:rPr lang="es-MX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useo Sans Condensed 500" charset="0"/>
                <a:cs typeface="Arial" panose="020B0604020202020204" pitchFamily="34" charset="0"/>
              </a:rPr>
              <a:t>Verificar el estado de la implementación de las recomendaciones que surgieron de la Auditoría Interna de Cumplimiento de la Política de Administración de Riesgos y Gestión de Riesgos de los Procesos de la vigencia 2021.</a:t>
            </a:r>
          </a:p>
          <a:p>
            <a:pPr algn="just">
              <a:buClr>
                <a:srgbClr val="E39734"/>
              </a:buClr>
            </a:pPr>
            <a:r>
              <a:rPr lang="es-ES" sz="2000" b="1">
                <a:solidFill>
                  <a:srgbClr val="22A676"/>
                </a:solidFill>
                <a:latin typeface="Arial" panose="020B0604020202020204" pitchFamily="34" charset="0"/>
                <a:ea typeface="Museo Sans Condensed 700" charset="0"/>
                <a:cs typeface="Arial" panose="020B0604020202020204" pitchFamily="34" charset="0"/>
              </a:rPr>
              <a:t>Prueba 4:</a:t>
            </a:r>
          </a:p>
          <a:p>
            <a:pPr algn="just">
              <a:buClr>
                <a:srgbClr val="E39734"/>
              </a:buClr>
            </a:pPr>
            <a:r>
              <a:rPr lang="es-MX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useo Sans Condensed 500" charset="0"/>
                <a:cs typeface="Arial" panose="020B0604020202020204" pitchFamily="34" charset="0"/>
              </a:rPr>
              <a:t>Verificar las medidas que se tomaron desde la Oficina Asesora de Planeación en cuanto a las recomendaciones formuladas por la Asesoría de Control Interno en la Auditoría Interna</a:t>
            </a:r>
          </a:p>
          <a:p>
            <a:pPr algn="just">
              <a:buClr>
                <a:srgbClr val="E39734"/>
              </a:buClr>
            </a:pPr>
            <a:endParaRPr lang="es-MX" sz="2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useo Sans Condensed 500" charset="0"/>
              <a:cs typeface="Arial" panose="020B0604020202020204" pitchFamily="34" charset="0"/>
            </a:endParaRPr>
          </a:p>
          <a:p>
            <a:pPr>
              <a:buClr>
                <a:srgbClr val="E39734"/>
              </a:buClr>
            </a:pPr>
            <a:r>
              <a:rPr lang="es-ES" sz="2000" b="1">
                <a:solidFill>
                  <a:srgbClr val="22A676"/>
                </a:solidFill>
                <a:latin typeface="Arial" panose="020B0604020202020204" pitchFamily="34" charset="0"/>
                <a:ea typeface="Museo Sans Condensed 700" charset="0"/>
                <a:cs typeface="Arial" panose="020B0604020202020204" pitchFamily="34" charset="0"/>
              </a:rPr>
              <a:t>Objetivo específico No. 5</a:t>
            </a:r>
          </a:p>
          <a:p>
            <a:pPr algn="just">
              <a:buClr>
                <a:srgbClr val="E39734"/>
              </a:buClr>
            </a:pPr>
            <a:r>
              <a:rPr lang="es-MX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useo Sans Condensed 500" charset="0"/>
                <a:cs typeface="Arial" panose="020B0604020202020204" pitchFamily="34" charset="0"/>
              </a:rPr>
              <a:t>Verificar que los líderes de los procesos como parte de la alta dirección, conocen sobre los riesgos asociados con su respectivo proceso.</a:t>
            </a:r>
          </a:p>
          <a:p>
            <a:pPr algn="just">
              <a:buClr>
                <a:srgbClr val="E39734"/>
              </a:buClr>
            </a:pPr>
            <a:r>
              <a:rPr lang="es-ES" sz="2000" b="1">
                <a:solidFill>
                  <a:srgbClr val="22A676"/>
                </a:solidFill>
                <a:latin typeface="Arial" panose="020B0604020202020204" pitchFamily="34" charset="0"/>
                <a:ea typeface="Museo Sans Condensed 700" charset="0"/>
                <a:cs typeface="Arial" panose="020B0604020202020204" pitchFamily="34" charset="0"/>
              </a:rPr>
              <a:t>Prueba 5:</a:t>
            </a:r>
            <a:endParaRPr lang="es-MX" sz="2000">
              <a:latin typeface="Arial" panose="020B0604020202020204" pitchFamily="34" charset="0"/>
              <a:ea typeface="Museo Sans Condensed 500" charset="0"/>
              <a:cs typeface="Arial" panose="020B0604020202020204" pitchFamily="34" charset="0"/>
            </a:endParaRPr>
          </a:p>
          <a:p>
            <a:pPr algn="just">
              <a:buClr>
                <a:srgbClr val="E39734"/>
              </a:buClr>
            </a:pPr>
            <a:r>
              <a:rPr lang="es-MX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useo Sans Condensed 500" charset="0"/>
                <a:cs typeface="Arial" panose="020B0604020202020204" pitchFamily="34" charset="0"/>
              </a:rPr>
              <a:t>Realizar una encuesta dirigida a la alta dirección acerca de los conocimientos relacionados con sus respectivos procesos.</a:t>
            </a:r>
          </a:p>
          <a:p>
            <a:pPr algn="just">
              <a:buClr>
                <a:srgbClr val="E39734"/>
              </a:buClr>
            </a:pPr>
            <a:endParaRPr lang="es-MX" sz="2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useo Sans Condensed 500" charset="0"/>
              <a:cs typeface="Arial" panose="020B0604020202020204" pitchFamily="34" charset="0"/>
            </a:endParaRPr>
          </a:p>
          <a:p>
            <a:pPr algn="just">
              <a:buClr>
                <a:srgbClr val="E39734"/>
              </a:buClr>
            </a:pPr>
            <a:endParaRPr lang="es-MX" sz="1400">
              <a:latin typeface="Arial" panose="020B0604020202020204" pitchFamily="34" charset="0"/>
              <a:ea typeface="Museo Sans Condensed 500" charset="0"/>
              <a:cs typeface="Arial" panose="020B0604020202020204" pitchFamily="34" charset="0"/>
            </a:endParaRPr>
          </a:p>
          <a:p>
            <a:pPr algn="just">
              <a:buClr>
                <a:srgbClr val="E39734"/>
              </a:buClr>
            </a:pPr>
            <a:endParaRPr lang="es-MX" sz="1400">
              <a:latin typeface="Arial" panose="020B0604020202020204" pitchFamily="34" charset="0"/>
              <a:ea typeface="Museo Sans Condensed 500" charset="0"/>
              <a:cs typeface="Arial" panose="020B0604020202020204" pitchFamily="34" charset="0"/>
            </a:endParaRPr>
          </a:p>
          <a:p>
            <a:pPr algn="just">
              <a:buClr>
                <a:srgbClr val="E39734"/>
              </a:buClr>
            </a:pPr>
            <a:endParaRPr lang="es-MX" sz="1400">
              <a:latin typeface="Arial" panose="020B0604020202020204" pitchFamily="34" charset="0"/>
              <a:ea typeface="Museo Sans Condensed 500" charset="0"/>
              <a:cs typeface="Arial" panose="020B0604020202020204" pitchFamily="34" charset="0"/>
            </a:endParaRPr>
          </a:p>
          <a:p>
            <a:pPr algn="just">
              <a:buClr>
                <a:srgbClr val="E39734"/>
              </a:buClr>
            </a:pPr>
            <a:endParaRPr lang="es-MX" sz="1400" dirty="0">
              <a:latin typeface="Arial" panose="020B0604020202020204" pitchFamily="34" charset="0"/>
              <a:ea typeface="Museo Sans Condensed 5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0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76122" y="2610104"/>
            <a:ext cx="2124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RECOMENDACIONES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5830" y="862024"/>
            <a:ext cx="243078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1600" b="1" spc="-10" dirty="0">
                <a:solidFill>
                  <a:srgbClr val="FFFFFF"/>
                </a:solidFill>
                <a:latin typeface="Arial"/>
                <a:cs typeface="Arial"/>
              </a:rPr>
              <a:t>HALLAZGO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ONCLUSIÓN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E81EBC1-9A18-A81C-0403-03DAC1A13703}"/>
              </a:ext>
            </a:extLst>
          </p:cNvPr>
          <p:cNvSpPr/>
          <p:nvPr/>
        </p:nvSpPr>
        <p:spPr>
          <a:xfrm>
            <a:off x="857249" y="194039"/>
            <a:ext cx="10477500" cy="463889"/>
          </a:xfrm>
          <a:prstGeom prst="roundRect">
            <a:avLst/>
          </a:prstGeom>
          <a:solidFill>
            <a:srgbClr val="22A67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Museo Sans Condensed 900" charset="0"/>
              </a:rPr>
              <a:t>HISTÓRICO DE HALLAZGOS DE CONTROL FISCAL - ESTUDIOS Y DISEÑOS</a:t>
            </a:r>
            <a:endParaRPr lang="es-MX" sz="2000" b="1" dirty="0">
              <a:solidFill>
                <a:schemeClr val="bg1"/>
              </a:solidFill>
              <a:latin typeface="Museo Sans Condensed 900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5B7F5C6-3E1B-7F56-3A15-20314BAC1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862024"/>
            <a:ext cx="9915525" cy="5734050"/>
          </a:xfrm>
          <a:prstGeom prst="rect">
            <a:avLst/>
          </a:prstGeom>
        </p:spPr>
      </p:pic>
      <p:pic>
        <p:nvPicPr>
          <p:cNvPr id="1028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19E2FABB-4CA9-BBD2-51D4-165FE1CFC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45" y="1366650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CED0A9BC-4BEB-5BDB-E47C-A6401DA9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45" y="2976286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AE8A9978-8FC0-401C-EC91-37FCB27CB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45" y="4786180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61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76122" y="2610104"/>
            <a:ext cx="2124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RECOMENDACIONES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5830" y="862024"/>
            <a:ext cx="243078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1600" b="1" spc="-10" dirty="0">
                <a:solidFill>
                  <a:srgbClr val="FFFFFF"/>
                </a:solidFill>
                <a:latin typeface="Arial"/>
                <a:cs typeface="Arial"/>
              </a:rPr>
              <a:t>HALLAZGO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ONCLUSIÓN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E81EBC1-9A18-A81C-0403-03DAC1A13703}"/>
              </a:ext>
            </a:extLst>
          </p:cNvPr>
          <p:cNvSpPr/>
          <p:nvPr/>
        </p:nvSpPr>
        <p:spPr>
          <a:xfrm>
            <a:off x="857249" y="194039"/>
            <a:ext cx="10477500" cy="463889"/>
          </a:xfrm>
          <a:prstGeom prst="roundRect">
            <a:avLst/>
          </a:prstGeom>
          <a:solidFill>
            <a:srgbClr val="22A67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Museo Sans Condensed 900" charset="0"/>
              </a:rPr>
              <a:t>HISTÓRICO DE HALLAZGOS DE CONTROL FISCAL - ESTUDIOS Y DISEÑOS</a:t>
            </a:r>
            <a:endParaRPr lang="es-MX" sz="2000" b="1" dirty="0">
              <a:solidFill>
                <a:schemeClr val="bg1"/>
              </a:solidFill>
              <a:latin typeface="Museo Sans Condensed 900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F43530-7AB4-1EC9-0129-F244E7A3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820674"/>
            <a:ext cx="9915525" cy="19240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D5A843-E2A6-A813-0024-35F6632A9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517" y="1114337"/>
            <a:ext cx="1181219" cy="8859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674E357-9B4B-96B2-B498-09DB70DDF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1" y="2859845"/>
            <a:ext cx="9915525" cy="3829050"/>
          </a:xfrm>
          <a:prstGeom prst="rect">
            <a:avLst/>
          </a:prstGeom>
        </p:spPr>
      </p:pic>
      <p:pic>
        <p:nvPicPr>
          <p:cNvPr id="6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F6AFF0B2-6CCB-16E6-D257-DDC690DBC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45" y="3281175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09F3A87C-7BBC-B04A-6BAA-559EF7509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27" y="5241125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87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76122" y="2610104"/>
            <a:ext cx="2124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RECOMENDACIONES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5830" y="862024"/>
            <a:ext cx="243078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1600" b="1" spc="-10" dirty="0">
                <a:solidFill>
                  <a:srgbClr val="FFFFFF"/>
                </a:solidFill>
                <a:latin typeface="Arial"/>
                <a:cs typeface="Arial"/>
              </a:rPr>
              <a:t>HALLAZGO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ONCLUSIÓN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E81EBC1-9A18-A81C-0403-03DAC1A13703}"/>
              </a:ext>
            </a:extLst>
          </p:cNvPr>
          <p:cNvSpPr/>
          <p:nvPr/>
        </p:nvSpPr>
        <p:spPr>
          <a:xfrm>
            <a:off x="857249" y="194039"/>
            <a:ext cx="10477500" cy="463889"/>
          </a:xfrm>
          <a:prstGeom prst="roundRect">
            <a:avLst/>
          </a:prstGeom>
          <a:solidFill>
            <a:srgbClr val="22A67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Museo Sans Condensed 900" charset="0"/>
              </a:rPr>
              <a:t>HISTÓRICO DE HALLAZGOS DE CONTROL FISCAL - ESTUDIOS Y DISEÑOS</a:t>
            </a:r>
            <a:endParaRPr lang="es-MX" sz="2000" b="1" dirty="0">
              <a:solidFill>
                <a:schemeClr val="bg1"/>
              </a:solidFill>
              <a:latin typeface="Museo Sans Condensed 900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C1A5124-F080-6239-A2D2-3D8B0B4AF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798143"/>
            <a:ext cx="9915525" cy="3829050"/>
          </a:xfrm>
          <a:prstGeom prst="rect">
            <a:avLst/>
          </a:prstGeom>
        </p:spPr>
      </p:pic>
      <p:pic>
        <p:nvPicPr>
          <p:cNvPr id="11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91789AE8-3AFB-DD88-3207-C3674136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45" y="1366650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23AB5D51-28D2-1A57-5F03-2119EB74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45" y="3147825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1B20066-0F06-D955-3DC5-8DAA047E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37" y="4691074"/>
            <a:ext cx="9915525" cy="1924050"/>
          </a:xfrm>
          <a:prstGeom prst="rect">
            <a:avLst/>
          </a:prstGeom>
        </p:spPr>
      </p:pic>
      <p:pic>
        <p:nvPicPr>
          <p:cNvPr id="20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A9D71D66-38F8-DEBF-EABC-BC75AA19A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45" y="5150561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7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76122" y="2610104"/>
            <a:ext cx="2124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RECOMENDACIONES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5830" y="862024"/>
            <a:ext cx="243078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1600" b="1" spc="-10" dirty="0">
                <a:solidFill>
                  <a:srgbClr val="FFFFFF"/>
                </a:solidFill>
                <a:latin typeface="Arial"/>
                <a:cs typeface="Arial"/>
              </a:rPr>
              <a:t>HALLAZGO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ONCLUSIÓN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E81EBC1-9A18-A81C-0403-03DAC1A13703}"/>
              </a:ext>
            </a:extLst>
          </p:cNvPr>
          <p:cNvSpPr/>
          <p:nvPr/>
        </p:nvSpPr>
        <p:spPr>
          <a:xfrm>
            <a:off x="857249" y="194039"/>
            <a:ext cx="10477500" cy="463889"/>
          </a:xfrm>
          <a:prstGeom prst="roundRect">
            <a:avLst/>
          </a:prstGeom>
          <a:solidFill>
            <a:srgbClr val="22A67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Museo Sans Condensed 900" charset="0"/>
              </a:rPr>
              <a:t>HISTÓRICO DE HALLAZGOS DE CONTROL FISCAL - ESTUDIOS Y DISEÑOS</a:t>
            </a:r>
            <a:endParaRPr lang="es-MX" sz="2000" b="1" dirty="0">
              <a:solidFill>
                <a:schemeClr val="bg1"/>
              </a:solidFill>
              <a:latin typeface="Museo Sans Condensed 900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1E6A68-0073-8FF1-7EB0-EC051D270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561975"/>
            <a:ext cx="9915525" cy="5734050"/>
          </a:xfrm>
          <a:prstGeom prst="rect">
            <a:avLst/>
          </a:prstGeom>
        </p:spPr>
      </p:pic>
      <p:pic>
        <p:nvPicPr>
          <p:cNvPr id="3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CAA2F3A1-29F0-D42D-D999-B4F384BB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45" y="1366650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76A729DF-DF08-4864-BBCA-0DE41E3CE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792" y="4795650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44B80597-2568-EFC5-8E5D-9C6047A2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45" y="2974438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0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76122" y="2610104"/>
            <a:ext cx="2124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RECOMENDACIONES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5830" y="862024"/>
            <a:ext cx="243078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1600" b="1" spc="-10" dirty="0">
                <a:solidFill>
                  <a:srgbClr val="FFFFFF"/>
                </a:solidFill>
                <a:latin typeface="Arial"/>
                <a:cs typeface="Arial"/>
              </a:rPr>
              <a:t>HALLAZGO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ONCLUSIÓN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E81EBC1-9A18-A81C-0403-03DAC1A13703}"/>
              </a:ext>
            </a:extLst>
          </p:cNvPr>
          <p:cNvSpPr/>
          <p:nvPr/>
        </p:nvSpPr>
        <p:spPr>
          <a:xfrm>
            <a:off x="857249" y="194039"/>
            <a:ext cx="10477500" cy="463889"/>
          </a:xfrm>
          <a:prstGeom prst="roundRect">
            <a:avLst/>
          </a:prstGeom>
          <a:solidFill>
            <a:srgbClr val="22A67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Museo Sans Condensed 900" charset="0"/>
              </a:rPr>
              <a:t>HISTÓRICO DE HALLAZGOS DE CONTROL FISCAL - ESTUDIOS Y DISEÑOS</a:t>
            </a:r>
            <a:endParaRPr lang="es-MX" sz="2000" b="1" dirty="0">
              <a:solidFill>
                <a:schemeClr val="bg1"/>
              </a:solidFill>
              <a:latin typeface="Museo Sans Condensed 900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4494C0-A0C4-7CC5-B691-6A29DB4DB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964819"/>
            <a:ext cx="9915525" cy="3829050"/>
          </a:xfrm>
          <a:prstGeom prst="rect">
            <a:avLst/>
          </a:prstGeom>
        </p:spPr>
      </p:pic>
      <p:pic>
        <p:nvPicPr>
          <p:cNvPr id="7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8C8C033E-DD28-4D11-2B88-1FD2531E0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833" y="1366649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254AD986-7134-DC03-06A8-C8B7DBDD8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108" y="3429000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28DB2D6-0B5C-B0E6-1BBD-34BA17343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962" y="4852988"/>
            <a:ext cx="9915525" cy="1924050"/>
          </a:xfrm>
          <a:prstGeom prst="rect">
            <a:avLst/>
          </a:prstGeom>
        </p:spPr>
      </p:pic>
      <p:pic>
        <p:nvPicPr>
          <p:cNvPr id="15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75BFCC83-4932-204E-5CA4-4F23A8E9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833" y="5195700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51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76122" y="2610104"/>
            <a:ext cx="2124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RECOMENDACIONES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5830" y="862024"/>
            <a:ext cx="243078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1600" b="1" spc="-10" dirty="0">
                <a:solidFill>
                  <a:srgbClr val="FFFFFF"/>
                </a:solidFill>
                <a:latin typeface="Arial"/>
                <a:cs typeface="Arial"/>
              </a:rPr>
              <a:t>HALLAZGO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ONCLUSIÓN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E81EBC1-9A18-A81C-0403-03DAC1A13703}"/>
              </a:ext>
            </a:extLst>
          </p:cNvPr>
          <p:cNvSpPr/>
          <p:nvPr/>
        </p:nvSpPr>
        <p:spPr>
          <a:xfrm>
            <a:off x="857249" y="194039"/>
            <a:ext cx="10477500" cy="463889"/>
          </a:xfrm>
          <a:prstGeom prst="roundRect">
            <a:avLst/>
          </a:prstGeom>
          <a:solidFill>
            <a:srgbClr val="22A67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Museo Sans Condensed 900" charset="0"/>
              </a:rPr>
              <a:t>HISTÓRICO DE HALLAZGOS DE CONTROL FISCAL - ESTUDIOS Y DISEÑOS</a:t>
            </a:r>
            <a:endParaRPr lang="es-MX" sz="2000" b="1" dirty="0">
              <a:solidFill>
                <a:schemeClr val="bg1"/>
              </a:solidFill>
              <a:latin typeface="Museo Sans Condensed 900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EB646C-5B8A-9EE7-23C7-11684F2E0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6" y="1133827"/>
            <a:ext cx="9915525" cy="1924050"/>
          </a:xfrm>
          <a:prstGeom prst="rect">
            <a:avLst/>
          </a:prstGeom>
        </p:spPr>
      </p:pic>
      <p:pic>
        <p:nvPicPr>
          <p:cNvPr id="4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EEE7E987-4165-AA8F-7A90-41399783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45" y="1680975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7E848F5-97CF-3CBF-3A0A-34D72F479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35" y="2905126"/>
            <a:ext cx="9915525" cy="1924050"/>
          </a:xfrm>
          <a:prstGeom prst="rect">
            <a:avLst/>
          </a:prstGeom>
        </p:spPr>
      </p:pic>
      <p:pic>
        <p:nvPicPr>
          <p:cNvPr id="2050" name="Picture 2" descr="Una Señal De Rojo Y Blanco Con La Palabra Abierto Abierto Aislado En Un  Fondo Blanco, Abierto Abre La Muestra Fotos, Retratos, Imágenes Y  Fotografía De Archivo Libres De Derecho. Image 24644257.">
            <a:extLst>
              <a:ext uri="{FF2B5EF4-FFF2-40B4-BE49-F238E27FC236}">
                <a16:creationId xmlns:a16="http://schemas.microsoft.com/office/drawing/2014/main" id="{BCF3189F-D403-77ED-85BB-8C48A71A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189" y="3303652"/>
            <a:ext cx="1027986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41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76122" y="2610104"/>
            <a:ext cx="2124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RECOMENDACIONES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5830" y="862024"/>
            <a:ext cx="243078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1600" b="1" spc="-10" dirty="0">
                <a:solidFill>
                  <a:srgbClr val="FFFFFF"/>
                </a:solidFill>
                <a:latin typeface="Arial"/>
                <a:cs typeface="Arial"/>
              </a:rPr>
              <a:t>HALLAZGO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ONCLUSIÓN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E81EBC1-9A18-A81C-0403-03DAC1A13703}"/>
              </a:ext>
            </a:extLst>
          </p:cNvPr>
          <p:cNvSpPr/>
          <p:nvPr/>
        </p:nvSpPr>
        <p:spPr>
          <a:xfrm>
            <a:off x="857249" y="194039"/>
            <a:ext cx="10477500" cy="463889"/>
          </a:xfrm>
          <a:prstGeom prst="roundRect">
            <a:avLst/>
          </a:prstGeom>
          <a:solidFill>
            <a:srgbClr val="22A67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Museo Sans Condensed 900" charset="0"/>
              </a:rPr>
              <a:t>HISTÓRICO DE HALLAZGOS DE CONTROL FISCAL - ESTUDIOS Y DISEÑOS</a:t>
            </a:r>
            <a:endParaRPr lang="es-MX" sz="2000" b="1" dirty="0">
              <a:solidFill>
                <a:schemeClr val="bg1"/>
              </a:solidFill>
              <a:latin typeface="Museo Sans Condensed 900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7C8367-31F0-C4B4-38A6-0B6773FA6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653177"/>
            <a:ext cx="9915525" cy="3829050"/>
          </a:xfrm>
          <a:prstGeom prst="rect">
            <a:avLst/>
          </a:prstGeom>
        </p:spPr>
      </p:pic>
      <p:pic>
        <p:nvPicPr>
          <p:cNvPr id="5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063642E1-6DB9-ED0A-076D-8781CB3C8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45" y="1074168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isto Bueno GIF - Vistobueno Ahuevo Buena - Discover &amp; Share GIFs">
            <a:extLst>
              <a:ext uri="{FF2B5EF4-FFF2-40B4-BE49-F238E27FC236}">
                <a16:creationId xmlns:a16="http://schemas.microsoft.com/office/drawing/2014/main" id="{B8DAF06D-6FC9-B606-CAB4-9B7CAC07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45" y="3183637"/>
            <a:ext cx="1169930" cy="10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595C9C-2BE9-A04E-97A5-CCC0937F4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4" y="4482227"/>
            <a:ext cx="4213716" cy="237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0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B11BD79-9F41-471C-8785-BF434B4D9B50}"/>
              </a:ext>
            </a:extLst>
          </p:cNvPr>
          <p:cNvSpPr txBox="1">
            <a:spLocks/>
          </p:cNvSpPr>
          <p:nvPr/>
        </p:nvSpPr>
        <p:spPr>
          <a:xfrm>
            <a:off x="1979686" y="1894897"/>
            <a:ext cx="56060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2800" b="1" dirty="0">
                <a:solidFill>
                  <a:srgbClr val="22A676"/>
                </a:solidFill>
                <a:latin typeface="Museo Sans Condensed 700" charset="0"/>
                <a:ea typeface="Museo Sans Condensed 700" charset="0"/>
                <a:cs typeface="Museo Sans Condensed 700" charset="0"/>
              </a:rPr>
              <a:t> 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D9945A05-3FF8-29B7-687C-AA93BF495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301" y="1239195"/>
            <a:ext cx="10868163" cy="4866330"/>
          </a:xfrm>
        </p:spPr>
        <p:txBody>
          <a:bodyPr>
            <a:noAutofit/>
          </a:bodyPr>
          <a:lstStyle/>
          <a:p>
            <a:pPr marL="514350" indent="-514350" algn="l">
              <a:spcBef>
                <a:spcPts val="600"/>
              </a:spcBef>
              <a:buClr>
                <a:srgbClr val="FFC000"/>
              </a:buClr>
              <a:buFont typeface="+mj-lt"/>
              <a:buAutoNum type="arabicPeriod"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Verificación del Quórum.</a:t>
            </a:r>
          </a:p>
          <a:p>
            <a:pPr marL="514350" indent="-514350" algn="l">
              <a:spcBef>
                <a:spcPts val="600"/>
              </a:spcBef>
              <a:buClr>
                <a:srgbClr val="FFC000"/>
              </a:buClr>
              <a:buFont typeface="+mj-lt"/>
              <a:buAutoNum type="arabicPeriod"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Presentación y Aprobación del Orden del Día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 algn="just">
              <a:spcBef>
                <a:spcPts val="600"/>
              </a:spcBef>
              <a:buClr>
                <a:srgbClr val="FFC000"/>
              </a:buClr>
              <a:buFont typeface="+mj-lt"/>
              <a:buAutoNum type="arabicPeriod"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Presentación y revisión del Plan de Mejoramiento CB. Auditoría de Control Fiscal en la Modalidad de Regularidad Vigencia 2022 PAD 20023 código Auditoria de Cumplimiento Código 045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 algn="just">
              <a:spcBef>
                <a:spcPts val="600"/>
              </a:spcBef>
              <a:buClr>
                <a:srgbClr val="FFC000"/>
              </a:buClr>
              <a:buFont typeface="+mj-lt"/>
              <a:buAutoNum type="arabicPeriod"/>
            </a:pP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spcBef>
                <a:spcPts val="600"/>
              </a:spcBef>
              <a:buClr>
                <a:srgbClr val="FFC000"/>
              </a:buClr>
              <a:buFont typeface="+mj-lt"/>
              <a:buAutoNum type="arabicPeriod"/>
            </a:pP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spcBef>
                <a:spcPts val="600"/>
              </a:spcBef>
              <a:buClr>
                <a:srgbClr val="FFC000"/>
              </a:buClr>
              <a:buFont typeface="+mj-lt"/>
              <a:buAutoNum type="arabicPeriod"/>
            </a:pP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600"/>
              </a:spcBef>
              <a:buClr>
                <a:srgbClr val="FFC000"/>
              </a:buClr>
            </a:pPr>
            <a:r>
              <a:rPr lang="es-CO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Reunión de Apertura e Instalación de la Auditoría al Sistema de Administración del Riesgo. </a:t>
            </a:r>
          </a:p>
          <a:p>
            <a:pPr algn="l">
              <a:spcBef>
                <a:spcPts val="600"/>
              </a:spcBef>
              <a:buClr>
                <a:srgbClr val="FFC000"/>
              </a:buClr>
            </a:pPr>
            <a:r>
              <a:rPr lang="es-E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Proposiciones y Varios.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487541F-63E8-E169-08AC-4FFA176A8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797" y="316155"/>
            <a:ext cx="7772400" cy="857913"/>
          </a:xfrm>
        </p:spPr>
        <p:txBody>
          <a:bodyPr>
            <a:noAutofit/>
          </a:bodyPr>
          <a:lstStyle/>
          <a:p>
            <a:pPr algn="l"/>
            <a:r>
              <a:rPr lang="es-ES" sz="3200" b="1" dirty="0">
                <a:solidFill>
                  <a:srgbClr val="22A676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  <a:t>Agenda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28EBC3B-4808-984B-0BA3-57BD5B016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18" y="3247278"/>
            <a:ext cx="8885144" cy="85791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D9F2720-53EA-6C49-FA07-03F47A57986E}"/>
              </a:ext>
            </a:extLst>
          </p:cNvPr>
          <p:cNvSpPr txBox="1"/>
          <p:nvPr/>
        </p:nvSpPr>
        <p:spPr>
          <a:xfrm>
            <a:off x="3289391" y="449818"/>
            <a:ext cx="8120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buClr>
                <a:srgbClr val="FFC000"/>
              </a:buClr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Seguimiento del Plan Anual de Auditoría corte 31 May 2023.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B558AB-F173-1564-8A9F-01B822414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01" y="4032146"/>
            <a:ext cx="8690564" cy="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59">
            <a:extLst>
              <a:ext uri="{FF2B5EF4-FFF2-40B4-BE49-F238E27FC236}">
                <a16:creationId xmlns:a16="http://schemas.microsoft.com/office/drawing/2014/main" id="{94989AE0-35F7-4A6B-A88C-39D632B8CE2A}"/>
              </a:ext>
            </a:extLst>
          </p:cNvPr>
          <p:cNvSpPr/>
          <p:nvPr/>
        </p:nvSpPr>
        <p:spPr>
          <a:xfrm>
            <a:off x="844514" y="2613360"/>
            <a:ext cx="86340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4813" indent="-404813" algn="ctr" defTabSz="685595">
              <a:buClrTx/>
              <a:defRPr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6. Proposiciones y Varios.</a:t>
            </a:r>
          </a:p>
          <a:p>
            <a:pPr marL="404813" indent="-404813" algn="ctr" defTabSz="685595">
              <a:buClrTx/>
              <a:defRPr/>
            </a:pPr>
            <a:endParaRPr lang="es-CO" sz="3200" b="1" dirty="0">
              <a:solidFill>
                <a:schemeClr val="bg1">
                  <a:lumMod val="50000"/>
                </a:schemeClr>
              </a:solidFill>
            </a:endParaRPr>
          </a:p>
          <a:p>
            <a:pPr marL="404813" indent="-404813" algn="ctr" defTabSz="685595">
              <a:buClrTx/>
              <a:defRPr/>
            </a:pPr>
            <a:endParaRPr lang="es-CO" sz="3200" b="1" dirty="0">
              <a:solidFill>
                <a:schemeClr val="bg1">
                  <a:lumMod val="50000"/>
                </a:schemeClr>
              </a:solidFill>
            </a:endParaRPr>
          </a:p>
          <a:p>
            <a:pPr marL="404813" indent="-404813" algn="ctr" defTabSz="685595">
              <a:buClrTx/>
              <a:defRPr/>
            </a:pPr>
            <a:endParaRPr lang="es-E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Agrupar 1"/>
          <p:cNvGrpSpPr/>
          <p:nvPr/>
        </p:nvGrpSpPr>
        <p:grpSpPr>
          <a:xfrm>
            <a:off x="7970874" y="0"/>
            <a:ext cx="4221126" cy="6858000"/>
            <a:chOff x="4922874" y="0"/>
            <a:chExt cx="4221126" cy="685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15D549B-B6FA-1048-A0B6-33ACA1F1D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837"/>
            <a:stretch/>
          </p:blipFill>
          <p:spPr>
            <a:xfrm>
              <a:off x="4922874" y="0"/>
              <a:ext cx="4221126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63EF7D-4E34-6247-8931-B71706B8B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535" b="69458"/>
            <a:stretch/>
          </p:blipFill>
          <p:spPr>
            <a:xfrm>
              <a:off x="6815470" y="0"/>
              <a:ext cx="2328530" cy="2094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970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09800" y="552210"/>
            <a:ext cx="77724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s-ES" sz="3600" b="1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076576" y="5791689"/>
            <a:ext cx="7772400" cy="857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6000" b="1" dirty="0">
                <a:solidFill>
                  <a:prstClr val="white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10822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973748" y="533204"/>
            <a:ext cx="7772400" cy="857913"/>
          </a:xfrm>
        </p:spPr>
        <p:txBody>
          <a:bodyPr>
            <a:noAutofit/>
          </a:bodyPr>
          <a:lstStyle/>
          <a:p>
            <a:pPr algn="l"/>
            <a:r>
              <a:rPr lang="es-ES" sz="3200" b="1" dirty="0">
                <a:solidFill>
                  <a:srgbClr val="22A676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  <a:t>1. Verificación del Quórum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255B36D-C070-49A7-8D44-4155090A1847}"/>
              </a:ext>
            </a:extLst>
          </p:cNvPr>
          <p:cNvCxnSpPr/>
          <p:nvPr/>
        </p:nvCxnSpPr>
        <p:spPr>
          <a:xfrm>
            <a:off x="2052358" y="1415340"/>
            <a:ext cx="3335138" cy="0"/>
          </a:xfrm>
          <a:prstGeom prst="line">
            <a:avLst/>
          </a:prstGeom>
          <a:ln>
            <a:solidFill>
              <a:srgbClr val="22A6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979687" y="1439566"/>
            <a:ext cx="7634111" cy="4440115"/>
          </a:xfrm>
        </p:spPr>
        <p:txBody>
          <a:bodyPr>
            <a:noAutofit/>
          </a:bodyPr>
          <a:lstStyle/>
          <a:p>
            <a:pPr algn="l">
              <a:buClr>
                <a:srgbClr val="E39734"/>
              </a:buClr>
            </a:pPr>
            <a:endParaRPr lang="es-419" sz="1500" dirty="0">
              <a:solidFill>
                <a:schemeClr val="tx1">
                  <a:lumMod val="50000"/>
                  <a:lumOff val="50000"/>
                </a:schemeClr>
              </a:solidFill>
              <a:latin typeface="Museo Sans Condensed 500" charset="0"/>
              <a:ea typeface="Museo Sans Condensed 500" charset="0"/>
              <a:cs typeface="Museo Sans Condensed 500" charset="0"/>
            </a:endParaRPr>
          </a:p>
          <a:p>
            <a:pPr algn="just">
              <a:buClr>
                <a:srgbClr val="E39734"/>
              </a:buClr>
            </a:pPr>
            <a:endParaRPr lang="es-MX" sz="1400" dirty="0">
              <a:solidFill>
                <a:schemeClr val="tx1">
                  <a:lumMod val="50000"/>
                  <a:lumOff val="50000"/>
                </a:schemeClr>
              </a:solidFill>
              <a:latin typeface="Museo Sans Condensed 500" charset="0"/>
              <a:ea typeface="Museo Sans Condensed 500" charset="0"/>
              <a:cs typeface="Museo Sans Condensed 500" charset="0"/>
            </a:endParaRPr>
          </a:p>
          <a:p>
            <a:pPr algn="just">
              <a:buClr>
                <a:srgbClr val="E39734"/>
              </a:buClr>
            </a:pPr>
            <a:endParaRPr lang="es-MX" sz="1500" dirty="0">
              <a:solidFill>
                <a:schemeClr val="tx1">
                  <a:lumMod val="50000"/>
                  <a:lumOff val="50000"/>
                </a:schemeClr>
              </a:solidFill>
              <a:latin typeface="Museo Sans Condensed 500" charset="0"/>
              <a:ea typeface="Museo Sans Condensed 500" charset="0"/>
              <a:cs typeface="Museo Sans Condensed 500" charset="0"/>
            </a:endParaRPr>
          </a:p>
          <a:p>
            <a:pPr algn="l">
              <a:buClr>
                <a:srgbClr val="E39734"/>
              </a:buClr>
            </a:pPr>
            <a:endParaRPr lang="es-MX" sz="1500" dirty="0">
              <a:solidFill>
                <a:schemeClr val="tx1">
                  <a:lumMod val="50000"/>
                  <a:lumOff val="50000"/>
                </a:schemeClr>
              </a:solidFill>
              <a:latin typeface="Museo Sans Condensed 500" charset="0"/>
              <a:ea typeface="Museo Sans Condensed 500" charset="0"/>
              <a:cs typeface="Museo Sans Condensed 500" charset="0"/>
            </a:endParaRPr>
          </a:p>
          <a:p>
            <a:pPr algn="l">
              <a:buClr>
                <a:srgbClr val="E39734"/>
              </a:buClr>
            </a:pPr>
            <a:endParaRPr lang="es-419" sz="1500" dirty="0">
              <a:solidFill>
                <a:schemeClr val="tx1">
                  <a:lumMod val="50000"/>
                  <a:lumOff val="50000"/>
                </a:schemeClr>
              </a:solidFill>
              <a:latin typeface="Museo Sans Condensed 500" charset="0"/>
              <a:ea typeface="Museo Sans Condensed 500" charset="0"/>
              <a:cs typeface="Museo Sans Condensed 500" charset="0"/>
            </a:endParaRPr>
          </a:p>
          <a:p>
            <a:pPr algn="l">
              <a:buClr>
                <a:srgbClr val="E39734"/>
              </a:buClr>
            </a:pPr>
            <a:endParaRPr lang="es-419" sz="1500" dirty="0">
              <a:solidFill>
                <a:schemeClr val="tx1">
                  <a:lumMod val="50000"/>
                  <a:lumOff val="50000"/>
                </a:schemeClr>
              </a:solidFill>
              <a:latin typeface="Museo Sans Condensed 500" charset="0"/>
              <a:ea typeface="Museo Sans Condensed 500" charset="0"/>
              <a:cs typeface="Museo Sans Condensed 500" charset="0"/>
            </a:endParaRPr>
          </a:p>
          <a:p>
            <a:pPr algn="l">
              <a:buClr>
                <a:srgbClr val="E39734"/>
              </a:buClr>
            </a:pPr>
            <a:br>
              <a:rPr lang="es-MX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ondensed 500" charset="0"/>
                <a:ea typeface="Museo Sans Condensed 500" charset="0"/>
                <a:cs typeface="Museo Sans Condensed 500" charset="0"/>
              </a:rPr>
            </a:br>
            <a:endParaRPr lang="es-MX" sz="1500" dirty="0">
              <a:solidFill>
                <a:schemeClr val="tx1">
                  <a:lumMod val="50000"/>
                  <a:lumOff val="50000"/>
                </a:schemeClr>
              </a:solidFill>
              <a:latin typeface="Museo Sans Condensed 500" charset="0"/>
              <a:ea typeface="Museo Sans Condensed 500" charset="0"/>
              <a:cs typeface="Museo Sans Condensed 500" charset="0"/>
            </a:endParaRPr>
          </a:p>
          <a:p>
            <a:pPr algn="just">
              <a:buClr>
                <a:srgbClr val="E39734"/>
              </a:buClr>
            </a:pPr>
            <a:endParaRPr lang="es-MX" sz="1500" dirty="0">
              <a:solidFill>
                <a:schemeClr val="tx1">
                  <a:lumMod val="50000"/>
                  <a:lumOff val="50000"/>
                </a:schemeClr>
              </a:solidFill>
              <a:latin typeface="Museo Sans Condensed 500" charset="0"/>
              <a:ea typeface="Museo Sans Condensed 500" charset="0"/>
              <a:cs typeface="Museo Sans Condensed 500" charset="0"/>
            </a:endParaRPr>
          </a:p>
          <a:p>
            <a:pPr algn="just">
              <a:buClr>
                <a:srgbClr val="E39734"/>
              </a:buClr>
            </a:pPr>
            <a:endParaRPr lang="es-MX" sz="1500" dirty="0">
              <a:solidFill>
                <a:schemeClr val="tx1">
                  <a:lumMod val="50000"/>
                  <a:lumOff val="50000"/>
                </a:schemeClr>
              </a:solidFill>
              <a:latin typeface="Museo Sans Condensed 500" charset="0"/>
              <a:ea typeface="Museo Sans Condensed 500" charset="0"/>
              <a:cs typeface="Museo Sans Condensed 500" charset="0"/>
            </a:endParaRPr>
          </a:p>
          <a:p>
            <a:pPr algn="just">
              <a:buClr>
                <a:srgbClr val="E39734"/>
              </a:buClr>
            </a:pPr>
            <a:r>
              <a:rPr lang="es-MX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ondensed 500" charset="0"/>
                <a:ea typeface="Museo Sans Condensed 500" charset="0"/>
                <a:cs typeface="Museo Sans Condensed 500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0F60EAD-EA35-4918-945F-E36334B95713}"/>
              </a:ext>
            </a:extLst>
          </p:cNvPr>
          <p:cNvSpPr/>
          <p:nvPr/>
        </p:nvSpPr>
        <p:spPr>
          <a:xfrm>
            <a:off x="2144402" y="1463790"/>
            <a:ext cx="7670807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Dirección General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Oficina Asesora de Planeación (E)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Oficina de Tecnologías de la Información y Comunicaciones TIC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Oficina Asesora de Comunicaciones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Dirección de Reasentamientos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Dirección de Urbanización y Titulaciones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Dirección de Mejoramiento de Vivienda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Dirección de Mejoramiento de Barrios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Dirección Jurídica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Dirección de Gestión Corporativa 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Subdirección Administrativa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Subdirección Financiera</a:t>
            </a:r>
          </a:p>
          <a:p>
            <a:pPr>
              <a:spcBef>
                <a:spcPts val="600"/>
              </a:spcBef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13. Asesor de Control Interno (Con voz, pero sin voto)</a:t>
            </a:r>
            <a:endParaRPr lang="es-C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6" descr="Dont Look Up y los meteoritos reales">
            <a:extLst>
              <a:ext uri="{FF2B5EF4-FFF2-40B4-BE49-F238E27FC236}">
                <a16:creationId xmlns:a16="http://schemas.microsoft.com/office/drawing/2014/main" id="{8EBD7EA4-14FE-4B28-1610-84A69761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94" y="151669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ont Look Up y los meteoritos reales">
            <a:extLst>
              <a:ext uri="{FF2B5EF4-FFF2-40B4-BE49-F238E27FC236}">
                <a16:creationId xmlns:a16="http://schemas.microsoft.com/office/drawing/2014/main" id="{D230290A-3958-F7A0-8389-524466B5E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769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ont Look Up y los meteoritos reales">
            <a:extLst>
              <a:ext uri="{FF2B5EF4-FFF2-40B4-BE49-F238E27FC236}">
                <a16:creationId xmlns:a16="http://schemas.microsoft.com/office/drawing/2014/main" id="{98908732-9085-250B-8BF8-94F543663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858" y="212629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ont Look Up y los meteoritos reales">
            <a:extLst>
              <a:ext uri="{FF2B5EF4-FFF2-40B4-BE49-F238E27FC236}">
                <a16:creationId xmlns:a16="http://schemas.microsoft.com/office/drawing/2014/main" id="{459C504A-69B1-7D32-1CC8-38C2E0043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621" y="257426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ont Look Up y los meteoritos reales">
            <a:extLst>
              <a:ext uri="{FF2B5EF4-FFF2-40B4-BE49-F238E27FC236}">
                <a16:creationId xmlns:a16="http://schemas.microsoft.com/office/drawing/2014/main" id="{0C1C2DC3-2CF8-3BC8-5C78-6074B7C2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42" y="290677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ont Look Up y los meteoritos reales">
            <a:extLst>
              <a:ext uri="{FF2B5EF4-FFF2-40B4-BE49-F238E27FC236}">
                <a16:creationId xmlns:a16="http://schemas.microsoft.com/office/drawing/2014/main" id="{EF284C57-EB0B-AC21-2C52-B146EB9B5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94" y="32004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ont Look Up y los meteoritos reales">
            <a:extLst>
              <a:ext uri="{FF2B5EF4-FFF2-40B4-BE49-F238E27FC236}">
                <a16:creationId xmlns:a16="http://schemas.microsoft.com/office/drawing/2014/main" id="{81C6F26A-6142-57E0-FD00-D9D8449BD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988" y="362807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ont Look Up y los meteoritos reales">
            <a:extLst>
              <a:ext uri="{FF2B5EF4-FFF2-40B4-BE49-F238E27FC236}">
                <a16:creationId xmlns:a16="http://schemas.microsoft.com/office/drawing/2014/main" id="{E8B2B5AD-5628-42F9-FB22-2F2CE9986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382" y="394145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ont Look Up y los meteoritos reales">
            <a:extLst>
              <a:ext uri="{FF2B5EF4-FFF2-40B4-BE49-F238E27FC236}">
                <a16:creationId xmlns:a16="http://schemas.microsoft.com/office/drawing/2014/main" id="{DB555693-C3AF-ABFE-5D52-EADDF7EF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12" y="431993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ont Look Up y los meteoritos reales">
            <a:extLst>
              <a:ext uri="{FF2B5EF4-FFF2-40B4-BE49-F238E27FC236}">
                <a16:creationId xmlns:a16="http://schemas.microsoft.com/office/drawing/2014/main" id="{982CC1DE-810F-2F0E-A395-3CF2387B0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72" y="461740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ont Look Up y los meteoritos reales">
            <a:extLst>
              <a:ext uri="{FF2B5EF4-FFF2-40B4-BE49-F238E27FC236}">
                <a16:creationId xmlns:a16="http://schemas.microsoft.com/office/drawing/2014/main" id="{F503FB55-1117-D568-4E0E-E1C98F1FA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72" y="502189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ont Look Up y los meteoritos reales">
            <a:extLst>
              <a:ext uri="{FF2B5EF4-FFF2-40B4-BE49-F238E27FC236}">
                <a16:creationId xmlns:a16="http://schemas.microsoft.com/office/drawing/2014/main" id="{D87EF9E6-DAA4-A8B5-97E2-A21791827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135" y="570665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59">
            <a:extLst>
              <a:ext uri="{FF2B5EF4-FFF2-40B4-BE49-F238E27FC236}">
                <a16:creationId xmlns:a16="http://schemas.microsoft.com/office/drawing/2014/main" id="{94989AE0-35F7-4A6B-A88C-39D632B8CE2A}"/>
              </a:ext>
            </a:extLst>
          </p:cNvPr>
          <p:cNvSpPr/>
          <p:nvPr/>
        </p:nvSpPr>
        <p:spPr>
          <a:xfrm>
            <a:off x="1223816" y="2601734"/>
            <a:ext cx="7882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4813" indent="-404813" algn="ctr" defTabSz="685595">
              <a:buClrTx/>
              <a:defRPr/>
            </a:pPr>
            <a:r>
              <a:rPr lang="es-MX" sz="3600" b="1" dirty="0">
                <a:solidFill>
                  <a:schemeClr val="bg1">
                    <a:lumMod val="50000"/>
                  </a:schemeClr>
                </a:solidFill>
              </a:rPr>
              <a:t>2.  </a:t>
            </a:r>
            <a:r>
              <a:rPr lang="es-CO" sz="3600" b="1" dirty="0">
                <a:solidFill>
                  <a:schemeClr val="bg1">
                    <a:lumMod val="50000"/>
                  </a:schemeClr>
                </a:solidFill>
              </a:rPr>
              <a:t>Aprobación del orden del día</a:t>
            </a:r>
          </a:p>
        </p:txBody>
      </p:sp>
      <p:grpSp>
        <p:nvGrpSpPr>
          <p:cNvPr id="6" name="Agrupar 1"/>
          <p:cNvGrpSpPr/>
          <p:nvPr/>
        </p:nvGrpSpPr>
        <p:grpSpPr>
          <a:xfrm>
            <a:off x="7970874" y="0"/>
            <a:ext cx="4221126" cy="6858000"/>
            <a:chOff x="4922874" y="0"/>
            <a:chExt cx="4221126" cy="68580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15D549B-B6FA-1048-A0B6-33ACA1F1D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837"/>
            <a:stretch/>
          </p:blipFill>
          <p:spPr>
            <a:xfrm>
              <a:off x="4922874" y="0"/>
              <a:ext cx="4221126" cy="6858000"/>
            </a:xfrm>
            <a:prstGeom prst="rect">
              <a:avLst/>
            </a:prstGeom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A863EF7D-4E34-6247-8931-B71706B8B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535" b="69458"/>
            <a:stretch/>
          </p:blipFill>
          <p:spPr>
            <a:xfrm>
              <a:off x="6815470" y="0"/>
              <a:ext cx="2328530" cy="2094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548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59">
            <a:extLst>
              <a:ext uri="{FF2B5EF4-FFF2-40B4-BE49-F238E27FC236}">
                <a16:creationId xmlns:a16="http://schemas.microsoft.com/office/drawing/2014/main" id="{94989AE0-35F7-4A6B-A88C-39D632B8CE2A}"/>
              </a:ext>
            </a:extLst>
          </p:cNvPr>
          <p:cNvSpPr/>
          <p:nvPr/>
        </p:nvSpPr>
        <p:spPr>
          <a:xfrm>
            <a:off x="0" y="1905506"/>
            <a:ext cx="99225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4813" indent="-404813" algn="ctr" defTabSz="685595">
              <a:buClrTx/>
              <a:defRPr/>
            </a:pPr>
            <a:r>
              <a:rPr lang="es-MX" sz="3200" b="1" dirty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es-CO" sz="3200" b="1" dirty="0">
                <a:solidFill>
                  <a:schemeClr val="bg1">
                    <a:lumMod val="50000"/>
                  </a:schemeClr>
                </a:solidFill>
              </a:rPr>
              <a:t>Presentación y revisión del Plan de Mejoramiento CB. Auditoría de Control Fiscal en la Modalidad de Regularidad Vigencia 2022 PAD 20023 código Auditoria de Cumplimiento Código 045.</a:t>
            </a:r>
          </a:p>
          <a:p>
            <a:pPr marL="404813" indent="-404813" algn="ctr" defTabSz="685595">
              <a:buClrTx/>
              <a:defRPr/>
            </a:pPr>
            <a:endParaRPr lang="es-CO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Agrupar 1"/>
          <p:cNvGrpSpPr/>
          <p:nvPr/>
        </p:nvGrpSpPr>
        <p:grpSpPr>
          <a:xfrm>
            <a:off x="7970874" y="0"/>
            <a:ext cx="4221126" cy="6858000"/>
            <a:chOff x="4922874" y="0"/>
            <a:chExt cx="4221126" cy="685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15D549B-B6FA-1048-A0B6-33ACA1F1D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837"/>
            <a:stretch/>
          </p:blipFill>
          <p:spPr>
            <a:xfrm>
              <a:off x="4922874" y="0"/>
              <a:ext cx="4221126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63EF7D-4E34-6247-8931-B71706B8B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535" b="69458"/>
            <a:stretch/>
          </p:blipFill>
          <p:spPr>
            <a:xfrm>
              <a:off x="6815470" y="0"/>
              <a:ext cx="2328530" cy="2094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22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1"/>
          <p:cNvGrpSpPr/>
          <p:nvPr/>
        </p:nvGrpSpPr>
        <p:grpSpPr>
          <a:xfrm>
            <a:off x="7970874" y="0"/>
            <a:ext cx="4221126" cy="6858000"/>
            <a:chOff x="4922874" y="0"/>
            <a:chExt cx="4221126" cy="685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15D549B-B6FA-1048-A0B6-33ACA1F1D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837"/>
            <a:stretch/>
          </p:blipFill>
          <p:spPr>
            <a:xfrm>
              <a:off x="4922874" y="0"/>
              <a:ext cx="4221126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63EF7D-4E34-6247-8931-B71706B8B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535" b="69458"/>
            <a:stretch/>
          </p:blipFill>
          <p:spPr>
            <a:xfrm>
              <a:off x="6815470" y="0"/>
              <a:ext cx="2328530" cy="2094614"/>
            </a:xfrm>
            <a:prstGeom prst="rect">
              <a:avLst/>
            </a:prstGeom>
          </p:spPr>
        </p:pic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FD0B9AF-A2B4-694B-AC8A-EC24C8721C60}"/>
              </a:ext>
            </a:extLst>
          </p:cNvPr>
          <p:cNvSpPr/>
          <p:nvPr/>
        </p:nvSpPr>
        <p:spPr>
          <a:xfrm>
            <a:off x="857249" y="194039"/>
            <a:ext cx="10477500" cy="463889"/>
          </a:xfrm>
          <a:prstGeom prst="roundRect">
            <a:avLst/>
          </a:prstGeom>
          <a:solidFill>
            <a:srgbClr val="22A67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Museo Sans Condensed 900" charset="0"/>
              </a:rPr>
              <a:t>Plan de Mejoramiento Contraloría de Bogotá </a:t>
            </a:r>
            <a:endParaRPr lang="es-MX" sz="2800" b="1" dirty="0">
              <a:solidFill>
                <a:schemeClr val="bg1"/>
              </a:solidFill>
              <a:latin typeface="Museo Sans Condensed 90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1F2EE7-2C43-6181-194F-503198BF96A5}"/>
              </a:ext>
            </a:extLst>
          </p:cNvPr>
          <p:cNvSpPr txBox="1"/>
          <p:nvPr/>
        </p:nvSpPr>
        <p:spPr>
          <a:xfrm>
            <a:off x="857249" y="2628264"/>
            <a:ext cx="104775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/>
              <a:t>Consolidado </a:t>
            </a:r>
            <a:r>
              <a:rPr lang="es-CO" sz="2400" dirty="0">
                <a:hlinkClick r:id="rId4" action="ppaction://hlinkfile"/>
              </a:rPr>
              <a:t>Plan de Mejoramiento</a:t>
            </a:r>
            <a:r>
              <a:rPr lang="es-CO" sz="2400" dirty="0"/>
              <a:t> Auditoría de Regularidad Vigencia 2022 PAD 20023 Código 045</a:t>
            </a:r>
          </a:p>
          <a:p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628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1"/>
          <p:cNvGrpSpPr/>
          <p:nvPr/>
        </p:nvGrpSpPr>
        <p:grpSpPr>
          <a:xfrm>
            <a:off x="7970874" y="0"/>
            <a:ext cx="4221126" cy="6858000"/>
            <a:chOff x="4922874" y="0"/>
            <a:chExt cx="4221126" cy="685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15D549B-B6FA-1048-A0B6-33ACA1F1D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837"/>
            <a:stretch/>
          </p:blipFill>
          <p:spPr>
            <a:xfrm>
              <a:off x="4922874" y="0"/>
              <a:ext cx="4221126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63EF7D-4E34-6247-8931-B71706B8B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535" b="69458"/>
            <a:stretch/>
          </p:blipFill>
          <p:spPr>
            <a:xfrm>
              <a:off x="6815470" y="0"/>
              <a:ext cx="2328530" cy="2094614"/>
            </a:xfrm>
            <a:prstGeom prst="rect">
              <a:avLst/>
            </a:prstGeom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9D179F23-7CBB-3651-64FC-E2C29BE0AA99}"/>
              </a:ext>
            </a:extLst>
          </p:cNvPr>
          <p:cNvSpPr/>
          <p:nvPr/>
        </p:nvSpPr>
        <p:spPr>
          <a:xfrm>
            <a:off x="795746" y="2749271"/>
            <a:ext cx="86340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4813" indent="-404813" algn="ctr" defTabSz="685595">
              <a:buClrTx/>
              <a:defRPr/>
            </a:pPr>
            <a:r>
              <a:rPr lang="es-CO" sz="3200" b="1" dirty="0">
                <a:solidFill>
                  <a:schemeClr val="bg1">
                    <a:lumMod val="50000"/>
                  </a:schemeClr>
                </a:solidFill>
              </a:rPr>
              <a:t>4. Seguimiento del Plan Anual de Auditoría corte 31May2023</a:t>
            </a:r>
          </a:p>
          <a:p>
            <a:pPr marL="404813" indent="-404813" algn="ctr" defTabSz="685595">
              <a:buClrTx/>
              <a:defRPr/>
            </a:pPr>
            <a:endParaRPr lang="es-CO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3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262EF14-B314-3CE0-7A25-6DC7A7FBE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26925"/>
              </p:ext>
            </p:extLst>
          </p:nvPr>
        </p:nvGraphicFramePr>
        <p:xfrm>
          <a:off x="5383895" y="900203"/>
          <a:ext cx="2994052" cy="2837052"/>
        </p:xfrm>
        <a:graphic>
          <a:graphicData uri="http://schemas.openxmlformats.org/drawingml/2006/table">
            <a:tbl>
              <a:tblPr/>
              <a:tblGrid>
                <a:gridCol w="2994052">
                  <a:extLst>
                    <a:ext uri="{9D8B030D-6E8A-4147-A177-3AD203B41FA5}">
                      <a16:colId xmlns:a16="http://schemas.microsoft.com/office/drawing/2014/main" val="3236123914"/>
                    </a:ext>
                  </a:extLst>
                </a:gridCol>
              </a:tblGrid>
              <a:tr h="157614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 (14)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6744"/>
                  </a:ext>
                </a:extLst>
              </a:tr>
              <a:tr h="31522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Independiente del Estado del Sistema de Control Interno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069857"/>
                  </a:ext>
                </a:extLst>
              </a:tr>
              <a:tr h="157614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Institucional por Dependencias (12 Dependencias)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885464"/>
                  </a:ext>
                </a:extLst>
              </a:tr>
              <a:tr h="157614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 la Gestión de los Comités de Conciliación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543149"/>
                  </a:ext>
                </a:extLst>
              </a:tr>
              <a:tr h="157614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 las medidas de Austeridad en el Gasto Público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167330"/>
                  </a:ext>
                </a:extLst>
              </a:tr>
              <a:tr h="15761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al contingente judicial (SIPROJ)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54024"/>
                  </a:ext>
                </a:extLst>
              </a:tr>
              <a:tr h="157614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Mapa de Riesgos de Corrupción- PAAC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575220"/>
                  </a:ext>
                </a:extLst>
              </a:tr>
              <a:tr h="31522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PAA y Presentación Comité Institucional de Control Interno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262222"/>
                  </a:ext>
                </a:extLst>
              </a:tr>
              <a:tr h="31522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Plan Anticorrupción y Atención al Ciudadano -PAAC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290008"/>
                  </a:ext>
                </a:extLst>
              </a:tr>
              <a:tr h="157614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Informe Gestión Judicial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195184"/>
                  </a:ext>
                </a:extLst>
              </a:tr>
              <a:tr h="157614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Presupuestal a la Personería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283558"/>
                  </a:ext>
                </a:extLst>
              </a:tr>
              <a:tr h="15761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Contratación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486011"/>
                  </a:ext>
                </a:extLst>
              </a:tr>
              <a:tr h="157614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Deuda Pública Mensual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432817"/>
                  </a:ext>
                </a:extLst>
              </a:tr>
              <a:tr h="157614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Presupuesto, Inversión y Gestión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711716"/>
                  </a:ext>
                </a:extLst>
              </a:tr>
              <a:tr h="157614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 SIRECI - Delitos Contra la Administración Pública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76035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4194E3-3F2F-EC89-2D5C-7CA5BE19D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48438"/>
              </p:ext>
            </p:extLst>
          </p:nvPr>
        </p:nvGraphicFramePr>
        <p:xfrm>
          <a:off x="8550941" y="900203"/>
          <a:ext cx="3354731" cy="3014372"/>
        </p:xfrm>
        <a:graphic>
          <a:graphicData uri="http://schemas.openxmlformats.org/drawingml/2006/table">
            <a:tbl>
              <a:tblPr/>
              <a:tblGrid>
                <a:gridCol w="3354731">
                  <a:extLst>
                    <a:ext uri="{9D8B030D-6E8A-4147-A177-3AD203B41FA5}">
                      <a16:colId xmlns:a16="http://schemas.microsoft.com/office/drawing/2014/main" val="3209684142"/>
                    </a:ext>
                  </a:extLst>
                </a:gridCol>
              </a:tblGrid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 (7)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045415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Control Interno Contable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131236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Presupuestal a la Personería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307560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Contratación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418728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Deuda Pública Mensual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522821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Presupuesto, Inversion y Gestión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415357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 las Peticiones, Quejas, Reclamos y Sugerencias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602386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Plan Mejoramiento Auditoría Interna y Contraloría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057306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 (8)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990069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Presupuestal a la Personería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450301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Anual a la Contraloría de Bogotá - SIVICOF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41771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Contratación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438484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Deuda Pública Mensual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72987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Presupuesto, Inversión y Gestión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675479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Cumplimiento Normas de Derechos de Autor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68933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Auditoria Contrato 668 de 2021 Consorcio AB 003-2021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861872"/>
                  </a:ext>
                </a:extLst>
              </a:tr>
              <a:tr h="17731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Directiva 008 del 2021 Alcaldía Mayor de Bogotá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232828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A5FCD1-159C-1B0D-C83D-74F1237BF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28356"/>
              </p:ext>
            </p:extLst>
          </p:nvPr>
        </p:nvGraphicFramePr>
        <p:xfrm>
          <a:off x="221246" y="3943287"/>
          <a:ext cx="3176535" cy="822960"/>
        </p:xfrm>
        <a:graphic>
          <a:graphicData uri="http://schemas.openxmlformats.org/drawingml/2006/table">
            <a:tbl>
              <a:tblPr/>
              <a:tblGrid>
                <a:gridCol w="3176535">
                  <a:extLst>
                    <a:ext uri="{9D8B030D-6E8A-4147-A177-3AD203B41FA5}">
                      <a16:colId xmlns:a16="http://schemas.microsoft.com/office/drawing/2014/main" val="551736767"/>
                    </a:ext>
                  </a:extLst>
                </a:gridCol>
              </a:tblGrid>
              <a:tr h="11289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 (5)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013595"/>
                  </a:ext>
                </a:extLst>
              </a:tr>
              <a:tr h="11289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Presupuestal a la Personería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297144"/>
                  </a:ext>
                </a:extLst>
              </a:tr>
              <a:tr h="112893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Contratación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31304"/>
                  </a:ext>
                </a:extLst>
              </a:tr>
              <a:tr h="11289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Deuda Pública Mensual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184493"/>
                  </a:ext>
                </a:extLst>
              </a:tr>
              <a:tr h="11289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al contingente judicial (SIPROJ)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364686"/>
                  </a:ext>
                </a:extLst>
              </a:tr>
              <a:tr h="8963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Presupuesto, Inversión y Gestión</a:t>
                      </a:r>
                    </a:p>
                  </a:txBody>
                  <a:tcPr marL="5504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562202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5930AF9C-4025-0DAB-A50E-4012B4DEABB4}"/>
              </a:ext>
            </a:extLst>
          </p:cNvPr>
          <p:cNvSpPr/>
          <p:nvPr/>
        </p:nvSpPr>
        <p:spPr>
          <a:xfrm>
            <a:off x="7518400" y="4569786"/>
            <a:ext cx="43872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u="sng" dirty="0">
                <a:solidFill>
                  <a:srgbClr val="FF6600"/>
                </a:solidFill>
              </a:rPr>
              <a:t>Actividades con Retraso: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dirty="0"/>
              <a:t>Seguimiento a las Medidas de Austeridad en el gasto I Trimestre 2023</a:t>
            </a: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F72DE1B3-E584-230E-D798-D314260C5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50767"/>
              </p:ext>
            </p:extLst>
          </p:nvPr>
        </p:nvGraphicFramePr>
        <p:xfrm>
          <a:off x="3473314" y="3943287"/>
          <a:ext cx="3407607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607">
                  <a:extLst>
                    <a:ext uri="{9D8B030D-6E8A-4147-A177-3AD203B41FA5}">
                      <a16:colId xmlns:a16="http://schemas.microsoft.com/office/drawing/2014/main" val="12108498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MX" sz="900" dirty="0">
                          <a:solidFill>
                            <a:schemeClr val="tx1"/>
                          </a:solidFill>
                          <a:latin typeface="+mn-lt"/>
                        </a:rPr>
                        <a:t>MAYO (16)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952495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Auditoría: Evaluar la gestión fiscal vigencia 2022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046627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de soportes, generación alertas y reunión Directivos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77868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de soportes, generacion alertas y reunión Directivos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40565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de soportes, generación alertas y reunión Directivos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16657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de soportes, generacion alertas y reunión Directivos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69557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de soportes, generación alertas y reunión Directivos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450213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de soportes, generación alertas y reunión Directivos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29869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Plan Anticorrupción y Atención al Ciudadano -PAAC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11284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Deuda Pública Mensual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53391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Ejecución Física, presupuestal y contractual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013794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Presupuestal a la Personería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48916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Presupuesto, Inversión y Gestión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0729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Mapa de Riesgos de Corrupción- PAAC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49988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Plan Mejoramiento Auditoría Interna y Contraloría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366386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PAA y Presentación Comité Institucional de Control Interno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74702"/>
                  </a:ext>
                </a:extLst>
              </a:tr>
              <a:tr h="13652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Cuenta Mensual - Contratación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87181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626E7BF4-1E58-5F85-D1C5-7A247259AC7A}"/>
              </a:ext>
            </a:extLst>
          </p:cNvPr>
          <p:cNvSpPr txBox="1">
            <a:spLocks/>
          </p:cNvSpPr>
          <p:nvPr/>
        </p:nvSpPr>
        <p:spPr>
          <a:xfrm>
            <a:off x="-1" y="133095"/>
            <a:ext cx="12192000" cy="650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>
                <a:solidFill>
                  <a:schemeClr val="bg1"/>
                </a:solidFill>
                <a:latin typeface="Museo Sans Condensed 900" charset="0"/>
                <a:ea typeface="Museo Sans Condensed 900" charset="0"/>
                <a:cs typeface="Museo Sans Condensed 900" charset="0"/>
              </a:rPr>
              <a:t>Número Histórico de Hallazgos Contraloría (2012-2023)</a:t>
            </a:r>
            <a:endParaRPr lang="es-ES" sz="2800" b="1" dirty="0">
              <a:solidFill>
                <a:schemeClr val="bg1"/>
              </a:solidFill>
              <a:latin typeface="Museo Sans Condensed 900" charset="0"/>
              <a:ea typeface="Museo Sans Condensed 900" charset="0"/>
              <a:cs typeface="Museo Sans Condensed 900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4D5BD1B-1B38-A07E-8F2C-9940B6CF1904}"/>
              </a:ext>
            </a:extLst>
          </p:cNvPr>
          <p:cNvSpPr/>
          <p:nvPr/>
        </p:nvSpPr>
        <p:spPr>
          <a:xfrm>
            <a:off x="857249" y="194039"/>
            <a:ext cx="10477500" cy="463889"/>
          </a:xfrm>
          <a:prstGeom prst="roundRect">
            <a:avLst/>
          </a:prstGeom>
          <a:solidFill>
            <a:srgbClr val="22A67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Museo Sans Condensed 900" charset="0"/>
              </a:rPr>
              <a:t>Avance Plan Anual de Auditorias corte 31 de mayo 2023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F9C70A60-D20B-C952-F698-8FE976AF8B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93433"/>
              </p:ext>
            </p:extLst>
          </p:nvPr>
        </p:nvGraphicFramePr>
        <p:xfrm>
          <a:off x="393915" y="900203"/>
          <a:ext cx="4816986" cy="2837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168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59">
            <a:extLst>
              <a:ext uri="{FF2B5EF4-FFF2-40B4-BE49-F238E27FC236}">
                <a16:creationId xmlns:a16="http://schemas.microsoft.com/office/drawing/2014/main" id="{94989AE0-35F7-4A6B-A88C-39D632B8CE2A}"/>
              </a:ext>
            </a:extLst>
          </p:cNvPr>
          <p:cNvSpPr/>
          <p:nvPr/>
        </p:nvSpPr>
        <p:spPr>
          <a:xfrm>
            <a:off x="643346" y="2596871"/>
            <a:ext cx="86340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4813" indent="-404813" algn="ctr" defTabSz="685595">
              <a:buClrTx/>
              <a:defRPr/>
            </a:pPr>
            <a:r>
              <a:rPr lang="es-MX" sz="3200" b="1" dirty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es-CO" sz="3200" b="1" dirty="0">
                <a:solidFill>
                  <a:schemeClr val="bg1">
                    <a:lumMod val="50000"/>
                  </a:schemeClr>
                </a:solidFill>
              </a:rPr>
              <a:t>Reunión de Apertura e Instalación de la Auditoría al Sistema de Administración del Riesgo</a:t>
            </a:r>
          </a:p>
        </p:txBody>
      </p:sp>
      <p:grpSp>
        <p:nvGrpSpPr>
          <p:cNvPr id="3" name="Agrupar 1"/>
          <p:cNvGrpSpPr/>
          <p:nvPr/>
        </p:nvGrpSpPr>
        <p:grpSpPr>
          <a:xfrm>
            <a:off x="7970874" y="0"/>
            <a:ext cx="4221126" cy="6858000"/>
            <a:chOff x="4922874" y="0"/>
            <a:chExt cx="4221126" cy="685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15D549B-B6FA-1048-A0B6-33ACA1F1D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837"/>
            <a:stretch/>
          </p:blipFill>
          <p:spPr>
            <a:xfrm>
              <a:off x="4922874" y="0"/>
              <a:ext cx="4221126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63EF7D-4E34-6247-8931-B71706B8B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535" b="69458"/>
            <a:stretch/>
          </p:blipFill>
          <p:spPr>
            <a:xfrm>
              <a:off x="6815470" y="0"/>
              <a:ext cx="2328530" cy="2094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292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redeterminado">
  <a:themeElements>
    <a:clrScheme name="Crepúscu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epúsc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7642</TotalTime>
  <Words>1234</Words>
  <Application>Microsoft Office PowerPoint</Application>
  <PresentationFormat>Panorámica</PresentationFormat>
  <Paragraphs>177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Museo Sans Condensed 500</vt:lpstr>
      <vt:lpstr>Museo Sans Condensed 700</vt:lpstr>
      <vt:lpstr>Museo Sans Condensed 900</vt:lpstr>
      <vt:lpstr>Trebuchet MS</vt:lpstr>
      <vt:lpstr>Tema predeterminado</vt:lpstr>
      <vt:lpstr>1_Diseño personalizado</vt:lpstr>
      <vt:lpstr>2_Diseño personalizado</vt:lpstr>
      <vt:lpstr>Diseño personalizado</vt:lpstr>
      <vt:lpstr>Presentación de PowerPoint</vt:lpstr>
      <vt:lpstr>Agenda </vt:lpstr>
      <vt:lpstr>1. Verificación del Quórum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Antecedentes de hallazgos de estudios y diseños</vt:lpstr>
      <vt:lpstr>Antecedentes de hallazgos de estudios y diseños</vt:lpstr>
      <vt:lpstr>Antecedentes de hallazgos de estudios y diseños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alcaldia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Ac</dc:creator>
  <cp:lastModifiedBy>Miguel Angel Pardo Mateus</cp:lastModifiedBy>
  <cp:revision>388</cp:revision>
  <dcterms:created xsi:type="dcterms:W3CDTF">2020-01-10T18:21:22Z</dcterms:created>
  <dcterms:modified xsi:type="dcterms:W3CDTF">2023-06-09T19:59:12Z</dcterms:modified>
</cp:coreProperties>
</file>