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 id="2147483696" r:id="rId3"/>
    <p:sldMasterId id="2147483720" r:id="rId4"/>
  </p:sldMasterIdLst>
  <p:notesMasterIdLst>
    <p:notesMasterId r:id="rId51"/>
  </p:notesMasterIdLst>
  <p:handoutMasterIdLst>
    <p:handoutMasterId r:id="rId52"/>
  </p:handoutMasterIdLst>
  <p:sldIdLst>
    <p:sldId id="256" r:id="rId5"/>
    <p:sldId id="267" r:id="rId6"/>
    <p:sldId id="268" r:id="rId7"/>
    <p:sldId id="270" r:id="rId8"/>
    <p:sldId id="272" r:id="rId9"/>
    <p:sldId id="319" r:id="rId10"/>
    <p:sldId id="273" r:id="rId11"/>
    <p:sldId id="363" r:id="rId12"/>
    <p:sldId id="364" r:id="rId13"/>
    <p:sldId id="365" r:id="rId14"/>
    <p:sldId id="366" r:id="rId15"/>
    <p:sldId id="367" r:id="rId16"/>
    <p:sldId id="368" r:id="rId17"/>
    <p:sldId id="369" r:id="rId18"/>
    <p:sldId id="370" r:id="rId19"/>
    <p:sldId id="346" r:id="rId20"/>
    <p:sldId id="347" r:id="rId21"/>
    <p:sldId id="348" r:id="rId22"/>
    <p:sldId id="349" r:id="rId23"/>
    <p:sldId id="332" r:id="rId24"/>
    <p:sldId id="350" r:id="rId25"/>
    <p:sldId id="351" r:id="rId26"/>
    <p:sldId id="352" r:id="rId27"/>
    <p:sldId id="353" r:id="rId28"/>
    <p:sldId id="356" r:id="rId29"/>
    <p:sldId id="357" r:id="rId30"/>
    <p:sldId id="358" r:id="rId31"/>
    <p:sldId id="359" r:id="rId32"/>
    <p:sldId id="360" r:id="rId33"/>
    <p:sldId id="322" r:id="rId34"/>
    <p:sldId id="333" r:id="rId35"/>
    <p:sldId id="334" r:id="rId36"/>
    <p:sldId id="342" r:id="rId37"/>
    <p:sldId id="343" r:id="rId38"/>
    <p:sldId id="344" r:id="rId39"/>
    <p:sldId id="345" r:id="rId40"/>
    <p:sldId id="335" r:id="rId41"/>
    <p:sldId id="315" r:id="rId42"/>
    <p:sldId id="336" r:id="rId43"/>
    <p:sldId id="371" r:id="rId44"/>
    <p:sldId id="375" r:id="rId45"/>
    <p:sldId id="376" r:id="rId46"/>
    <p:sldId id="318" r:id="rId47"/>
    <p:sldId id="361" r:id="rId48"/>
    <p:sldId id="362" r:id="rId49"/>
    <p:sldId id="261" r:id="rId50"/>
  </p:sldIdLst>
  <p:sldSz cx="12192000" cy="6858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0DB9"/>
    <a:srgbClr val="E3DE00"/>
    <a:srgbClr val="00FF00"/>
    <a:srgbClr val="FFFF99"/>
    <a:srgbClr val="FF6600"/>
    <a:srgbClr val="F4FBDD"/>
    <a:srgbClr val="EB0029"/>
    <a:srgbClr val="FFB819"/>
    <a:srgbClr val="E397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94754" autoAdjust="0"/>
  </p:normalViewPr>
  <p:slideViewPr>
    <p:cSldViewPr snapToGrid="0" snapToObjects="1">
      <p:cViewPr varScale="1">
        <p:scale>
          <a:sx n="106" d="100"/>
          <a:sy n="106" d="100"/>
        </p:scale>
        <p:origin x="1074"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kserranor\Desktop\PM\Consolidado%20PMP%20-%20corte%2030nov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ramireza\Downloads\Categorizacion%20Incidencia%20PM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ramireza\Downloads\Categorizacion%20Incidencia%20PM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216.160.201\control%20interno\2023\02.01%20ACTAS%20COMITE%20C.%20I\04.%2031Jul2023\Soportes\Historico%20Contralor&#237;a%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ESTADO</a:t>
            </a:r>
            <a:r>
              <a:rPr lang="es-CO" b="1" baseline="0" dirty="0"/>
              <a:t> DE </a:t>
            </a:r>
            <a:r>
              <a:rPr lang="es-CO" b="1" dirty="0"/>
              <a:t>EJECUCIÓN</a:t>
            </a:r>
            <a:r>
              <a:rPr lang="es-CO" b="1" baseline="0" dirty="0"/>
              <a:t> PLAN ANUAL DE AUDITORIAS</a:t>
            </a:r>
          </a:p>
          <a:p>
            <a:pPr>
              <a:defRPr/>
            </a:pPr>
            <a:r>
              <a:rPr lang="es-CO" b="1" baseline="0" dirty="0"/>
              <a:t>Vigencia 2023</a:t>
            </a:r>
            <a:endParaRPr lang="es-CO"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'[05. Plan Anual de Auditorías 2023 Seguimiento 30jun2023.xlsx]Hoja1'!$F$22</c:f>
              <c:strCache>
                <c:ptCount val="1"/>
                <c:pt idx="0">
                  <c:v>Programado_Acum</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'[05. Plan Anual de Auditorías 2023 Seguimiento 30jun2023.xlsx]Hoja1'!$E$41:$E$52</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'[05. Plan Anual de Auditorías 2023 Seguimiento 30jun2023.xlsx]Hoja1'!$F$41:$F$51</c:f>
              <c:numCache>
                <c:formatCode>0%</c:formatCode>
                <c:ptCount val="11"/>
                <c:pt idx="0">
                  <c:v>0.12844036697247707</c:v>
                </c:pt>
                <c:pt idx="1">
                  <c:v>0.19266055045871561</c:v>
                </c:pt>
                <c:pt idx="2">
                  <c:v>0.26605504587155965</c:v>
                </c:pt>
                <c:pt idx="3">
                  <c:v>0.31192660550458717</c:v>
                </c:pt>
                <c:pt idx="4">
                  <c:v>0.41284403669724773</c:v>
                </c:pt>
                <c:pt idx="5">
                  <c:v>0.45871559633027525</c:v>
                </c:pt>
                <c:pt idx="6">
                  <c:v>0.60550458715596334</c:v>
                </c:pt>
                <c:pt idx="7">
                  <c:v>0.68807339449541294</c:v>
                </c:pt>
                <c:pt idx="8">
                  <c:v>0.77064220183486243</c:v>
                </c:pt>
                <c:pt idx="9">
                  <c:v>0.86238532110091748</c:v>
                </c:pt>
                <c:pt idx="10">
                  <c:v>0.93577981651376152</c:v>
                </c:pt>
              </c:numCache>
            </c:numRef>
          </c:val>
          <c:smooth val="0"/>
          <c:extLst>
            <c:ext xmlns:c16="http://schemas.microsoft.com/office/drawing/2014/chart" uri="{C3380CC4-5D6E-409C-BE32-E72D297353CC}">
              <c16:uniqueId val="{00000000-C09C-4133-80AF-BFCA5FBD1864}"/>
            </c:ext>
          </c:extLst>
        </c:ser>
        <c:ser>
          <c:idx val="1"/>
          <c:order val="1"/>
          <c:tx>
            <c:strRef>
              <c:f>'[05. Plan Anual de Auditorías 2023 Seguimiento 30jun2023.xlsx]Hoja1'!$G$22</c:f>
              <c:strCache>
                <c:ptCount val="1"/>
                <c:pt idx="0">
                  <c:v>Ejecutado_Acum</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'[05. Plan Anual de Auditorías 2023 Seguimiento 30jun2023.xlsx]Hoja1'!$E$41:$E$52</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'[05. Plan Anual de Auditorías 2023 Seguimiento 30jun2023.xlsx]Hoja1'!$G$41:$G$51</c:f>
              <c:numCache>
                <c:formatCode>0%</c:formatCode>
                <c:ptCount val="11"/>
                <c:pt idx="0">
                  <c:v>0.11926605504587157</c:v>
                </c:pt>
                <c:pt idx="1">
                  <c:v>0.19266055045871561</c:v>
                </c:pt>
                <c:pt idx="2">
                  <c:v>0.25688073394495414</c:v>
                </c:pt>
                <c:pt idx="3">
                  <c:v>0.29357798165137616</c:v>
                </c:pt>
                <c:pt idx="4">
                  <c:v>0.40366972477064222</c:v>
                </c:pt>
                <c:pt idx="5">
                  <c:v>0.44954128440366975</c:v>
                </c:pt>
              </c:numCache>
            </c:numRef>
          </c:val>
          <c:smooth val="0"/>
          <c:extLst>
            <c:ext xmlns:c16="http://schemas.microsoft.com/office/drawing/2014/chart" uri="{C3380CC4-5D6E-409C-BE32-E72D297353CC}">
              <c16:uniqueId val="{00000001-C09C-4133-80AF-BFCA5FBD1864}"/>
            </c:ext>
          </c:extLst>
        </c:ser>
        <c:dLbls>
          <c:showLegendKey val="0"/>
          <c:showVal val="0"/>
          <c:showCatName val="0"/>
          <c:showSerName val="0"/>
          <c:showPercent val="0"/>
          <c:showBubbleSize val="0"/>
        </c:dLbls>
        <c:smooth val="0"/>
        <c:axId val="1184348288"/>
        <c:axId val="1184351616"/>
      </c:lineChart>
      <c:catAx>
        <c:axId val="118434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1184351616"/>
        <c:crosses val="autoZero"/>
        <c:auto val="1"/>
        <c:lblAlgn val="ctr"/>
        <c:lblOffset val="100"/>
        <c:noMultiLvlLbl val="0"/>
      </c:catAx>
      <c:valAx>
        <c:axId val="1184351616"/>
        <c:scaling>
          <c:orientation val="minMax"/>
        </c:scaling>
        <c:delete val="1"/>
        <c:axPos val="l"/>
        <c:numFmt formatCode="0%" sourceLinked="1"/>
        <c:majorTickMark val="none"/>
        <c:minorTickMark val="none"/>
        <c:tickLblPos val="nextTo"/>
        <c:crossAx val="11843482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[Consolidado PMP - corte 30nov2022.xlsx]Hoja2!TablaDinámica4</c:name>
    <c:fmtId val="5"/>
  </c:pivotSource>
  <c:chart>
    <c:autoTitleDeleted val="1"/>
    <c:pivotFmts>
      <c:pivotFm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1"/>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fld id="{EB42558F-D7E2-4AF0-AF83-6F8D39007202}"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380F81B3-DBB3-45B3-B22A-F1A5A8D60EC5}"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72027DA9-C02C-47BF-90BD-6080B41A1F3D}"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2"/>
        <c:spPr>
          <a:solidFill>
            <a:srgbClr val="0070C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7.5445898368984195E-3"/>
              <c:y val="-4.2838018741633205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fld id="{99265ACA-08C1-49C6-866D-4BE9E2536284}"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B9204395-2BC3-4A9F-9E8B-981B991220AA}"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FB567160-419D-43F6-819A-CAFFCE98EF7E}"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endParaRPr lang="es-CO"/>
            </a:p>
          </c:txPr>
          <c:dLblPos val="bestFit"/>
          <c:showLegendKey val="0"/>
          <c:showVal val="1"/>
          <c:showCatName val="1"/>
          <c:showSerName val="0"/>
          <c:showPercent val="1"/>
          <c:showBubbleSize val="0"/>
          <c:extLst>
            <c:ext xmlns:c15="http://schemas.microsoft.com/office/drawing/2012/chart" uri="{CE6537A1-D6FC-4f65-9D91-7224C49458BB}">
              <c15:layout>
                <c:manualLayout>
                  <c:w val="0.17062549280105416"/>
                  <c:h val="0.20663989290495316"/>
                </c:manualLayout>
              </c15:layout>
              <c15:dlblFieldTable/>
              <c15:showDataLabelsRange val="0"/>
            </c:ext>
          </c:extLst>
        </c:dLbl>
      </c:pivotFmt>
      <c:pivotFmt>
        <c:idx val="3"/>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tx>
            <c:rich>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fld id="{F41552C1-75EE-4D36-A4EC-0F32CAFB2C5C}"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D42621F5-DA7C-4CC6-B51E-0B2BFD2BE1DF}"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A89F31B5-E3A4-4603-AFAE-48B0432459A7}"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bg2">
              <a:lumMod val="8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fld id="{F5BBB2EF-7EFB-4B5A-87FE-F656E2B025DD}"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9449A7FE-B027-4B4E-A28D-F08972981131}"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33847017-5F15-4159-A78F-61044A777A7B}"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6"/>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fld id="{EB42558F-D7E2-4AF0-AF83-6F8D39007202}"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380F81B3-DBB3-45B3-B22A-F1A5A8D60EC5}"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72027DA9-C02C-47BF-90BD-6080B41A1F3D}"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7"/>
        <c:spPr>
          <a:solidFill>
            <a:srgbClr val="0070C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7.5445898368984195E-3"/>
              <c:y val="-4.2838018741633205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fld id="{99265ACA-08C1-49C6-866D-4BE9E2536284}"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B9204395-2BC3-4A9F-9E8B-981B991220AA}"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FB567160-419D-43F6-819A-CAFFCE98EF7E}"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endParaRPr lang="es-CO"/>
            </a:p>
          </c:txPr>
          <c:dLblPos val="bestFit"/>
          <c:showLegendKey val="0"/>
          <c:showVal val="1"/>
          <c:showCatName val="1"/>
          <c:showSerName val="0"/>
          <c:showPercent val="1"/>
          <c:showBubbleSize val="0"/>
          <c:extLst>
            <c:ext xmlns:c15="http://schemas.microsoft.com/office/drawing/2012/chart" uri="{CE6537A1-D6FC-4f65-9D91-7224C49458BB}">
              <c15:layout>
                <c:manualLayout>
                  <c:w val="0.17062549280105416"/>
                  <c:h val="0.20663989290495316"/>
                </c:manualLayout>
              </c15:layout>
              <c15:dlblFieldTable/>
              <c15:showDataLabelsRange val="0"/>
            </c:ext>
          </c:extLst>
        </c:dLbl>
      </c:pivotFmt>
      <c:pivotFmt>
        <c:idx val="8"/>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tx>
            <c:rich>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fld id="{F41552C1-75EE-4D36-A4EC-0F32CAFB2C5C}"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D42621F5-DA7C-4CC6-B51E-0B2BFD2BE1DF}"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A89F31B5-E3A4-4603-AFAE-48B0432459A7}"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9"/>
        <c:spPr>
          <a:solidFill>
            <a:schemeClr val="bg2">
              <a:lumMod val="8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fld id="{F5BBB2EF-7EFB-4B5A-87FE-F656E2B025DD}"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9449A7FE-B027-4B4E-A28D-F08972981131}"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33847017-5F15-4159-A78F-61044A777A7B}"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11"/>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fld id="{EB42558F-D7E2-4AF0-AF83-6F8D39007202}"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380F81B3-DBB3-45B3-B22A-F1A5A8D60EC5}"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72027DA9-C02C-47BF-90BD-6080B41A1F3D}"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12"/>
        <c:spPr>
          <a:solidFill>
            <a:srgbClr val="0070C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layout>
            <c:manualLayout>
              <c:x val="-7.5445898368984195E-3"/>
              <c:y val="-4.2838018741633205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fld id="{99265ACA-08C1-49C6-866D-4BE9E2536284}"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B9204395-2BC3-4A9F-9E8B-981B991220AA}"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FB567160-419D-43F6-819A-CAFFCE98EF7E}"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endParaRPr lang="es-CO"/>
            </a:p>
          </c:txPr>
          <c:dLblPos val="bestFit"/>
          <c:showLegendKey val="0"/>
          <c:showVal val="1"/>
          <c:showCatName val="1"/>
          <c:showSerName val="0"/>
          <c:showPercent val="1"/>
          <c:showBubbleSize val="0"/>
          <c:extLst>
            <c:ext xmlns:c15="http://schemas.microsoft.com/office/drawing/2012/chart" uri="{CE6537A1-D6FC-4f65-9D91-7224C49458BB}">
              <c15:layout>
                <c:manualLayout>
                  <c:w val="0.17062549280105416"/>
                  <c:h val="0.20663989290495316"/>
                </c:manualLayout>
              </c15:layout>
              <c15:dlblFieldTable/>
              <c15:showDataLabelsRange val="0"/>
            </c:ext>
          </c:extLst>
        </c:dLbl>
      </c:pivotFmt>
      <c:pivotFmt>
        <c:idx val="13"/>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tx>
            <c:rich>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fld id="{F41552C1-75EE-4D36-A4EC-0F32CAFB2C5C}"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D42621F5-DA7C-4CC6-B51E-0B2BFD2BE1DF}"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A89F31B5-E3A4-4603-AFAE-48B0432459A7}"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14"/>
        <c:spPr>
          <a:solidFill>
            <a:schemeClr val="bg2">
              <a:lumMod val="8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fld id="{F5BBB2EF-7EFB-4B5A-87FE-F656E2B025DD}" type="CATEGORYNAME">
                  <a:rPr lang="en-US"/>
                  <a:pPr>
                    <a:defRPr sz="1400" b="1" i="0" u="none" strike="noStrike" kern="1200" spc="0" baseline="0">
                      <a:solidFill>
                        <a:schemeClr val="tx2"/>
                      </a:solidFill>
                      <a:latin typeface="+mn-lt"/>
                      <a:ea typeface="+mn-ea"/>
                      <a:cs typeface="+mn-cs"/>
                    </a:defRPr>
                  </a:pPr>
                  <a:t>[NOMBRE DE CATEGORÍA]</a:t>
                </a:fld>
                <a:r>
                  <a:rPr lang="en-US" baseline="0"/>
                  <a:t>, </a:t>
                </a:r>
                <a:fld id="{9449A7FE-B027-4B4E-A28D-F08972981131}" type="VALUE">
                  <a:rPr lang="en-US" baseline="0"/>
                  <a:pPr>
                    <a:defRPr sz="1400" b="1" i="0" u="none" strike="noStrike" kern="1200" spc="0" baseline="0">
                      <a:solidFill>
                        <a:schemeClr val="tx2"/>
                      </a:solidFill>
                      <a:latin typeface="+mn-lt"/>
                      <a:ea typeface="+mn-ea"/>
                      <a:cs typeface="+mn-cs"/>
                    </a:defRPr>
                  </a:pPr>
                  <a:t>[VALOR]</a:t>
                </a:fld>
                <a:r>
                  <a:rPr lang="en-US" baseline="0"/>
                  <a:t> acciones, </a:t>
                </a:r>
                <a:fld id="{33847017-5F15-4159-A78F-61044A777A7B}" type="PERCENTAGE">
                  <a:rPr lang="en-US" baseline="0"/>
                  <a:pPr>
                    <a:defRPr sz="1400" b="1" i="0" u="none" strike="noStrike" kern="1200" spc="0" baseline="0">
                      <a:solidFill>
                        <a:schemeClr val="tx2"/>
                      </a:solidFill>
                      <a:latin typeface="+mn-lt"/>
                      <a:ea typeface="+mn-ea"/>
                      <a:cs typeface="+mn-cs"/>
                    </a:defRPr>
                  </a:pPr>
                  <a:t>[PORCENTAJE]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2"/>
                  </a:solidFill>
                  <a:latin typeface="+mn-lt"/>
                  <a:ea typeface="+mn-ea"/>
                  <a:cs typeface="+mn-cs"/>
                </a:defRPr>
              </a:pPr>
              <a:endParaRPr lang="es-CO"/>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s>
    <c:view3D>
      <c:rotX val="2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'[Categorizacion Incidencia PMC.xlsx]Hoja1'!$F$29</c:f>
              <c:strCache>
                <c:ptCount val="1"/>
                <c:pt idx="0">
                  <c:v>Hallazgos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'[Categorizacion Incidencia PMC.xlsx]Hoja1'!$E$30:$E$44</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'[Categorizacion Incidencia PMC.xlsx]Hoja1'!$F$30:$F$44</c:f>
              <c:numCache>
                <c:formatCode>General</c:formatCode>
                <c:ptCount val="15"/>
                <c:pt idx="0">
                  <c:v>1</c:v>
                </c:pt>
                <c:pt idx="1">
                  <c:v>1</c:v>
                </c:pt>
                <c:pt idx="2">
                  <c:v>1</c:v>
                </c:pt>
                <c:pt idx="3">
                  <c:v>8</c:v>
                </c:pt>
                <c:pt idx="4">
                  <c:v>50</c:v>
                </c:pt>
                <c:pt idx="5">
                  <c:v>50</c:v>
                </c:pt>
                <c:pt idx="6">
                  <c:v>9</c:v>
                </c:pt>
                <c:pt idx="7">
                  <c:v>122</c:v>
                </c:pt>
                <c:pt idx="8">
                  <c:v>4</c:v>
                </c:pt>
                <c:pt idx="9">
                  <c:v>28</c:v>
                </c:pt>
                <c:pt idx="10">
                  <c:v>49</c:v>
                </c:pt>
                <c:pt idx="11">
                  <c:v>42</c:v>
                </c:pt>
                <c:pt idx="12">
                  <c:v>58</c:v>
                </c:pt>
                <c:pt idx="13">
                  <c:v>70</c:v>
                </c:pt>
                <c:pt idx="14">
                  <c:v>36</c:v>
                </c:pt>
              </c:numCache>
            </c:numRef>
          </c:val>
          <c:extLst>
            <c:ext xmlns:c16="http://schemas.microsoft.com/office/drawing/2014/chart" uri="{C3380CC4-5D6E-409C-BE32-E72D297353CC}">
              <c16:uniqueId val="{00000000-B231-4D6D-9A54-0EBA75F6B2FE}"/>
            </c:ext>
          </c:extLst>
        </c:ser>
        <c:ser>
          <c:idx val="1"/>
          <c:order val="1"/>
          <c:tx>
            <c:strRef>
              <c:f>'[Categorizacion Incidencia PMC.xlsx]Hoja1'!$G$29</c:f>
              <c:strCache>
                <c:ptCount val="1"/>
                <c:pt idx="0">
                  <c:v>Auditorias</c:v>
                </c:pt>
              </c:strCache>
            </c:strRef>
          </c:tx>
          <c:spPr>
            <a:noFill/>
            <a:ln>
              <a:noFill/>
            </a:ln>
            <a:effectLst/>
          </c:spPr>
          <c:invertIfNegative val="0"/>
          <c:dLbls>
            <c:delete val="1"/>
          </c:dLbls>
          <c:cat>
            <c:numRef>
              <c:f>'[Categorizacion Incidencia PMC.xlsx]Hoja1'!$E$30:$E$44</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'[Categorizacion Incidencia PMC.xlsx]Hoja1'!$G$30:$G$44</c:f>
              <c:numCache>
                <c:formatCode>General</c:formatCode>
                <c:ptCount val="15"/>
                <c:pt idx="0">
                  <c:v>1</c:v>
                </c:pt>
                <c:pt idx="1">
                  <c:v>1</c:v>
                </c:pt>
                <c:pt idx="2">
                  <c:v>1</c:v>
                </c:pt>
                <c:pt idx="3">
                  <c:v>1</c:v>
                </c:pt>
                <c:pt idx="4">
                  <c:v>1</c:v>
                </c:pt>
                <c:pt idx="5">
                  <c:v>3</c:v>
                </c:pt>
                <c:pt idx="6">
                  <c:v>1</c:v>
                </c:pt>
                <c:pt idx="7">
                  <c:v>3</c:v>
                </c:pt>
                <c:pt idx="8">
                  <c:v>2</c:v>
                </c:pt>
                <c:pt idx="9">
                  <c:v>3</c:v>
                </c:pt>
                <c:pt idx="10">
                  <c:v>3</c:v>
                </c:pt>
                <c:pt idx="11">
                  <c:v>4</c:v>
                </c:pt>
                <c:pt idx="12">
                  <c:v>3</c:v>
                </c:pt>
                <c:pt idx="13">
                  <c:v>4</c:v>
                </c:pt>
                <c:pt idx="14">
                  <c:v>1</c:v>
                </c:pt>
              </c:numCache>
            </c:numRef>
          </c:val>
          <c:extLst>
            <c:ext xmlns:c16="http://schemas.microsoft.com/office/drawing/2014/chart" uri="{C3380CC4-5D6E-409C-BE32-E72D297353CC}">
              <c16:uniqueId val="{00000001-B231-4D6D-9A54-0EBA75F6B2FE}"/>
            </c:ext>
          </c:extLst>
        </c:ser>
        <c:dLbls>
          <c:dLblPos val="outEnd"/>
          <c:showLegendKey val="0"/>
          <c:showVal val="1"/>
          <c:showCatName val="0"/>
          <c:showSerName val="0"/>
          <c:showPercent val="0"/>
          <c:showBubbleSize val="0"/>
        </c:dLbls>
        <c:gapWidth val="41"/>
        <c:overlap val="11"/>
        <c:axId val="826662656"/>
        <c:axId val="826657248"/>
      </c:barChart>
      <c:catAx>
        <c:axId val="82666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26657248"/>
        <c:crosses val="autoZero"/>
        <c:auto val="1"/>
        <c:lblAlgn val="ctr"/>
        <c:lblOffset val="100"/>
        <c:noMultiLvlLbl val="0"/>
      </c:catAx>
      <c:valAx>
        <c:axId val="826657248"/>
        <c:scaling>
          <c:orientation val="minMax"/>
        </c:scaling>
        <c:delete val="1"/>
        <c:axPos val="l"/>
        <c:numFmt formatCode="General" sourceLinked="1"/>
        <c:majorTickMark val="none"/>
        <c:minorTickMark val="none"/>
        <c:tickLblPos val="nextTo"/>
        <c:crossAx val="8266626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[Categorizacion Incidencia PMC.xlsx]hallazgos vs Incidencia General!TablaDinámica11</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1230055120394551E-3"/>
          <c:y val="0.12851113154002958"/>
          <c:w val="0.97447055410501882"/>
          <c:h val="0.48453974979015946"/>
        </c:manualLayout>
      </c:layout>
      <c:barChart>
        <c:barDir val="col"/>
        <c:grouping val="clustered"/>
        <c:varyColors val="0"/>
        <c:ser>
          <c:idx val="0"/>
          <c:order val="0"/>
          <c:tx>
            <c:strRef>
              <c:f>'hallazgos vs Incidencia General'!$B$3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'hallazgos vs Incidencia General'!$A$4:$A$21</c:f>
              <c:multiLvlStrCache>
                <c:ptCount val="13"/>
                <c:lvl>
                  <c:pt idx="0">
                    <c:v>DISCIPLINARIA</c:v>
                  </c:pt>
                  <c:pt idx="1">
                    <c:v>ADMINISTRATIVA</c:v>
                  </c:pt>
                  <c:pt idx="2">
                    <c:v>DISCIPLINARIA</c:v>
                  </c:pt>
                  <c:pt idx="3">
                    <c:v>ADMINISTRATIVA</c:v>
                  </c:pt>
                  <c:pt idx="4">
                    <c:v>PENAL</c:v>
                  </c:pt>
                  <c:pt idx="5">
                    <c:v>FISCAL</c:v>
                  </c:pt>
                  <c:pt idx="6">
                    <c:v>DISCIPLINARIA</c:v>
                  </c:pt>
                  <c:pt idx="7">
                    <c:v>ADMINISTRATIVA</c:v>
                  </c:pt>
                  <c:pt idx="8">
                    <c:v>FISCAL</c:v>
                  </c:pt>
                  <c:pt idx="9">
                    <c:v>PENAL</c:v>
                  </c:pt>
                  <c:pt idx="10">
                    <c:v>ADMINISTRATIVA</c:v>
                  </c:pt>
                  <c:pt idx="11">
                    <c:v>DISCIPLINARIA</c:v>
                  </c:pt>
                  <c:pt idx="12">
                    <c:v>FISCAL</c:v>
                  </c:pt>
                </c:lvl>
                <c:lvl>
                  <c:pt idx="0">
                    <c:v>2008-2012 BP</c:v>
                  </c:pt>
                  <c:pt idx="2">
                    <c:v>2012-2016 BH</c:v>
                  </c:pt>
                  <c:pt idx="6">
                    <c:v>2016-2020 BMPT</c:v>
                  </c:pt>
                  <c:pt idx="10">
                    <c:v>2020-2024 NCSABS21</c:v>
                  </c:pt>
                </c:lvl>
              </c:multiLvlStrCache>
            </c:multiLvlStrRef>
          </c:cat>
          <c:val>
            <c:numRef>
              <c:f>'hallazgos vs Incidencia General'!$B$4:$B$21</c:f>
              <c:numCache>
                <c:formatCode>General</c:formatCode>
                <c:ptCount val="13"/>
                <c:pt idx="0">
                  <c:v>2</c:v>
                </c:pt>
                <c:pt idx="1">
                  <c:v>1</c:v>
                </c:pt>
                <c:pt idx="2">
                  <c:v>73</c:v>
                </c:pt>
                <c:pt idx="3">
                  <c:v>34</c:v>
                </c:pt>
                <c:pt idx="4">
                  <c:v>5</c:v>
                </c:pt>
                <c:pt idx="5">
                  <c:v>5</c:v>
                </c:pt>
                <c:pt idx="6">
                  <c:v>100</c:v>
                </c:pt>
                <c:pt idx="7">
                  <c:v>69</c:v>
                </c:pt>
                <c:pt idx="8">
                  <c:v>33</c:v>
                </c:pt>
                <c:pt idx="9">
                  <c:v>1</c:v>
                </c:pt>
                <c:pt idx="10">
                  <c:v>109</c:v>
                </c:pt>
                <c:pt idx="11">
                  <c:v>80</c:v>
                </c:pt>
                <c:pt idx="12">
                  <c:v>17</c:v>
                </c:pt>
              </c:numCache>
            </c:numRef>
          </c:val>
          <c:extLst>
            <c:ext xmlns:c16="http://schemas.microsoft.com/office/drawing/2014/chart" uri="{C3380CC4-5D6E-409C-BE32-E72D297353CC}">
              <c16:uniqueId val="{00000000-E0B0-4995-94AE-809C68014F08}"/>
            </c:ext>
          </c:extLst>
        </c:ser>
        <c:dLbls>
          <c:showLegendKey val="0"/>
          <c:showVal val="0"/>
          <c:showCatName val="0"/>
          <c:showSerName val="0"/>
          <c:showPercent val="0"/>
          <c:showBubbleSize val="0"/>
        </c:dLbls>
        <c:gapWidth val="219"/>
        <c:overlap val="-27"/>
        <c:axId val="760134800"/>
        <c:axId val="760140208"/>
      </c:barChart>
      <c:catAx>
        <c:axId val="76013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crossAx val="760140208"/>
        <c:crosses val="autoZero"/>
        <c:auto val="1"/>
        <c:lblAlgn val="ctr"/>
        <c:lblOffset val="100"/>
        <c:noMultiLvlLbl val="0"/>
      </c:catAx>
      <c:valAx>
        <c:axId val="760140208"/>
        <c:scaling>
          <c:orientation val="minMax"/>
        </c:scaling>
        <c:delete val="1"/>
        <c:axPos val="l"/>
        <c:numFmt formatCode="General" sourceLinked="1"/>
        <c:majorTickMark val="none"/>
        <c:minorTickMark val="none"/>
        <c:tickLblPos val="nextTo"/>
        <c:crossAx val="76013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[Historico Contraloría .xlsx]TD_Hallazgos!TablaDinámica1</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TD_Hallazgos!$B$1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TD_Hallazgos!$A$2:$A$23</c:f>
              <c:strCache>
                <c:ptCount val="21"/>
                <c:pt idx="0">
                  <c:v>Capacitación</c:v>
                </c:pt>
                <c:pt idx="1">
                  <c:v>Gestión Documental</c:v>
                </c:pt>
                <c:pt idx="2">
                  <c:v>Concentración de Funciones </c:v>
                </c:pt>
                <c:pt idx="3">
                  <c:v>Riesgos</c:v>
                </c:pt>
                <c:pt idx="4">
                  <c:v>Seguimiento</c:v>
                </c:pt>
                <c:pt idx="5">
                  <c:v>Sistema de Información</c:v>
                </c:pt>
                <c:pt idx="6">
                  <c:v>Contabilidad</c:v>
                </c:pt>
                <c:pt idx="7">
                  <c:v>Proyecto de Inversión</c:v>
                </c:pt>
                <c:pt idx="8">
                  <c:v>Pasivos exigibles</c:v>
                </c:pt>
                <c:pt idx="9">
                  <c:v>Presupuesto</c:v>
                </c:pt>
                <c:pt idx="10">
                  <c:v>Recursos</c:v>
                </c:pt>
                <c:pt idx="11">
                  <c:v>Plan de Mejoramiento</c:v>
                </c:pt>
                <c:pt idx="12">
                  <c:v>Estados contables</c:v>
                </c:pt>
                <c:pt idx="13">
                  <c:v>Reservas</c:v>
                </c:pt>
                <c:pt idx="14">
                  <c:v>Predios</c:v>
                </c:pt>
                <c:pt idx="15">
                  <c:v>Obras</c:v>
                </c:pt>
                <c:pt idx="16">
                  <c:v>Información</c:v>
                </c:pt>
                <c:pt idx="17">
                  <c:v>Cartera</c:v>
                </c:pt>
                <c:pt idx="18">
                  <c:v>Urbanizaciones y Titulación</c:v>
                </c:pt>
                <c:pt idx="19">
                  <c:v>Reasentamiento</c:v>
                </c:pt>
                <c:pt idx="20">
                  <c:v>Contratación</c:v>
                </c:pt>
              </c:strCache>
            </c:strRef>
          </c:cat>
          <c:val>
            <c:numRef>
              <c:f>TD_Hallazgos!$B$2:$B$23</c:f>
              <c:numCache>
                <c:formatCode>General</c:formatCode>
                <c:ptCount val="21"/>
                <c:pt idx="0">
                  <c:v>1</c:v>
                </c:pt>
                <c:pt idx="1">
                  <c:v>1</c:v>
                </c:pt>
                <c:pt idx="2">
                  <c:v>1</c:v>
                </c:pt>
                <c:pt idx="3">
                  <c:v>1</c:v>
                </c:pt>
                <c:pt idx="4">
                  <c:v>2</c:v>
                </c:pt>
                <c:pt idx="5">
                  <c:v>2</c:v>
                </c:pt>
                <c:pt idx="6">
                  <c:v>2</c:v>
                </c:pt>
                <c:pt idx="7">
                  <c:v>2</c:v>
                </c:pt>
                <c:pt idx="8">
                  <c:v>3</c:v>
                </c:pt>
                <c:pt idx="9">
                  <c:v>3</c:v>
                </c:pt>
                <c:pt idx="10">
                  <c:v>3</c:v>
                </c:pt>
                <c:pt idx="11">
                  <c:v>4</c:v>
                </c:pt>
                <c:pt idx="12">
                  <c:v>7</c:v>
                </c:pt>
                <c:pt idx="13">
                  <c:v>8</c:v>
                </c:pt>
                <c:pt idx="14">
                  <c:v>10</c:v>
                </c:pt>
                <c:pt idx="15">
                  <c:v>13</c:v>
                </c:pt>
                <c:pt idx="16">
                  <c:v>14</c:v>
                </c:pt>
                <c:pt idx="17">
                  <c:v>15</c:v>
                </c:pt>
                <c:pt idx="18">
                  <c:v>32</c:v>
                </c:pt>
                <c:pt idx="19">
                  <c:v>40</c:v>
                </c:pt>
                <c:pt idx="20">
                  <c:v>42</c:v>
                </c:pt>
              </c:numCache>
            </c:numRef>
          </c:val>
          <c:extLst>
            <c:ext xmlns:c16="http://schemas.microsoft.com/office/drawing/2014/chart" uri="{C3380CC4-5D6E-409C-BE32-E72D297353CC}">
              <c16:uniqueId val="{00000000-EAE8-48F5-BA9B-EDEEE99B4288}"/>
            </c:ext>
          </c:extLst>
        </c:ser>
        <c:dLbls>
          <c:showLegendKey val="0"/>
          <c:showVal val="0"/>
          <c:showCatName val="0"/>
          <c:showSerName val="0"/>
          <c:showPercent val="0"/>
          <c:showBubbleSize val="0"/>
        </c:dLbls>
        <c:gapWidth val="182"/>
        <c:axId val="1393812192"/>
        <c:axId val="1393808864"/>
      </c:barChart>
      <c:catAx>
        <c:axId val="1393812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93808864"/>
        <c:crosses val="autoZero"/>
        <c:auto val="1"/>
        <c:lblAlgn val="ctr"/>
        <c:lblOffset val="100"/>
        <c:noMultiLvlLbl val="0"/>
      </c:catAx>
      <c:valAx>
        <c:axId val="1393808864"/>
        <c:scaling>
          <c:orientation val="minMax"/>
        </c:scaling>
        <c:delete val="1"/>
        <c:axPos val="b"/>
        <c:numFmt formatCode="General" sourceLinked="1"/>
        <c:majorTickMark val="none"/>
        <c:minorTickMark val="none"/>
        <c:tickLblPos val="nextTo"/>
        <c:crossAx val="1393812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195288664"/>
        <c:axId val="195289448"/>
      </c:barChart>
      <c:catAx>
        <c:axId val="19528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CO"/>
          </a:p>
        </c:txPr>
        <c:crossAx val="195289448"/>
        <c:crosses val="autoZero"/>
        <c:auto val="1"/>
        <c:lblAlgn val="ctr"/>
        <c:lblOffset val="100"/>
        <c:noMultiLvlLbl val="0"/>
      </c:catAx>
      <c:valAx>
        <c:axId val="195289448"/>
        <c:scaling>
          <c:orientation val="minMax"/>
        </c:scaling>
        <c:delete val="1"/>
        <c:axPos val="l"/>
        <c:numFmt formatCode="0%" sourceLinked="1"/>
        <c:majorTickMark val="none"/>
        <c:minorTickMark val="none"/>
        <c:tickLblPos val="nextTo"/>
        <c:crossAx val="195288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dLbls>
            <c:spPr>
              <a:solidFill>
                <a:sysClr val="window" lastClr="FFFFFF"/>
              </a:solidFill>
              <a:ln>
                <a:noFill/>
              </a:ln>
              <a:effectLst/>
            </c:spPr>
            <c:txPr>
              <a:bodyPr rot="0" spcFirstLastPara="1" vertOverflow="ellipsis" vert="horz" wrap="square" anchor="ctr" anchorCtr="1"/>
              <a:lstStyle/>
              <a:p>
                <a:pPr>
                  <a:defRPr sz="105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Hoja1!$E$10:$E$14</c:f>
              <c:strCache>
                <c:ptCount val="5"/>
                <c:pt idx="0">
                  <c:v>Ambiente de Control </c:v>
                </c:pt>
                <c:pt idx="1">
                  <c:v>Evauación del Riesgo </c:v>
                </c:pt>
                <c:pt idx="2">
                  <c:v>Actividades de Control </c:v>
                </c:pt>
                <c:pt idx="3">
                  <c:v>Información y Comunicación </c:v>
                </c:pt>
                <c:pt idx="4">
                  <c:v>Actividades de Monitoreo </c:v>
                </c:pt>
              </c:strCache>
            </c:strRef>
          </c:cat>
          <c:val>
            <c:numRef>
              <c:f>Hoja1!$F$10:$F$14</c:f>
              <c:numCache>
                <c:formatCode>0%</c:formatCode>
                <c:ptCount val="5"/>
                <c:pt idx="0">
                  <c:v>0.94</c:v>
                </c:pt>
                <c:pt idx="1">
                  <c:v>0.91</c:v>
                </c:pt>
                <c:pt idx="2">
                  <c:v>0.96</c:v>
                </c:pt>
                <c:pt idx="3">
                  <c:v>0.93</c:v>
                </c:pt>
                <c:pt idx="4">
                  <c:v>0.98</c:v>
                </c:pt>
              </c:numCache>
            </c:numRef>
          </c:val>
          <c:extLst>
            <c:ext xmlns:c16="http://schemas.microsoft.com/office/drawing/2014/chart" uri="{C3380CC4-5D6E-409C-BE32-E72D297353CC}">
              <c16:uniqueId val="{00000000-FCDE-4BC4-8B9C-5D17B6B2A78D}"/>
            </c:ext>
          </c:extLst>
        </c:ser>
        <c:dLbls>
          <c:showLegendKey val="0"/>
          <c:showVal val="0"/>
          <c:showCatName val="0"/>
          <c:showSerName val="0"/>
          <c:showPercent val="0"/>
          <c:showBubbleSize val="0"/>
        </c:dLbls>
        <c:gapWidth val="219"/>
        <c:overlap val="-27"/>
        <c:axId val="673355599"/>
        <c:axId val="673356079"/>
      </c:barChart>
      <c:catAx>
        <c:axId val="67335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s-CO"/>
          </a:p>
        </c:txPr>
        <c:crossAx val="673356079"/>
        <c:crosses val="autoZero"/>
        <c:auto val="1"/>
        <c:lblAlgn val="ctr"/>
        <c:lblOffset val="100"/>
        <c:noMultiLvlLbl val="0"/>
      </c:catAx>
      <c:valAx>
        <c:axId val="673356079"/>
        <c:scaling>
          <c:orientation val="minMax"/>
        </c:scaling>
        <c:delete val="1"/>
        <c:axPos val="l"/>
        <c:numFmt formatCode="0%" sourceLinked="1"/>
        <c:majorTickMark val="none"/>
        <c:minorTickMark val="none"/>
        <c:tickLblPos val="nextTo"/>
        <c:crossAx val="6733555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3175" cap="flat" cmpd="sng" algn="ctr">
      <a:solidFill>
        <a:schemeClr val="dk1"/>
      </a:solidFill>
      <a:prstDash val="solid"/>
    </a:ln>
    <a:effectLst/>
  </c:spPr>
  <c:txPr>
    <a:bodyPr/>
    <a:lstStyle/>
    <a:p>
      <a:pPr>
        <a:defRPr>
          <a:solidFill>
            <a:schemeClr val="dk1"/>
          </a:solidFill>
          <a:latin typeface="+mn-lt"/>
          <a:ea typeface="+mn-ea"/>
          <a:cs typeface="+mn-cs"/>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hyperlink" Target="https://www.iniciablog.com/2012/02/como-configurar-blogger-para-trabajar.html" TargetMode="External"/><Relationship Id="rId2" Type="http://schemas.openxmlformats.org/officeDocument/2006/relationships/hyperlink" Target="http://www.iniciablog.com/2012/02/como-configurar-blogger-para-trabajar.html" TargetMode="External"/><Relationship Id="rId1" Type="http://schemas.openxmlformats.org/officeDocument/2006/relationships/image" Target="../media/image20.jpg"/></Relationships>
</file>

<file path=ppt/diagrams/_rels/data5.xml.rels><?xml version="1.0" encoding="UTF-8" standalone="yes"?>
<Relationships xmlns="http://schemas.openxmlformats.org/package/2006/relationships"><Relationship Id="rId2" Type="http://schemas.openxmlformats.org/officeDocument/2006/relationships/hyperlink" Target="https://barranquilla.eregulations.org/procedure/114/167?l=es" TargetMode="External"/><Relationship Id="rId1" Type="http://schemas.openxmlformats.org/officeDocument/2006/relationships/image" Target="../media/image21.png"/></Relationships>
</file>

<file path=ppt/diagrams/_rels/data6.xml.rels><?xml version="1.0" encoding="UTF-8" standalone="yes"?>
<Relationships xmlns="http://schemas.openxmlformats.org/package/2006/relationships"><Relationship Id="rId2" Type="http://schemas.openxmlformats.org/officeDocument/2006/relationships/hyperlink" Target="http://www.eoi.es/blogs/mtelcon/2013/04/17/desarrollo-sostenible-2/" TargetMode="External"/><Relationship Id="rId1" Type="http://schemas.openxmlformats.org/officeDocument/2006/relationships/image" Target="../media/image22.jpeg"/></Relationships>
</file>

<file path=ppt/diagrams/_rels/drawing4.xml.rels><?xml version="1.0" encoding="UTF-8" standalone="yes"?>
<Relationships xmlns="http://schemas.openxmlformats.org/package/2006/relationships"><Relationship Id="rId3" Type="http://schemas.openxmlformats.org/officeDocument/2006/relationships/hyperlink" Target="https://www.iniciablog.com/2012/02/como-configurar-blogger-para-trabajar.html" TargetMode="External"/><Relationship Id="rId2" Type="http://schemas.openxmlformats.org/officeDocument/2006/relationships/hyperlink" Target="http://www.iniciablog.com/2012/02/como-configurar-blogger-para-trabajar.html" TargetMode="External"/><Relationship Id="rId1" Type="http://schemas.openxmlformats.org/officeDocument/2006/relationships/image" Target="../media/image20.jpg"/></Relationships>
</file>

<file path=ppt/diagrams/_rels/drawing5.xml.rels><?xml version="1.0" encoding="UTF-8" standalone="yes"?>
<Relationships xmlns="http://schemas.openxmlformats.org/package/2006/relationships"><Relationship Id="rId2" Type="http://schemas.openxmlformats.org/officeDocument/2006/relationships/hyperlink" Target="https://barranquilla.eregulations.org/procedure/114/167?l=es" TargetMode="External"/><Relationship Id="rId1"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2" Type="http://schemas.openxmlformats.org/officeDocument/2006/relationships/hyperlink" Target="http://www.eoi.es/blogs/mtelcon/2013/04/17/desarrollo-sostenible-2/" TargetMode="External"/><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D2D8A-5BE4-4A82-9003-CAF3B04893F7}" type="doc">
      <dgm:prSet loTypeId="urn:microsoft.com/office/officeart/2005/8/layout/radial6" loCatId="cycle" qsTypeId="urn:microsoft.com/office/officeart/2005/8/quickstyle/simple3" qsCatId="simple" csTypeId="urn:microsoft.com/office/officeart/2005/8/colors/accent6_1" csCatId="accent6" phldr="1"/>
      <dgm:spPr/>
      <dgm:t>
        <a:bodyPr/>
        <a:lstStyle/>
        <a:p>
          <a:endParaRPr lang="es-CO"/>
        </a:p>
      </dgm:t>
    </dgm:pt>
    <dgm:pt modelId="{C571FC42-4086-42BA-BD7D-197ABC9BA779}">
      <dgm:prSet phldrT="[Texto]" custT="1"/>
      <dgm:spPr>
        <a:xfrm>
          <a:off x="4651694" y="-135531"/>
          <a:ext cx="1704578" cy="1578982"/>
        </a:xfrm>
        <a:prstGeom prst="ellipse">
          <a:avLst/>
        </a:prstGeom>
        <a:scene3d>
          <a:camera prst="orthographicFront"/>
          <a:lightRig rig="flat" dir="t"/>
        </a:scene3d>
        <a:sp3d prstMaterial="dkEdge">
          <a:bevelT w="8200" h="38100"/>
        </a:sp3d>
      </dgm:spPr>
      <dgm:t>
        <a:bodyPr/>
        <a:lstStyle/>
        <a:p>
          <a:pPr>
            <a:buNone/>
          </a:pPr>
          <a:r>
            <a:rPr lang="es-CO" sz="1400" b="1" dirty="0">
              <a:ln>
                <a:noFill/>
              </a:ln>
              <a:solidFill>
                <a:srgbClr val="166649"/>
              </a:solidFill>
              <a:latin typeface="+mj-lt"/>
              <a:ea typeface="+mn-ea"/>
              <a:cs typeface="+mn-cs"/>
            </a:rPr>
            <a:t>1. Registro en el Sistema </a:t>
          </a:r>
        </a:p>
        <a:p>
          <a:pPr>
            <a:buNone/>
          </a:pPr>
          <a:r>
            <a:rPr lang="es-CO" sz="1400" b="1" dirty="0">
              <a:ln>
                <a:noFill/>
              </a:ln>
              <a:solidFill>
                <a:srgbClr val="166649"/>
              </a:solidFill>
              <a:latin typeface="+mj-lt"/>
              <a:ea typeface="+mn-ea"/>
              <a:cs typeface="+mn-cs"/>
            </a:rPr>
            <a:t>Plan de mejoramiento</a:t>
          </a:r>
        </a:p>
      </dgm:t>
    </dgm:pt>
    <dgm:pt modelId="{60C21345-618F-4C37-B7AA-BBD804D83B13}" type="parTrans" cxnId="{ECB83BAB-7A3E-4D86-A661-1E015E4862E2}">
      <dgm:prSet/>
      <dgm:spPr/>
      <dgm:t>
        <a:bodyPr/>
        <a:lstStyle/>
        <a:p>
          <a:endParaRPr lang="es-CO"/>
        </a:p>
      </dgm:t>
    </dgm:pt>
    <dgm:pt modelId="{8BFF02C4-24F5-436B-A175-3673CDC6D54B}" type="sibTrans" cxnId="{ECB83BAB-7A3E-4D86-A661-1E015E4862E2}">
      <dgm:prSet/>
      <dgm:spPr>
        <a:xfrm>
          <a:off x="3285925" y="603721"/>
          <a:ext cx="4436115" cy="4436115"/>
        </a:xfrm>
        <a:prstGeom prst="blockArc">
          <a:avLst>
            <a:gd name="adj1" fmla="val 16200000"/>
            <a:gd name="adj2" fmla="val 19800000"/>
            <a:gd name="adj3" fmla="val 4530"/>
          </a:avLst>
        </a:prstGeom>
      </dgm:spPr>
      <dgm:t>
        <a:bodyPr/>
        <a:lstStyle/>
        <a:p>
          <a:endParaRPr lang="es-CO"/>
        </a:p>
      </dgm:t>
    </dgm:pt>
    <dgm:pt modelId="{FCE1292D-9306-4FB6-B427-DBF881258904}">
      <dgm:prSet phldrT="[Texto]" custT="1"/>
      <dgm:spPr>
        <a:xfrm>
          <a:off x="4676067" y="4109392"/>
          <a:ext cx="1655833" cy="1760412"/>
        </a:xfrm>
        <a:prstGeom prst="ellipse">
          <a:avLst/>
        </a:prstGeom>
        <a:scene3d>
          <a:camera prst="orthographicFront"/>
          <a:lightRig rig="flat" dir="t"/>
        </a:scene3d>
        <a:sp3d prstMaterial="dkEdge">
          <a:bevelT w="8200" h="38100"/>
        </a:sp3d>
      </dgm:spPr>
      <dgm:t>
        <a:bodyPr/>
        <a:lstStyle/>
        <a:p>
          <a:pPr>
            <a:buNone/>
          </a:pPr>
          <a:r>
            <a:rPr lang="es-CO" sz="1400" b="1" dirty="0">
              <a:ln>
                <a:noFill/>
              </a:ln>
              <a:solidFill>
                <a:srgbClr val="166649"/>
              </a:solidFill>
              <a:latin typeface="+mj-lt"/>
              <a:ea typeface="+mn-ea"/>
              <a:cs typeface="+mn-cs"/>
            </a:rPr>
            <a:t>4. Trazabilidad   Seguimiento al Plan de Mejoramiento (Autocontrol/OCI)</a:t>
          </a:r>
        </a:p>
      </dgm:t>
    </dgm:pt>
    <dgm:pt modelId="{CFD1461A-6014-439B-BD08-F90B6AEEC20C}" type="parTrans" cxnId="{01137622-FF84-4810-9AA8-682902674BB3}">
      <dgm:prSet/>
      <dgm:spPr/>
      <dgm:t>
        <a:bodyPr/>
        <a:lstStyle/>
        <a:p>
          <a:endParaRPr lang="es-CO"/>
        </a:p>
      </dgm:t>
    </dgm:pt>
    <dgm:pt modelId="{EC1878A8-8F7C-4A2F-90BC-A9F4BC172231}" type="sibTrans" cxnId="{01137622-FF84-4810-9AA8-682902674BB3}">
      <dgm:prSet/>
      <dgm:spPr>
        <a:xfrm>
          <a:off x="3285925" y="603721"/>
          <a:ext cx="4436115" cy="4436115"/>
        </a:xfrm>
        <a:prstGeom prst="blockArc">
          <a:avLst>
            <a:gd name="adj1" fmla="val 5400000"/>
            <a:gd name="adj2" fmla="val 9000000"/>
            <a:gd name="adj3" fmla="val 4530"/>
          </a:avLst>
        </a:prstGeom>
      </dgm:spPr>
      <dgm:t>
        <a:bodyPr/>
        <a:lstStyle/>
        <a:p>
          <a:endParaRPr lang="es-CO"/>
        </a:p>
      </dgm:t>
    </dgm:pt>
    <dgm:pt modelId="{33035144-DA59-49A1-9881-20D05F2ECA2F}">
      <dgm:prSet phldrT="[Texto]" custT="1"/>
      <dgm:spPr>
        <a:xfrm>
          <a:off x="2818001" y="3124243"/>
          <a:ext cx="1617191" cy="1562891"/>
        </a:xfrm>
        <a:prstGeom prst="ellipse">
          <a:avLst/>
        </a:prstGeom>
        <a:scene3d>
          <a:camera prst="orthographicFront"/>
          <a:lightRig rig="flat" dir="t"/>
        </a:scene3d>
        <a:sp3d prstMaterial="dkEdge">
          <a:bevelT w="8200" h="38100"/>
        </a:sp3d>
      </dgm:spPr>
      <dgm:t>
        <a:bodyPr/>
        <a:lstStyle/>
        <a:p>
          <a:pPr>
            <a:buNone/>
          </a:pPr>
          <a:r>
            <a:rPr lang="es-CO" sz="1400" b="1" dirty="0">
              <a:ln>
                <a:noFill/>
              </a:ln>
              <a:solidFill>
                <a:srgbClr val="166649"/>
              </a:solidFill>
              <a:latin typeface="+mj-lt"/>
              <a:ea typeface="+mn-ea"/>
              <a:cs typeface="+mn-cs"/>
            </a:rPr>
            <a:t>5. Consulta Estado Planes de Mejoramiento</a:t>
          </a:r>
        </a:p>
      </dgm:t>
    </dgm:pt>
    <dgm:pt modelId="{58F0C651-D91A-4E59-878C-46507B34C5EF}" type="parTrans" cxnId="{E8A8DD70-E163-48BF-BBFC-5A60AA0A0300}">
      <dgm:prSet/>
      <dgm:spPr/>
      <dgm:t>
        <a:bodyPr/>
        <a:lstStyle/>
        <a:p>
          <a:endParaRPr lang="es-CO"/>
        </a:p>
      </dgm:t>
    </dgm:pt>
    <dgm:pt modelId="{AC2AA194-9775-455B-9D32-FB92C94388DF}" type="sibTrans" cxnId="{E8A8DD70-E163-48BF-BBFC-5A60AA0A0300}">
      <dgm:prSet/>
      <dgm:spPr>
        <a:xfrm>
          <a:off x="3285925" y="603721"/>
          <a:ext cx="4436115" cy="4436115"/>
        </a:xfrm>
        <a:prstGeom prst="blockArc">
          <a:avLst>
            <a:gd name="adj1" fmla="val 9000000"/>
            <a:gd name="adj2" fmla="val 12600000"/>
            <a:gd name="adj3" fmla="val 4530"/>
          </a:avLst>
        </a:prstGeom>
      </dgm:spPr>
      <dgm:t>
        <a:bodyPr/>
        <a:lstStyle/>
        <a:p>
          <a:endParaRPr lang="es-CO"/>
        </a:p>
      </dgm:t>
    </dgm:pt>
    <dgm:pt modelId="{3178223F-8389-4B6D-9C6F-B7C8030C71DC}">
      <dgm:prSet phldrT="[Texto]" custT="1"/>
      <dgm:spPr>
        <a:xfrm>
          <a:off x="2781731" y="945950"/>
          <a:ext cx="1689730" cy="1583838"/>
        </a:xfrm>
        <a:prstGeom prst="ellipse">
          <a:avLst/>
        </a:prstGeom>
        <a:ln>
          <a:solidFill>
            <a:schemeClr val="bg1">
              <a:lumMod val="85000"/>
            </a:schemeClr>
          </a:solidFill>
        </a:ln>
        <a:scene3d>
          <a:camera prst="orthographicFront"/>
          <a:lightRig rig="flat" dir="t"/>
        </a:scene3d>
        <a:sp3d prstMaterial="dkEdge">
          <a:bevelT w="8200" h="38100"/>
        </a:sp3d>
      </dgm:spPr>
      <dgm:t>
        <a:bodyPr/>
        <a:lstStyle/>
        <a:p>
          <a:pPr>
            <a:buNone/>
          </a:pPr>
          <a:r>
            <a:rPr lang="es-CO" sz="1400" b="1" dirty="0">
              <a:ln>
                <a:noFill/>
              </a:ln>
              <a:solidFill>
                <a:srgbClr val="166649"/>
              </a:solidFill>
              <a:latin typeface="+mj-lt"/>
              <a:ea typeface="+mn-ea"/>
              <a:cs typeface="+mn-cs"/>
            </a:rPr>
            <a:t>6. Evaluación Estatus </a:t>
          </a:r>
        </a:p>
        <a:p>
          <a:pPr>
            <a:buNone/>
          </a:pPr>
          <a:r>
            <a:rPr lang="es-CO" sz="1400" b="1" dirty="0">
              <a:ln>
                <a:noFill/>
              </a:ln>
              <a:solidFill>
                <a:srgbClr val="166649"/>
              </a:solidFill>
              <a:latin typeface="+mj-lt"/>
              <a:ea typeface="+mn-ea"/>
              <a:cs typeface="+mn-cs"/>
            </a:rPr>
            <a:t>Planes de Mejoramiento OCI</a:t>
          </a:r>
        </a:p>
      </dgm:t>
    </dgm:pt>
    <dgm:pt modelId="{A3532FC0-2497-4E75-B100-442CB4AFA492}" type="parTrans" cxnId="{C82A09DB-5A2B-4F73-9F86-1C3087B644C3}">
      <dgm:prSet/>
      <dgm:spPr/>
      <dgm:t>
        <a:bodyPr/>
        <a:lstStyle/>
        <a:p>
          <a:endParaRPr lang="es-CO"/>
        </a:p>
      </dgm:t>
    </dgm:pt>
    <dgm:pt modelId="{AA9C224F-AD04-42A0-8C83-AF71F6F334E3}" type="sibTrans" cxnId="{C82A09DB-5A2B-4F73-9F86-1C3087B644C3}">
      <dgm:prSet/>
      <dgm:spPr>
        <a:xfrm>
          <a:off x="3285925" y="603721"/>
          <a:ext cx="4436115" cy="4436115"/>
        </a:xfrm>
        <a:prstGeom prst="blockArc">
          <a:avLst>
            <a:gd name="adj1" fmla="val 12600000"/>
            <a:gd name="adj2" fmla="val 16200000"/>
            <a:gd name="adj3" fmla="val 4530"/>
          </a:avLst>
        </a:prstGeom>
      </dgm:spPr>
      <dgm:t>
        <a:bodyPr/>
        <a:lstStyle/>
        <a:p>
          <a:endParaRPr lang="es-CO"/>
        </a:p>
      </dgm:t>
    </dgm:pt>
    <dgm:pt modelId="{B14310BF-5EBD-47E6-917C-3426E472402B}">
      <dgm:prSet phldrT="[Texto]" custT="1"/>
      <dgm:spPr>
        <a:xfrm>
          <a:off x="6524566" y="917991"/>
          <a:ext cx="1713607" cy="1639756"/>
        </a:xfrm>
        <a:prstGeom prst="ellipse">
          <a:avLst/>
        </a:prstGeom>
        <a:scene3d>
          <a:camera prst="orthographicFront"/>
          <a:lightRig rig="flat" dir="t"/>
        </a:scene3d>
        <a:sp3d prstMaterial="dkEdge">
          <a:bevelT w="8200" h="38100"/>
        </a:sp3d>
      </dgm:spPr>
      <dgm:t>
        <a:bodyPr/>
        <a:lstStyle/>
        <a:p>
          <a:pPr>
            <a:buNone/>
          </a:pPr>
          <a:r>
            <a:rPr lang="es-CO" sz="1400" b="1" dirty="0">
              <a:ln>
                <a:noFill/>
              </a:ln>
              <a:solidFill>
                <a:srgbClr val="166649"/>
              </a:solidFill>
              <a:latin typeface="+mj-lt"/>
              <a:ea typeface="+mn-ea"/>
              <a:cs typeface="+mn-cs"/>
            </a:rPr>
            <a:t>2. Generación  alarmas de vencimiento Plazo de la Acción</a:t>
          </a:r>
        </a:p>
      </dgm:t>
    </dgm:pt>
    <dgm:pt modelId="{0C116653-C2E6-4E36-9900-88AFE3E4E3CD}" type="parTrans" cxnId="{58B153A9-BC0F-4F19-BA03-51FD96C06832}">
      <dgm:prSet/>
      <dgm:spPr/>
      <dgm:t>
        <a:bodyPr/>
        <a:lstStyle/>
        <a:p>
          <a:endParaRPr lang="es-CO"/>
        </a:p>
      </dgm:t>
    </dgm:pt>
    <dgm:pt modelId="{38D0C0F2-0FB0-452F-B33A-A29EB5380221}" type="sibTrans" cxnId="{58B153A9-BC0F-4F19-BA03-51FD96C06832}">
      <dgm:prSet/>
      <dgm:spPr>
        <a:xfrm>
          <a:off x="3285925" y="603721"/>
          <a:ext cx="4436115" cy="4436115"/>
        </a:xfrm>
        <a:prstGeom prst="blockArc">
          <a:avLst>
            <a:gd name="adj1" fmla="val 19800000"/>
            <a:gd name="adj2" fmla="val 1800000"/>
            <a:gd name="adj3" fmla="val 4530"/>
          </a:avLst>
        </a:prstGeom>
      </dgm:spPr>
      <dgm:t>
        <a:bodyPr/>
        <a:lstStyle/>
        <a:p>
          <a:endParaRPr lang="es-CO"/>
        </a:p>
      </dgm:t>
    </dgm:pt>
    <dgm:pt modelId="{91931766-339C-4DE5-90E5-E06FA1F0EA40}">
      <dgm:prSet phldrT="[Texto]" custT="1"/>
      <dgm:spPr>
        <a:xfrm>
          <a:off x="6527232" y="3125059"/>
          <a:ext cx="1708276" cy="1561259"/>
        </a:xfrm>
        <a:prstGeom prst="ellipse">
          <a:avLst/>
        </a:prstGeom>
        <a:scene3d>
          <a:camera prst="orthographicFront"/>
          <a:lightRig rig="flat" dir="t"/>
        </a:scene3d>
        <a:sp3d prstMaterial="dkEdge">
          <a:bevelT w="8200" h="38100"/>
        </a:sp3d>
      </dgm:spPr>
      <dgm:t>
        <a:bodyPr/>
        <a:lstStyle/>
        <a:p>
          <a:pPr>
            <a:buNone/>
          </a:pPr>
          <a:r>
            <a:rPr lang="es-CO" sz="1400" b="1" dirty="0">
              <a:ln>
                <a:noFill/>
              </a:ln>
              <a:solidFill>
                <a:srgbClr val="166649"/>
              </a:solidFill>
              <a:latin typeface="+mj-lt"/>
              <a:ea typeface="+mn-ea"/>
              <a:cs typeface="+mn-cs"/>
            </a:rPr>
            <a:t>3. Gestión  Prórrogas y Modificaciones Acciones de Mejora</a:t>
          </a:r>
        </a:p>
      </dgm:t>
    </dgm:pt>
    <dgm:pt modelId="{3B67EBC4-D8D7-4E58-9F92-8DAE5667B5E2}" type="parTrans" cxnId="{8621F7DC-119B-48C9-AD63-17C8484CF907}">
      <dgm:prSet/>
      <dgm:spPr/>
      <dgm:t>
        <a:bodyPr/>
        <a:lstStyle/>
        <a:p>
          <a:endParaRPr lang="es-CO"/>
        </a:p>
      </dgm:t>
    </dgm:pt>
    <dgm:pt modelId="{0A3903D3-DFB5-4DB5-83C9-EA3D86286BBA}" type="sibTrans" cxnId="{8621F7DC-119B-48C9-AD63-17C8484CF907}">
      <dgm:prSet/>
      <dgm:spPr>
        <a:xfrm>
          <a:off x="3285925" y="603721"/>
          <a:ext cx="4436115" cy="4436115"/>
        </a:xfrm>
        <a:prstGeom prst="blockArc">
          <a:avLst>
            <a:gd name="adj1" fmla="val 1800000"/>
            <a:gd name="adj2" fmla="val 5400000"/>
            <a:gd name="adj3" fmla="val 4530"/>
          </a:avLst>
        </a:prstGeom>
      </dgm:spPr>
      <dgm:t>
        <a:bodyPr/>
        <a:lstStyle/>
        <a:p>
          <a:endParaRPr lang="es-CO"/>
        </a:p>
      </dgm:t>
    </dgm:pt>
    <dgm:pt modelId="{ADBB93B3-1A2C-4D33-AC42-4AFDDE2795BD}">
      <dgm:prSet phldrT="[Texto]" custT="1"/>
      <dgm:spPr>
        <a:xfrm>
          <a:off x="4507187" y="1824983"/>
          <a:ext cx="1993591" cy="1993591"/>
        </a:xfrm>
        <a:prstGeom prst="ellipse">
          <a:avLst/>
        </a:prstGeom>
        <a:scene3d>
          <a:camera prst="orthographicFront"/>
          <a:lightRig rig="flat" dir="t"/>
        </a:scene3d>
        <a:sp3d prstMaterial="dkEdge">
          <a:bevelT w="8200" h="38100"/>
        </a:sp3d>
      </dgm:spPr>
      <dgm:t>
        <a:bodyPr/>
        <a:lstStyle/>
        <a:p>
          <a:pPr>
            <a:buNone/>
          </a:pPr>
          <a:r>
            <a:rPr lang="es-CO" sz="2800" b="1" dirty="0">
              <a:ln>
                <a:noFill/>
              </a:ln>
              <a:solidFill>
                <a:srgbClr val="166649"/>
              </a:solidFill>
              <a:latin typeface="Calibri"/>
              <a:ea typeface="+mn-ea"/>
              <a:cs typeface="+mn-cs"/>
            </a:rPr>
            <a:t>Flujo del proceso</a:t>
          </a:r>
          <a:endParaRPr lang="es-CO" sz="2800" dirty="0">
            <a:ln>
              <a:noFill/>
            </a:ln>
            <a:solidFill>
              <a:srgbClr val="166649"/>
            </a:solidFill>
            <a:latin typeface="Calibri"/>
            <a:ea typeface="+mn-ea"/>
            <a:cs typeface="+mn-cs"/>
          </a:endParaRPr>
        </a:p>
      </dgm:t>
    </dgm:pt>
    <dgm:pt modelId="{8E4FB2F1-A51F-4849-98ED-622DCE61A3B1}" type="sibTrans" cxnId="{43A4EF25-41FD-4338-9ABA-840BB6510743}">
      <dgm:prSet/>
      <dgm:spPr/>
      <dgm:t>
        <a:bodyPr/>
        <a:lstStyle/>
        <a:p>
          <a:endParaRPr lang="es-CO"/>
        </a:p>
      </dgm:t>
    </dgm:pt>
    <dgm:pt modelId="{1F6D0E7D-2F32-40B5-8FB4-3CBE03939139}" type="parTrans" cxnId="{43A4EF25-41FD-4338-9ABA-840BB6510743}">
      <dgm:prSet/>
      <dgm:spPr/>
      <dgm:t>
        <a:bodyPr/>
        <a:lstStyle/>
        <a:p>
          <a:endParaRPr lang="es-CO"/>
        </a:p>
      </dgm:t>
    </dgm:pt>
    <dgm:pt modelId="{6D1AE8E0-B3B8-45F3-9FD0-6BAC38FA9C27}" type="pres">
      <dgm:prSet presAssocID="{7BFD2D8A-5BE4-4A82-9003-CAF3B04893F7}" presName="Name0" presStyleCnt="0">
        <dgm:presLayoutVars>
          <dgm:chMax val="1"/>
          <dgm:dir/>
          <dgm:animLvl val="ctr"/>
          <dgm:resizeHandles val="exact"/>
        </dgm:presLayoutVars>
      </dgm:prSet>
      <dgm:spPr/>
      <dgm:t>
        <a:bodyPr/>
        <a:lstStyle/>
        <a:p>
          <a:endParaRPr lang="es-ES"/>
        </a:p>
      </dgm:t>
    </dgm:pt>
    <dgm:pt modelId="{24E11686-1FF1-4979-BCD4-4FC22AFF129D}" type="pres">
      <dgm:prSet presAssocID="{ADBB93B3-1A2C-4D33-AC42-4AFDDE2795BD}" presName="centerShape" presStyleLbl="node0" presStyleIdx="0" presStyleCnt="1"/>
      <dgm:spPr/>
      <dgm:t>
        <a:bodyPr/>
        <a:lstStyle/>
        <a:p>
          <a:endParaRPr lang="es-ES"/>
        </a:p>
      </dgm:t>
    </dgm:pt>
    <dgm:pt modelId="{B0B09095-4DA8-4A9C-8EF3-BB9D917F12BF}" type="pres">
      <dgm:prSet presAssocID="{C571FC42-4086-42BA-BD7D-197ABC9BA779}" presName="node" presStyleLbl="node1" presStyleIdx="0" presStyleCnt="6" custScaleX="122147" custScaleY="113147">
        <dgm:presLayoutVars>
          <dgm:bulletEnabled val="1"/>
        </dgm:presLayoutVars>
      </dgm:prSet>
      <dgm:spPr/>
      <dgm:t>
        <a:bodyPr/>
        <a:lstStyle/>
        <a:p>
          <a:endParaRPr lang="es-ES"/>
        </a:p>
      </dgm:t>
    </dgm:pt>
    <dgm:pt modelId="{73788A93-98CF-4D5A-8905-D77DEBAC068C}" type="pres">
      <dgm:prSet presAssocID="{C571FC42-4086-42BA-BD7D-197ABC9BA779}" presName="dummy" presStyleCnt="0"/>
      <dgm:spPr/>
    </dgm:pt>
    <dgm:pt modelId="{11F6843C-A836-4995-B252-865B917493ED}" type="pres">
      <dgm:prSet presAssocID="{8BFF02C4-24F5-436B-A175-3673CDC6D54B}" presName="sibTrans" presStyleLbl="sibTrans2D1" presStyleIdx="0" presStyleCnt="6"/>
      <dgm:spPr/>
      <dgm:t>
        <a:bodyPr/>
        <a:lstStyle/>
        <a:p>
          <a:endParaRPr lang="es-ES"/>
        </a:p>
      </dgm:t>
    </dgm:pt>
    <dgm:pt modelId="{6B79C635-7D6D-4B14-967D-BA736199969C}" type="pres">
      <dgm:prSet presAssocID="{B14310BF-5EBD-47E6-917C-3426E472402B}" presName="node" presStyleLbl="node1" presStyleIdx="1" presStyleCnt="6" custScaleX="122794" custScaleY="117502">
        <dgm:presLayoutVars>
          <dgm:bulletEnabled val="1"/>
        </dgm:presLayoutVars>
      </dgm:prSet>
      <dgm:spPr/>
      <dgm:t>
        <a:bodyPr/>
        <a:lstStyle/>
        <a:p>
          <a:endParaRPr lang="es-ES"/>
        </a:p>
      </dgm:t>
    </dgm:pt>
    <dgm:pt modelId="{C5F01A8F-3B69-48F6-9E30-E44E3F197C6B}" type="pres">
      <dgm:prSet presAssocID="{B14310BF-5EBD-47E6-917C-3426E472402B}" presName="dummy" presStyleCnt="0"/>
      <dgm:spPr/>
    </dgm:pt>
    <dgm:pt modelId="{5334A3AE-C5A8-47E0-B2D4-2B18B9D936EE}" type="pres">
      <dgm:prSet presAssocID="{38D0C0F2-0FB0-452F-B33A-A29EB5380221}" presName="sibTrans" presStyleLbl="sibTrans2D1" presStyleIdx="1" presStyleCnt="6"/>
      <dgm:spPr/>
      <dgm:t>
        <a:bodyPr/>
        <a:lstStyle/>
        <a:p>
          <a:endParaRPr lang="es-ES"/>
        </a:p>
      </dgm:t>
    </dgm:pt>
    <dgm:pt modelId="{75846634-C1A3-4D79-A90D-027A144C0A97}" type="pres">
      <dgm:prSet presAssocID="{91931766-339C-4DE5-90E5-E06FA1F0EA40}" presName="node" presStyleLbl="node1" presStyleIdx="2" presStyleCnt="6" custScaleX="137592" custScaleY="111877">
        <dgm:presLayoutVars>
          <dgm:bulletEnabled val="1"/>
        </dgm:presLayoutVars>
      </dgm:prSet>
      <dgm:spPr/>
      <dgm:t>
        <a:bodyPr/>
        <a:lstStyle/>
        <a:p>
          <a:endParaRPr lang="es-ES"/>
        </a:p>
      </dgm:t>
    </dgm:pt>
    <dgm:pt modelId="{7B41D2F8-A1E7-49B3-AFEF-C4D03A6FE4C9}" type="pres">
      <dgm:prSet presAssocID="{91931766-339C-4DE5-90E5-E06FA1F0EA40}" presName="dummy" presStyleCnt="0"/>
      <dgm:spPr/>
    </dgm:pt>
    <dgm:pt modelId="{B107CAA4-E0E6-4556-9BD2-68803678DA3E}" type="pres">
      <dgm:prSet presAssocID="{0A3903D3-DFB5-4DB5-83C9-EA3D86286BBA}" presName="sibTrans" presStyleLbl="sibTrans2D1" presStyleIdx="2" presStyleCnt="6"/>
      <dgm:spPr/>
      <dgm:t>
        <a:bodyPr/>
        <a:lstStyle/>
        <a:p>
          <a:endParaRPr lang="es-ES"/>
        </a:p>
      </dgm:t>
    </dgm:pt>
    <dgm:pt modelId="{C09B01E1-535D-457B-A437-2FCC78AC141E}" type="pres">
      <dgm:prSet presAssocID="{FCE1292D-9306-4FB6-B427-DBF881258904}" presName="node" presStyleLbl="node1" presStyleIdx="3" presStyleCnt="6" custScaleX="158271" custScaleY="126148">
        <dgm:presLayoutVars>
          <dgm:bulletEnabled val="1"/>
        </dgm:presLayoutVars>
      </dgm:prSet>
      <dgm:spPr/>
      <dgm:t>
        <a:bodyPr/>
        <a:lstStyle/>
        <a:p>
          <a:endParaRPr lang="es-ES"/>
        </a:p>
      </dgm:t>
    </dgm:pt>
    <dgm:pt modelId="{1C75AD37-0415-4171-9360-B8649F7627C5}" type="pres">
      <dgm:prSet presAssocID="{FCE1292D-9306-4FB6-B427-DBF881258904}" presName="dummy" presStyleCnt="0"/>
      <dgm:spPr/>
    </dgm:pt>
    <dgm:pt modelId="{11B93AA4-B9E0-4C16-AB07-13580A21F0A5}" type="pres">
      <dgm:prSet presAssocID="{EC1878A8-8F7C-4A2F-90BC-A9F4BC172231}" presName="sibTrans" presStyleLbl="sibTrans2D1" presStyleIdx="3" presStyleCnt="6"/>
      <dgm:spPr/>
      <dgm:t>
        <a:bodyPr/>
        <a:lstStyle/>
        <a:p>
          <a:endParaRPr lang="es-ES"/>
        </a:p>
      </dgm:t>
    </dgm:pt>
    <dgm:pt modelId="{B045B70B-DCED-4946-8B2C-BA646F5FD711}" type="pres">
      <dgm:prSet presAssocID="{33035144-DA59-49A1-9881-20D05F2ECA2F}" presName="node" presStyleLbl="node1" presStyleIdx="4" presStyleCnt="6" custScaleX="144643" custScaleY="132218">
        <dgm:presLayoutVars>
          <dgm:bulletEnabled val="1"/>
        </dgm:presLayoutVars>
      </dgm:prSet>
      <dgm:spPr/>
      <dgm:t>
        <a:bodyPr/>
        <a:lstStyle/>
        <a:p>
          <a:endParaRPr lang="es-ES"/>
        </a:p>
      </dgm:t>
    </dgm:pt>
    <dgm:pt modelId="{5CCC782F-52F0-452C-9A38-336ED4F12E18}" type="pres">
      <dgm:prSet presAssocID="{33035144-DA59-49A1-9881-20D05F2ECA2F}" presName="dummy" presStyleCnt="0"/>
      <dgm:spPr/>
    </dgm:pt>
    <dgm:pt modelId="{CA425F96-6423-48CA-8E1D-2C73B24EDD3C}" type="pres">
      <dgm:prSet presAssocID="{AC2AA194-9775-455B-9D32-FB92C94388DF}" presName="sibTrans" presStyleLbl="sibTrans2D1" presStyleIdx="4" presStyleCnt="6" custScaleX="100133"/>
      <dgm:spPr/>
      <dgm:t>
        <a:bodyPr/>
        <a:lstStyle/>
        <a:p>
          <a:endParaRPr lang="es-ES"/>
        </a:p>
      </dgm:t>
    </dgm:pt>
    <dgm:pt modelId="{CB47F4E0-C2FE-4695-B644-7E34D30855ED}" type="pres">
      <dgm:prSet presAssocID="{3178223F-8389-4B6D-9C6F-B7C8030C71DC}" presName="node" presStyleLbl="node1" presStyleIdx="5" presStyleCnt="6" custScaleX="129595" custScaleY="113495">
        <dgm:presLayoutVars>
          <dgm:bulletEnabled val="1"/>
        </dgm:presLayoutVars>
      </dgm:prSet>
      <dgm:spPr/>
      <dgm:t>
        <a:bodyPr/>
        <a:lstStyle/>
        <a:p>
          <a:endParaRPr lang="es-ES"/>
        </a:p>
      </dgm:t>
    </dgm:pt>
    <dgm:pt modelId="{FF82DBDE-72B3-4A04-87E9-8CBE3F63EC73}" type="pres">
      <dgm:prSet presAssocID="{3178223F-8389-4B6D-9C6F-B7C8030C71DC}" presName="dummy" presStyleCnt="0"/>
      <dgm:spPr/>
    </dgm:pt>
    <dgm:pt modelId="{CBE3B03C-304D-49AA-9546-B0919B29801B}" type="pres">
      <dgm:prSet presAssocID="{AA9C224F-AD04-42A0-8C83-AF71F6F334E3}" presName="sibTrans" presStyleLbl="sibTrans2D1" presStyleIdx="5" presStyleCnt="6"/>
      <dgm:spPr/>
      <dgm:t>
        <a:bodyPr/>
        <a:lstStyle/>
        <a:p>
          <a:endParaRPr lang="es-ES"/>
        </a:p>
      </dgm:t>
    </dgm:pt>
  </dgm:ptLst>
  <dgm:cxnLst>
    <dgm:cxn modelId="{E8A8DD70-E163-48BF-BBFC-5A60AA0A0300}" srcId="{ADBB93B3-1A2C-4D33-AC42-4AFDDE2795BD}" destId="{33035144-DA59-49A1-9881-20D05F2ECA2F}" srcOrd="4" destOrd="0" parTransId="{58F0C651-D91A-4E59-878C-46507B34C5EF}" sibTransId="{AC2AA194-9775-455B-9D32-FB92C94388DF}"/>
    <dgm:cxn modelId="{E02E29E2-1B7A-422F-9A07-FE20121D0F75}" type="presOf" srcId="{AC2AA194-9775-455B-9D32-FB92C94388DF}" destId="{CA425F96-6423-48CA-8E1D-2C73B24EDD3C}" srcOrd="0" destOrd="0" presId="urn:microsoft.com/office/officeart/2005/8/layout/radial6"/>
    <dgm:cxn modelId="{1950EF30-F436-422D-B643-67D0EAFCA1C3}" type="presOf" srcId="{EC1878A8-8F7C-4A2F-90BC-A9F4BC172231}" destId="{11B93AA4-B9E0-4C16-AB07-13580A21F0A5}" srcOrd="0" destOrd="0" presId="urn:microsoft.com/office/officeart/2005/8/layout/radial6"/>
    <dgm:cxn modelId="{8621F7DC-119B-48C9-AD63-17C8484CF907}" srcId="{ADBB93B3-1A2C-4D33-AC42-4AFDDE2795BD}" destId="{91931766-339C-4DE5-90E5-E06FA1F0EA40}" srcOrd="2" destOrd="0" parTransId="{3B67EBC4-D8D7-4E58-9F92-8DAE5667B5E2}" sibTransId="{0A3903D3-DFB5-4DB5-83C9-EA3D86286BBA}"/>
    <dgm:cxn modelId="{A7033209-AF87-485A-ADC8-8513A840A711}" type="presOf" srcId="{FCE1292D-9306-4FB6-B427-DBF881258904}" destId="{C09B01E1-535D-457B-A437-2FCC78AC141E}" srcOrd="0" destOrd="0" presId="urn:microsoft.com/office/officeart/2005/8/layout/radial6"/>
    <dgm:cxn modelId="{58B153A9-BC0F-4F19-BA03-51FD96C06832}" srcId="{ADBB93B3-1A2C-4D33-AC42-4AFDDE2795BD}" destId="{B14310BF-5EBD-47E6-917C-3426E472402B}" srcOrd="1" destOrd="0" parTransId="{0C116653-C2E6-4E36-9900-88AFE3E4E3CD}" sibTransId="{38D0C0F2-0FB0-452F-B33A-A29EB5380221}"/>
    <dgm:cxn modelId="{1166A5CA-AF1E-49EC-891C-51D078247E6E}" type="presOf" srcId="{91931766-339C-4DE5-90E5-E06FA1F0EA40}" destId="{75846634-C1A3-4D79-A90D-027A144C0A97}" srcOrd="0" destOrd="0" presId="urn:microsoft.com/office/officeart/2005/8/layout/radial6"/>
    <dgm:cxn modelId="{ECB83BAB-7A3E-4D86-A661-1E015E4862E2}" srcId="{ADBB93B3-1A2C-4D33-AC42-4AFDDE2795BD}" destId="{C571FC42-4086-42BA-BD7D-197ABC9BA779}" srcOrd="0" destOrd="0" parTransId="{60C21345-618F-4C37-B7AA-BBD804D83B13}" sibTransId="{8BFF02C4-24F5-436B-A175-3673CDC6D54B}"/>
    <dgm:cxn modelId="{C82A09DB-5A2B-4F73-9F86-1C3087B644C3}" srcId="{ADBB93B3-1A2C-4D33-AC42-4AFDDE2795BD}" destId="{3178223F-8389-4B6D-9C6F-B7C8030C71DC}" srcOrd="5" destOrd="0" parTransId="{A3532FC0-2497-4E75-B100-442CB4AFA492}" sibTransId="{AA9C224F-AD04-42A0-8C83-AF71F6F334E3}"/>
    <dgm:cxn modelId="{2FE36E50-C5DB-46EB-8B01-96817A32B37E}" type="presOf" srcId="{38D0C0F2-0FB0-452F-B33A-A29EB5380221}" destId="{5334A3AE-C5A8-47E0-B2D4-2B18B9D936EE}" srcOrd="0" destOrd="0" presId="urn:microsoft.com/office/officeart/2005/8/layout/radial6"/>
    <dgm:cxn modelId="{01137622-FF84-4810-9AA8-682902674BB3}" srcId="{ADBB93B3-1A2C-4D33-AC42-4AFDDE2795BD}" destId="{FCE1292D-9306-4FB6-B427-DBF881258904}" srcOrd="3" destOrd="0" parTransId="{CFD1461A-6014-439B-BD08-F90B6AEEC20C}" sibTransId="{EC1878A8-8F7C-4A2F-90BC-A9F4BC172231}"/>
    <dgm:cxn modelId="{43A4EF25-41FD-4338-9ABA-840BB6510743}" srcId="{7BFD2D8A-5BE4-4A82-9003-CAF3B04893F7}" destId="{ADBB93B3-1A2C-4D33-AC42-4AFDDE2795BD}" srcOrd="0" destOrd="0" parTransId="{1F6D0E7D-2F32-40B5-8FB4-3CBE03939139}" sibTransId="{8E4FB2F1-A51F-4849-98ED-622DCE61A3B1}"/>
    <dgm:cxn modelId="{86FA0A74-F27D-4BB3-878F-AFFDD2971A3C}" type="presOf" srcId="{7BFD2D8A-5BE4-4A82-9003-CAF3B04893F7}" destId="{6D1AE8E0-B3B8-45F3-9FD0-6BAC38FA9C27}" srcOrd="0" destOrd="0" presId="urn:microsoft.com/office/officeart/2005/8/layout/radial6"/>
    <dgm:cxn modelId="{14C10015-5DEB-4C99-8F48-0D302E0D3EEE}" type="presOf" srcId="{AA9C224F-AD04-42A0-8C83-AF71F6F334E3}" destId="{CBE3B03C-304D-49AA-9546-B0919B29801B}" srcOrd="0" destOrd="0" presId="urn:microsoft.com/office/officeart/2005/8/layout/radial6"/>
    <dgm:cxn modelId="{29C35799-FE98-4A55-84AE-3935C2D875D0}" type="presOf" srcId="{B14310BF-5EBD-47E6-917C-3426E472402B}" destId="{6B79C635-7D6D-4B14-967D-BA736199969C}" srcOrd="0" destOrd="0" presId="urn:microsoft.com/office/officeart/2005/8/layout/radial6"/>
    <dgm:cxn modelId="{8DD5B3B5-FC04-4FB6-A42C-6D9BD171EC0C}" type="presOf" srcId="{ADBB93B3-1A2C-4D33-AC42-4AFDDE2795BD}" destId="{24E11686-1FF1-4979-BCD4-4FC22AFF129D}" srcOrd="0" destOrd="0" presId="urn:microsoft.com/office/officeart/2005/8/layout/radial6"/>
    <dgm:cxn modelId="{1B0DBB60-206C-4ACC-801A-6ECD13CD45C3}" type="presOf" srcId="{C571FC42-4086-42BA-BD7D-197ABC9BA779}" destId="{B0B09095-4DA8-4A9C-8EF3-BB9D917F12BF}" srcOrd="0" destOrd="0" presId="urn:microsoft.com/office/officeart/2005/8/layout/radial6"/>
    <dgm:cxn modelId="{ACB3C324-E5BA-4144-A855-2E9652B73B2F}" type="presOf" srcId="{0A3903D3-DFB5-4DB5-83C9-EA3D86286BBA}" destId="{B107CAA4-E0E6-4556-9BD2-68803678DA3E}" srcOrd="0" destOrd="0" presId="urn:microsoft.com/office/officeart/2005/8/layout/radial6"/>
    <dgm:cxn modelId="{F2B44E25-BC79-436A-91F5-6A551DC285B6}" type="presOf" srcId="{8BFF02C4-24F5-436B-A175-3673CDC6D54B}" destId="{11F6843C-A836-4995-B252-865B917493ED}" srcOrd="0" destOrd="0" presId="urn:microsoft.com/office/officeart/2005/8/layout/radial6"/>
    <dgm:cxn modelId="{9A6FCA1F-64C3-47E2-8051-1C51299C83E0}" type="presOf" srcId="{33035144-DA59-49A1-9881-20D05F2ECA2F}" destId="{B045B70B-DCED-4946-8B2C-BA646F5FD711}" srcOrd="0" destOrd="0" presId="urn:microsoft.com/office/officeart/2005/8/layout/radial6"/>
    <dgm:cxn modelId="{8A9EA09B-27E1-48D9-8EF5-61FBDC332E7B}" type="presOf" srcId="{3178223F-8389-4B6D-9C6F-B7C8030C71DC}" destId="{CB47F4E0-C2FE-4695-B644-7E34D30855ED}" srcOrd="0" destOrd="0" presId="urn:microsoft.com/office/officeart/2005/8/layout/radial6"/>
    <dgm:cxn modelId="{EFAB91B8-F3C5-40AC-BF4E-D4C55EC5CE5C}" type="presParOf" srcId="{6D1AE8E0-B3B8-45F3-9FD0-6BAC38FA9C27}" destId="{24E11686-1FF1-4979-BCD4-4FC22AFF129D}" srcOrd="0" destOrd="0" presId="urn:microsoft.com/office/officeart/2005/8/layout/radial6"/>
    <dgm:cxn modelId="{1CFF763C-1D62-47D2-AA59-6153288B1B9B}" type="presParOf" srcId="{6D1AE8E0-B3B8-45F3-9FD0-6BAC38FA9C27}" destId="{B0B09095-4DA8-4A9C-8EF3-BB9D917F12BF}" srcOrd="1" destOrd="0" presId="urn:microsoft.com/office/officeart/2005/8/layout/radial6"/>
    <dgm:cxn modelId="{DEE1A80C-C1F0-4F6D-B106-3A56FAF21F5D}" type="presParOf" srcId="{6D1AE8E0-B3B8-45F3-9FD0-6BAC38FA9C27}" destId="{73788A93-98CF-4D5A-8905-D77DEBAC068C}" srcOrd="2" destOrd="0" presId="urn:microsoft.com/office/officeart/2005/8/layout/radial6"/>
    <dgm:cxn modelId="{E51300B4-E55B-4378-8EBE-C289CDF54834}" type="presParOf" srcId="{6D1AE8E0-B3B8-45F3-9FD0-6BAC38FA9C27}" destId="{11F6843C-A836-4995-B252-865B917493ED}" srcOrd="3" destOrd="0" presId="urn:microsoft.com/office/officeart/2005/8/layout/radial6"/>
    <dgm:cxn modelId="{2DF53F03-5D40-4C84-98B4-852C67525539}" type="presParOf" srcId="{6D1AE8E0-B3B8-45F3-9FD0-6BAC38FA9C27}" destId="{6B79C635-7D6D-4B14-967D-BA736199969C}" srcOrd="4" destOrd="0" presId="urn:microsoft.com/office/officeart/2005/8/layout/radial6"/>
    <dgm:cxn modelId="{F43258E9-D7F2-4B98-A2EA-57EA7CB2E3CC}" type="presParOf" srcId="{6D1AE8E0-B3B8-45F3-9FD0-6BAC38FA9C27}" destId="{C5F01A8F-3B69-48F6-9E30-E44E3F197C6B}" srcOrd="5" destOrd="0" presId="urn:microsoft.com/office/officeart/2005/8/layout/radial6"/>
    <dgm:cxn modelId="{B0FBDB84-46B6-4583-9FAD-0BAC9AF144C9}" type="presParOf" srcId="{6D1AE8E0-B3B8-45F3-9FD0-6BAC38FA9C27}" destId="{5334A3AE-C5A8-47E0-B2D4-2B18B9D936EE}" srcOrd="6" destOrd="0" presId="urn:microsoft.com/office/officeart/2005/8/layout/radial6"/>
    <dgm:cxn modelId="{D0AEB5B9-F9D6-428D-A4AC-72B317CB5546}" type="presParOf" srcId="{6D1AE8E0-B3B8-45F3-9FD0-6BAC38FA9C27}" destId="{75846634-C1A3-4D79-A90D-027A144C0A97}" srcOrd="7" destOrd="0" presId="urn:microsoft.com/office/officeart/2005/8/layout/radial6"/>
    <dgm:cxn modelId="{23A99505-7418-4852-8686-1D11D824C7C4}" type="presParOf" srcId="{6D1AE8E0-B3B8-45F3-9FD0-6BAC38FA9C27}" destId="{7B41D2F8-A1E7-49B3-AFEF-C4D03A6FE4C9}" srcOrd="8" destOrd="0" presId="urn:microsoft.com/office/officeart/2005/8/layout/radial6"/>
    <dgm:cxn modelId="{194D2155-E493-475C-A61F-7C26729FA6B5}" type="presParOf" srcId="{6D1AE8E0-B3B8-45F3-9FD0-6BAC38FA9C27}" destId="{B107CAA4-E0E6-4556-9BD2-68803678DA3E}" srcOrd="9" destOrd="0" presId="urn:microsoft.com/office/officeart/2005/8/layout/radial6"/>
    <dgm:cxn modelId="{3A027194-3777-486A-AD80-5EB7DC67ECE4}" type="presParOf" srcId="{6D1AE8E0-B3B8-45F3-9FD0-6BAC38FA9C27}" destId="{C09B01E1-535D-457B-A437-2FCC78AC141E}" srcOrd="10" destOrd="0" presId="urn:microsoft.com/office/officeart/2005/8/layout/radial6"/>
    <dgm:cxn modelId="{DE799A2C-43C7-48EC-A217-E000136F3B74}" type="presParOf" srcId="{6D1AE8E0-B3B8-45F3-9FD0-6BAC38FA9C27}" destId="{1C75AD37-0415-4171-9360-B8649F7627C5}" srcOrd="11" destOrd="0" presId="urn:microsoft.com/office/officeart/2005/8/layout/radial6"/>
    <dgm:cxn modelId="{BD849248-84F9-409C-9130-7542EFEE32FB}" type="presParOf" srcId="{6D1AE8E0-B3B8-45F3-9FD0-6BAC38FA9C27}" destId="{11B93AA4-B9E0-4C16-AB07-13580A21F0A5}" srcOrd="12" destOrd="0" presId="urn:microsoft.com/office/officeart/2005/8/layout/radial6"/>
    <dgm:cxn modelId="{94B39316-178A-4E4E-A482-6E39EF2D8DD9}" type="presParOf" srcId="{6D1AE8E0-B3B8-45F3-9FD0-6BAC38FA9C27}" destId="{B045B70B-DCED-4946-8B2C-BA646F5FD711}" srcOrd="13" destOrd="0" presId="urn:microsoft.com/office/officeart/2005/8/layout/radial6"/>
    <dgm:cxn modelId="{97965EF3-557A-4260-9720-EEC1063B6DED}" type="presParOf" srcId="{6D1AE8E0-B3B8-45F3-9FD0-6BAC38FA9C27}" destId="{5CCC782F-52F0-452C-9A38-336ED4F12E18}" srcOrd="14" destOrd="0" presId="urn:microsoft.com/office/officeart/2005/8/layout/radial6"/>
    <dgm:cxn modelId="{6B5EF51F-A08F-4518-8652-2296EF016C8C}" type="presParOf" srcId="{6D1AE8E0-B3B8-45F3-9FD0-6BAC38FA9C27}" destId="{CA425F96-6423-48CA-8E1D-2C73B24EDD3C}" srcOrd="15" destOrd="0" presId="urn:microsoft.com/office/officeart/2005/8/layout/radial6"/>
    <dgm:cxn modelId="{603DF9A5-BD66-47E6-99A4-553201B4C334}" type="presParOf" srcId="{6D1AE8E0-B3B8-45F3-9FD0-6BAC38FA9C27}" destId="{CB47F4E0-C2FE-4695-B644-7E34D30855ED}" srcOrd="16" destOrd="0" presId="urn:microsoft.com/office/officeart/2005/8/layout/radial6"/>
    <dgm:cxn modelId="{6F68946A-F64C-49CD-942B-720082969CB9}" type="presParOf" srcId="{6D1AE8E0-B3B8-45F3-9FD0-6BAC38FA9C27}" destId="{FF82DBDE-72B3-4A04-87E9-8CBE3F63EC73}" srcOrd="17" destOrd="0" presId="urn:microsoft.com/office/officeart/2005/8/layout/radial6"/>
    <dgm:cxn modelId="{B0DD1AF3-0D6D-4FFF-8F1B-C2CF11FBD9B5}" type="presParOf" srcId="{6D1AE8E0-B3B8-45F3-9FD0-6BAC38FA9C27}" destId="{CBE3B03C-304D-49AA-9546-B0919B29801B}" srcOrd="18"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0C6ACEA-9B34-44FD-AE48-2323F69E36D7}" type="doc">
      <dgm:prSet loTypeId="urn:microsoft.com/office/officeart/2005/8/layout/hProcess11" loCatId="process" qsTypeId="urn:microsoft.com/office/officeart/2005/8/quickstyle/simple1" qsCatId="simple" csTypeId="urn:microsoft.com/office/officeart/2005/8/colors/accent3_4" csCatId="accent3" phldr="1"/>
      <dgm:spPr/>
      <dgm:t>
        <a:bodyPr/>
        <a:lstStyle/>
        <a:p>
          <a:endParaRPr lang="es-CO"/>
        </a:p>
      </dgm:t>
    </dgm:pt>
    <dgm:pt modelId="{B84503D6-C943-4339-87DE-E31130A5C9E4}">
      <dgm:prSet phldrT="[Texto]" custT="1"/>
      <dgm:spPr/>
      <dgm:t>
        <a:bodyPr/>
        <a:lstStyle/>
        <a:p>
          <a:r>
            <a:rPr lang="es-ES" sz="1300" b="1" smtClean="0"/>
            <a:t>0. Validación accesos OTIC</a:t>
          </a:r>
          <a:endParaRPr lang="es-CO" sz="1300" b="1" dirty="0"/>
        </a:p>
      </dgm:t>
    </dgm:pt>
    <dgm:pt modelId="{1BC78069-028C-4372-B1E5-622EECA30913}" type="parTrans" cxnId="{E1F225FA-26A2-424A-99AB-0219BB93F1F3}">
      <dgm:prSet/>
      <dgm:spPr/>
      <dgm:t>
        <a:bodyPr/>
        <a:lstStyle/>
        <a:p>
          <a:endParaRPr lang="es-CO"/>
        </a:p>
      </dgm:t>
    </dgm:pt>
    <dgm:pt modelId="{06F6D723-9EE5-4E18-9B88-47815CF7A9B7}" type="sibTrans" cxnId="{E1F225FA-26A2-424A-99AB-0219BB93F1F3}">
      <dgm:prSet/>
      <dgm:spPr/>
      <dgm:t>
        <a:bodyPr/>
        <a:lstStyle/>
        <a:p>
          <a:endParaRPr lang="es-CO"/>
        </a:p>
      </dgm:t>
    </dgm:pt>
    <dgm:pt modelId="{205CFD8D-6CEA-4795-AC82-0840F95B95B5}">
      <dgm:prSet phldrT="[Texto]" custT="1"/>
      <dgm:spPr/>
      <dgm:t>
        <a:bodyPr/>
        <a:lstStyle/>
        <a:p>
          <a:r>
            <a:rPr lang="es-ES" sz="1000" smtClean="0"/>
            <a:t>Acceso administrativo al aplicativo. </a:t>
          </a:r>
          <a:endParaRPr lang="es-CO" sz="1000" dirty="0"/>
        </a:p>
      </dgm:t>
    </dgm:pt>
    <dgm:pt modelId="{3F8001B7-0ED0-402F-BA8E-6D766071825B}" type="parTrans" cxnId="{5E377AA2-73AE-4DCE-BB5C-3600659C490E}">
      <dgm:prSet/>
      <dgm:spPr/>
      <dgm:t>
        <a:bodyPr/>
        <a:lstStyle/>
        <a:p>
          <a:endParaRPr lang="es-CO"/>
        </a:p>
      </dgm:t>
    </dgm:pt>
    <dgm:pt modelId="{D36DDDD5-309B-405B-BE0B-635F3F6F71AB}" type="sibTrans" cxnId="{5E377AA2-73AE-4DCE-BB5C-3600659C490E}">
      <dgm:prSet/>
      <dgm:spPr/>
      <dgm:t>
        <a:bodyPr/>
        <a:lstStyle/>
        <a:p>
          <a:endParaRPr lang="es-CO"/>
        </a:p>
      </dgm:t>
    </dgm:pt>
    <dgm:pt modelId="{76C2B43D-D90D-44FD-A918-33A704D89937}">
      <dgm:prSet phldrT="[Texto]" custT="1"/>
      <dgm:spPr/>
      <dgm:t>
        <a:bodyPr/>
        <a:lstStyle/>
        <a:p>
          <a:r>
            <a:rPr lang="es-ES" sz="1300" b="1" smtClean="0"/>
            <a:t>1.Parametrización del aplicativo.</a:t>
          </a:r>
          <a:endParaRPr lang="es-CO" sz="1300" b="1" dirty="0"/>
        </a:p>
      </dgm:t>
    </dgm:pt>
    <dgm:pt modelId="{556BFAD5-4812-4487-9C27-87A74EBD04E1}" type="parTrans" cxnId="{6E6117F9-2E30-4BDA-8640-33970B909948}">
      <dgm:prSet/>
      <dgm:spPr/>
      <dgm:t>
        <a:bodyPr/>
        <a:lstStyle/>
        <a:p>
          <a:endParaRPr lang="es-CO"/>
        </a:p>
      </dgm:t>
    </dgm:pt>
    <dgm:pt modelId="{9F8C62C8-F984-4BCA-B7CB-B9260565489C}" type="sibTrans" cxnId="{6E6117F9-2E30-4BDA-8640-33970B909948}">
      <dgm:prSet/>
      <dgm:spPr/>
      <dgm:t>
        <a:bodyPr/>
        <a:lstStyle/>
        <a:p>
          <a:endParaRPr lang="es-CO"/>
        </a:p>
      </dgm:t>
    </dgm:pt>
    <dgm:pt modelId="{D77F6F23-2302-4D7F-9A7E-520096484999}">
      <dgm:prSet phldrT="[Texto]" custT="1"/>
      <dgm:spPr/>
      <dgm:t>
        <a:bodyPr/>
        <a:lstStyle/>
        <a:p>
          <a:r>
            <a:rPr lang="es-ES" sz="1300" b="1" dirty="0" smtClean="0"/>
            <a:t>2.Revisión y Codificación de PMP y PMC</a:t>
          </a:r>
          <a:endParaRPr lang="es-CO" sz="1300" b="1" dirty="0"/>
        </a:p>
      </dgm:t>
    </dgm:pt>
    <dgm:pt modelId="{A58EAE1F-639D-4848-A02C-668F53F4DE62}" type="parTrans" cxnId="{0D289A94-68B0-4DD0-B60E-3C19CF0BA94B}">
      <dgm:prSet/>
      <dgm:spPr/>
      <dgm:t>
        <a:bodyPr/>
        <a:lstStyle/>
        <a:p>
          <a:endParaRPr lang="es-CO"/>
        </a:p>
      </dgm:t>
    </dgm:pt>
    <dgm:pt modelId="{50A43C59-7B94-4768-8C59-3BBD951F0789}" type="sibTrans" cxnId="{0D289A94-68B0-4DD0-B60E-3C19CF0BA94B}">
      <dgm:prSet/>
      <dgm:spPr/>
      <dgm:t>
        <a:bodyPr/>
        <a:lstStyle/>
        <a:p>
          <a:endParaRPr lang="es-CO"/>
        </a:p>
      </dgm:t>
    </dgm:pt>
    <dgm:pt modelId="{4059AA83-61C8-4A2D-A7AE-0E2D69C9BA3F}">
      <dgm:prSet phldrT="[Texto]" custT="1"/>
      <dgm:spPr/>
      <dgm:t>
        <a:bodyPr/>
        <a:lstStyle/>
        <a:p>
          <a:r>
            <a:rPr lang="es-ES" sz="1300" b="1" dirty="0" smtClean="0"/>
            <a:t>3. Cargue inicial de planes de mejoramiento por dependencia y proceso en ambiente de pruebas</a:t>
          </a:r>
          <a:endParaRPr lang="es-CO" sz="1300" b="1" dirty="0"/>
        </a:p>
      </dgm:t>
    </dgm:pt>
    <dgm:pt modelId="{A3E6531B-2CC5-4E96-9B05-91E8F8706B6D}" type="parTrans" cxnId="{6EAB6F80-8AED-4621-9E5F-F338C310B356}">
      <dgm:prSet/>
      <dgm:spPr/>
      <dgm:t>
        <a:bodyPr/>
        <a:lstStyle/>
        <a:p>
          <a:endParaRPr lang="es-CO"/>
        </a:p>
      </dgm:t>
    </dgm:pt>
    <dgm:pt modelId="{3D11FDF3-1489-4279-BB6D-6BD068289059}" type="sibTrans" cxnId="{6EAB6F80-8AED-4621-9E5F-F338C310B356}">
      <dgm:prSet/>
      <dgm:spPr/>
      <dgm:t>
        <a:bodyPr/>
        <a:lstStyle/>
        <a:p>
          <a:endParaRPr lang="es-CO"/>
        </a:p>
      </dgm:t>
    </dgm:pt>
    <dgm:pt modelId="{0F778904-0748-4E2A-B632-0B9BAA0B9D5B}">
      <dgm:prSet phldrT="[Texto]" custT="1"/>
      <dgm:spPr/>
      <dgm:t>
        <a:bodyPr/>
        <a:lstStyle/>
        <a:p>
          <a:r>
            <a:rPr lang="es-CO" sz="1000" smtClean="0"/>
            <a:t>Despliegue e instalación de la herramienta en la IT CVP.</a:t>
          </a:r>
          <a:endParaRPr lang="es-CO" sz="1000" dirty="0"/>
        </a:p>
      </dgm:t>
    </dgm:pt>
    <dgm:pt modelId="{20862D21-BA43-4592-B45D-FAE93C3F2240}" type="parTrans" cxnId="{319B3E0B-1A91-40F9-BDFA-E992BEB39CA7}">
      <dgm:prSet/>
      <dgm:spPr/>
      <dgm:t>
        <a:bodyPr/>
        <a:lstStyle/>
        <a:p>
          <a:endParaRPr lang="es-CO"/>
        </a:p>
      </dgm:t>
    </dgm:pt>
    <dgm:pt modelId="{1A1A49A3-1F3F-4AB0-878C-E463A6654260}" type="sibTrans" cxnId="{319B3E0B-1A91-40F9-BDFA-E992BEB39CA7}">
      <dgm:prSet/>
      <dgm:spPr/>
      <dgm:t>
        <a:bodyPr/>
        <a:lstStyle/>
        <a:p>
          <a:endParaRPr lang="es-CO"/>
        </a:p>
      </dgm:t>
    </dgm:pt>
    <dgm:pt modelId="{FC689136-D43A-4774-AD73-96DBB95BDECA}">
      <dgm:prSet phldrT="[Texto]" custT="1"/>
      <dgm:spPr/>
      <dgm:t>
        <a:bodyPr/>
        <a:lstStyle/>
        <a:p>
          <a:r>
            <a:rPr lang="es-CO" sz="1000" smtClean="0"/>
            <a:t>Cargue de procesos y dependencias.</a:t>
          </a:r>
          <a:endParaRPr lang="es-CO" sz="1000" dirty="0"/>
        </a:p>
      </dgm:t>
    </dgm:pt>
    <dgm:pt modelId="{9C6811B7-0B04-48B4-B54D-72836F13870C}" type="parTrans" cxnId="{FC797005-E890-419B-B2AC-CD001E026E81}">
      <dgm:prSet/>
      <dgm:spPr/>
      <dgm:t>
        <a:bodyPr/>
        <a:lstStyle/>
        <a:p>
          <a:endParaRPr lang="es-CO"/>
        </a:p>
      </dgm:t>
    </dgm:pt>
    <dgm:pt modelId="{C79070DA-17D9-400B-BBCB-8F6ECB1D7ED6}" type="sibTrans" cxnId="{FC797005-E890-419B-B2AC-CD001E026E81}">
      <dgm:prSet/>
      <dgm:spPr/>
      <dgm:t>
        <a:bodyPr/>
        <a:lstStyle/>
        <a:p>
          <a:endParaRPr lang="es-CO"/>
        </a:p>
      </dgm:t>
    </dgm:pt>
    <dgm:pt modelId="{C05BE037-DB5A-403A-AE54-DC76A4F3D3C9}">
      <dgm:prSet phldrT="[Texto]" custT="1"/>
      <dgm:spPr/>
      <dgm:t>
        <a:bodyPr/>
        <a:lstStyle/>
        <a:p>
          <a:r>
            <a:rPr lang="es-ES" sz="1000" dirty="0" smtClean="0"/>
            <a:t> Generación de archivos planos para el cargue de los Planes de Mejoramiento por Procesos  y Planes de Mejoramiento de Contraloría actualmente en ejecución</a:t>
          </a:r>
          <a:endParaRPr lang="es-CO" sz="1000" dirty="0"/>
        </a:p>
      </dgm:t>
    </dgm:pt>
    <dgm:pt modelId="{120FA6E7-0389-43C1-A1AC-4255611EA5C9}" type="sibTrans" cxnId="{17B4958D-3A38-46E0-88C8-05B57BEECCF0}">
      <dgm:prSet/>
      <dgm:spPr/>
      <dgm:t>
        <a:bodyPr/>
        <a:lstStyle/>
        <a:p>
          <a:endParaRPr lang="es-CO"/>
        </a:p>
      </dgm:t>
    </dgm:pt>
    <dgm:pt modelId="{8A7018DB-B8E2-44E7-A7A9-A93A0626192E}" type="parTrans" cxnId="{17B4958D-3A38-46E0-88C8-05B57BEECCF0}">
      <dgm:prSet/>
      <dgm:spPr/>
      <dgm:t>
        <a:bodyPr/>
        <a:lstStyle/>
        <a:p>
          <a:endParaRPr lang="es-CO"/>
        </a:p>
      </dgm:t>
    </dgm:pt>
    <dgm:pt modelId="{8AE658CA-2B2F-4471-9A89-9145F01E520B}">
      <dgm:prSet phldrT="[Texto]" custT="1"/>
      <dgm:spPr/>
      <dgm:t>
        <a:bodyPr/>
        <a:lstStyle/>
        <a:p>
          <a:r>
            <a:rPr lang="es-CO" sz="1000" smtClean="0"/>
            <a:t>Integración de Autenticación con el AD</a:t>
          </a:r>
          <a:endParaRPr lang="es-CO" sz="1000" dirty="0"/>
        </a:p>
      </dgm:t>
    </dgm:pt>
    <dgm:pt modelId="{E7039ED5-D044-42F3-9A03-8039867B263F}" type="parTrans" cxnId="{065A2151-F636-4990-B9A0-B44C1EC0E10B}">
      <dgm:prSet/>
      <dgm:spPr/>
      <dgm:t>
        <a:bodyPr/>
        <a:lstStyle/>
        <a:p>
          <a:endParaRPr lang="es-ES"/>
        </a:p>
      </dgm:t>
    </dgm:pt>
    <dgm:pt modelId="{D4AC960D-E75B-4DCC-A1F9-7DFE0BF29697}" type="sibTrans" cxnId="{065A2151-F636-4990-B9A0-B44C1EC0E10B}">
      <dgm:prSet/>
      <dgm:spPr/>
      <dgm:t>
        <a:bodyPr/>
        <a:lstStyle/>
        <a:p>
          <a:endParaRPr lang="es-ES"/>
        </a:p>
      </dgm:t>
    </dgm:pt>
    <dgm:pt modelId="{1727599B-D178-453C-B48A-2641BBC2F2BA}">
      <dgm:prSet phldrT="[Texto]" custT="1"/>
      <dgm:spPr/>
      <dgm:t>
        <a:bodyPr/>
        <a:lstStyle/>
        <a:p>
          <a:r>
            <a:rPr lang="es-ES" sz="1000" smtClean="0"/>
            <a:t>Codificación de hallazgos y acciones asociadas a los planes de  mejoramiento internos y externos .</a:t>
          </a:r>
          <a:endParaRPr lang="es-CO" sz="1000" dirty="0"/>
        </a:p>
      </dgm:t>
    </dgm:pt>
    <dgm:pt modelId="{19621D67-A243-4B3B-A593-95D88AB9A9DF}" type="sibTrans" cxnId="{15010DC9-964E-46F7-B096-AE31C068BCB5}">
      <dgm:prSet/>
      <dgm:spPr/>
      <dgm:t>
        <a:bodyPr/>
        <a:lstStyle/>
        <a:p>
          <a:endParaRPr lang="es-CO"/>
        </a:p>
      </dgm:t>
    </dgm:pt>
    <dgm:pt modelId="{8D9D00F0-BEBE-4DA3-B185-9EB1A131B1F2}" type="parTrans" cxnId="{15010DC9-964E-46F7-B096-AE31C068BCB5}">
      <dgm:prSet/>
      <dgm:spPr/>
      <dgm:t>
        <a:bodyPr/>
        <a:lstStyle/>
        <a:p>
          <a:endParaRPr lang="es-CO"/>
        </a:p>
      </dgm:t>
    </dgm:pt>
    <dgm:pt modelId="{99C1ABB9-A363-438B-9BE0-63AC55A2BD50}">
      <dgm:prSet phldrT="[Texto]" custT="1"/>
      <dgm:spPr/>
      <dgm:t>
        <a:bodyPr/>
        <a:lstStyle/>
        <a:p>
          <a:r>
            <a:rPr lang="es-ES" sz="1300" b="1" dirty="0" smtClean="0"/>
            <a:t>4.Pruebas de funcionamiento del sistema.</a:t>
          </a:r>
          <a:endParaRPr lang="es-CO" sz="1300" b="1" dirty="0"/>
        </a:p>
      </dgm:t>
    </dgm:pt>
    <dgm:pt modelId="{0A27EE1C-F53C-4488-BC34-F9452A95E2C0}" type="parTrans" cxnId="{A2B85933-3349-48B2-B94E-DF25A18F8B74}">
      <dgm:prSet/>
      <dgm:spPr/>
      <dgm:t>
        <a:bodyPr/>
        <a:lstStyle/>
        <a:p>
          <a:endParaRPr lang="es-ES"/>
        </a:p>
      </dgm:t>
    </dgm:pt>
    <dgm:pt modelId="{D150CBED-5759-42C4-9B47-04B26B40F78D}" type="sibTrans" cxnId="{A2B85933-3349-48B2-B94E-DF25A18F8B74}">
      <dgm:prSet/>
      <dgm:spPr/>
      <dgm:t>
        <a:bodyPr/>
        <a:lstStyle/>
        <a:p>
          <a:endParaRPr lang="es-ES"/>
        </a:p>
      </dgm:t>
    </dgm:pt>
    <dgm:pt modelId="{C9E89347-F978-433F-900D-4AA35D30B7FC}">
      <dgm:prSet phldrT="[Texto]" custT="1"/>
      <dgm:spPr/>
      <dgm:t>
        <a:bodyPr/>
        <a:lstStyle/>
        <a:p>
          <a:r>
            <a:rPr lang="es-CO" sz="1000" dirty="0" smtClean="0"/>
            <a:t>Pilotaje con el equipo auditor para el cargue de planes, hallazgos y acciones.</a:t>
          </a:r>
          <a:endParaRPr lang="es-CO" sz="1000" dirty="0"/>
        </a:p>
      </dgm:t>
    </dgm:pt>
    <dgm:pt modelId="{9D045449-2828-41D7-A16D-7F2A79DB815C}" type="parTrans" cxnId="{DE5F8127-0522-4CB3-8D81-E6F3AC86B610}">
      <dgm:prSet/>
      <dgm:spPr/>
      <dgm:t>
        <a:bodyPr/>
        <a:lstStyle/>
        <a:p>
          <a:endParaRPr lang="es-ES"/>
        </a:p>
      </dgm:t>
    </dgm:pt>
    <dgm:pt modelId="{B2224557-C955-476E-A983-EFFFFDE15434}" type="sibTrans" cxnId="{DE5F8127-0522-4CB3-8D81-E6F3AC86B610}">
      <dgm:prSet/>
      <dgm:spPr/>
      <dgm:t>
        <a:bodyPr/>
        <a:lstStyle/>
        <a:p>
          <a:endParaRPr lang="es-ES"/>
        </a:p>
      </dgm:t>
    </dgm:pt>
    <dgm:pt modelId="{1BB52B2E-FBAB-4CE5-95BF-A46444B3F84F}">
      <dgm:prSet phldrT="[Texto]" custT="1"/>
      <dgm:spPr/>
      <dgm:t>
        <a:bodyPr/>
        <a:lstStyle/>
        <a:p>
          <a:r>
            <a:rPr lang="es-ES" sz="1000" dirty="0" smtClean="0"/>
            <a:t>Pilotaje con los procesos priorizados para el cargue de avances.</a:t>
          </a:r>
          <a:endParaRPr lang="es-CO" sz="1000" dirty="0"/>
        </a:p>
      </dgm:t>
    </dgm:pt>
    <dgm:pt modelId="{9D61C35A-714D-4CDF-9A8D-0D066C4F92A7}" type="parTrans" cxnId="{316452EC-FCCF-4A85-B533-0B1C8B4B1BFE}">
      <dgm:prSet/>
      <dgm:spPr/>
      <dgm:t>
        <a:bodyPr/>
        <a:lstStyle/>
        <a:p>
          <a:endParaRPr lang="es-ES"/>
        </a:p>
      </dgm:t>
    </dgm:pt>
    <dgm:pt modelId="{03196B6D-E9E5-47F5-8228-F26BE253D056}" type="sibTrans" cxnId="{316452EC-FCCF-4A85-B533-0B1C8B4B1BFE}">
      <dgm:prSet/>
      <dgm:spPr/>
      <dgm:t>
        <a:bodyPr/>
        <a:lstStyle/>
        <a:p>
          <a:endParaRPr lang="es-ES"/>
        </a:p>
      </dgm:t>
    </dgm:pt>
    <dgm:pt modelId="{54141BA1-7DE6-4899-A53E-43CAF40C4C95}" type="pres">
      <dgm:prSet presAssocID="{30C6ACEA-9B34-44FD-AE48-2323F69E36D7}" presName="Name0" presStyleCnt="0">
        <dgm:presLayoutVars>
          <dgm:dir/>
          <dgm:resizeHandles val="exact"/>
        </dgm:presLayoutVars>
      </dgm:prSet>
      <dgm:spPr/>
      <dgm:t>
        <a:bodyPr/>
        <a:lstStyle/>
        <a:p>
          <a:endParaRPr lang="es-ES"/>
        </a:p>
      </dgm:t>
    </dgm:pt>
    <dgm:pt modelId="{2C2F422B-FD91-4604-8B1B-F1F80CBBF906}" type="pres">
      <dgm:prSet presAssocID="{30C6ACEA-9B34-44FD-AE48-2323F69E36D7}" presName="arrow" presStyleLbl="bgShp" presStyleIdx="0" presStyleCnt="1"/>
      <dgm:spPr/>
      <dgm:t>
        <a:bodyPr/>
        <a:lstStyle/>
        <a:p>
          <a:endParaRPr lang="es-ES"/>
        </a:p>
      </dgm:t>
    </dgm:pt>
    <dgm:pt modelId="{8CBF082C-6AF8-4637-AD26-60D7D115D8F0}" type="pres">
      <dgm:prSet presAssocID="{30C6ACEA-9B34-44FD-AE48-2323F69E36D7}" presName="points" presStyleCnt="0"/>
      <dgm:spPr/>
      <dgm:t>
        <a:bodyPr/>
        <a:lstStyle/>
        <a:p>
          <a:endParaRPr lang="es-ES"/>
        </a:p>
      </dgm:t>
    </dgm:pt>
    <dgm:pt modelId="{CB29C195-D86A-4851-B914-CE80240EBF66}" type="pres">
      <dgm:prSet presAssocID="{B84503D6-C943-4339-87DE-E31130A5C9E4}" presName="compositeA" presStyleCnt="0"/>
      <dgm:spPr/>
      <dgm:t>
        <a:bodyPr/>
        <a:lstStyle/>
        <a:p>
          <a:endParaRPr lang="es-ES"/>
        </a:p>
      </dgm:t>
    </dgm:pt>
    <dgm:pt modelId="{CDE36D98-8EC2-4DD7-9A6B-A9ED1E68CF67}" type="pres">
      <dgm:prSet presAssocID="{B84503D6-C943-4339-87DE-E31130A5C9E4}" presName="textA" presStyleLbl="revTx" presStyleIdx="0" presStyleCnt="5">
        <dgm:presLayoutVars>
          <dgm:bulletEnabled val="1"/>
        </dgm:presLayoutVars>
      </dgm:prSet>
      <dgm:spPr/>
      <dgm:t>
        <a:bodyPr/>
        <a:lstStyle/>
        <a:p>
          <a:endParaRPr lang="es-ES"/>
        </a:p>
      </dgm:t>
    </dgm:pt>
    <dgm:pt modelId="{E7941762-3150-4D26-B211-8F4861B7BD8D}" type="pres">
      <dgm:prSet presAssocID="{B84503D6-C943-4339-87DE-E31130A5C9E4}" presName="circleA" presStyleLbl="node1" presStyleIdx="0" presStyleCnt="5"/>
      <dgm:spPr/>
      <dgm:t>
        <a:bodyPr/>
        <a:lstStyle/>
        <a:p>
          <a:endParaRPr lang="es-ES"/>
        </a:p>
      </dgm:t>
    </dgm:pt>
    <dgm:pt modelId="{E2FDC0FC-A737-4039-B1CD-13BAB42EBE77}" type="pres">
      <dgm:prSet presAssocID="{B84503D6-C943-4339-87DE-E31130A5C9E4}" presName="spaceA" presStyleCnt="0"/>
      <dgm:spPr/>
      <dgm:t>
        <a:bodyPr/>
        <a:lstStyle/>
        <a:p>
          <a:endParaRPr lang="es-ES"/>
        </a:p>
      </dgm:t>
    </dgm:pt>
    <dgm:pt modelId="{51E25E98-E4BA-4C91-B2DE-D6C2B9EB4568}" type="pres">
      <dgm:prSet presAssocID="{06F6D723-9EE5-4E18-9B88-47815CF7A9B7}" presName="space" presStyleCnt="0"/>
      <dgm:spPr/>
      <dgm:t>
        <a:bodyPr/>
        <a:lstStyle/>
        <a:p>
          <a:endParaRPr lang="es-ES"/>
        </a:p>
      </dgm:t>
    </dgm:pt>
    <dgm:pt modelId="{63FAC2CF-FD28-46D2-9C43-F691A59F9F95}" type="pres">
      <dgm:prSet presAssocID="{76C2B43D-D90D-44FD-A918-33A704D89937}" presName="compositeB" presStyleCnt="0"/>
      <dgm:spPr/>
      <dgm:t>
        <a:bodyPr/>
        <a:lstStyle/>
        <a:p>
          <a:endParaRPr lang="es-ES"/>
        </a:p>
      </dgm:t>
    </dgm:pt>
    <dgm:pt modelId="{4D99EECF-060B-469D-98AD-1864841B5F93}" type="pres">
      <dgm:prSet presAssocID="{76C2B43D-D90D-44FD-A918-33A704D89937}" presName="textB" presStyleLbl="revTx" presStyleIdx="1" presStyleCnt="5">
        <dgm:presLayoutVars>
          <dgm:bulletEnabled val="1"/>
        </dgm:presLayoutVars>
      </dgm:prSet>
      <dgm:spPr/>
      <dgm:t>
        <a:bodyPr/>
        <a:lstStyle/>
        <a:p>
          <a:endParaRPr lang="es-ES"/>
        </a:p>
      </dgm:t>
    </dgm:pt>
    <dgm:pt modelId="{0568EA25-E778-45E2-B413-477483C68910}" type="pres">
      <dgm:prSet presAssocID="{76C2B43D-D90D-44FD-A918-33A704D89937}" presName="circleB" presStyleLbl="node1" presStyleIdx="1" presStyleCnt="5"/>
      <dgm:spPr/>
      <dgm:t>
        <a:bodyPr/>
        <a:lstStyle/>
        <a:p>
          <a:endParaRPr lang="es-ES"/>
        </a:p>
      </dgm:t>
    </dgm:pt>
    <dgm:pt modelId="{E3544F6C-E5CC-46C5-B059-7E6043B2156E}" type="pres">
      <dgm:prSet presAssocID="{76C2B43D-D90D-44FD-A918-33A704D89937}" presName="spaceB" presStyleCnt="0"/>
      <dgm:spPr/>
      <dgm:t>
        <a:bodyPr/>
        <a:lstStyle/>
        <a:p>
          <a:endParaRPr lang="es-ES"/>
        </a:p>
      </dgm:t>
    </dgm:pt>
    <dgm:pt modelId="{CF2BB0F7-6D0A-4AA8-B3B9-32CF9A9FDBEE}" type="pres">
      <dgm:prSet presAssocID="{9F8C62C8-F984-4BCA-B7CB-B9260565489C}" presName="space" presStyleCnt="0"/>
      <dgm:spPr/>
      <dgm:t>
        <a:bodyPr/>
        <a:lstStyle/>
        <a:p>
          <a:endParaRPr lang="es-ES"/>
        </a:p>
      </dgm:t>
    </dgm:pt>
    <dgm:pt modelId="{57D9952A-68DE-42FD-BEF0-1237BB515152}" type="pres">
      <dgm:prSet presAssocID="{D77F6F23-2302-4D7F-9A7E-520096484999}" presName="compositeA" presStyleCnt="0"/>
      <dgm:spPr/>
      <dgm:t>
        <a:bodyPr/>
        <a:lstStyle/>
        <a:p>
          <a:endParaRPr lang="es-ES"/>
        </a:p>
      </dgm:t>
    </dgm:pt>
    <dgm:pt modelId="{0E08636C-5453-452C-BE7A-B7F546D230FD}" type="pres">
      <dgm:prSet presAssocID="{D77F6F23-2302-4D7F-9A7E-520096484999}" presName="textA" presStyleLbl="revTx" presStyleIdx="2" presStyleCnt="5">
        <dgm:presLayoutVars>
          <dgm:bulletEnabled val="1"/>
        </dgm:presLayoutVars>
      </dgm:prSet>
      <dgm:spPr/>
      <dgm:t>
        <a:bodyPr/>
        <a:lstStyle/>
        <a:p>
          <a:endParaRPr lang="es-ES"/>
        </a:p>
      </dgm:t>
    </dgm:pt>
    <dgm:pt modelId="{CDBB2B30-999F-4081-B23F-08A9EF4C1C23}" type="pres">
      <dgm:prSet presAssocID="{D77F6F23-2302-4D7F-9A7E-520096484999}" presName="circleA" presStyleLbl="node1" presStyleIdx="2" presStyleCnt="5"/>
      <dgm:spPr/>
      <dgm:t>
        <a:bodyPr/>
        <a:lstStyle/>
        <a:p>
          <a:endParaRPr lang="es-ES"/>
        </a:p>
      </dgm:t>
    </dgm:pt>
    <dgm:pt modelId="{6D9D04D3-ACA6-4186-8C7E-30E090FF6A9F}" type="pres">
      <dgm:prSet presAssocID="{D77F6F23-2302-4D7F-9A7E-520096484999}" presName="spaceA" presStyleCnt="0"/>
      <dgm:spPr/>
      <dgm:t>
        <a:bodyPr/>
        <a:lstStyle/>
        <a:p>
          <a:endParaRPr lang="es-ES"/>
        </a:p>
      </dgm:t>
    </dgm:pt>
    <dgm:pt modelId="{ED1F80EE-67EB-4A6E-9E89-E110066A28D3}" type="pres">
      <dgm:prSet presAssocID="{50A43C59-7B94-4768-8C59-3BBD951F0789}" presName="space" presStyleCnt="0"/>
      <dgm:spPr/>
      <dgm:t>
        <a:bodyPr/>
        <a:lstStyle/>
        <a:p>
          <a:endParaRPr lang="es-ES"/>
        </a:p>
      </dgm:t>
    </dgm:pt>
    <dgm:pt modelId="{C83A0B38-6708-4CBE-9F43-24A8CD460E63}" type="pres">
      <dgm:prSet presAssocID="{4059AA83-61C8-4A2D-A7AE-0E2D69C9BA3F}" presName="compositeB" presStyleCnt="0"/>
      <dgm:spPr/>
      <dgm:t>
        <a:bodyPr/>
        <a:lstStyle/>
        <a:p>
          <a:endParaRPr lang="es-ES"/>
        </a:p>
      </dgm:t>
    </dgm:pt>
    <dgm:pt modelId="{C0516C75-82E3-473E-8CE6-5842E8628C80}" type="pres">
      <dgm:prSet presAssocID="{4059AA83-61C8-4A2D-A7AE-0E2D69C9BA3F}" presName="textB" presStyleLbl="revTx" presStyleIdx="3" presStyleCnt="5">
        <dgm:presLayoutVars>
          <dgm:bulletEnabled val="1"/>
        </dgm:presLayoutVars>
      </dgm:prSet>
      <dgm:spPr/>
      <dgm:t>
        <a:bodyPr/>
        <a:lstStyle/>
        <a:p>
          <a:endParaRPr lang="es-ES"/>
        </a:p>
      </dgm:t>
    </dgm:pt>
    <dgm:pt modelId="{0BF29716-74C1-4FE4-8E50-F7D86C8B995C}" type="pres">
      <dgm:prSet presAssocID="{4059AA83-61C8-4A2D-A7AE-0E2D69C9BA3F}" presName="circleB" presStyleLbl="node1" presStyleIdx="3" presStyleCnt="5"/>
      <dgm:spPr/>
      <dgm:t>
        <a:bodyPr/>
        <a:lstStyle/>
        <a:p>
          <a:endParaRPr lang="es-ES"/>
        </a:p>
      </dgm:t>
    </dgm:pt>
    <dgm:pt modelId="{DEC6263D-06E2-41C5-989E-CE3AE93B29C5}" type="pres">
      <dgm:prSet presAssocID="{4059AA83-61C8-4A2D-A7AE-0E2D69C9BA3F}" presName="spaceB" presStyleCnt="0"/>
      <dgm:spPr/>
      <dgm:t>
        <a:bodyPr/>
        <a:lstStyle/>
        <a:p>
          <a:endParaRPr lang="es-ES"/>
        </a:p>
      </dgm:t>
    </dgm:pt>
    <dgm:pt modelId="{D698C97F-CA9E-4983-A3FC-32CA8E2FE7CA}" type="pres">
      <dgm:prSet presAssocID="{3D11FDF3-1489-4279-BB6D-6BD068289059}" presName="space" presStyleCnt="0"/>
      <dgm:spPr/>
    </dgm:pt>
    <dgm:pt modelId="{D6CAD80F-7134-4CD9-B35D-29ED7C4D8CB4}" type="pres">
      <dgm:prSet presAssocID="{99C1ABB9-A363-438B-9BE0-63AC55A2BD50}" presName="compositeA" presStyleCnt="0"/>
      <dgm:spPr/>
    </dgm:pt>
    <dgm:pt modelId="{68EF0FF8-16D5-4549-BDC9-3760618CC5CA}" type="pres">
      <dgm:prSet presAssocID="{99C1ABB9-A363-438B-9BE0-63AC55A2BD50}" presName="textA" presStyleLbl="revTx" presStyleIdx="4" presStyleCnt="5">
        <dgm:presLayoutVars>
          <dgm:bulletEnabled val="1"/>
        </dgm:presLayoutVars>
      </dgm:prSet>
      <dgm:spPr/>
      <dgm:t>
        <a:bodyPr/>
        <a:lstStyle/>
        <a:p>
          <a:endParaRPr lang="es-ES"/>
        </a:p>
      </dgm:t>
    </dgm:pt>
    <dgm:pt modelId="{B0F51FFD-7AB3-402F-B105-58933FE4BCBB}" type="pres">
      <dgm:prSet presAssocID="{99C1ABB9-A363-438B-9BE0-63AC55A2BD50}" presName="circleA" presStyleLbl="node1" presStyleIdx="4" presStyleCnt="5"/>
      <dgm:spPr/>
    </dgm:pt>
    <dgm:pt modelId="{B2390653-3B4D-4D2C-A701-AD62447E418C}" type="pres">
      <dgm:prSet presAssocID="{99C1ABB9-A363-438B-9BE0-63AC55A2BD50}" presName="spaceA" presStyleCnt="0"/>
      <dgm:spPr/>
    </dgm:pt>
  </dgm:ptLst>
  <dgm:cxnLst>
    <dgm:cxn modelId="{48133AE9-12AB-4E1E-B403-B0E83F337AE4}" type="presOf" srcId="{B84503D6-C943-4339-87DE-E31130A5C9E4}" destId="{CDE36D98-8EC2-4DD7-9A6B-A9ED1E68CF67}" srcOrd="0" destOrd="0" presId="urn:microsoft.com/office/officeart/2005/8/layout/hProcess11"/>
    <dgm:cxn modelId="{DE5F8127-0522-4CB3-8D81-E6F3AC86B610}" srcId="{99C1ABB9-A363-438B-9BE0-63AC55A2BD50}" destId="{C9E89347-F978-433F-900D-4AA35D30B7FC}" srcOrd="0" destOrd="0" parTransId="{9D045449-2828-41D7-A16D-7F2A79DB815C}" sibTransId="{B2224557-C955-476E-A983-EFFFFDE15434}"/>
    <dgm:cxn modelId="{6A3B06A6-57DC-45F6-BA82-F09EA9DA7184}" type="presOf" srcId="{0F778904-0748-4E2A-B632-0B9BAA0B9D5B}" destId="{4D99EECF-060B-469D-98AD-1864841B5F93}" srcOrd="0" destOrd="1" presId="urn:microsoft.com/office/officeart/2005/8/layout/hProcess11"/>
    <dgm:cxn modelId="{6EAB6F80-8AED-4621-9E5F-F338C310B356}" srcId="{30C6ACEA-9B34-44FD-AE48-2323F69E36D7}" destId="{4059AA83-61C8-4A2D-A7AE-0E2D69C9BA3F}" srcOrd="3" destOrd="0" parTransId="{A3E6531B-2CC5-4E96-9B05-91E8F8706B6D}" sibTransId="{3D11FDF3-1489-4279-BB6D-6BD068289059}"/>
    <dgm:cxn modelId="{316452EC-FCCF-4A85-B533-0B1C8B4B1BFE}" srcId="{99C1ABB9-A363-438B-9BE0-63AC55A2BD50}" destId="{1BB52B2E-FBAB-4CE5-95BF-A46444B3F84F}" srcOrd="1" destOrd="0" parTransId="{9D61C35A-714D-4CDF-9A8D-0D066C4F92A7}" sibTransId="{03196B6D-E9E5-47F5-8228-F26BE253D056}"/>
    <dgm:cxn modelId="{319B3E0B-1A91-40F9-BDFA-E992BEB39CA7}" srcId="{76C2B43D-D90D-44FD-A918-33A704D89937}" destId="{0F778904-0748-4E2A-B632-0B9BAA0B9D5B}" srcOrd="0" destOrd="0" parTransId="{20862D21-BA43-4592-B45D-FAE93C3F2240}" sibTransId="{1A1A49A3-1F3F-4AB0-878C-E463A6654260}"/>
    <dgm:cxn modelId="{5E377AA2-73AE-4DCE-BB5C-3600659C490E}" srcId="{B84503D6-C943-4339-87DE-E31130A5C9E4}" destId="{205CFD8D-6CEA-4795-AC82-0840F95B95B5}" srcOrd="0" destOrd="0" parTransId="{3F8001B7-0ED0-402F-BA8E-6D766071825B}" sibTransId="{D36DDDD5-309B-405B-BE0B-635F3F6F71AB}"/>
    <dgm:cxn modelId="{34539507-8C99-473E-B4D4-798BF9414B56}" type="presOf" srcId="{FC689136-D43A-4774-AD73-96DBB95BDECA}" destId="{4D99EECF-060B-469D-98AD-1864841B5F93}" srcOrd="0" destOrd="2" presId="urn:microsoft.com/office/officeart/2005/8/layout/hProcess11"/>
    <dgm:cxn modelId="{6E6117F9-2E30-4BDA-8640-33970B909948}" srcId="{30C6ACEA-9B34-44FD-AE48-2323F69E36D7}" destId="{76C2B43D-D90D-44FD-A918-33A704D89937}" srcOrd="1" destOrd="0" parTransId="{556BFAD5-4812-4487-9C27-87A74EBD04E1}" sibTransId="{9F8C62C8-F984-4BCA-B7CB-B9260565489C}"/>
    <dgm:cxn modelId="{44B196FA-DDCD-4474-9C65-60918815C2F4}" type="presOf" srcId="{76C2B43D-D90D-44FD-A918-33A704D89937}" destId="{4D99EECF-060B-469D-98AD-1864841B5F93}" srcOrd="0" destOrd="0" presId="urn:microsoft.com/office/officeart/2005/8/layout/hProcess11"/>
    <dgm:cxn modelId="{BAA8F357-BD58-44B6-BFE7-9BF9018868AF}" type="presOf" srcId="{1BB52B2E-FBAB-4CE5-95BF-A46444B3F84F}" destId="{68EF0FF8-16D5-4549-BDC9-3760618CC5CA}" srcOrd="0" destOrd="2" presId="urn:microsoft.com/office/officeart/2005/8/layout/hProcess11"/>
    <dgm:cxn modelId="{EFB8771B-DA0F-4867-BBB7-9D18BC2540FE}" type="presOf" srcId="{D77F6F23-2302-4D7F-9A7E-520096484999}" destId="{0E08636C-5453-452C-BE7A-B7F546D230FD}" srcOrd="0" destOrd="0" presId="urn:microsoft.com/office/officeart/2005/8/layout/hProcess11"/>
    <dgm:cxn modelId="{5BE2A768-944B-43CC-BAF3-39C59A119AC7}" type="presOf" srcId="{C05BE037-DB5A-403A-AE54-DC76A4F3D3C9}" destId="{C0516C75-82E3-473E-8CE6-5842E8628C80}" srcOrd="0" destOrd="1" presId="urn:microsoft.com/office/officeart/2005/8/layout/hProcess11"/>
    <dgm:cxn modelId="{6FEB9913-C2CD-4BF4-96C5-88BC797BDE6B}" type="presOf" srcId="{C9E89347-F978-433F-900D-4AA35D30B7FC}" destId="{68EF0FF8-16D5-4549-BDC9-3760618CC5CA}" srcOrd="0" destOrd="1" presId="urn:microsoft.com/office/officeart/2005/8/layout/hProcess11"/>
    <dgm:cxn modelId="{20C9A1F6-C041-493F-8D9A-293790467787}" type="presOf" srcId="{1727599B-D178-453C-B48A-2641BBC2F2BA}" destId="{0E08636C-5453-452C-BE7A-B7F546D230FD}" srcOrd="0" destOrd="1" presId="urn:microsoft.com/office/officeart/2005/8/layout/hProcess11"/>
    <dgm:cxn modelId="{17B4958D-3A38-46E0-88C8-05B57BEECCF0}" srcId="{4059AA83-61C8-4A2D-A7AE-0E2D69C9BA3F}" destId="{C05BE037-DB5A-403A-AE54-DC76A4F3D3C9}" srcOrd="0" destOrd="0" parTransId="{8A7018DB-B8E2-44E7-A7A9-A93A0626192E}" sibTransId="{120FA6E7-0389-43C1-A1AC-4255611EA5C9}"/>
    <dgm:cxn modelId="{F1E36FD2-0A96-416F-B1B2-C16287914A94}" type="presOf" srcId="{99C1ABB9-A363-438B-9BE0-63AC55A2BD50}" destId="{68EF0FF8-16D5-4549-BDC9-3760618CC5CA}" srcOrd="0" destOrd="0" presId="urn:microsoft.com/office/officeart/2005/8/layout/hProcess11"/>
    <dgm:cxn modelId="{0D289A94-68B0-4DD0-B60E-3C19CF0BA94B}" srcId="{30C6ACEA-9B34-44FD-AE48-2323F69E36D7}" destId="{D77F6F23-2302-4D7F-9A7E-520096484999}" srcOrd="2" destOrd="0" parTransId="{A58EAE1F-639D-4848-A02C-668F53F4DE62}" sibTransId="{50A43C59-7B94-4768-8C59-3BBD951F0789}"/>
    <dgm:cxn modelId="{7512B2B7-15A4-4841-A618-9E7DE436EC90}" type="presOf" srcId="{8AE658CA-2B2F-4471-9A89-9145F01E520B}" destId="{4D99EECF-060B-469D-98AD-1864841B5F93}" srcOrd="0" destOrd="3" presId="urn:microsoft.com/office/officeart/2005/8/layout/hProcess11"/>
    <dgm:cxn modelId="{A2B85933-3349-48B2-B94E-DF25A18F8B74}" srcId="{30C6ACEA-9B34-44FD-AE48-2323F69E36D7}" destId="{99C1ABB9-A363-438B-9BE0-63AC55A2BD50}" srcOrd="4" destOrd="0" parTransId="{0A27EE1C-F53C-4488-BC34-F9452A95E2C0}" sibTransId="{D150CBED-5759-42C4-9B47-04B26B40F78D}"/>
    <dgm:cxn modelId="{76D20E8F-AF18-449B-832A-EBC7DAC84122}" type="presOf" srcId="{30C6ACEA-9B34-44FD-AE48-2323F69E36D7}" destId="{54141BA1-7DE6-4899-A53E-43CAF40C4C95}" srcOrd="0" destOrd="0" presId="urn:microsoft.com/office/officeart/2005/8/layout/hProcess11"/>
    <dgm:cxn modelId="{065A2151-F636-4990-B9A0-B44C1EC0E10B}" srcId="{76C2B43D-D90D-44FD-A918-33A704D89937}" destId="{8AE658CA-2B2F-4471-9A89-9145F01E520B}" srcOrd="2" destOrd="0" parTransId="{E7039ED5-D044-42F3-9A03-8039867B263F}" sibTransId="{D4AC960D-E75B-4DCC-A1F9-7DFE0BF29697}"/>
    <dgm:cxn modelId="{FC797005-E890-419B-B2AC-CD001E026E81}" srcId="{76C2B43D-D90D-44FD-A918-33A704D89937}" destId="{FC689136-D43A-4774-AD73-96DBB95BDECA}" srcOrd="1" destOrd="0" parTransId="{9C6811B7-0B04-48B4-B54D-72836F13870C}" sibTransId="{C79070DA-17D9-400B-BBCB-8F6ECB1D7ED6}"/>
    <dgm:cxn modelId="{BC18DDAE-7B7D-4C64-9E08-07BC202CD615}" type="presOf" srcId="{4059AA83-61C8-4A2D-A7AE-0E2D69C9BA3F}" destId="{C0516C75-82E3-473E-8CE6-5842E8628C80}" srcOrd="0" destOrd="0" presId="urn:microsoft.com/office/officeart/2005/8/layout/hProcess11"/>
    <dgm:cxn modelId="{15010DC9-964E-46F7-B096-AE31C068BCB5}" srcId="{D77F6F23-2302-4D7F-9A7E-520096484999}" destId="{1727599B-D178-453C-B48A-2641BBC2F2BA}" srcOrd="0" destOrd="0" parTransId="{8D9D00F0-BEBE-4DA3-B185-9EB1A131B1F2}" sibTransId="{19621D67-A243-4B3B-A593-95D88AB9A9DF}"/>
    <dgm:cxn modelId="{AB68C06E-0E16-41F6-8D7E-27B55606EF02}" type="presOf" srcId="{205CFD8D-6CEA-4795-AC82-0840F95B95B5}" destId="{CDE36D98-8EC2-4DD7-9A6B-A9ED1E68CF67}" srcOrd="0" destOrd="1" presId="urn:microsoft.com/office/officeart/2005/8/layout/hProcess11"/>
    <dgm:cxn modelId="{E1F225FA-26A2-424A-99AB-0219BB93F1F3}" srcId="{30C6ACEA-9B34-44FD-AE48-2323F69E36D7}" destId="{B84503D6-C943-4339-87DE-E31130A5C9E4}" srcOrd="0" destOrd="0" parTransId="{1BC78069-028C-4372-B1E5-622EECA30913}" sibTransId="{06F6D723-9EE5-4E18-9B88-47815CF7A9B7}"/>
    <dgm:cxn modelId="{A00C1E34-CEA5-4B4C-A032-A5BE82136E33}" type="presParOf" srcId="{54141BA1-7DE6-4899-A53E-43CAF40C4C95}" destId="{2C2F422B-FD91-4604-8B1B-F1F80CBBF906}" srcOrd="0" destOrd="0" presId="urn:microsoft.com/office/officeart/2005/8/layout/hProcess11"/>
    <dgm:cxn modelId="{F8215378-11C4-47D8-BB06-4305E028F08A}" type="presParOf" srcId="{54141BA1-7DE6-4899-A53E-43CAF40C4C95}" destId="{8CBF082C-6AF8-4637-AD26-60D7D115D8F0}" srcOrd="1" destOrd="0" presId="urn:microsoft.com/office/officeart/2005/8/layout/hProcess11"/>
    <dgm:cxn modelId="{B5412594-EB14-483C-96B0-F9BE36C8F9D6}" type="presParOf" srcId="{8CBF082C-6AF8-4637-AD26-60D7D115D8F0}" destId="{CB29C195-D86A-4851-B914-CE80240EBF66}" srcOrd="0" destOrd="0" presId="urn:microsoft.com/office/officeart/2005/8/layout/hProcess11"/>
    <dgm:cxn modelId="{1282ADED-196A-4996-A7A5-FC57807347F9}" type="presParOf" srcId="{CB29C195-D86A-4851-B914-CE80240EBF66}" destId="{CDE36D98-8EC2-4DD7-9A6B-A9ED1E68CF67}" srcOrd="0" destOrd="0" presId="urn:microsoft.com/office/officeart/2005/8/layout/hProcess11"/>
    <dgm:cxn modelId="{AEBE34C9-C5C0-4F71-96B3-798E8AC5F95D}" type="presParOf" srcId="{CB29C195-D86A-4851-B914-CE80240EBF66}" destId="{E7941762-3150-4D26-B211-8F4861B7BD8D}" srcOrd="1" destOrd="0" presId="urn:microsoft.com/office/officeart/2005/8/layout/hProcess11"/>
    <dgm:cxn modelId="{F1FC9EBE-7BFB-496D-A038-D4DE6038FA13}" type="presParOf" srcId="{CB29C195-D86A-4851-B914-CE80240EBF66}" destId="{E2FDC0FC-A737-4039-B1CD-13BAB42EBE77}" srcOrd="2" destOrd="0" presId="urn:microsoft.com/office/officeart/2005/8/layout/hProcess11"/>
    <dgm:cxn modelId="{7B49527C-D3F4-4333-BBD9-E0F63E848336}" type="presParOf" srcId="{8CBF082C-6AF8-4637-AD26-60D7D115D8F0}" destId="{51E25E98-E4BA-4C91-B2DE-D6C2B9EB4568}" srcOrd="1" destOrd="0" presId="urn:microsoft.com/office/officeart/2005/8/layout/hProcess11"/>
    <dgm:cxn modelId="{53A264F3-A469-4819-9847-AAC04A8C3E11}" type="presParOf" srcId="{8CBF082C-6AF8-4637-AD26-60D7D115D8F0}" destId="{63FAC2CF-FD28-46D2-9C43-F691A59F9F95}" srcOrd="2" destOrd="0" presId="urn:microsoft.com/office/officeart/2005/8/layout/hProcess11"/>
    <dgm:cxn modelId="{F0F30D24-3B72-450A-8BD1-6E5066D4B85E}" type="presParOf" srcId="{63FAC2CF-FD28-46D2-9C43-F691A59F9F95}" destId="{4D99EECF-060B-469D-98AD-1864841B5F93}" srcOrd="0" destOrd="0" presId="urn:microsoft.com/office/officeart/2005/8/layout/hProcess11"/>
    <dgm:cxn modelId="{FF831091-8FC4-4269-88F2-550B12F8CF66}" type="presParOf" srcId="{63FAC2CF-FD28-46D2-9C43-F691A59F9F95}" destId="{0568EA25-E778-45E2-B413-477483C68910}" srcOrd="1" destOrd="0" presId="urn:microsoft.com/office/officeart/2005/8/layout/hProcess11"/>
    <dgm:cxn modelId="{6508E466-EEE0-4515-9034-86D325B79B3B}" type="presParOf" srcId="{63FAC2CF-FD28-46D2-9C43-F691A59F9F95}" destId="{E3544F6C-E5CC-46C5-B059-7E6043B2156E}" srcOrd="2" destOrd="0" presId="urn:microsoft.com/office/officeart/2005/8/layout/hProcess11"/>
    <dgm:cxn modelId="{A5796876-073A-4686-8A4A-FD78205714A2}" type="presParOf" srcId="{8CBF082C-6AF8-4637-AD26-60D7D115D8F0}" destId="{CF2BB0F7-6D0A-4AA8-B3B9-32CF9A9FDBEE}" srcOrd="3" destOrd="0" presId="urn:microsoft.com/office/officeart/2005/8/layout/hProcess11"/>
    <dgm:cxn modelId="{18E84478-EE68-4948-A05E-9EC41EA4C919}" type="presParOf" srcId="{8CBF082C-6AF8-4637-AD26-60D7D115D8F0}" destId="{57D9952A-68DE-42FD-BEF0-1237BB515152}" srcOrd="4" destOrd="0" presId="urn:microsoft.com/office/officeart/2005/8/layout/hProcess11"/>
    <dgm:cxn modelId="{EBECBCEC-8925-474C-B37D-83FAC460A30E}" type="presParOf" srcId="{57D9952A-68DE-42FD-BEF0-1237BB515152}" destId="{0E08636C-5453-452C-BE7A-B7F546D230FD}" srcOrd="0" destOrd="0" presId="urn:microsoft.com/office/officeart/2005/8/layout/hProcess11"/>
    <dgm:cxn modelId="{74C20371-1B30-48FB-822C-D9C15A16527E}" type="presParOf" srcId="{57D9952A-68DE-42FD-BEF0-1237BB515152}" destId="{CDBB2B30-999F-4081-B23F-08A9EF4C1C23}" srcOrd="1" destOrd="0" presId="urn:microsoft.com/office/officeart/2005/8/layout/hProcess11"/>
    <dgm:cxn modelId="{4E783F70-3AC0-452A-A4FA-18E96DF2717A}" type="presParOf" srcId="{57D9952A-68DE-42FD-BEF0-1237BB515152}" destId="{6D9D04D3-ACA6-4186-8C7E-30E090FF6A9F}" srcOrd="2" destOrd="0" presId="urn:microsoft.com/office/officeart/2005/8/layout/hProcess11"/>
    <dgm:cxn modelId="{B6009EEB-5B8F-4D50-93B9-EF747E92DD13}" type="presParOf" srcId="{8CBF082C-6AF8-4637-AD26-60D7D115D8F0}" destId="{ED1F80EE-67EB-4A6E-9E89-E110066A28D3}" srcOrd="5" destOrd="0" presId="urn:microsoft.com/office/officeart/2005/8/layout/hProcess11"/>
    <dgm:cxn modelId="{ED674755-63C9-430A-873B-E4EED8DA6A80}" type="presParOf" srcId="{8CBF082C-6AF8-4637-AD26-60D7D115D8F0}" destId="{C83A0B38-6708-4CBE-9F43-24A8CD460E63}" srcOrd="6" destOrd="0" presId="urn:microsoft.com/office/officeart/2005/8/layout/hProcess11"/>
    <dgm:cxn modelId="{AECD710E-B998-4AD0-9A33-72E4FCDB49CA}" type="presParOf" srcId="{C83A0B38-6708-4CBE-9F43-24A8CD460E63}" destId="{C0516C75-82E3-473E-8CE6-5842E8628C80}" srcOrd="0" destOrd="0" presId="urn:microsoft.com/office/officeart/2005/8/layout/hProcess11"/>
    <dgm:cxn modelId="{E8933EE0-5D57-4E01-B2A1-240DA785614C}" type="presParOf" srcId="{C83A0B38-6708-4CBE-9F43-24A8CD460E63}" destId="{0BF29716-74C1-4FE4-8E50-F7D86C8B995C}" srcOrd="1" destOrd="0" presId="urn:microsoft.com/office/officeart/2005/8/layout/hProcess11"/>
    <dgm:cxn modelId="{04BF1653-9933-4EB8-A46B-B9AB4DF18BCB}" type="presParOf" srcId="{C83A0B38-6708-4CBE-9F43-24A8CD460E63}" destId="{DEC6263D-06E2-41C5-989E-CE3AE93B29C5}" srcOrd="2" destOrd="0" presId="urn:microsoft.com/office/officeart/2005/8/layout/hProcess11"/>
    <dgm:cxn modelId="{1BE2E156-4AF3-49B6-8BF5-8C47EC7FFC85}" type="presParOf" srcId="{8CBF082C-6AF8-4637-AD26-60D7D115D8F0}" destId="{D698C97F-CA9E-4983-A3FC-32CA8E2FE7CA}" srcOrd="7" destOrd="0" presId="urn:microsoft.com/office/officeart/2005/8/layout/hProcess11"/>
    <dgm:cxn modelId="{3E6A8A41-9C1C-4A3C-8019-C9BD2FA879E1}" type="presParOf" srcId="{8CBF082C-6AF8-4637-AD26-60D7D115D8F0}" destId="{D6CAD80F-7134-4CD9-B35D-29ED7C4D8CB4}" srcOrd="8" destOrd="0" presId="urn:microsoft.com/office/officeart/2005/8/layout/hProcess11"/>
    <dgm:cxn modelId="{7B229BC3-7D43-47D3-9638-D8335EC2ADC5}" type="presParOf" srcId="{D6CAD80F-7134-4CD9-B35D-29ED7C4D8CB4}" destId="{68EF0FF8-16D5-4549-BDC9-3760618CC5CA}" srcOrd="0" destOrd="0" presId="urn:microsoft.com/office/officeart/2005/8/layout/hProcess11"/>
    <dgm:cxn modelId="{B6B7F71D-7AD2-4C91-9EB7-8D3B3DB1C673}" type="presParOf" srcId="{D6CAD80F-7134-4CD9-B35D-29ED7C4D8CB4}" destId="{B0F51FFD-7AB3-402F-B105-58933FE4BCBB}" srcOrd="1" destOrd="0" presId="urn:microsoft.com/office/officeart/2005/8/layout/hProcess11"/>
    <dgm:cxn modelId="{50EB8B22-905D-4272-B502-3809A07F76A1}" type="presParOf" srcId="{D6CAD80F-7134-4CD9-B35D-29ED7C4D8CB4}" destId="{B2390653-3B4D-4D2C-A701-AD62447E418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6ACEA-9B34-44FD-AE48-2323F69E36D7}" type="doc">
      <dgm:prSet loTypeId="urn:microsoft.com/office/officeart/2005/8/layout/hProcess11" loCatId="process" qsTypeId="urn:microsoft.com/office/officeart/2005/8/quickstyle/simple1" qsCatId="simple" csTypeId="urn:microsoft.com/office/officeart/2005/8/colors/accent4_2" csCatId="accent4" phldr="1"/>
      <dgm:spPr/>
      <dgm:t>
        <a:bodyPr/>
        <a:lstStyle/>
        <a:p>
          <a:endParaRPr lang="es-CO"/>
        </a:p>
      </dgm:t>
    </dgm:pt>
    <dgm:pt modelId="{76C2B43D-D90D-44FD-A918-33A704D89937}">
      <dgm:prSet phldrT="[Texto]" custT="1"/>
      <dgm:spPr/>
      <dgm:t>
        <a:bodyPr/>
        <a:lstStyle/>
        <a:p>
          <a:pPr algn="l"/>
          <a:r>
            <a:rPr lang="es-ES" sz="1300" b="1" dirty="0" smtClean="0">
              <a:solidFill>
                <a:srgbClr val="70BE97"/>
              </a:solidFill>
            </a:rPr>
            <a:t>5.    Entrada en producción del sistema.</a:t>
          </a:r>
          <a:endParaRPr lang="es-CO" sz="1300" b="1" dirty="0">
            <a:solidFill>
              <a:srgbClr val="70BE97"/>
            </a:solidFill>
          </a:endParaRPr>
        </a:p>
      </dgm:t>
    </dgm:pt>
    <dgm:pt modelId="{556BFAD5-4812-4487-9C27-87A74EBD04E1}" type="parTrans" cxnId="{6E6117F9-2E30-4BDA-8640-33970B909948}">
      <dgm:prSet/>
      <dgm:spPr/>
      <dgm:t>
        <a:bodyPr/>
        <a:lstStyle/>
        <a:p>
          <a:endParaRPr lang="es-CO"/>
        </a:p>
      </dgm:t>
    </dgm:pt>
    <dgm:pt modelId="{9F8C62C8-F984-4BCA-B7CB-B9260565489C}" type="sibTrans" cxnId="{6E6117F9-2E30-4BDA-8640-33970B909948}">
      <dgm:prSet/>
      <dgm:spPr/>
      <dgm:t>
        <a:bodyPr/>
        <a:lstStyle/>
        <a:p>
          <a:endParaRPr lang="es-CO"/>
        </a:p>
      </dgm:t>
    </dgm:pt>
    <dgm:pt modelId="{4059AA83-61C8-4A2D-A7AE-0E2D69C9BA3F}">
      <dgm:prSet phldrT="[Texto]" custT="1"/>
      <dgm:spPr/>
      <dgm:t>
        <a:bodyPr/>
        <a:lstStyle/>
        <a:p>
          <a:r>
            <a:rPr lang="es-ES" sz="1300" b="1" smtClean="0">
              <a:solidFill>
                <a:srgbClr val="70BE97"/>
              </a:solidFill>
            </a:rPr>
            <a:t>7.    Establecimiento de puntos de control.</a:t>
          </a:r>
          <a:endParaRPr lang="es-CO" sz="1300" b="1" dirty="0">
            <a:solidFill>
              <a:srgbClr val="70BE97"/>
            </a:solidFill>
          </a:endParaRPr>
        </a:p>
      </dgm:t>
    </dgm:pt>
    <dgm:pt modelId="{A3E6531B-2CC5-4E96-9B05-91E8F8706B6D}" type="parTrans" cxnId="{6EAB6F80-8AED-4621-9E5F-F338C310B356}">
      <dgm:prSet/>
      <dgm:spPr/>
      <dgm:t>
        <a:bodyPr/>
        <a:lstStyle/>
        <a:p>
          <a:endParaRPr lang="es-CO"/>
        </a:p>
      </dgm:t>
    </dgm:pt>
    <dgm:pt modelId="{3D11FDF3-1489-4279-BB6D-6BD068289059}" type="sibTrans" cxnId="{6EAB6F80-8AED-4621-9E5F-F338C310B356}">
      <dgm:prSet/>
      <dgm:spPr/>
      <dgm:t>
        <a:bodyPr/>
        <a:lstStyle/>
        <a:p>
          <a:endParaRPr lang="es-CO"/>
        </a:p>
      </dgm:t>
    </dgm:pt>
    <dgm:pt modelId="{1D01473F-31F6-4C39-8F6A-A4F14E08692D}">
      <dgm:prSet phldrT="[Texto]" custT="1"/>
      <dgm:spPr/>
      <dgm:t>
        <a:bodyPr/>
        <a:lstStyle/>
        <a:p>
          <a:r>
            <a:rPr lang="es-ES" sz="1300" b="1" smtClean="0">
              <a:solidFill>
                <a:srgbClr val="70BE97"/>
              </a:solidFill>
            </a:rPr>
            <a:t>8. Revisión y alineación del procedimiento Auditorias Internas</a:t>
          </a:r>
        </a:p>
        <a:p>
          <a:r>
            <a:rPr lang="es-ES" sz="1000" b="0" smtClean="0">
              <a:solidFill>
                <a:srgbClr val="00602B"/>
              </a:solidFill>
            </a:rPr>
            <a:t>Actualización y ajustes al procedimiento de la ACI</a:t>
          </a:r>
          <a:endParaRPr lang="es-CO" sz="1000" b="1" dirty="0">
            <a:solidFill>
              <a:srgbClr val="FDB613"/>
            </a:solidFill>
          </a:endParaRPr>
        </a:p>
      </dgm:t>
    </dgm:pt>
    <dgm:pt modelId="{081861D0-5898-4378-9E50-0C027DA42FB8}" type="parTrans" cxnId="{CF501862-AECE-47F2-AFA2-292474F10A3A}">
      <dgm:prSet/>
      <dgm:spPr/>
      <dgm:t>
        <a:bodyPr/>
        <a:lstStyle/>
        <a:p>
          <a:endParaRPr lang="es-CO"/>
        </a:p>
      </dgm:t>
    </dgm:pt>
    <dgm:pt modelId="{1958BED9-B0E8-444F-9645-ADF9BDC00FF4}" type="sibTrans" cxnId="{CF501862-AECE-47F2-AFA2-292474F10A3A}">
      <dgm:prSet/>
      <dgm:spPr/>
      <dgm:t>
        <a:bodyPr/>
        <a:lstStyle/>
        <a:p>
          <a:endParaRPr lang="es-CO"/>
        </a:p>
      </dgm:t>
    </dgm:pt>
    <dgm:pt modelId="{0F778904-0748-4E2A-B632-0B9BAA0B9D5B}">
      <dgm:prSet phldrT="[Texto]" custT="1"/>
      <dgm:spPr/>
      <dgm:t>
        <a:bodyPr/>
        <a:lstStyle/>
        <a:p>
          <a:pPr algn="l"/>
          <a:r>
            <a:rPr lang="es-ES" sz="1000" smtClean="0">
              <a:solidFill>
                <a:srgbClr val="166649"/>
              </a:solidFill>
            </a:rPr>
            <a:t>Actualización de acciones y ajuste planes de mejoramiento en el sistema</a:t>
          </a:r>
          <a:endParaRPr lang="es-CO" sz="1000" dirty="0">
            <a:solidFill>
              <a:srgbClr val="166649"/>
            </a:solidFill>
          </a:endParaRPr>
        </a:p>
      </dgm:t>
    </dgm:pt>
    <dgm:pt modelId="{20862D21-BA43-4592-B45D-FAE93C3F2240}" type="parTrans" cxnId="{319B3E0B-1A91-40F9-BDFA-E992BEB39CA7}">
      <dgm:prSet/>
      <dgm:spPr/>
      <dgm:t>
        <a:bodyPr/>
        <a:lstStyle/>
        <a:p>
          <a:endParaRPr lang="es-CO"/>
        </a:p>
      </dgm:t>
    </dgm:pt>
    <dgm:pt modelId="{1A1A49A3-1F3F-4AB0-878C-E463A6654260}" type="sibTrans" cxnId="{319B3E0B-1A91-40F9-BDFA-E992BEB39CA7}">
      <dgm:prSet/>
      <dgm:spPr/>
      <dgm:t>
        <a:bodyPr/>
        <a:lstStyle/>
        <a:p>
          <a:endParaRPr lang="es-CO"/>
        </a:p>
      </dgm:t>
    </dgm:pt>
    <dgm:pt modelId="{C05BE037-DB5A-403A-AE54-DC76A4F3D3C9}">
      <dgm:prSet phldrT="[Texto]" custT="1"/>
      <dgm:spPr/>
      <dgm:t>
        <a:bodyPr/>
        <a:lstStyle/>
        <a:p>
          <a:r>
            <a:rPr lang="es-CO" sz="1000" smtClean="0"/>
            <a:t> </a:t>
          </a:r>
          <a:r>
            <a:rPr lang="es-CO" sz="1000" b="0" smtClean="0">
              <a:solidFill>
                <a:srgbClr val="00602B"/>
              </a:solidFill>
            </a:rPr>
            <a:t>Generación de informes.</a:t>
          </a:r>
          <a:endParaRPr lang="es-CO" sz="1000" b="0" dirty="0">
            <a:solidFill>
              <a:srgbClr val="00602B"/>
            </a:solidFill>
          </a:endParaRPr>
        </a:p>
      </dgm:t>
    </dgm:pt>
    <dgm:pt modelId="{8A7018DB-B8E2-44E7-A7A9-A93A0626192E}" type="parTrans" cxnId="{17B4958D-3A38-46E0-88C8-05B57BEECCF0}">
      <dgm:prSet/>
      <dgm:spPr/>
      <dgm:t>
        <a:bodyPr/>
        <a:lstStyle/>
        <a:p>
          <a:endParaRPr lang="es-CO"/>
        </a:p>
      </dgm:t>
    </dgm:pt>
    <dgm:pt modelId="{120FA6E7-0389-43C1-A1AC-4255611EA5C9}" type="sibTrans" cxnId="{17B4958D-3A38-46E0-88C8-05B57BEECCF0}">
      <dgm:prSet/>
      <dgm:spPr/>
      <dgm:t>
        <a:bodyPr/>
        <a:lstStyle/>
        <a:p>
          <a:endParaRPr lang="es-CO"/>
        </a:p>
      </dgm:t>
    </dgm:pt>
    <dgm:pt modelId="{87BB657B-1E34-4863-BA24-5B11D0C203C9}">
      <dgm:prSet phldrT="[Texto]" custT="1"/>
      <dgm:spPr/>
      <dgm:t>
        <a:bodyPr/>
        <a:lstStyle/>
        <a:p>
          <a:r>
            <a:rPr lang="es-ES" sz="1000" b="0" smtClean="0">
              <a:solidFill>
                <a:srgbClr val="00602B"/>
              </a:solidFill>
            </a:rPr>
            <a:t>   Seguimiento a la implementación del sistema.</a:t>
          </a:r>
          <a:endParaRPr lang="es-CO" sz="1000" b="0" dirty="0">
            <a:solidFill>
              <a:srgbClr val="00602B"/>
            </a:solidFill>
          </a:endParaRPr>
        </a:p>
      </dgm:t>
    </dgm:pt>
    <dgm:pt modelId="{887F64ED-30B0-46E3-9E47-D0F91784BCB0}" type="parTrans" cxnId="{38367E4B-8BF8-4909-8DE5-DE1061731D40}">
      <dgm:prSet/>
      <dgm:spPr/>
      <dgm:t>
        <a:bodyPr/>
        <a:lstStyle/>
        <a:p>
          <a:endParaRPr lang="es-CO"/>
        </a:p>
      </dgm:t>
    </dgm:pt>
    <dgm:pt modelId="{4122ADE4-161D-49E9-A683-5A052B858655}" type="sibTrans" cxnId="{38367E4B-8BF8-4909-8DE5-DE1061731D40}">
      <dgm:prSet/>
      <dgm:spPr/>
      <dgm:t>
        <a:bodyPr/>
        <a:lstStyle/>
        <a:p>
          <a:endParaRPr lang="es-CO"/>
        </a:p>
      </dgm:t>
    </dgm:pt>
    <dgm:pt modelId="{89F2FA8D-207A-4B2D-89D8-EB898674D5F2}">
      <dgm:prSet phldrT="[Texto]" custT="1"/>
      <dgm:spPr/>
      <dgm:t>
        <a:bodyPr/>
        <a:lstStyle/>
        <a:p>
          <a:pPr algn="l"/>
          <a:r>
            <a:rPr lang="es-CO" sz="1300" b="1" smtClean="0">
              <a:solidFill>
                <a:srgbClr val="70BE97"/>
              </a:solidFill>
            </a:rPr>
            <a:t>6.    Gestión del cambio.</a:t>
          </a:r>
          <a:endParaRPr lang="es-CO" sz="1300" dirty="0">
            <a:solidFill>
              <a:srgbClr val="166649"/>
            </a:solidFill>
          </a:endParaRPr>
        </a:p>
      </dgm:t>
    </dgm:pt>
    <dgm:pt modelId="{F8FA0449-DEBD-4158-8035-A122ED388912}" type="parTrans" cxnId="{74EE47F7-5CC7-49D3-A6B8-FE348BC3473B}">
      <dgm:prSet/>
      <dgm:spPr/>
      <dgm:t>
        <a:bodyPr/>
        <a:lstStyle/>
        <a:p>
          <a:endParaRPr lang="es-ES"/>
        </a:p>
      </dgm:t>
    </dgm:pt>
    <dgm:pt modelId="{18447682-1202-45D0-9614-2712F377C001}" type="sibTrans" cxnId="{74EE47F7-5CC7-49D3-A6B8-FE348BC3473B}">
      <dgm:prSet/>
      <dgm:spPr/>
      <dgm:t>
        <a:bodyPr/>
        <a:lstStyle/>
        <a:p>
          <a:endParaRPr lang="es-ES"/>
        </a:p>
      </dgm:t>
    </dgm:pt>
    <dgm:pt modelId="{61E05817-7271-474F-BD6C-B6E760A23146}">
      <dgm:prSet phldrT="[Texto]" custT="1"/>
      <dgm:spPr/>
      <dgm:t>
        <a:bodyPr/>
        <a:lstStyle/>
        <a:p>
          <a:pPr algn="l"/>
          <a:r>
            <a:rPr lang="es-ES" sz="1000" smtClean="0">
              <a:solidFill>
                <a:srgbClr val="00602B"/>
              </a:solidFill>
            </a:rPr>
            <a:t>Soporte Inducción al equipo  de gestores por proceso y  acompañamiento</a:t>
          </a:r>
          <a:endParaRPr lang="es-CO" sz="1000" dirty="0">
            <a:solidFill>
              <a:srgbClr val="166649"/>
            </a:solidFill>
          </a:endParaRPr>
        </a:p>
      </dgm:t>
    </dgm:pt>
    <dgm:pt modelId="{F71C6D95-3D46-4C83-A980-41D936268269}" type="parTrans" cxnId="{B3E9A80E-791D-413B-999F-75E5C3E961D3}">
      <dgm:prSet/>
      <dgm:spPr/>
      <dgm:t>
        <a:bodyPr/>
        <a:lstStyle/>
        <a:p>
          <a:endParaRPr lang="es-ES"/>
        </a:p>
      </dgm:t>
    </dgm:pt>
    <dgm:pt modelId="{513FB83A-6A9B-4778-B310-932FA41137A2}" type="sibTrans" cxnId="{B3E9A80E-791D-413B-999F-75E5C3E961D3}">
      <dgm:prSet/>
      <dgm:spPr/>
      <dgm:t>
        <a:bodyPr/>
        <a:lstStyle/>
        <a:p>
          <a:endParaRPr lang="es-ES"/>
        </a:p>
      </dgm:t>
    </dgm:pt>
    <dgm:pt modelId="{54141BA1-7DE6-4899-A53E-43CAF40C4C95}" type="pres">
      <dgm:prSet presAssocID="{30C6ACEA-9B34-44FD-AE48-2323F69E36D7}" presName="Name0" presStyleCnt="0">
        <dgm:presLayoutVars>
          <dgm:dir/>
          <dgm:resizeHandles val="exact"/>
        </dgm:presLayoutVars>
      </dgm:prSet>
      <dgm:spPr/>
      <dgm:t>
        <a:bodyPr/>
        <a:lstStyle/>
        <a:p>
          <a:endParaRPr lang="es-ES"/>
        </a:p>
      </dgm:t>
    </dgm:pt>
    <dgm:pt modelId="{2C2F422B-FD91-4604-8B1B-F1F80CBBF906}" type="pres">
      <dgm:prSet presAssocID="{30C6ACEA-9B34-44FD-AE48-2323F69E36D7}" presName="arrow" presStyleLbl="bgShp" presStyleIdx="0" presStyleCnt="1"/>
      <dgm:spPr/>
      <dgm:t>
        <a:bodyPr/>
        <a:lstStyle/>
        <a:p>
          <a:endParaRPr lang="es-ES"/>
        </a:p>
      </dgm:t>
    </dgm:pt>
    <dgm:pt modelId="{8CBF082C-6AF8-4637-AD26-60D7D115D8F0}" type="pres">
      <dgm:prSet presAssocID="{30C6ACEA-9B34-44FD-AE48-2323F69E36D7}" presName="points" presStyleCnt="0"/>
      <dgm:spPr/>
      <dgm:t>
        <a:bodyPr/>
        <a:lstStyle/>
        <a:p>
          <a:endParaRPr lang="es-ES"/>
        </a:p>
      </dgm:t>
    </dgm:pt>
    <dgm:pt modelId="{FEAE496F-2C94-418E-A9E4-0E1242A8F527}" type="pres">
      <dgm:prSet presAssocID="{76C2B43D-D90D-44FD-A918-33A704D89937}" presName="compositeA" presStyleCnt="0"/>
      <dgm:spPr/>
    </dgm:pt>
    <dgm:pt modelId="{F4AC8D68-912E-433F-9B26-3E0E90B71E00}" type="pres">
      <dgm:prSet presAssocID="{76C2B43D-D90D-44FD-A918-33A704D89937}" presName="textA" presStyleLbl="revTx" presStyleIdx="0" presStyleCnt="3">
        <dgm:presLayoutVars>
          <dgm:bulletEnabled val="1"/>
        </dgm:presLayoutVars>
      </dgm:prSet>
      <dgm:spPr/>
      <dgm:t>
        <a:bodyPr/>
        <a:lstStyle/>
        <a:p>
          <a:endParaRPr lang="es-ES"/>
        </a:p>
      </dgm:t>
    </dgm:pt>
    <dgm:pt modelId="{54E6C2DC-C036-4391-929F-DC1CA6F1C3CB}" type="pres">
      <dgm:prSet presAssocID="{76C2B43D-D90D-44FD-A918-33A704D89937}" presName="circleA" presStyleLbl="node1" presStyleIdx="0" presStyleCnt="3"/>
      <dgm:spPr/>
    </dgm:pt>
    <dgm:pt modelId="{954CDFA3-4D16-4EC2-98BC-0A14EB84CB49}" type="pres">
      <dgm:prSet presAssocID="{76C2B43D-D90D-44FD-A918-33A704D89937}" presName="spaceA" presStyleCnt="0"/>
      <dgm:spPr/>
    </dgm:pt>
    <dgm:pt modelId="{CF2BB0F7-6D0A-4AA8-B3B9-32CF9A9FDBEE}" type="pres">
      <dgm:prSet presAssocID="{9F8C62C8-F984-4BCA-B7CB-B9260565489C}" presName="space" presStyleCnt="0"/>
      <dgm:spPr/>
      <dgm:t>
        <a:bodyPr/>
        <a:lstStyle/>
        <a:p>
          <a:endParaRPr lang="es-ES"/>
        </a:p>
      </dgm:t>
    </dgm:pt>
    <dgm:pt modelId="{548C0F1C-C500-41C8-8AF7-481A27FC6839}" type="pres">
      <dgm:prSet presAssocID="{4059AA83-61C8-4A2D-A7AE-0E2D69C9BA3F}" presName="compositeB" presStyleCnt="0"/>
      <dgm:spPr/>
    </dgm:pt>
    <dgm:pt modelId="{2F777D21-3C36-4B34-A9AA-8CDB983D4316}" type="pres">
      <dgm:prSet presAssocID="{4059AA83-61C8-4A2D-A7AE-0E2D69C9BA3F}" presName="textB" presStyleLbl="revTx" presStyleIdx="1" presStyleCnt="3">
        <dgm:presLayoutVars>
          <dgm:bulletEnabled val="1"/>
        </dgm:presLayoutVars>
      </dgm:prSet>
      <dgm:spPr/>
      <dgm:t>
        <a:bodyPr/>
        <a:lstStyle/>
        <a:p>
          <a:endParaRPr lang="es-ES"/>
        </a:p>
      </dgm:t>
    </dgm:pt>
    <dgm:pt modelId="{422ECFA7-C3C9-4971-BA76-8FDAB937F38D}" type="pres">
      <dgm:prSet presAssocID="{4059AA83-61C8-4A2D-A7AE-0E2D69C9BA3F}" presName="circleB" presStyleLbl="node1" presStyleIdx="1" presStyleCnt="3"/>
      <dgm:spPr/>
    </dgm:pt>
    <dgm:pt modelId="{3B97032F-D6B5-4B7D-A688-26384B5A61E0}" type="pres">
      <dgm:prSet presAssocID="{4059AA83-61C8-4A2D-A7AE-0E2D69C9BA3F}" presName="spaceB" presStyleCnt="0"/>
      <dgm:spPr/>
    </dgm:pt>
    <dgm:pt modelId="{77312005-5DBD-4C29-A9E4-2B936EB90239}" type="pres">
      <dgm:prSet presAssocID="{3D11FDF3-1489-4279-BB6D-6BD068289059}" presName="space" presStyleCnt="0"/>
      <dgm:spPr/>
      <dgm:t>
        <a:bodyPr/>
        <a:lstStyle/>
        <a:p>
          <a:endParaRPr lang="es-ES"/>
        </a:p>
      </dgm:t>
    </dgm:pt>
    <dgm:pt modelId="{4307F2BD-2E9B-4C62-9499-73488D3B6DC6}" type="pres">
      <dgm:prSet presAssocID="{1D01473F-31F6-4C39-8F6A-A4F14E08692D}" presName="compositeA" presStyleCnt="0"/>
      <dgm:spPr/>
    </dgm:pt>
    <dgm:pt modelId="{8D30EACB-6383-4877-9CB9-82C598542FB7}" type="pres">
      <dgm:prSet presAssocID="{1D01473F-31F6-4C39-8F6A-A4F14E08692D}" presName="textA" presStyleLbl="revTx" presStyleIdx="2" presStyleCnt="3">
        <dgm:presLayoutVars>
          <dgm:bulletEnabled val="1"/>
        </dgm:presLayoutVars>
      </dgm:prSet>
      <dgm:spPr/>
      <dgm:t>
        <a:bodyPr/>
        <a:lstStyle/>
        <a:p>
          <a:endParaRPr lang="es-ES"/>
        </a:p>
      </dgm:t>
    </dgm:pt>
    <dgm:pt modelId="{E2D6C698-87B6-413B-A57A-296D76E5F914}" type="pres">
      <dgm:prSet presAssocID="{1D01473F-31F6-4C39-8F6A-A4F14E08692D}" presName="circleA" presStyleLbl="node1" presStyleIdx="2" presStyleCnt="3"/>
      <dgm:spPr/>
    </dgm:pt>
    <dgm:pt modelId="{32EC3C4F-BA49-4BF0-9A7C-B9FA71C94629}" type="pres">
      <dgm:prSet presAssocID="{1D01473F-31F6-4C39-8F6A-A4F14E08692D}" presName="spaceA" presStyleCnt="0"/>
      <dgm:spPr/>
    </dgm:pt>
  </dgm:ptLst>
  <dgm:cxnLst>
    <dgm:cxn modelId="{74EE47F7-5CC7-49D3-A6B8-FE348BC3473B}" srcId="{76C2B43D-D90D-44FD-A918-33A704D89937}" destId="{89F2FA8D-207A-4B2D-89D8-EB898674D5F2}" srcOrd="1" destOrd="0" parTransId="{F8FA0449-DEBD-4158-8035-A122ED388912}" sibTransId="{18447682-1202-45D0-9614-2712F377C001}"/>
    <dgm:cxn modelId="{CF501862-AECE-47F2-AFA2-292474F10A3A}" srcId="{30C6ACEA-9B34-44FD-AE48-2323F69E36D7}" destId="{1D01473F-31F6-4C39-8F6A-A4F14E08692D}" srcOrd="2" destOrd="0" parTransId="{081861D0-5898-4378-9E50-0C027DA42FB8}" sibTransId="{1958BED9-B0E8-444F-9645-ADF9BDC00FF4}"/>
    <dgm:cxn modelId="{A875576E-83EF-46E3-B817-C10BCD7BA440}" type="presOf" srcId="{4059AA83-61C8-4A2D-A7AE-0E2D69C9BA3F}" destId="{2F777D21-3C36-4B34-A9AA-8CDB983D4316}" srcOrd="0" destOrd="0" presId="urn:microsoft.com/office/officeart/2005/8/layout/hProcess11"/>
    <dgm:cxn modelId="{F91D516E-6016-4F32-B706-F9D792661D2F}" type="presOf" srcId="{61E05817-7271-474F-BD6C-B6E760A23146}" destId="{F4AC8D68-912E-433F-9B26-3E0E90B71E00}" srcOrd="0" destOrd="3" presId="urn:microsoft.com/office/officeart/2005/8/layout/hProcess11"/>
    <dgm:cxn modelId="{6EAB6F80-8AED-4621-9E5F-F338C310B356}" srcId="{30C6ACEA-9B34-44FD-AE48-2323F69E36D7}" destId="{4059AA83-61C8-4A2D-A7AE-0E2D69C9BA3F}" srcOrd="1" destOrd="0" parTransId="{A3E6531B-2CC5-4E96-9B05-91E8F8706B6D}" sibTransId="{3D11FDF3-1489-4279-BB6D-6BD068289059}"/>
    <dgm:cxn modelId="{76D20E8F-AF18-449B-832A-EBC7DAC84122}" type="presOf" srcId="{30C6ACEA-9B34-44FD-AE48-2323F69E36D7}" destId="{54141BA1-7DE6-4899-A53E-43CAF40C4C95}" srcOrd="0" destOrd="0" presId="urn:microsoft.com/office/officeart/2005/8/layout/hProcess11"/>
    <dgm:cxn modelId="{6E6117F9-2E30-4BDA-8640-33970B909948}" srcId="{30C6ACEA-9B34-44FD-AE48-2323F69E36D7}" destId="{76C2B43D-D90D-44FD-A918-33A704D89937}" srcOrd="0" destOrd="0" parTransId="{556BFAD5-4812-4487-9C27-87A74EBD04E1}" sibTransId="{9F8C62C8-F984-4BCA-B7CB-B9260565489C}"/>
    <dgm:cxn modelId="{46881217-04F8-4D97-BECC-CF6782C8D9F6}" type="presOf" srcId="{76C2B43D-D90D-44FD-A918-33A704D89937}" destId="{F4AC8D68-912E-433F-9B26-3E0E90B71E00}" srcOrd="0" destOrd="0" presId="urn:microsoft.com/office/officeart/2005/8/layout/hProcess11"/>
    <dgm:cxn modelId="{1981766A-4472-4E3D-BAFB-DF34A3C3F13E}" type="presOf" srcId="{0F778904-0748-4E2A-B632-0B9BAA0B9D5B}" destId="{F4AC8D68-912E-433F-9B26-3E0E90B71E00}" srcOrd="0" destOrd="1" presId="urn:microsoft.com/office/officeart/2005/8/layout/hProcess11"/>
    <dgm:cxn modelId="{6DCABBC3-52B4-4AE4-A95C-FA8BF360DCD6}" type="presOf" srcId="{1D01473F-31F6-4C39-8F6A-A4F14E08692D}" destId="{8D30EACB-6383-4877-9CB9-82C598542FB7}" srcOrd="0" destOrd="0" presId="urn:microsoft.com/office/officeart/2005/8/layout/hProcess11"/>
    <dgm:cxn modelId="{86CBB0C7-0659-40AA-A5CD-371146DC7676}" type="presOf" srcId="{C05BE037-DB5A-403A-AE54-DC76A4F3D3C9}" destId="{2F777D21-3C36-4B34-A9AA-8CDB983D4316}" srcOrd="0" destOrd="1" presId="urn:microsoft.com/office/officeart/2005/8/layout/hProcess11"/>
    <dgm:cxn modelId="{38367E4B-8BF8-4909-8DE5-DE1061731D40}" srcId="{4059AA83-61C8-4A2D-A7AE-0E2D69C9BA3F}" destId="{87BB657B-1E34-4863-BA24-5B11D0C203C9}" srcOrd="1" destOrd="0" parTransId="{887F64ED-30B0-46E3-9E47-D0F91784BCB0}" sibTransId="{4122ADE4-161D-49E9-A683-5A052B858655}"/>
    <dgm:cxn modelId="{DC5FAB1B-7D2B-496E-870F-FFA58AE622E8}" type="presOf" srcId="{87BB657B-1E34-4863-BA24-5B11D0C203C9}" destId="{2F777D21-3C36-4B34-A9AA-8CDB983D4316}" srcOrd="0" destOrd="2" presId="urn:microsoft.com/office/officeart/2005/8/layout/hProcess11"/>
    <dgm:cxn modelId="{319B3E0B-1A91-40F9-BDFA-E992BEB39CA7}" srcId="{76C2B43D-D90D-44FD-A918-33A704D89937}" destId="{0F778904-0748-4E2A-B632-0B9BAA0B9D5B}" srcOrd="0" destOrd="0" parTransId="{20862D21-BA43-4592-B45D-FAE93C3F2240}" sibTransId="{1A1A49A3-1F3F-4AB0-878C-E463A6654260}"/>
    <dgm:cxn modelId="{17B4958D-3A38-46E0-88C8-05B57BEECCF0}" srcId="{4059AA83-61C8-4A2D-A7AE-0E2D69C9BA3F}" destId="{C05BE037-DB5A-403A-AE54-DC76A4F3D3C9}" srcOrd="0" destOrd="0" parTransId="{8A7018DB-B8E2-44E7-A7A9-A93A0626192E}" sibTransId="{120FA6E7-0389-43C1-A1AC-4255611EA5C9}"/>
    <dgm:cxn modelId="{F82CFE74-1CD4-4DB7-A097-CD25AEC70286}" type="presOf" srcId="{89F2FA8D-207A-4B2D-89D8-EB898674D5F2}" destId="{F4AC8D68-912E-433F-9B26-3E0E90B71E00}" srcOrd="0" destOrd="2" presId="urn:microsoft.com/office/officeart/2005/8/layout/hProcess11"/>
    <dgm:cxn modelId="{B3E9A80E-791D-413B-999F-75E5C3E961D3}" srcId="{76C2B43D-D90D-44FD-A918-33A704D89937}" destId="{61E05817-7271-474F-BD6C-B6E760A23146}" srcOrd="2" destOrd="0" parTransId="{F71C6D95-3D46-4C83-A980-41D936268269}" sibTransId="{513FB83A-6A9B-4778-B310-932FA41137A2}"/>
    <dgm:cxn modelId="{A00C1E34-CEA5-4B4C-A032-A5BE82136E33}" type="presParOf" srcId="{54141BA1-7DE6-4899-A53E-43CAF40C4C95}" destId="{2C2F422B-FD91-4604-8B1B-F1F80CBBF906}" srcOrd="0" destOrd="0" presId="urn:microsoft.com/office/officeart/2005/8/layout/hProcess11"/>
    <dgm:cxn modelId="{F8215378-11C4-47D8-BB06-4305E028F08A}" type="presParOf" srcId="{54141BA1-7DE6-4899-A53E-43CAF40C4C95}" destId="{8CBF082C-6AF8-4637-AD26-60D7D115D8F0}" srcOrd="1" destOrd="0" presId="urn:microsoft.com/office/officeart/2005/8/layout/hProcess11"/>
    <dgm:cxn modelId="{E712F0FD-5680-4AC5-8009-1C34B149B7C9}" type="presParOf" srcId="{8CBF082C-6AF8-4637-AD26-60D7D115D8F0}" destId="{FEAE496F-2C94-418E-A9E4-0E1242A8F527}" srcOrd="0" destOrd="0" presId="urn:microsoft.com/office/officeart/2005/8/layout/hProcess11"/>
    <dgm:cxn modelId="{36F05A6A-CC7F-4E96-BDB0-5392395F5FD8}" type="presParOf" srcId="{FEAE496F-2C94-418E-A9E4-0E1242A8F527}" destId="{F4AC8D68-912E-433F-9B26-3E0E90B71E00}" srcOrd="0" destOrd="0" presId="urn:microsoft.com/office/officeart/2005/8/layout/hProcess11"/>
    <dgm:cxn modelId="{EB4D0EF8-36C8-4A1F-ABAA-0E81A4F78F9F}" type="presParOf" srcId="{FEAE496F-2C94-418E-A9E4-0E1242A8F527}" destId="{54E6C2DC-C036-4391-929F-DC1CA6F1C3CB}" srcOrd="1" destOrd="0" presId="urn:microsoft.com/office/officeart/2005/8/layout/hProcess11"/>
    <dgm:cxn modelId="{91C7286C-C8C1-4856-9EF8-06A11649B854}" type="presParOf" srcId="{FEAE496F-2C94-418E-A9E4-0E1242A8F527}" destId="{954CDFA3-4D16-4EC2-98BC-0A14EB84CB49}" srcOrd="2" destOrd="0" presId="urn:microsoft.com/office/officeart/2005/8/layout/hProcess11"/>
    <dgm:cxn modelId="{A5796876-073A-4686-8A4A-FD78205714A2}" type="presParOf" srcId="{8CBF082C-6AF8-4637-AD26-60D7D115D8F0}" destId="{CF2BB0F7-6D0A-4AA8-B3B9-32CF9A9FDBEE}" srcOrd="1" destOrd="0" presId="urn:microsoft.com/office/officeart/2005/8/layout/hProcess11"/>
    <dgm:cxn modelId="{1A7763E2-C67D-42A2-9868-793964C3CD33}" type="presParOf" srcId="{8CBF082C-6AF8-4637-AD26-60D7D115D8F0}" destId="{548C0F1C-C500-41C8-8AF7-481A27FC6839}" srcOrd="2" destOrd="0" presId="urn:microsoft.com/office/officeart/2005/8/layout/hProcess11"/>
    <dgm:cxn modelId="{D0DAB2D1-57D2-4E72-AD15-2DEACDC74FBE}" type="presParOf" srcId="{548C0F1C-C500-41C8-8AF7-481A27FC6839}" destId="{2F777D21-3C36-4B34-A9AA-8CDB983D4316}" srcOrd="0" destOrd="0" presId="urn:microsoft.com/office/officeart/2005/8/layout/hProcess11"/>
    <dgm:cxn modelId="{FC8E3818-4646-46F0-ABC7-724A4597B437}" type="presParOf" srcId="{548C0F1C-C500-41C8-8AF7-481A27FC6839}" destId="{422ECFA7-C3C9-4971-BA76-8FDAB937F38D}" srcOrd="1" destOrd="0" presId="urn:microsoft.com/office/officeart/2005/8/layout/hProcess11"/>
    <dgm:cxn modelId="{806811EE-C16C-4059-A36C-6131FF932823}" type="presParOf" srcId="{548C0F1C-C500-41C8-8AF7-481A27FC6839}" destId="{3B97032F-D6B5-4B7D-A688-26384B5A61E0}" srcOrd="2" destOrd="0" presId="urn:microsoft.com/office/officeart/2005/8/layout/hProcess11"/>
    <dgm:cxn modelId="{0999C6A9-7F1A-4CE5-805D-B8B09A50FF8A}" type="presParOf" srcId="{8CBF082C-6AF8-4637-AD26-60D7D115D8F0}" destId="{77312005-5DBD-4C29-A9E4-2B936EB90239}" srcOrd="3" destOrd="0" presId="urn:microsoft.com/office/officeart/2005/8/layout/hProcess11"/>
    <dgm:cxn modelId="{6548D673-9ED0-4668-87EF-62F50EC16E98}" type="presParOf" srcId="{8CBF082C-6AF8-4637-AD26-60D7D115D8F0}" destId="{4307F2BD-2E9B-4C62-9499-73488D3B6DC6}" srcOrd="4" destOrd="0" presId="urn:microsoft.com/office/officeart/2005/8/layout/hProcess11"/>
    <dgm:cxn modelId="{F31333FB-0E02-43AA-B14A-201B5D8531C9}" type="presParOf" srcId="{4307F2BD-2E9B-4C62-9499-73488D3B6DC6}" destId="{8D30EACB-6383-4877-9CB9-82C598542FB7}" srcOrd="0" destOrd="0" presId="urn:microsoft.com/office/officeart/2005/8/layout/hProcess11"/>
    <dgm:cxn modelId="{E49BE759-82FF-43EB-ACE4-2B8E20A854F5}" type="presParOf" srcId="{4307F2BD-2E9B-4C62-9499-73488D3B6DC6}" destId="{E2D6C698-87B6-413B-A57A-296D76E5F914}" srcOrd="1" destOrd="0" presId="urn:microsoft.com/office/officeart/2005/8/layout/hProcess11"/>
    <dgm:cxn modelId="{10F8EDDD-A118-4E68-A611-0973BDDABB53}" type="presParOf" srcId="{4307F2BD-2E9B-4C62-9499-73488D3B6DC6}" destId="{32EC3C4F-BA49-4BF0-9A7C-B9FA71C9462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B1DB5C-ED4D-4699-B52B-DEECD1D2420D}" type="doc">
      <dgm:prSet loTypeId="urn:microsoft.com/office/officeart/2005/8/layout/bList2" loCatId="list" qsTypeId="urn:microsoft.com/office/officeart/2005/8/quickstyle/simple1" qsCatId="simple" csTypeId="urn:microsoft.com/office/officeart/2005/8/colors/accent3_4" csCatId="accent3" phldr="1"/>
      <dgm:spPr/>
    </dgm:pt>
    <dgm:pt modelId="{5E225DCD-E71D-40CA-A5C3-06C38BD12E50}">
      <dgm:prSet phldrT="[Texto]"/>
      <dgm:spPr/>
      <dgm:t>
        <a:bodyPr/>
        <a:lstStyle/>
        <a:p>
          <a:r>
            <a:rPr lang="es-CO"/>
            <a:t>Aspectos evaluados</a:t>
          </a:r>
        </a:p>
      </dgm:t>
    </dgm:pt>
    <dgm:pt modelId="{E49FEAD0-CCBD-4E3D-9450-066DB88C55CB}" type="parTrans" cxnId="{13D8D2C6-7494-4199-80CC-5EAD73B0D7AA}">
      <dgm:prSet/>
      <dgm:spPr/>
      <dgm:t>
        <a:bodyPr/>
        <a:lstStyle/>
        <a:p>
          <a:endParaRPr lang="es-CO"/>
        </a:p>
      </dgm:t>
    </dgm:pt>
    <dgm:pt modelId="{70E78E9E-BFDF-49F0-BD17-3347BA9EFC44}" type="sibTrans" cxnId="{13D8D2C6-7494-4199-80CC-5EAD73B0D7AA}">
      <dgm:prSet/>
      <dgm:spPr/>
      <dgm:t>
        <a:bodyPr/>
        <a:lstStyle/>
        <a:p>
          <a:endParaRPr lang="es-CO"/>
        </a:p>
      </dgm:t>
    </dgm:pt>
    <dgm:pt modelId="{2217DECE-773B-462F-8298-3554A6F2E402}">
      <dgm:prSet phldrT="[Texto]"/>
      <dgm:spPr/>
      <dgm:t>
        <a:bodyPr/>
        <a:lstStyle/>
        <a:p>
          <a:r>
            <a:rPr lang="es-CO" dirty="0"/>
            <a:t>Observaciones I trimestre </a:t>
          </a:r>
        </a:p>
      </dgm:t>
    </dgm:pt>
    <dgm:pt modelId="{6A07D3AE-494F-4056-BF1E-89DD39D7F9CF}" type="parTrans" cxnId="{729D1070-3680-4429-A120-A95F5897374C}">
      <dgm:prSet/>
      <dgm:spPr/>
      <dgm:t>
        <a:bodyPr/>
        <a:lstStyle/>
        <a:p>
          <a:endParaRPr lang="es-CO"/>
        </a:p>
      </dgm:t>
    </dgm:pt>
    <dgm:pt modelId="{8B9E034D-887B-44DA-9772-3A8AC4FC722C}" type="sibTrans" cxnId="{729D1070-3680-4429-A120-A95F5897374C}">
      <dgm:prSet/>
      <dgm:spPr/>
      <dgm:t>
        <a:bodyPr/>
        <a:lstStyle/>
        <a:p>
          <a:endParaRPr lang="es-CO"/>
        </a:p>
      </dgm:t>
    </dgm:pt>
    <dgm:pt modelId="{5841E135-2454-4FD8-9CBD-94DF44439642}">
      <dgm:prSet phldrT="[Texto]"/>
      <dgm:spPr/>
      <dgm:t>
        <a:bodyPr/>
        <a:lstStyle/>
        <a:p>
          <a:r>
            <a:rPr lang="es-CO" dirty="0"/>
            <a:t>Seguimiento II trimestre</a:t>
          </a:r>
        </a:p>
      </dgm:t>
    </dgm:pt>
    <dgm:pt modelId="{4201905A-A2C7-435F-A07D-F3D4E630E9D3}" type="parTrans" cxnId="{8D78D41A-F23A-437C-8A7A-8AB4ABE3D4B7}">
      <dgm:prSet/>
      <dgm:spPr/>
      <dgm:t>
        <a:bodyPr/>
        <a:lstStyle/>
        <a:p>
          <a:endParaRPr lang="es-CO"/>
        </a:p>
      </dgm:t>
    </dgm:pt>
    <dgm:pt modelId="{59E93EE2-DE1C-4685-AE39-4B2A7F83FE0B}" type="sibTrans" cxnId="{8D78D41A-F23A-437C-8A7A-8AB4ABE3D4B7}">
      <dgm:prSet/>
      <dgm:spPr/>
      <dgm:t>
        <a:bodyPr/>
        <a:lstStyle/>
        <a:p>
          <a:endParaRPr lang="es-CO"/>
        </a:p>
      </dgm:t>
    </dgm:pt>
    <dgm:pt modelId="{F4416378-3403-4C3A-A59F-588340AB4B85}">
      <dgm:prSet custT="1"/>
      <dgm:spPr/>
      <dgm:t>
        <a:bodyPr/>
        <a:lstStyle/>
        <a:p>
          <a:pPr algn="l"/>
          <a:r>
            <a:rPr lang="es-MX" sz="1400" b="1" dirty="0">
              <a:latin typeface="Arial Narrow" panose="020B0606020202030204" pitchFamily="34" charset="0"/>
            </a:rPr>
            <a:t>Contratos de Prestación de Servicios Profesionales</a:t>
          </a:r>
          <a:endParaRPr lang="es-CO" sz="1400" b="1" dirty="0">
            <a:latin typeface="Arial Narrow" panose="020B0606020202030204" pitchFamily="34" charset="0"/>
          </a:endParaRPr>
        </a:p>
      </dgm:t>
    </dgm:pt>
    <dgm:pt modelId="{83936898-F04D-45A3-B8D5-78F8BA424D52}" type="parTrans" cxnId="{3836CCD4-7FE7-4438-B936-233B2F4B2980}">
      <dgm:prSet/>
      <dgm:spPr/>
      <dgm:t>
        <a:bodyPr/>
        <a:lstStyle/>
        <a:p>
          <a:endParaRPr lang="es-CO"/>
        </a:p>
      </dgm:t>
    </dgm:pt>
    <dgm:pt modelId="{6A4422C9-1D99-4735-A57C-F9BF6E91BAC1}" type="sibTrans" cxnId="{3836CCD4-7FE7-4438-B936-233B2F4B2980}">
      <dgm:prSet/>
      <dgm:spPr/>
      <dgm:t>
        <a:bodyPr/>
        <a:lstStyle/>
        <a:p>
          <a:endParaRPr lang="es-CO"/>
        </a:p>
      </dgm:t>
    </dgm:pt>
    <dgm:pt modelId="{BE85B595-E31C-442D-B6DB-1DBFB893D02F}">
      <dgm:prSet custT="1"/>
      <dgm:spPr/>
      <dgm:t>
        <a:bodyPr/>
        <a:lstStyle/>
        <a:p>
          <a:pPr algn="just"/>
          <a:r>
            <a:rPr lang="es-CO" sz="1400" b="1" dirty="0">
              <a:latin typeface="Arial Narrow" panose="020B0606020202030204" pitchFamily="34" charset="0"/>
            </a:rPr>
            <a:t>Disminuye</a:t>
          </a:r>
          <a:r>
            <a:rPr lang="es-CO" sz="1200" b="1" dirty="0">
              <a:latin typeface="Arial Narrow" panose="020B0606020202030204" pitchFamily="34" charset="0"/>
            </a:rPr>
            <a:t> </a:t>
          </a:r>
          <a:r>
            <a:rPr lang="es-CO" sz="1200" b="0" dirty="0">
              <a:solidFill>
                <a:schemeClr val="bg1">
                  <a:lumMod val="65000"/>
                </a:schemeClr>
              </a:solidFill>
              <a:latin typeface="Arial Narrow" panose="020B0606020202030204" pitchFamily="34" charset="0"/>
            </a:rPr>
            <a:t>en 60 contratos  con respecto al primer trimestre del año 2022 pasando de 330 a 270 el  promedio para el año 2022 de $ 43.120.835 y $ 51.541.967 año 2023</a:t>
          </a:r>
        </a:p>
      </dgm:t>
    </dgm:pt>
    <dgm:pt modelId="{1F57925C-98B8-4C6B-B0BD-7A3C460C8BA8}" type="parTrans" cxnId="{3C43B0D3-05AD-4C50-B430-F3DD10DA604F}">
      <dgm:prSet/>
      <dgm:spPr/>
      <dgm:t>
        <a:bodyPr/>
        <a:lstStyle/>
        <a:p>
          <a:endParaRPr lang="es-CO"/>
        </a:p>
      </dgm:t>
    </dgm:pt>
    <dgm:pt modelId="{331F1364-44B5-4A26-B74D-B04B1DD7C46A}" type="sibTrans" cxnId="{3C43B0D3-05AD-4C50-B430-F3DD10DA604F}">
      <dgm:prSet/>
      <dgm:spPr/>
      <dgm:t>
        <a:bodyPr/>
        <a:lstStyle/>
        <a:p>
          <a:endParaRPr lang="es-CO"/>
        </a:p>
      </dgm:t>
    </dgm:pt>
    <dgm:pt modelId="{2B018343-99BB-4B8C-AE3E-F7ABF998FE13}">
      <dgm:prSet custT="1"/>
      <dgm:spPr/>
      <dgm:t>
        <a:bodyPr/>
        <a:lstStyle/>
        <a:p>
          <a:pPr algn="just"/>
          <a:r>
            <a:rPr lang="es-CO" sz="1400" b="1" dirty="0">
              <a:latin typeface="Arial Narrow" panose="020B0606020202030204" pitchFamily="34" charset="0"/>
            </a:rPr>
            <a:t>Incremento</a:t>
          </a:r>
          <a:r>
            <a:rPr lang="es-CO" sz="1200" b="0" dirty="0">
              <a:latin typeface="Arial Narrow" panose="020B0606020202030204" pitchFamily="34" charset="0"/>
            </a:rPr>
            <a:t> </a:t>
          </a:r>
          <a:r>
            <a:rPr lang="es-CO" sz="1200" b="0" dirty="0">
              <a:solidFill>
                <a:schemeClr val="bg1">
                  <a:lumMod val="65000"/>
                </a:schemeClr>
              </a:solidFill>
              <a:latin typeface="Arial Narrow" panose="020B0606020202030204" pitchFamily="34" charset="0"/>
            </a:rPr>
            <a:t>por reporte en año 2023 de 249 contratos nuevos el promedio para el año 2023 $20.405.416, no hay contratos nuevos en el año 2022</a:t>
          </a:r>
          <a:r>
            <a:rPr lang="es-CO" sz="1200" b="0" dirty="0">
              <a:latin typeface="Arial Narrow" panose="020B0606020202030204" pitchFamily="34" charset="0"/>
            </a:rPr>
            <a:t>.</a:t>
          </a:r>
        </a:p>
      </dgm:t>
    </dgm:pt>
    <dgm:pt modelId="{A7B479C4-68DD-4148-93F8-D94E318BEED0}" type="parTrans" cxnId="{24BDBE77-5510-4C76-B3F7-EE14B6D8CFA3}">
      <dgm:prSet/>
      <dgm:spPr/>
      <dgm:t>
        <a:bodyPr/>
        <a:lstStyle/>
        <a:p>
          <a:endParaRPr lang="es-CO"/>
        </a:p>
      </dgm:t>
    </dgm:pt>
    <dgm:pt modelId="{1A3A4F98-F0F6-4291-9503-4E32974B9992}" type="sibTrans" cxnId="{24BDBE77-5510-4C76-B3F7-EE14B6D8CFA3}">
      <dgm:prSet/>
      <dgm:spPr/>
      <dgm:t>
        <a:bodyPr/>
        <a:lstStyle/>
        <a:p>
          <a:endParaRPr lang="es-CO"/>
        </a:p>
      </dgm:t>
    </dgm:pt>
    <dgm:pt modelId="{56E0CBEF-A91D-4DEA-97AB-0B24F832DA46}">
      <dgm:prSet custT="1"/>
      <dgm:spPr/>
      <dgm:t>
        <a:bodyPr/>
        <a:lstStyle/>
        <a:p>
          <a:pPr algn="l"/>
          <a:endParaRPr lang="es-CO" sz="1400" b="1" dirty="0">
            <a:latin typeface="Arial Narrow" panose="020B0606020202030204" pitchFamily="34" charset="0"/>
          </a:endParaRPr>
        </a:p>
      </dgm:t>
    </dgm:pt>
    <dgm:pt modelId="{0C055773-BF61-4D5C-B91E-9F9BA21FB90E}" type="parTrans" cxnId="{8AD41303-476C-4DDA-BCB3-C0A820D899B6}">
      <dgm:prSet/>
      <dgm:spPr/>
      <dgm:t>
        <a:bodyPr/>
        <a:lstStyle/>
        <a:p>
          <a:endParaRPr lang="es-CO"/>
        </a:p>
      </dgm:t>
    </dgm:pt>
    <dgm:pt modelId="{FE828794-9B67-4641-ABB2-67C41717CA21}" type="sibTrans" cxnId="{8AD41303-476C-4DDA-BCB3-C0A820D899B6}">
      <dgm:prSet/>
      <dgm:spPr/>
      <dgm:t>
        <a:bodyPr/>
        <a:lstStyle/>
        <a:p>
          <a:endParaRPr lang="es-CO"/>
        </a:p>
      </dgm:t>
    </dgm:pt>
    <dgm:pt modelId="{B98A63B8-F1DF-46A2-BECF-309E64AED7A4}">
      <dgm:prSet custT="1"/>
      <dgm:spPr/>
      <dgm:t>
        <a:bodyPr/>
        <a:lstStyle/>
        <a:p>
          <a:pPr algn="l"/>
          <a:r>
            <a:rPr lang="es-MX" sz="1400" b="1" dirty="0">
              <a:latin typeface="Arial Narrow" panose="020B0606020202030204" pitchFamily="34" charset="0"/>
            </a:rPr>
            <a:t>Contratos de Prestación de Servicios de Apoyo A La Gestión </a:t>
          </a:r>
          <a:endParaRPr lang="es-CO" sz="1400" b="1" dirty="0">
            <a:latin typeface="Arial Narrow" panose="020B0606020202030204" pitchFamily="34" charset="0"/>
          </a:endParaRPr>
        </a:p>
      </dgm:t>
    </dgm:pt>
    <dgm:pt modelId="{3C878AD7-CFEE-4C43-B256-F7CA996A66F2}" type="parTrans" cxnId="{522F9511-EEF3-41AD-94E6-1161A991C174}">
      <dgm:prSet/>
      <dgm:spPr/>
      <dgm:t>
        <a:bodyPr/>
        <a:lstStyle/>
        <a:p>
          <a:endParaRPr lang="es-CO"/>
        </a:p>
      </dgm:t>
    </dgm:pt>
    <dgm:pt modelId="{6E3F4C47-4C40-4C3F-B29E-E01DB80E28CA}" type="sibTrans" cxnId="{522F9511-EEF3-41AD-94E6-1161A991C174}">
      <dgm:prSet/>
      <dgm:spPr/>
      <dgm:t>
        <a:bodyPr/>
        <a:lstStyle/>
        <a:p>
          <a:endParaRPr lang="es-CO"/>
        </a:p>
      </dgm:t>
    </dgm:pt>
    <dgm:pt modelId="{E9109A79-6A80-42BA-9E69-B4CA0EC0B012}">
      <dgm:prSet custT="1"/>
      <dgm:spPr/>
      <dgm:t>
        <a:bodyPr/>
        <a:lstStyle/>
        <a:p>
          <a:pPr algn="l"/>
          <a:r>
            <a:rPr lang="es-CO" sz="1400" b="1" dirty="0">
              <a:latin typeface="Arial Narrow" panose="020B0606020202030204" pitchFamily="34" charset="0"/>
            </a:rPr>
            <a:t>Disminuye</a:t>
          </a:r>
          <a:r>
            <a:rPr lang="es-CO" sz="1200" b="0" dirty="0">
              <a:latin typeface="Arial Narrow" panose="020B0606020202030204" pitchFamily="34" charset="0"/>
            </a:rPr>
            <a:t> </a:t>
          </a:r>
          <a:r>
            <a:rPr lang="es-CO" sz="1200" b="0" dirty="0">
              <a:solidFill>
                <a:schemeClr val="bg1">
                  <a:lumMod val="65000"/>
                </a:schemeClr>
              </a:solidFill>
              <a:latin typeface="Arial Narrow" panose="020B0606020202030204" pitchFamily="34" charset="0"/>
            </a:rPr>
            <a:t>en 14 contratos  con respecto al primer trimestre del año pasando de 50 a 36 el  promedio para el año 2022 de $ 19.660.557 y $ 25.220.621 año 2023</a:t>
          </a:r>
          <a:endParaRPr lang="es-CO" sz="1200" b="0" dirty="0">
            <a:latin typeface="Arial Narrow" panose="020B0606020202030204" pitchFamily="34" charset="0"/>
          </a:endParaRPr>
        </a:p>
      </dgm:t>
    </dgm:pt>
    <dgm:pt modelId="{C069B28F-2D15-43DC-895B-8684FF211123}" type="parTrans" cxnId="{18D3D338-F447-4496-8248-0CF4974B517D}">
      <dgm:prSet/>
      <dgm:spPr/>
      <dgm:t>
        <a:bodyPr/>
        <a:lstStyle/>
        <a:p>
          <a:endParaRPr lang="es-CO"/>
        </a:p>
      </dgm:t>
    </dgm:pt>
    <dgm:pt modelId="{EC74B32B-4B1B-46BE-AE5F-B47F09356E23}" type="sibTrans" cxnId="{18D3D338-F447-4496-8248-0CF4974B517D}">
      <dgm:prSet/>
      <dgm:spPr/>
      <dgm:t>
        <a:bodyPr/>
        <a:lstStyle/>
        <a:p>
          <a:endParaRPr lang="es-CO"/>
        </a:p>
      </dgm:t>
    </dgm:pt>
    <dgm:pt modelId="{202F7B01-519D-4190-AE4F-5D0B56B9E26D}">
      <dgm:prSet custT="1"/>
      <dgm:spPr/>
      <dgm:t>
        <a:bodyPr/>
        <a:lstStyle/>
        <a:p>
          <a:pPr algn="l"/>
          <a:r>
            <a:rPr lang="es-CO" sz="1400" b="1" dirty="0">
              <a:latin typeface="Arial Narrow" panose="020B0606020202030204" pitchFamily="34" charset="0"/>
            </a:rPr>
            <a:t>Disminuye</a:t>
          </a:r>
          <a:r>
            <a:rPr lang="es-CO" sz="1400" b="0" dirty="0">
              <a:latin typeface="Arial Narrow" panose="020B0606020202030204" pitchFamily="34" charset="0"/>
            </a:rPr>
            <a:t> </a:t>
          </a:r>
          <a:r>
            <a:rPr lang="es-CO" sz="1200" b="0" dirty="0">
              <a:solidFill>
                <a:schemeClr val="bg1">
                  <a:lumMod val="65000"/>
                </a:schemeClr>
              </a:solidFill>
              <a:latin typeface="Arial Narrow" panose="020B0606020202030204" pitchFamily="34" charset="0"/>
            </a:rPr>
            <a:t>en 6 contratos  con respecto al primer trimestre del año 2022 pasando de 7 a 1 por $48.031.394</a:t>
          </a:r>
          <a:r>
            <a:rPr lang="es-CO" sz="1200" b="0" dirty="0">
              <a:solidFill>
                <a:srgbClr val="00B050"/>
              </a:solidFill>
              <a:latin typeface="Arial Narrow" panose="020B0606020202030204" pitchFamily="34" charset="0"/>
            </a:rPr>
            <a:t>.</a:t>
          </a:r>
          <a:endParaRPr lang="es-CO" sz="1200" b="0" dirty="0">
            <a:latin typeface="Arial Narrow" panose="020B0606020202030204" pitchFamily="34" charset="0"/>
          </a:endParaRPr>
        </a:p>
      </dgm:t>
    </dgm:pt>
    <dgm:pt modelId="{21233761-B827-47A6-8B6E-6457FC06A2BE}" type="parTrans" cxnId="{62FEB782-52A6-4107-A035-43A2A69E1FAF}">
      <dgm:prSet/>
      <dgm:spPr/>
      <dgm:t>
        <a:bodyPr/>
        <a:lstStyle/>
        <a:p>
          <a:endParaRPr lang="es-CO"/>
        </a:p>
      </dgm:t>
    </dgm:pt>
    <dgm:pt modelId="{F9976AC0-0B8C-4C82-82D4-6F0D756321FB}" type="sibTrans" cxnId="{62FEB782-52A6-4107-A035-43A2A69E1FAF}">
      <dgm:prSet/>
      <dgm:spPr/>
      <dgm:t>
        <a:bodyPr/>
        <a:lstStyle/>
        <a:p>
          <a:endParaRPr lang="es-CO"/>
        </a:p>
      </dgm:t>
    </dgm:pt>
    <dgm:pt modelId="{4D9C6F9E-3128-43BB-AD9A-CCACD5544F71}">
      <dgm:prSet custT="1"/>
      <dgm:spPr/>
      <dgm:t>
        <a:bodyPr/>
        <a:lstStyle/>
        <a:p>
          <a:pPr algn="just"/>
          <a:r>
            <a:rPr lang="es-CO" sz="1400" b="1" dirty="0">
              <a:latin typeface="Arial Narrow" panose="020B0606020202030204" pitchFamily="34" charset="0"/>
            </a:rPr>
            <a:t>Incremento</a:t>
          </a:r>
          <a:r>
            <a:rPr lang="es-CO" sz="1200" b="0" dirty="0">
              <a:latin typeface="Arial Narrow" panose="020B0606020202030204" pitchFamily="34" charset="0"/>
            </a:rPr>
            <a:t> </a:t>
          </a:r>
          <a:r>
            <a:rPr lang="es-CO" sz="1200" b="0" dirty="0">
              <a:solidFill>
                <a:schemeClr val="bg1">
                  <a:lumMod val="65000"/>
                </a:schemeClr>
              </a:solidFill>
              <a:latin typeface="Arial Narrow" panose="020B0606020202030204" pitchFamily="34" charset="0"/>
            </a:rPr>
            <a:t>en 4 funcionarios pasando de 66 en el año 2022 a 70 en el año 2023 y una Disminuye de 3 vacantes definitivas pasando de 4 vacantes en el segundo trimestre del año 2022 a 1 en el año 2023, y no hay vacantes transitorias el segundo trimestre de 2023.</a:t>
          </a:r>
        </a:p>
      </dgm:t>
    </dgm:pt>
    <dgm:pt modelId="{3E9BCD34-98A2-4871-A9A1-3424654FED01}" type="parTrans" cxnId="{4CD40AEA-EC50-4C81-AFC9-133FB533DC97}">
      <dgm:prSet/>
      <dgm:spPr/>
      <dgm:t>
        <a:bodyPr/>
        <a:lstStyle/>
        <a:p>
          <a:endParaRPr lang="es-CO"/>
        </a:p>
      </dgm:t>
    </dgm:pt>
    <dgm:pt modelId="{B47DCCEC-379D-4F3B-A945-3F4BEF076D3B}" type="sibTrans" cxnId="{4CD40AEA-EC50-4C81-AFC9-133FB533DC97}">
      <dgm:prSet/>
      <dgm:spPr/>
      <dgm:t>
        <a:bodyPr/>
        <a:lstStyle/>
        <a:p>
          <a:endParaRPr lang="es-CO"/>
        </a:p>
      </dgm:t>
    </dgm:pt>
    <dgm:pt modelId="{579486CB-D808-47FC-BC64-1938C3D1A9B4}">
      <dgm:prSet custT="1"/>
      <dgm:spPr/>
      <dgm:t>
        <a:bodyPr/>
        <a:lstStyle/>
        <a:p>
          <a:pPr algn="l"/>
          <a:endParaRPr lang="es-CO" sz="1200" b="0" dirty="0">
            <a:latin typeface="Arial Narrow" panose="020B0606020202030204" pitchFamily="34" charset="0"/>
          </a:endParaRPr>
        </a:p>
      </dgm:t>
    </dgm:pt>
    <dgm:pt modelId="{DE940589-D729-4048-A09A-0EFEF009180E}" type="parTrans" cxnId="{5A472F73-2D55-44B3-9F0E-6E48E69D4A1A}">
      <dgm:prSet/>
      <dgm:spPr/>
      <dgm:t>
        <a:bodyPr/>
        <a:lstStyle/>
        <a:p>
          <a:endParaRPr lang="es-CO"/>
        </a:p>
      </dgm:t>
    </dgm:pt>
    <dgm:pt modelId="{DEBF849A-DBDC-4784-AEB1-122F444743ED}" type="sibTrans" cxnId="{5A472F73-2D55-44B3-9F0E-6E48E69D4A1A}">
      <dgm:prSet/>
      <dgm:spPr/>
      <dgm:t>
        <a:bodyPr/>
        <a:lstStyle/>
        <a:p>
          <a:endParaRPr lang="es-CO"/>
        </a:p>
      </dgm:t>
    </dgm:pt>
    <dgm:pt modelId="{C3B3EB3B-D169-4075-A1C3-915273497FCE}">
      <dgm:prSet custT="1"/>
      <dgm:spPr/>
      <dgm:t>
        <a:bodyPr/>
        <a:lstStyle/>
        <a:p>
          <a:pPr algn="l"/>
          <a:endParaRPr lang="es-CO" sz="1400" b="1" dirty="0">
            <a:latin typeface="Arial Narrow" panose="020B0606020202030204" pitchFamily="34" charset="0"/>
          </a:endParaRPr>
        </a:p>
      </dgm:t>
    </dgm:pt>
    <dgm:pt modelId="{01C43C02-69AA-4C0A-A843-9677D3B5CC2C}" type="parTrans" cxnId="{B2CA7599-58FF-4CD7-B1F2-ED99E92CF565}">
      <dgm:prSet/>
      <dgm:spPr/>
      <dgm:t>
        <a:bodyPr/>
        <a:lstStyle/>
        <a:p>
          <a:endParaRPr lang="es-CO"/>
        </a:p>
      </dgm:t>
    </dgm:pt>
    <dgm:pt modelId="{605C9D77-1A8D-4982-B352-F876144A2CA1}" type="sibTrans" cxnId="{B2CA7599-58FF-4CD7-B1F2-ED99E92CF565}">
      <dgm:prSet/>
      <dgm:spPr/>
      <dgm:t>
        <a:bodyPr/>
        <a:lstStyle/>
        <a:p>
          <a:endParaRPr lang="es-CO"/>
        </a:p>
      </dgm:t>
    </dgm:pt>
    <dgm:pt modelId="{40AC0E5B-4E1F-4EB8-A4E0-CF9CBDDA92C0}">
      <dgm:prSet custT="1"/>
      <dgm:spPr/>
      <dgm:t>
        <a:bodyPr/>
        <a:lstStyle/>
        <a:p>
          <a:pPr algn="l"/>
          <a:endParaRPr lang="es-CO" sz="800" dirty="0"/>
        </a:p>
      </dgm:t>
    </dgm:pt>
    <dgm:pt modelId="{886ECC30-D58A-41E9-9E67-4D9EBA63E466}" type="parTrans" cxnId="{65512CCB-167A-4C6F-9BE7-A195228D66B2}">
      <dgm:prSet/>
      <dgm:spPr/>
      <dgm:t>
        <a:bodyPr/>
        <a:lstStyle/>
        <a:p>
          <a:endParaRPr lang="es-CO"/>
        </a:p>
      </dgm:t>
    </dgm:pt>
    <dgm:pt modelId="{2FA87F9C-B40C-4360-89F6-21938C48AC32}" type="sibTrans" cxnId="{65512CCB-167A-4C6F-9BE7-A195228D66B2}">
      <dgm:prSet/>
      <dgm:spPr/>
      <dgm:t>
        <a:bodyPr/>
        <a:lstStyle/>
        <a:p>
          <a:endParaRPr lang="es-CO"/>
        </a:p>
      </dgm:t>
    </dgm:pt>
    <dgm:pt modelId="{F07AD0D5-E8D1-4B75-ABE5-0B428A67830A}">
      <dgm:prSet custT="1"/>
      <dgm:spPr/>
      <dgm:t>
        <a:bodyPr/>
        <a:lstStyle/>
        <a:p>
          <a:pPr algn="l"/>
          <a:r>
            <a:rPr lang="es-CO" sz="1400" b="1" dirty="0">
              <a:latin typeface="Arial Narrow" panose="020B0606020202030204" pitchFamily="34" charset="0"/>
            </a:rPr>
            <a:t>Incremento</a:t>
          </a:r>
          <a:r>
            <a:rPr lang="es-CO" sz="1200" b="1" dirty="0">
              <a:latin typeface="Arial Narrow" panose="020B0606020202030204" pitchFamily="34" charset="0"/>
            </a:rPr>
            <a:t>  </a:t>
          </a:r>
          <a:r>
            <a:rPr lang="es-CO" sz="1200" b="0" dirty="0">
              <a:solidFill>
                <a:schemeClr val="bg1">
                  <a:lumMod val="65000"/>
                </a:schemeClr>
              </a:solidFill>
              <a:latin typeface="Arial Narrow" panose="020B0606020202030204" pitchFamily="34" charset="0"/>
            </a:rPr>
            <a:t>por pago al Conductor de la Dirección General, no hay pago por horas extras en el año 2022</a:t>
          </a:r>
        </a:p>
      </dgm:t>
    </dgm:pt>
    <dgm:pt modelId="{22754FD6-AFFD-4038-AAD5-D209EA84F8CF}" type="parTrans" cxnId="{41B3501F-3118-4309-B9BD-83855F3D77F9}">
      <dgm:prSet/>
      <dgm:spPr/>
      <dgm:t>
        <a:bodyPr/>
        <a:lstStyle/>
        <a:p>
          <a:endParaRPr lang="es-CO"/>
        </a:p>
      </dgm:t>
    </dgm:pt>
    <dgm:pt modelId="{7DFE9A22-5734-438A-98FE-CB47FB5EC87B}" type="sibTrans" cxnId="{41B3501F-3118-4309-B9BD-83855F3D77F9}">
      <dgm:prSet/>
      <dgm:spPr/>
      <dgm:t>
        <a:bodyPr/>
        <a:lstStyle/>
        <a:p>
          <a:endParaRPr lang="es-CO"/>
        </a:p>
      </dgm:t>
    </dgm:pt>
    <dgm:pt modelId="{972B433B-784B-4970-A2D1-98C5A15F2D16}">
      <dgm:prSet custT="1"/>
      <dgm:spPr/>
      <dgm:t>
        <a:bodyPr/>
        <a:lstStyle/>
        <a:p>
          <a:pPr algn="l"/>
          <a:endParaRPr lang="es-CO" sz="1400" b="1" dirty="0">
            <a:latin typeface="Arial Narrow" panose="020B0606020202030204" pitchFamily="34" charset="0"/>
          </a:endParaRPr>
        </a:p>
      </dgm:t>
    </dgm:pt>
    <dgm:pt modelId="{94FFF8E2-3412-4702-9323-4E8085608249}" type="parTrans" cxnId="{372D7A01-337A-4F0E-B203-C49CB927C35E}">
      <dgm:prSet/>
      <dgm:spPr/>
      <dgm:t>
        <a:bodyPr/>
        <a:lstStyle/>
        <a:p>
          <a:endParaRPr lang="es-CO"/>
        </a:p>
      </dgm:t>
    </dgm:pt>
    <dgm:pt modelId="{43F5C41A-50C3-45C5-968E-DC34364DB1A9}" type="sibTrans" cxnId="{372D7A01-337A-4F0E-B203-C49CB927C35E}">
      <dgm:prSet/>
      <dgm:spPr/>
      <dgm:t>
        <a:bodyPr/>
        <a:lstStyle/>
        <a:p>
          <a:endParaRPr lang="es-CO"/>
        </a:p>
      </dgm:t>
    </dgm:pt>
    <dgm:pt modelId="{14EC0284-2A24-41BB-8457-B9E1E82D6805}">
      <dgm:prSet custT="1"/>
      <dgm:spPr/>
      <dgm:t>
        <a:bodyPr/>
        <a:lstStyle/>
        <a:p>
          <a:pPr algn="l"/>
          <a:endParaRPr lang="es-CO" sz="1400" b="1" dirty="0">
            <a:latin typeface="Arial Narrow" panose="020B0606020202030204" pitchFamily="34" charset="0"/>
          </a:endParaRPr>
        </a:p>
      </dgm:t>
    </dgm:pt>
    <dgm:pt modelId="{213B703E-CDA0-4747-ABB1-AEB23393AF36}" type="parTrans" cxnId="{6440E8CA-7A86-4F09-BDA1-21DDEEA24CDB}">
      <dgm:prSet/>
      <dgm:spPr/>
      <dgm:t>
        <a:bodyPr/>
        <a:lstStyle/>
        <a:p>
          <a:endParaRPr lang="es-CO"/>
        </a:p>
      </dgm:t>
    </dgm:pt>
    <dgm:pt modelId="{E4983A3D-9FC3-46A3-A57A-E76AD8C37FA3}" type="sibTrans" cxnId="{6440E8CA-7A86-4F09-BDA1-21DDEEA24CDB}">
      <dgm:prSet/>
      <dgm:spPr/>
      <dgm:t>
        <a:bodyPr/>
        <a:lstStyle/>
        <a:p>
          <a:endParaRPr lang="es-CO"/>
        </a:p>
      </dgm:t>
    </dgm:pt>
    <dgm:pt modelId="{66D5AE49-0702-4BE5-87E9-82671AC7450A}">
      <dgm:prSet custT="1"/>
      <dgm:spPr/>
      <dgm:t>
        <a:bodyPr/>
        <a:lstStyle/>
        <a:p>
          <a:pPr algn="l"/>
          <a:endParaRPr lang="es-CO" sz="1400" b="1" dirty="0">
            <a:latin typeface="Arial Narrow" panose="020B0606020202030204" pitchFamily="34" charset="0"/>
          </a:endParaRPr>
        </a:p>
      </dgm:t>
    </dgm:pt>
    <dgm:pt modelId="{0182CA87-8E5C-449E-967D-E97847F8167E}" type="parTrans" cxnId="{08F86662-AF93-4EBA-94D9-4D3B893B33A9}">
      <dgm:prSet/>
      <dgm:spPr/>
      <dgm:t>
        <a:bodyPr/>
        <a:lstStyle/>
        <a:p>
          <a:endParaRPr lang="es-CO"/>
        </a:p>
      </dgm:t>
    </dgm:pt>
    <dgm:pt modelId="{FD55B462-A6EC-46FB-A395-3EA0EA29D57D}" type="sibTrans" cxnId="{08F86662-AF93-4EBA-94D9-4D3B893B33A9}">
      <dgm:prSet/>
      <dgm:spPr/>
      <dgm:t>
        <a:bodyPr/>
        <a:lstStyle/>
        <a:p>
          <a:endParaRPr lang="es-CO"/>
        </a:p>
      </dgm:t>
    </dgm:pt>
    <dgm:pt modelId="{FBD5F581-81D4-4694-842A-44560D074EE3}">
      <dgm:prSet custT="1"/>
      <dgm:spPr/>
      <dgm:t>
        <a:bodyPr/>
        <a:lstStyle/>
        <a:p>
          <a:pPr algn="just"/>
          <a:r>
            <a:rPr lang="es-CO" sz="1400" b="0" dirty="0">
              <a:latin typeface="Arial Narrow" panose="020B0606020202030204" pitchFamily="34" charset="0"/>
            </a:rPr>
            <a:t>I</a:t>
          </a:r>
          <a:r>
            <a:rPr lang="es-CO" sz="1400" b="1" dirty="0">
              <a:latin typeface="Arial Narrow" panose="020B0606020202030204" pitchFamily="34" charset="0"/>
            </a:rPr>
            <a:t>ncremento</a:t>
          </a:r>
          <a:r>
            <a:rPr lang="es-CO" sz="1400" b="0" dirty="0">
              <a:latin typeface="Arial Narrow" panose="020B0606020202030204" pitchFamily="34" charset="0"/>
            </a:rPr>
            <a:t> </a:t>
          </a:r>
          <a:r>
            <a:rPr lang="es-CO" sz="1200" b="0" dirty="0">
              <a:solidFill>
                <a:schemeClr val="bg1">
                  <a:lumMod val="65000"/>
                </a:schemeClr>
              </a:solidFill>
              <a:latin typeface="Arial Narrow" panose="020B0606020202030204" pitchFamily="34" charset="0"/>
            </a:rPr>
            <a:t>en los empleos de planta provistos de 2 funcionarios pasando de 63 en el año 2022 a 65 en el año 2023 Disminuye de 1 vacante definitiva pasando de 5 vacantes en el primer trimestre del año 2022 y 4 en el año 2023. se mantienen las 2 vacantes transitorias, que corresponden a funcionarias que se encuentran en encargo la entidad</a:t>
          </a:r>
          <a:r>
            <a:rPr lang="es-CO" sz="1200" b="0" dirty="0">
              <a:solidFill>
                <a:srgbClr val="00B050"/>
              </a:solidFill>
              <a:latin typeface="Arial Narrow" panose="020B0606020202030204" pitchFamily="34" charset="0"/>
            </a:rPr>
            <a:t>.</a:t>
          </a:r>
        </a:p>
      </dgm:t>
    </dgm:pt>
    <dgm:pt modelId="{04996868-D44D-41AB-8550-73F1006CBD06}" type="parTrans" cxnId="{70A726FF-17E0-4457-97FF-98C0A77BD507}">
      <dgm:prSet/>
      <dgm:spPr/>
      <dgm:t>
        <a:bodyPr/>
        <a:lstStyle/>
        <a:p>
          <a:endParaRPr lang="es-CO"/>
        </a:p>
      </dgm:t>
    </dgm:pt>
    <dgm:pt modelId="{944E78DC-C36C-427E-8D95-F9F480347920}" type="sibTrans" cxnId="{70A726FF-17E0-4457-97FF-98C0A77BD507}">
      <dgm:prSet/>
      <dgm:spPr/>
      <dgm:t>
        <a:bodyPr/>
        <a:lstStyle/>
        <a:p>
          <a:endParaRPr lang="es-CO"/>
        </a:p>
      </dgm:t>
    </dgm:pt>
    <dgm:pt modelId="{C42249BA-9F91-41B7-A191-7C1723F809C8}">
      <dgm:prSet custT="1"/>
      <dgm:spPr/>
      <dgm:t>
        <a:bodyPr/>
        <a:lstStyle/>
        <a:p>
          <a:pPr algn="l"/>
          <a:endParaRPr lang="es-CO" sz="1200" b="0" dirty="0">
            <a:latin typeface="Arial Narrow" panose="020B0606020202030204" pitchFamily="34" charset="0"/>
          </a:endParaRPr>
        </a:p>
      </dgm:t>
    </dgm:pt>
    <dgm:pt modelId="{B12AB981-EAA1-4A7D-804E-BB9682D6DB6F}" type="parTrans" cxnId="{362404DF-8478-4B5D-803F-68631696A95E}">
      <dgm:prSet/>
      <dgm:spPr/>
      <dgm:t>
        <a:bodyPr/>
        <a:lstStyle/>
        <a:p>
          <a:endParaRPr lang="es-CO"/>
        </a:p>
      </dgm:t>
    </dgm:pt>
    <dgm:pt modelId="{BAC879F8-766F-4AB4-80E0-37AF15CDB46A}" type="sibTrans" cxnId="{362404DF-8478-4B5D-803F-68631696A95E}">
      <dgm:prSet/>
      <dgm:spPr/>
      <dgm:t>
        <a:bodyPr/>
        <a:lstStyle/>
        <a:p>
          <a:endParaRPr lang="es-CO"/>
        </a:p>
      </dgm:t>
    </dgm:pt>
    <dgm:pt modelId="{EF2231AB-38FF-4B9C-BCA5-6D1311E70378}">
      <dgm:prSet custT="1"/>
      <dgm:spPr/>
      <dgm:t>
        <a:bodyPr/>
        <a:lstStyle/>
        <a:p>
          <a:pPr algn="just"/>
          <a:r>
            <a:rPr lang="es-MX" sz="1400" b="1" dirty="0">
              <a:latin typeface="Arial Narrow" panose="020B0606020202030204" pitchFamily="34" charset="0"/>
            </a:rPr>
            <a:t>Viáticos, Gastos de Viaje, Compensatorios a funcionarios de la entidad</a:t>
          </a:r>
          <a:endParaRPr lang="es-CO" sz="1400" b="1" dirty="0">
            <a:latin typeface="Arial Narrow" panose="020B0606020202030204" pitchFamily="34" charset="0"/>
          </a:endParaRPr>
        </a:p>
      </dgm:t>
    </dgm:pt>
    <dgm:pt modelId="{97DFA05F-5F85-43CA-AB6F-D6038B614308}" type="parTrans" cxnId="{CB94F9BE-BB00-435C-9A3B-1024B94F3365}">
      <dgm:prSet/>
      <dgm:spPr/>
      <dgm:t>
        <a:bodyPr/>
        <a:lstStyle/>
        <a:p>
          <a:endParaRPr lang="es-CO"/>
        </a:p>
      </dgm:t>
    </dgm:pt>
    <dgm:pt modelId="{65B6B9C4-6B04-4933-845D-AB64436A302F}" type="sibTrans" cxnId="{CB94F9BE-BB00-435C-9A3B-1024B94F3365}">
      <dgm:prSet/>
      <dgm:spPr/>
      <dgm:t>
        <a:bodyPr/>
        <a:lstStyle/>
        <a:p>
          <a:endParaRPr lang="es-CO"/>
        </a:p>
      </dgm:t>
    </dgm:pt>
    <dgm:pt modelId="{878C2630-28C3-417A-AFCC-DBBFCAC0B946}">
      <dgm:prSet custT="1"/>
      <dgm:spPr/>
      <dgm:t>
        <a:bodyPr/>
        <a:lstStyle/>
        <a:p>
          <a:pPr algn="l"/>
          <a:r>
            <a:rPr lang="es-CO" sz="1400" b="1" dirty="0">
              <a:latin typeface="Arial Narrow" panose="020B0606020202030204" pitchFamily="34" charset="0"/>
            </a:rPr>
            <a:t>Incremento por </a:t>
          </a:r>
          <a:r>
            <a:rPr lang="es-CO" sz="1200" b="0" dirty="0">
              <a:solidFill>
                <a:schemeClr val="bg1">
                  <a:lumMod val="65000"/>
                </a:schemeClr>
              </a:solidFill>
              <a:latin typeface="Arial Narrow" panose="020B0606020202030204" pitchFamily="34" charset="0"/>
            </a:rPr>
            <a:t>Pago al Conductor de la Dirección General, no hay pago por horas extras en el año 2022</a:t>
          </a:r>
          <a:endParaRPr lang="es-CO" sz="1200" b="0" dirty="0">
            <a:latin typeface="Arial Narrow" panose="020B0606020202030204" pitchFamily="34" charset="0"/>
          </a:endParaRPr>
        </a:p>
      </dgm:t>
    </dgm:pt>
    <dgm:pt modelId="{56D58B60-46AA-4F94-A9D0-33AA79674DDF}" type="parTrans" cxnId="{98A6E152-5BD9-4F25-9FD3-EE3BF43B9D92}">
      <dgm:prSet/>
      <dgm:spPr/>
      <dgm:t>
        <a:bodyPr/>
        <a:lstStyle/>
        <a:p>
          <a:endParaRPr lang="es-CO"/>
        </a:p>
      </dgm:t>
    </dgm:pt>
    <dgm:pt modelId="{CCA067E1-416C-4418-9FD6-845DC16FC38C}" type="sibTrans" cxnId="{98A6E152-5BD9-4F25-9FD3-EE3BF43B9D92}">
      <dgm:prSet/>
      <dgm:spPr/>
      <dgm:t>
        <a:bodyPr/>
        <a:lstStyle/>
        <a:p>
          <a:endParaRPr lang="es-CO"/>
        </a:p>
      </dgm:t>
    </dgm:pt>
    <dgm:pt modelId="{79BDD558-3EC9-4F2B-8A02-CE941BED77A4}">
      <dgm:prSet custT="1"/>
      <dgm:spPr/>
      <dgm:t>
        <a:bodyPr/>
        <a:lstStyle/>
        <a:p>
          <a:pPr algn="l"/>
          <a:endParaRPr lang="es-CO" sz="1200" b="0" dirty="0">
            <a:latin typeface="Arial Narrow" panose="020B0606020202030204" pitchFamily="34" charset="0"/>
          </a:endParaRPr>
        </a:p>
      </dgm:t>
    </dgm:pt>
    <dgm:pt modelId="{7AF2616A-DCB4-46D4-935D-DC61A481B3C5}" type="parTrans" cxnId="{B55429A5-654A-4D5E-B0B1-96B31464D093}">
      <dgm:prSet/>
      <dgm:spPr/>
      <dgm:t>
        <a:bodyPr/>
        <a:lstStyle/>
        <a:p>
          <a:endParaRPr lang="es-CO"/>
        </a:p>
      </dgm:t>
    </dgm:pt>
    <dgm:pt modelId="{B28A7666-40C0-4C98-969B-3E682DF5255C}" type="sibTrans" cxnId="{B55429A5-654A-4D5E-B0B1-96B31464D093}">
      <dgm:prSet/>
      <dgm:spPr/>
      <dgm:t>
        <a:bodyPr/>
        <a:lstStyle/>
        <a:p>
          <a:endParaRPr lang="es-CO"/>
        </a:p>
      </dgm:t>
    </dgm:pt>
    <dgm:pt modelId="{160EE8E4-1810-40FD-8B0C-E29E4D6D70B2}">
      <dgm:prSet custT="1"/>
      <dgm:spPr/>
      <dgm:t>
        <a:bodyPr/>
        <a:lstStyle/>
        <a:p>
          <a:pPr algn="l"/>
          <a:r>
            <a:rPr lang="es-CO" sz="1400" b="1" dirty="0">
              <a:latin typeface="Arial Narrow" panose="020B0606020202030204" pitchFamily="34" charset="0"/>
            </a:rPr>
            <a:t>No hay </a:t>
          </a:r>
          <a:r>
            <a:rPr lang="es-CO" sz="1200" b="0" dirty="0">
              <a:solidFill>
                <a:schemeClr val="bg1">
                  <a:lumMod val="65000"/>
                </a:schemeClr>
              </a:solidFill>
              <a:latin typeface="Arial Narrow" panose="020B0606020202030204" pitchFamily="34" charset="0"/>
            </a:rPr>
            <a:t>pago de compensatorios viáticos ni gastos de viaje en el año 2022 y 2023</a:t>
          </a:r>
        </a:p>
      </dgm:t>
    </dgm:pt>
    <dgm:pt modelId="{567B07FE-9EDF-4AB3-A3E2-D4B9079A401F}" type="parTrans" cxnId="{25C3C52E-D9B3-4711-A250-DFEFD0580750}">
      <dgm:prSet/>
      <dgm:spPr/>
      <dgm:t>
        <a:bodyPr/>
        <a:lstStyle/>
        <a:p>
          <a:endParaRPr lang="es-CO"/>
        </a:p>
      </dgm:t>
    </dgm:pt>
    <dgm:pt modelId="{31C487F4-1804-4892-9523-A661A5B7C5FC}" type="sibTrans" cxnId="{25C3C52E-D9B3-4711-A250-DFEFD0580750}">
      <dgm:prSet/>
      <dgm:spPr/>
      <dgm:t>
        <a:bodyPr/>
        <a:lstStyle/>
        <a:p>
          <a:endParaRPr lang="es-CO"/>
        </a:p>
      </dgm:t>
    </dgm:pt>
    <dgm:pt modelId="{4BA5D226-460B-44AF-A433-61A2F0B1377A}">
      <dgm:prSet custT="1"/>
      <dgm:spPr/>
      <dgm:t>
        <a:bodyPr/>
        <a:lstStyle/>
        <a:p>
          <a:pPr algn="l"/>
          <a:r>
            <a:rPr lang="es-CO" sz="1400" b="1" dirty="0">
              <a:latin typeface="Arial Narrow" panose="020B0606020202030204" pitchFamily="34" charset="0"/>
            </a:rPr>
            <a:t>No hay </a:t>
          </a:r>
          <a:r>
            <a:rPr lang="es-CO" sz="1200" b="0" dirty="0">
              <a:solidFill>
                <a:schemeClr val="bg1">
                  <a:lumMod val="65000"/>
                </a:schemeClr>
              </a:solidFill>
              <a:latin typeface="Arial Narrow" panose="020B0606020202030204" pitchFamily="34" charset="0"/>
            </a:rPr>
            <a:t>pago de  vacaciones en el año 2022 y 2023</a:t>
          </a:r>
        </a:p>
      </dgm:t>
    </dgm:pt>
    <dgm:pt modelId="{C8D1114E-9CDD-4593-A3C2-01CBE85801E4}" type="parTrans" cxnId="{96115455-4E31-4E67-A32F-A7982E9FD33E}">
      <dgm:prSet/>
      <dgm:spPr/>
      <dgm:t>
        <a:bodyPr/>
        <a:lstStyle/>
        <a:p>
          <a:endParaRPr lang="es-CO"/>
        </a:p>
      </dgm:t>
    </dgm:pt>
    <dgm:pt modelId="{6B99907B-A180-4A76-A2EF-FB581FC645A9}" type="sibTrans" cxnId="{96115455-4E31-4E67-A32F-A7982E9FD33E}">
      <dgm:prSet/>
      <dgm:spPr/>
      <dgm:t>
        <a:bodyPr/>
        <a:lstStyle/>
        <a:p>
          <a:endParaRPr lang="es-CO"/>
        </a:p>
      </dgm:t>
    </dgm:pt>
    <dgm:pt modelId="{0B92CA66-5C35-4DCE-BC86-16D4EECB1955}">
      <dgm:prSet custT="1"/>
      <dgm:spPr/>
      <dgm:t>
        <a:bodyPr/>
        <a:lstStyle/>
        <a:p>
          <a:pPr algn="l"/>
          <a:endParaRPr lang="es-CO" sz="1400" b="1" dirty="0">
            <a:latin typeface="Arial Narrow" panose="020B0606020202030204" pitchFamily="34" charset="0"/>
          </a:endParaRPr>
        </a:p>
      </dgm:t>
    </dgm:pt>
    <dgm:pt modelId="{75AEFB57-F9BC-4D14-8EFE-C9493689AC36}" type="parTrans" cxnId="{C1A7F4A3-1FBB-4975-BDD5-44ADE9AC149D}">
      <dgm:prSet/>
      <dgm:spPr/>
      <dgm:t>
        <a:bodyPr/>
        <a:lstStyle/>
        <a:p>
          <a:endParaRPr lang="es-CO"/>
        </a:p>
      </dgm:t>
    </dgm:pt>
    <dgm:pt modelId="{122EBB36-3B5D-4646-8513-7FB147AE8750}" type="sibTrans" cxnId="{C1A7F4A3-1FBB-4975-BDD5-44ADE9AC149D}">
      <dgm:prSet/>
      <dgm:spPr/>
      <dgm:t>
        <a:bodyPr/>
        <a:lstStyle/>
        <a:p>
          <a:endParaRPr lang="es-CO"/>
        </a:p>
      </dgm:t>
    </dgm:pt>
    <dgm:pt modelId="{26A3E983-D9E8-4542-8C43-0768F8792F0E}">
      <dgm:prSet custT="1"/>
      <dgm:spPr/>
      <dgm:t>
        <a:bodyPr/>
        <a:lstStyle/>
        <a:p>
          <a:pPr algn="l"/>
          <a:endParaRPr lang="es-CO" sz="1200" b="1" dirty="0">
            <a:latin typeface="Arial Narrow" panose="020B0606020202030204" pitchFamily="34" charset="0"/>
          </a:endParaRPr>
        </a:p>
      </dgm:t>
    </dgm:pt>
    <dgm:pt modelId="{3CDAAB6C-7FBB-46E1-96A5-7D1B1819D600}" type="parTrans" cxnId="{94ADE89A-DEEE-4817-849A-22F499011C50}">
      <dgm:prSet/>
      <dgm:spPr/>
      <dgm:t>
        <a:bodyPr/>
        <a:lstStyle/>
        <a:p>
          <a:endParaRPr lang="es-CO"/>
        </a:p>
      </dgm:t>
    </dgm:pt>
    <dgm:pt modelId="{5F219A39-FB07-4A3D-ACF5-825753F6F8A7}" type="sibTrans" cxnId="{94ADE89A-DEEE-4817-849A-22F499011C50}">
      <dgm:prSet/>
      <dgm:spPr/>
      <dgm:t>
        <a:bodyPr/>
        <a:lstStyle/>
        <a:p>
          <a:endParaRPr lang="es-CO"/>
        </a:p>
      </dgm:t>
    </dgm:pt>
    <dgm:pt modelId="{95B02252-A422-4C7A-BED1-B8F8557D4714}">
      <dgm:prSet custT="1"/>
      <dgm:spPr/>
      <dgm:t>
        <a:bodyPr/>
        <a:lstStyle/>
        <a:p>
          <a:pPr algn="just"/>
          <a:r>
            <a:rPr lang="es-CO" sz="1400" b="1" dirty="0">
              <a:latin typeface="Arial Narrow" panose="020B0606020202030204" pitchFamily="34" charset="0"/>
            </a:rPr>
            <a:t>Incremento</a:t>
          </a:r>
          <a:r>
            <a:rPr lang="es-CO" sz="1200" b="0" dirty="0">
              <a:latin typeface="Arial Narrow" panose="020B0606020202030204" pitchFamily="34" charset="0"/>
            </a:rPr>
            <a:t> </a:t>
          </a:r>
          <a:r>
            <a:rPr lang="es-CO" sz="1200" b="0" dirty="0">
              <a:solidFill>
                <a:schemeClr val="bg1">
                  <a:lumMod val="65000"/>
                </a:schemeClr>
              </a:solidFill>
              <a:latin typeface="Arial Narrow" panose="020B0606020202030204" pitchFamily="34" charset="0"/>
            </a:rPr>
            <a:t>Durante el segundo trimestre del año 2023 se pagaron vacaciones por $ 104.433.850, por el retiro de 10 exfuncionarios de la entidad</a:t>
          </a:r>
          <a:endParaRPr lang="es-CO" sz="1200" dirty="0">
            <a:solidFill>
              <a:schemeClr val="bg1">
                <a:lumMod val="65000"/>
              </a:schemeClr>
            </a:solidFill>
            <a:latin typeface="Arial Narrow" panose="020B0606020202030204" pitchFamily="34" charset="0"/>
          </a:endParaRPr>
        </a:p>
      </dgm:t>
    </dgm:pt>
    <dgm:pt modelId="{D0F64F77-4FD5-4583-A59D-AD620E55595F}" type="parTrans" cxnId="{BB269108-D182-4804-B092-D82147F39D15}">
      <dgm:prSet/>
      <dgm:spPr/>
      <dgm:t>
        <a:bodyPr/>
        <a:lstStyle/>
        <a:p>
          <a:endParaRPr lang="es-CO"/>
        </a:p>
      </dgm:t>
    </dgm:pt>
    <dgm:pt modelId="{66A82004-1B93-4EDD-B379-51AF89C3BCC1}" type="sibTrans" cxnId="{BB269108-D182-4804-B092-D82147F39D15}">
      <dgm:prSet/>
      <dgm:spPr/>
      <dgm:t>
        <a:bodyPr/>
        <a:lstStyle/>
        <a:p>
          <a:endParaRPr lang="es-CO"/>
        </a:p>
      </dgm:t>
    </dgm:pt>
    <dgm:pt modelId="{388930F0-F9C9-4E85-9F79-DFDD5D5A1612}">
      <dgm:prSet custT="1"/>
      <dgm:spPr/>
      <dgm:t>
        <a:bodyPr/>
        <a:lstStyle/>
        <a:p>
          <a:pPr algn="l"/>
          <a:r>
            <a:rPr lang="es-CO" sz="1400" b="1" dirty="0">
              <a:latin typeface="Arial Narrow" panose="020B0606020202030204" pitchFamily="34" charset="0"/>
            </a:rPr>
            <a:t>No hay </a:t>
          </a:r>
          <a:r>
            <a:rPr lang="es-CO" sz="1200" b="0" dirty="0">
              <a:solidFill>
                <a:schemeClr val="bg1">
                  <a:lumMod val="65000"/>
                </a:schemeClr>
              </a:solidFill>
              <a:latin typeface="Arial Narrow" panose="020B0606020202030204" pitchFamily="34" charset="0"/>
            </a:rPr>
            <a:t>pago de compensatorios viáticos ni gastos de viaje en el año 2022 y 2023</a:t>
          </a:r>
        </a:p>
      </dgm:t>
    </dgm:pt>
    <dgm:pt modelId="{6FA1A785-E91E-4666-B64D-5AEBB4FC9AF2}" type="parTrans" cxnId="{11968122-BF03-416A-AEE0-2ED2568EF3B1}">
      <dgm:prSet/>
      <dgm:spPr/>
      <dgm:t>
        <a:bodyPr/>
        <a:lstStyle/>
        <a:p>
          <a:endParaRPr lang="es-CO"/>
        </a:p>
      </dgm:t>
    </dgm:pt>
    <dgm:pt modelId="{680B9D89-2C4F-446E-8538-CB51D40C8AA2}" type="sibTrans" cxnId="{11968122-BF03-416A-AEE0-2ED2568EF3B1}">
      <dgm:prSet/>
      <dgm:spPr/>
      <dgm:t>
        <a:bodyPr/>
        <a:lstStyle/>
        <a:p>
          <a:endParaRPr lang="es-CO"/>
        </a:p>
      </dgm:t>
    </dgm:pt>
    <dgm:pt modelId="{2EBB7894-F966-4A91-95D3-ACB10B7EB17E}">
      <dgm:prSet custT="1"/>
      <dgm:spPr/>
      <dgm:t>
        <a:bodyPr/>
        <a:lstStyle/>
        <a:p>
          <a:pPr algn="l"/>
          <a:endParaRPr lang="es-CO" sz="1200" b="1" dirty="0">
            <a:solidFill>
              <a:srgbClr val="00B050"/>
            </a:solidFill>
            <a:latin typeface="Arial Narrow" panose="020B0606020202030204" pitchFamily="34" charset="0"/>
          </a:endParaRPr>
        </a:p>
      </dgm:t>
    </dgm:pt>
    <dgm:pt modelId="{2193FA6B-6E69-4AD0-A75C-F25CEE6880ED}" type="parTrans" cxnId="{1A5ADF43-94F2-4C26-B2C2-55F5C24B59D6}">
      <dgm:prSet/>
      <dgm:spPr/>
      <dgm:t>
        <a:bodyPr/>
        <a:lstStyle/>
        <a:p>
          <a:endParaRPr lang="es-CO"/>
        </a:p>
      </dgm:t>
    </dgm:pt>
    <dgm:pt modelId="{87B2D140-D038-4B8F-B2FE-68F15CDA50CF}" type="sibTrans" cxnId="{1A5ADF43-94F2-4C26-B2C2-55F5C24B59D6}">
      <dgm:prSet/>
      <dgm:spPr/>
      <dgm:t>
        <a:bodyPr/>
        <a:lstStyle/>
        <a:p>
          <a:endParaRPr lang="es-CO"/>
        </a:p>
      </dgm:t>
    </dgm:pt>
    <dgm:pt modelId="{9C793056-2096-4B76-A3BC-B32B80435A17}">
      <dgm:prSet custT="1"/>
      <dgm:spPr/>
      <dgm:t>
        <a:bodyPr/>
        <a:lstStyle/>
        <a:p>
          <a:pPr algn="l"/>
          <a:endParaRPr lang="es-CO" sz="1200" dirty="0">
            <a:latin typeface="Arial Narrow" panose="020B0606020202030204" pitchFamily="34" charset="0"/>
          </a:endParaRPr>
        </a:p>
      </dgm:t>
    </dgm:pt>
    <dgm:pt modelId="{F6076D42-D425-4BF6-9CC0-FC0BF77545C4}" type="parTrans" cxnId="{D47E2E5B-A3C5-43E3-8BBE-4EF6A6CF53AA}">
      <dgm:prSet/>
      <dgm:spPr/>
      <dgm:t>
        <a:bodyPr/>
        <a:lstStyle/>
        <a:p>
          <a:endParaRPr lang="es-CO"/>
        </a:p>
      </dgm:t>
    </dgm:pt>
    <dgm:pt modelId="{E25C2B58-0064-44A2-BF9F-1907E4F3D3AA}" type="sibTrans" cxnId="{D47E2E5B-A3C5-43E3-8BBE-4EF6A6CF53AA}">
      <dgm:prSet/>
      <dgm:spPr/>
      <dgm:t>
        <a:bodyPr/>
        <a:lstStyle/>
        <a:p>
          <a:endParaRPr lang="es-CO"/>
        </a:p>
      </dgm:t>
    </dgm:pt>
    <dgm:pt modelId="{04D982E0-B9BB-402B-A7E2-88773A5F1E40}">
      <dgm:prSet custT="1"/>
      <dgm:spPr/>
      <dgm:t>
        <a:bodyPr/>
        <a:lstStyle/>
        <a:p>
          <a:pPr algn="l"/>
          <a:endParaRPr lang="es-CO" sz="1200" b="0" dirty="0">
            <a:solidFill>
              <a:srgbClr val="FF0000"/>
            </a:solidFill>
            <a:latin typeface="Arial Narrow" panose="020B0606020202030204" pitchFamily="34" charset="0"/>
          </a:endParaRPr>
        </a:p>
      </dgm:t>
    </dgm:pt>
    <dgm:pt modelId="{FB626186-D39A-41FE-AEC3-212A0B733BD5}" type="parTrans" cxnId="{81657E3D-8D22-4E7D-B757-3E7126D24ABD}">
      <dgm:prSet/>
      <dgm:spPr/>
      <dgm:t>
        <a:bodyPr/>
        <a:lstStyle/>
        <a:p>
          <a:endParaRPr lang="es-CO"/>
        </a:p>
      </dgm:t>
    </dgm:pt>
    <dgm:pt modelId="{39D4C357-1481-447E-8A2A-000621A9E8A3}" type="sibTrans" cxnId="{81657E3D-8D22-4E7D-B757-3E7126D24ABD}">
      <dgm:prSet/>
      <dgm:spPr/>
      <dgm:t>
        <a:bodyPr/>
        <a:lstStyle/>
        <a:p>
          <a:endParaRPr lang="es-CO"/>
        </a:p>
      </dgm:t>
    </dgm:pt>
    <dgm:pt modelId="{5C44EC19-8714-469F-90BC-2B6B4F8F7D90}">
      <dgm:prSet custT="1"/>
      <dgm:spPr/>
      <dgm:t>
        <a:bodyPr/>
        <a:lstStyle/>
        <a:p>
          <a:pPr algn="l"/>
          <a:r>
            <a:rPr lang="es-MX" sz="1400" b="1" dirty="0">
              <a:latin typeface="Arial Narrow" panose="020B0606020202030204" pitchFamily="34" charset="0"/>
            </a:rPr>
            <a:t>Empleo de Planta Fija </a:t>
          </a:r>
          <a:endParaRPr lang="es-CO" sz="1400" b="1" dirty="0">
            <a:latin typeface="Arial Narrow" panose="020B0606020202030204" pitchFamily="34" charset="0"/>
          </a:endParaRPr>
        </a:p>
      </dgm:t>
    </dgm:pt>
    <dgm:pt modelId="{456F627D-4EF2-43DE-AD68-5AD81DD6BA42}" type="parTrans" cxnId="{80595AAC-BAFB-4DC4-A85F-A51B4BC8C409}">
      <dgm:prSet/>
      <dgm:spPr/>
      <dgm:t>
        <a:bodyPr/>
        <a:lstStyle/>
        <a:p>
          <a:endParaRPr lang="es-CO"/>
        </a:p>
      </dgm:t>
    </dgm:pt>
    <dgm:pt modelId="{A5845D87-6CB4-4EAD-980A-A7BCD8157B1D}" type="sibTrans" cxnId="{80595AAC-BAFB-4DC4-A85F-A51B4BC8C409}">
      <dgm:prSet/>
      <dgm:spPr/>
      <dgm:t>
        <a:bodyPr/>
        <a:lstStyle/>
        <a:p>
          <a:endParaRPr lang="es-CO"/>
        </a:p>
      </dgm:t>
    </dgm:pt>
    <dgm:pt modelId="{B29D7549-6FD8-4969-86D1-5D683775CC7B}">
      <dgm:prSet custT="1"/>
      <dgm:spPr/>
      <dgm:t>
        <a:bodyPr/>
        <a:lstStyle/>
        <a:p>
          <a:pPr algn="l"/>
          <a:endParaRPr lang="es-CO" sz="1400" b="1" dirty="0">
            <a:latin typeface="Arial Narrow" panose="020B0606020202030204" pitchFamily="34" charset="0"/>
          </a:endParaRPr>
        </a:p>
      </dgm:t>
    </dgm:pt>
    <dgm:pt modelId="{DCBACBB4-F8AB-44D3-AA8C-0FA01C1A6EDC}" type="parTrans" cxnId="{A3BACB45-3142-44E8-A188-73678D076A9F}">
      <dgm:prSet/>
      <dgm:spPr/>
      <dgm:t>
        <a:bodyPr/>
        <a:lstStyle/>
        <a:p>
          <a:endParaRPr lang="es-CO"/>
        </a:p>
      </dgm:t>
    </dgm:pt>
    <dgm:pt modelId="{4409F299-EDB9-490C-8A5C-9688D0C8B166}" type="sibTrans" cxnId="{A3BACB45-3142-44E8-A188-73678D076A9F}">
      <dgm:prSet/>
      <dgm:spPr/>
      <dgm:t>
        <a:bodyPr/>
        <a:lstStyle/>
        <a:p>
          <a:endParaRPr lang="es-CO"/>
        </a:p>
      </dgm:t>
    </dgm:pt>
    <dgm:pt modelId="{01B44731-6DF7-477B-A6B1-24854C3F2589}">
      <dgm:prSet custT="1"/>
      <dgm:spPr/>
      <dgm:t>
        <a:bodyPr/>
        <a:lstStyle/>
        <a:p>
          <a:pPr algn="l"/>
          <a:r>
            <a:rPr lang="es-MX" sz="1400" b="1" dirty="0">
              <a:latin typeface="Arial Narrow" panose="020B0606020202030204" pitchFamily="34" charset="0"/>
            </a:rPr>
            <a:t>Horas Extras </a:t>
          </a:r>
          <a:endParaRPr lang="es-CO" sz="1400" b="1" dirty="0">
            <a:latin typeface="Arial Narrow" panose="020B0606020202030204" pitchFamily="34" charset="0"/>
          </a:endParaRPr>
        </a:p>
      </dgm:t>
    </dgm:pt>
    <dgm:pt modelId="{E75986CA-C151-4025-BD60-62AD2CB15D2B}" type="parTrans" cxnId="{C8744582-B40F-467B-86F0-E8F8A1D9739F}">
      <dgm:prSet/>
      <dgm:spPr/>
      <dgm:t>
        <a:bodyPr/>
        <a:lstStyle/>
        <a:p>
          <a:endParaRPr lang="es-CO"/>
        </a:p>
      </dgm:t>
    </dgm:pt>
    <dgm:pt modelId="{9C22F4B6-8994-40BE-82EC-60B19829F6AA}" type="sibTrans" cxnId="{C8744582-B40F-467B-86F0-E8F8A1D9739F}">
      <dgm:prSet/>
      <dgm:spPr/>
      <dgm:t>
        <a:bodyPr/>
        <a:lstStyle/>
        <a:p>
          <a:endParaRPr lang="es-CO"/>
        </a:p>
      </dgm:t>
    </dgm:pt>
    <dgm:pt modelId="{D680CF3D-FC1A-4041-ABA9-47AEC2D9E2D1}">
      <dgm:prSet custT="1"/>
      <dgm:spPr/>
      <dgm:t>
        <a:bodyPr/>
        <a:lstStyle/>
        <a:p>
          <a:pPr algn="l"/>
          <a:endParaRPr lang="es-CO" sz="1200" b="0" dirty="0">
            <a:latin typeface="Arial Narrow" panose="020B0606020202030204" pitchFamily="34" charset="0"/>
          </a:endParaRPr>
        </a:p>
      </dgm:t>
    </dgm:pt>
    <dgm:pt modelId="{37F7E1D5-6F75-4E05-965C-8D68DFB9D359}" type="parTrans" cxnId="{67288BA9-970F-48D9-A87F-4E3B2CEA8679}">
      <dgm:prSet/>
      <dgm:spPr/>
      <dgm:t>
        <a:bodyPr/>
        <a:lstStyle/>
        <a:p>
          <a:endParaRPr lang="es-CO"/>
        </a:p>
      </dgm:t>
    </dgm:pt>
    <dgm:pt modelId="{75094F27-54A2-4C82-9F22-46309AB07B1B}" type="sibTrans" cxnId="{67288BA9-970F-48D9-A87F-4E3B2CEA8679}">
      <dgm:prSet/>
      <dgm:spPr/>
      <dgm:t>
        <a:bodyPr/>
        <a:lstStyle/>
        <a:p>
          <a:endParaRPr lang="es-CO"/>
        </a:p>
      </dgm:t>
    </dgm:pt>
    <dgm:pt modelId="{2ACC0FDC-72C8-4204-A32B-69A6EA96020F}">
      <dgm:prSet custT="1"/>
      <dgm:spPr/>
      <dgm:t>
        <a:bodyPr/>
        <a:lstStyle/>
        <a:p>
          <a:pPr algn="l"/>
          <a:endParaRPr lang="es-CO" sz="1400" b="1" dirty="0">
            <a:latin typeface="Arial Narrow" panose="020B0606020202030204" pitchFamily="34" charset="0"/>
          </a:endParaRPr>
        </a:p>
      </dgm:t>
    </dgm:pt>
    <dgm:pt modelId="{F917540F-61B8-4804-8EE8-E3AC93C4600D}" type="parTrans" cxnId="{78E98C3C-F629-4384-A0A2-2ED54D945726}">
      <dgm:prSet/>
      <dgm:spPr/>
      <dgm:t>
        <a:bodyPr/>
        <a:lstStyle/>
        <a:p>
          <a:endParaRPr lang="es-CO"/>
        </a:p>
      </dgm:t>
    </dgm:pt>
    <dgm:pt modelId="{DF7B8130-1BF5-4639-BBE8-C00EFA143F48}" type="sibTrans" cxnId="{78E98C3C-F629-4384-A0A2-2ED54D945726}">
      <dgm:prSet/>
      <dgm:spPr/>
      <dgm:t>
        <a:bodyPr/>
        <a:lstStyle/>
        <a:p>
          <a:endParaRPr lang="es-CO"/>
        </a:p>
      </dgm:t>
    </dgm:pt>
    <dgm:pt modelId="{D5D73169-923A-439D-9FB7-A6990E0EA4BB}">
      <dgm:prSet custT="1"/>
      <dgm:spPr/>
      <dgm:t>
        <a:bodyPr/>
        <a:lstStyle/>
        <a:p>
          <a:pPr algn="l"/>
          <a:endParaRPr lang="es-CO" sz="1200" b="0" dirty="0">
            <a:latin typeface="Arial Narrow" panose="020B0606020202030204" pitchFamily="34" charset="0"/>
          </a:endParaRPr>
        </a:p>
      </dgm:t>
    </dgm:pt>
    <dgm:pt modelId="{EDF35C32-19B0-4762-ABEB-274952273EAA}" type="parTrans" cxnId="{FC348AA7-8F08-467D-9DD4-42B51A1C9BF9}">
      <dgm:prSet/>
      <dgm:spPr/>
      <dgm:t>
        <a:bodyPr/>
        <a:lstStyle/>
        <a:p>
          <a:endParaRPr lang="es-CO"/>
        </a:p>
      </dgm:t>
    </dgm:pt>
    <dgm:pt modelId="{D95C1554-195D-4AB8-AED2-72BDDCCF8188}" type="sibTrans" cxnId="{FC348AA7-8F08-467D-9DD4-42B51A1C9BF9}">
      <dgm:prSet/>
      <dgm:spPr/>
      <dgm:t>
        <a:bodyPr/>
        <a:lstStyle/>
        <a:p>
          <a:endParaRPr lang="es-CO"/>
        </a:p>
      </dgm:t>
    </dgm:pt>
    <dgm:pt modelId="{285F2516-78E9-4C0F-AEBF-C5F5DDD7CAE3}">
      <dgm:prSet custT="1"/>
      <dgm:spPr/>
      <dgm:t>
        <a:bodyPr/>
        <a:lstStyle/>
        <a:p>
          <a:pPr algn="l"/>
          <a:endParaRPr lang="es-CO" sz="1200" b="0" dirty="0">
            <a:latin typeface="Arial Narrow" panose="020B0606020202030204" pitchFamily="34" charset="0"/>
          </a:endParaRPr>
        </a:p>
      </dgm:t>
    </dgm:pt>
    <dgm:pt modelId="{F9A2ACB6-FEE3-47B8-AC6D-7032CCF31B69}" type="parTrans" cxnId="{ECE706B8-4A77-419D-8C20-51680308CF61}">
      <dgm:prSet/>
      <dgm:spPr/>
      <dgm:t>
        <a:bodyPr/>
        <a:lstStyle/>
        <a:p>
          <a:endParaRPr lang="es-CO"/>
        </a:p>
      </dgm:t>
    </dgm:pt>
    <dgm:pt modelId="{69FBCCCA-4C78-4E4B-B7A2-12FBB186CDA1}" type="sibTrans" cxnId="{ECE706B8-4A77-419D-8C20-51680308CF61}">
      <dgm:prSet/>
      <dgm:spPr/>
      <dgm:t>
        <a:bodyPr/>
        <a:lstStyle/>
        <a:p>
          <a:endParaRPr lang="es-CO"/>
        </a:p>
      </dgm:t>
    </dgm:pt>
    <dgm:pt modelId="{968FC0D1-0AEE-4910-89CC-3B0624CA7773}">
      <dgm:prSet custT="1"/>
      <dgm:spPr/>
      <dgm:t>
        <a:bodyPr/>
        <a:lstStyle/>
        <a:p>
          <a:pPr algn="just"/>
          <a:r>
            <a:rPr lang="es-MX" sz="1400" b="1" dirty="0">
              <a:latin typeface="Arial Narrow" panose="020B0606020202030204" pitchFamily="34" charset="0"/>
            </a:rPr>
            <a:t>Vacaciones </a:t>
          </a:r>
          <a:endParaRPr lang="es-CO" sz="1400" b="1" dirty="0">
            <a:latin typeface="Arial Narrow" panose="020B0606020202030204" pitchFamily="34" charset="0"/>
          </a:endParaRPr>
        </a:p>
      </dgm:t>
    </dgm:pt>
    <dgm:pt modelId="{23F8D11F-78B7-4AF3-B2F0-D71217701DEF}" type="parTrans" cxnId="{E32CC0EE-2677-4530-AD52-80EC31FA1B42}">
      <dgm:prSet/>
      <dgm:spPr/>
      <dgm:t>
        <a:bodyPr/>
        <a:lstStyle/>
        <a:p>
          <a:endParaRPr lang="es-CO"/>
        </a:p>
      </dgm:t>
    </dgm:pt>
    <dgm:pt modelId="{4B91DEA1-C193-4CDA-9E85-FA10168EA437}" type="sibTrans" cxnId="{E32CC0EE-2677-4530-AD52-80EC31FA1B42}">
      <dgm:prSet/>
      <dgm:spPr/>
      <dgm:t>
        <a:bodyPr/>
        <a:lstStyle/>
        <a:p>
          <a:endParaRPr lang="es-CO"/>
        </a:p>
      </dgm:t>
    </dgm:pt>
    <dgm:pt modelId="{157CCDEF-7D25-4A0E-B3E9-886A685F31E2}">
      <dgm:prSet custT="1"/>
      <dgm:spPr/>
      <dgm:t>
        <a:bodyPr/>
        <a:lstStyle/>
        <a:p>
          <a:pPr algn="l"/>
          <a:endParaRPr lang="es-CO" sz="1400" b="1" dirty="0">
            <a:latin typeface="Arial Narrow" panose="020B0606020202030204" pitchFamily="34" charset="0"/>
          </a:endParaRPr>
        </a:p>
      </dgm:t>
    </dgm:pt>
    <dgm:pt modelId="{E5E3F3F3-4F4C-434C-B0D5-5502F092BC95}" type="parTrans" cxnId="{0FA4D2E7-9770-42DF-AFCF-FB14E1324BBF}">
      <dgm:prSet/>
      <dgm:spPr/>
      <dgm:t>
        <a:bodyPr/>
        <a:lstStyle/>
        <a:p>
          <a:endParaRPr lang="es-CO"/>
        </a:p>
      </dgm:t>
    </dgm:pt>
    <dgm:pt modelId="{45D087C1-801B-47BD-8BB4-671200AC0956}" type="sibTrans" cxnId="{0FA4D2E7-9770-42DF-AFCF-FB14E1324BBF}">
      <dgm:prSet/>
      <dgm:spPr/>
      <dgm:t>
        <a:bodyPr/>
        <a:lstStyle/>
        <a:p>
          <a:endParaRPr lang="es-CO"/>
        </a:p>
      </dgm:t>
    </dgm:pt>
    <dgm:pt modelId="{DF93C3AF-5D9B-4696-87CD-55EE2C4E7630}" type="pres">
      <dgm:prSet presAssocID="{65B1DB5C-ED4D-4699-B52B-DEECD1D2420D}" presName="diagram" presStyleCnt="0">
        <dgm:presLayoutVars>
          <dgm:dir/>
          <dgm:animLvl val="lvl"/>
          <dgm:resizeHandles val="exact"/>
        </dgm:presLayoutVars>
      </dgm:prSet>
      <dgm:spPr/>
    </dgm:pt>
    <dgm:pt modelId="{ECA439FE-6F0C-4398-A283-EAB2B54508BA}" type="pres">
      <dgm:prSet presAssocID="{5E225DCD-E71D-40CA-A5C3-06C38BD12E50}" presName="compNode" presStyleCnt="0"/>
      <dgm:spPr/>
    </dgm:pt>
    <dgm:pt modelId="{297E19AD-8E5F-4217-8173-CB2D4931057E}" type="pres">
      <dgm:prSet presAssocID="{5E225DCD-E71D-40CA-A5C3-06C38BD12E50}" presName="childRect" presStyleLbl="bgAcc1" presStyleIdx="0" presStyleCnt="3" custScaleX="117787" custScaleY="267917" custLinFactNeighborX="3552" custLinFactNeighborY="-1509">
        <dgm:presLayoutVars>
          <dgm:bulletEnabled val="1"/>
        </dgm:presLayoutVars>
      </dgm:prSet>
      <dgm:spPr/>
      <dgm:t>
        <a:bodyPr/>
        <a:lstStyle/>
        <a:p>
          <a:endParaRPr lang="es-ES"/>
        </a:p>
      </dgm:t>
    </dgm:pt>
    <dgm:pt modelId="{E967F81C-B1D4-48E9-A33D-BED2A5C5FE88}" type="pres">
      <dgm:prSet presAssocID="{5E225DCD-E71D-40CA-A5C3-06C38BD12E50}" presName="parentText" presStyleLbl="node1" presStyleIdx="0" presStyleCnt="0">
        <dgm:presLayoutVars>
          <dgm:chMax val="0"/>
          <dgm:bulletEnabled val="1"/>
        </dgm:presLayoutVars>
      </dgm:prSet>
      <dgm:spPr/>
      <dgm:t>
        <a:bodyPr/>
        <a:lstStyle/>
        <a:p>
          <a:endParaRPr lang="es-ES"/>
        </a:p>
      </dgm:t>
    </dgm:pt>
    <dgm:pt modelId="{45C82C89-C573-41E0-BEEC-FBD85ED6B582}" type="pres">
      <dgm:prSet presAssocID="{5E225DCD-E71D-40CA-A5C3-06C38BD12E50}" presName="parentRect" presStyleLbl="alignNode1" presStyleIdx="0" presStyleCnt="3" custScaleX="110469" custLinFactY="50568" custLinFactNeighborX="309" custLinFactNeighborY="100000"/>
      <dgm:spPr/>
      <dgm:t>
        <a:bodyPr/>
        <a:lstStyle/>
        <a:p>
          <a:endParaRPr lang="es-ES"/>
        </a:p>
      </dgm:t>
    </dgm:pt>
    <dgm:pt modelId="{DC666045-0917-4A42-BDF1-02BF6F5A86A0}" type="pres">
      <dgm:prSet presAssocID="{5E225DCD-E71D-40CA-A5C3-06C38BD12E50}" presName="adorn" presStyleLbl="fgAccFollowNode1" presStyleIdx="0" presStyleCnt="3" custLinFactNeighborX="47790" custLinFactNeighborY="64715"/>
      <dgm:spPr>
        <a:blipFill>
          <a:blip xmlns:r="http://schemas.openxmlformats.org/officeDocument/2006/relationships" r:embed="rId1">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50000" r="-50000"/>
          </a:stretch>
        </a:blipFill>
      </dgm:spPr>
    </dgm:pt>
    <dgm:pt modelId="{F303A7B8-70E8-47DE-ACBB-9AEAD0261BEA}" type="pres">
      <dgm:prSet presAssocID="{70E78E9E-BFDF-49F0-BD17-3347BA9EFC44}" presName="sibTrans" presStyleLbl="sibTrans2D1" presStyleIdx="0" presStyleCnt="0"/>
      <dgm:spPr/>
      <dgm:t>
        <a:bodyPr/>
        <a:lstStyle/>
        <a:p>
          <a:endParaRPr lang="es-ES"/>
        </a:p>
      </dgm:t>
    </dgm:pt>
    <dgm:pt modelId="{D8823377-0AD9-48CF-BF5A-378919B785B7}" type="pres">
      <dgm:prSet presAssocID="{2217DECE-773B-462F-8298-3554A6F2E402}" presName="compNode" presStyleCnt="0"/>
      <dgm:spPr/>
    </dgm:pt>
    <dgm:pt modelId="{D7FBBEDC-7002-4AE8-8092-8F7159DA152D}" type="pres">
      <dgm:prSet presAssocID="{2217DECE-773B-462F-8298-3554A6F2E402}" presName="childRect" presStyleLbl="bgAcc1" presStyleIdx="1" presStyleCnt="3" custScaleX="157701" custScaleY="267917" custLinFactNeighborY="-1509">
        <dgm:presLayoutVars>
          <dgm:bulletEnabled val="1"/>
        </dgm:presLayoutVars>
      </dgm:prSet>
      <dgm:spPr/>
      <dgm:t>
        <a:bodyPr/>
        <a:lstStyle/>
        <a:p>
          <a:endParaRPr lang="es-ES"/>
        </a:p>
      </dgm:t>
    </dgm:pt>
    <dgm:pt modelId="{6BFE4C06-F1C9-4873-8D7D-230CB14106C8}" type="pres">
      <dgm:prSet presAssocID="{2217DECE-773B-462F-8298-3554A6F2E402}" presName="parentText" presStyleLbl="node1" presStyleIdx="0" presStyleCnt="0">
        <dgm:presLayoutVars>
          <dgm:chMax val="0"/>
          <dgm:bulletEnabled val="1"/>
        </dgm:presLayoutVars>
      </dgm:prSet>
      <dgm:spPr/>
      <dgm:t>
        <a:bodyPr/>
        <a:lstStyle/>
        <a:p>
          <a:endParaRPr lang="es-ES"/>
        </a:p>
      </dgm:t>
    </dgm:pt>
    <dgm:pt modelId="{1DE45324-FF04-4CBC-92B7-6F65AC9D4410}" type="pres">
      <dgm:prSet presAssocID="{2217DECE-773B-462F-8298-3554A6F2E402}" presName="parentRect" presStyleLbl="alignNode1" presStyleIdx="1" presStyleCnt="3" custScaleX="143398" custLinFactY="30193" custLinFactNeighborX="-99" custLinFactNeighborY="100000"/>
      <dgm:spPr/>
      <dgm:t>
        <a:bodyPr/>
        <a:lstStyle/>
        <a:p>
          <a:endParaRPr lang="es-ES"/>
        </a:p>
      </dgm:t>
    </dgm:pt>
    <dgm:pt modelId="{9B82B500-8F6F-4002-98CC-CA45C8FD523D}" type="pres">
      <dgm:prSet presAssocID="{2217DECE-773B-462F-8298-3554A6F2E402}" presName="adorn" presStyleLbl="fgAccFollowNode1" presStyleIdx="1" presStyleCnt="3" custLinFactNeighborX="33185" custLinFactNeighborY="74368"/>
      <dgm:spPr>
        <a:blipFill>
          <a:blip xmlns:r="http://schemas.openxmlformats.org/officeDocument/2006/relationships" r:embed="rId1">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l="-50000" r="-50000"/>
          </a:stretch>
        </a:blipFill>
      </dgm:spPr>
    </dgm:pt>
    <dgm:pt modelId="{6F9CFAD1-7693-4B41-8830-E19426793BD5}" type="pres">
      <dgm:prSet presAssocID="{8B9E034D-887B-44DA-9772-3A8AC4FC722C}" presName="sibTrans" presStyleLbl="sibTrans2D1" presStyleIdx="0" presStyleCnt="0"/>
      <dgm:spPr/>
      <dgm:t>
        <a:bodyPr/>
        <a:lstStyle/>
        <a:p>
          <a:endParaRPr lang="es-ES"/>
        </a:p>
      </dgm:t>
    </dgm:pt>
    <dgm:pt modelId="{B69C9504-08CD-44B4-982C-7A369E79C9CD}" type="pres">
      <dgm:prSet presAssocID="{5841E135-2454-4FD8-9CBD-94DF44439642}" presName="compNode" presStyleCnt="0"/>
      <dgm:spPr/>
    </dgm:pt>
    <dgm:pt modelId="{AFC0B162-63FC-4FD6-8131-A05F71BA3185}" type="pres">
      <dgm:prSet presAssocID="{5841E135-2454-4FD8-9CBD-94DF44439642}" presName="childRect" presStyleLbl="bgAcc1" presStyleIdx="2" presStyleCnt="3" custScaleX="157556" custScaleY="267917" custLinFactNeighborX="1784" custLinFactNeighborY="-28681">
        <dgm:presLayoutVars>
          <dgm:bulletEnabled val="1"/>
        </dgm:presLayoutVars>
      </dgm:prSet>
      <dgm:spPr/>
      <dgm:t>
        <a:bodyPr/>
        <a:lstStyle/>
        <a:p>
          <a:endParaRPr lang="es-ES"/>
        </a:p>
      </dgm:t>
    </dgm:pt>
    <dgm:pt modelId="{3A27010E-2E1E-454C-919B-B79D722B60A5}" type="pres">
      <dgm:prSet presAssocID="{5841E135-2454-4FD8-9CBD-94DF44439642}" presName="parentText" presStyleLbl="node1" presStyleIdx="0" presStyleCnt="0">
        <dgm:presLayoutVars>
          <dgm:chMax val="0"/>
          <dgm:bulletEnabled val="1"/>
        </dgm:presLayoutVars>
      </dgm:prSet>
      <dgm:spPr/>
      <dgm:t>
        <a:bodyPr/>
        <a:lstStyle/>
        <a:p>
          <a:endParaRPr lang="es-ES"/>
        </a:p>
      </dgm:t>
    </dgm:pt>
    <dgm:pt modelId="{BD11E00F-AC53-4E98-9D04-9A6A46D2C9B8}" type="pres">
      <dgm:prSet presAssocID="{5841E135-2454-4FD8-9CBD-94DF44439642}" presName="parentRect" presStyleLbl="alignNode1" presStyleIdx="2" presStyleCnt="3" custScaleX="155083" custLinFactY="32046" custLinFactNeighborX="496" custLinFactNeighborY="100000"/>
      <dgm:spPr/>
      <dgm:t>
        <a:bodyPr/>
        <a:lstStyle/>
        <a:p>
          <a:endParaRPr lang="es-ES"/>
        </a:p>
      </dgm:t>
    </dgm:pt>
    <dgm:pt modelId="{B338AE37-6832-402C-BF7F-E5DF32D3F78F}" type="pres">
      <dgm:prSet presAssocID="{5841E135-2454-4FD8-9CBD-94DF44439642}" presName="adorn" presStyleLbl="fgAccFollowNode1" presStyleIdx="2" presStyleCnt="3" custScaleX="104871" custLinFactNeighborX="33020" custLinFactNeighborY="79893"/>
      <dgm:spPr>
        <a:blipFill rotWithShape="1">
          <a:blip xmlns:r="http://schemas.openxmlformats.org/officeDocument/2006/relationships" r:embed="rId1">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l="-50000" r="-50000"/>
          </a:stretch>
        </a:blipFill>
      </dgm:spPr>
    </dgm:pt>
  </dgm:ptLst>
  <dgm:cxnLst>
    <dgm:cxn modelId="{4CD40AEA-EC50-4C81-AFC9-133FB533DC97}" srcId="{5841E135-2454-4FD8-9CBD-94DF44439642}" destId="{4D9C6F9E-3128-43BB-AD9A-CCACD5544F71}" srcOrd="4" destOrd="0" parTransId="{3E9BCD34-98A2-4871-A9A1-3424654FED01}" sibTransId="{B47DCCEC-379D-4F3B-A945-3F4BEF076D3B}"/>
    <dgm:cxn modelId="{AB5C67CD-42C6-4760-942D-4216C92C6E90}" type="presOf" srcId="{66D5AE49-0702-4BE5-87E9-82671AC7450A}" destId="{297E19AD-8E5F-4217-8173-CB2D4931057E}" srcOrd="0" destOrd="8" presId="urn:microsoft.com/office/officeart/2005/8/layout/bList2"/>
    <dgm:cxn modelId="{F1919BB0-AF71-4154-8030-C5D0C82BF4D7}" type="presOf" srcId="{2217DECE-773B-462F-8298-3554A6F2E402}" destId="{1DE45324-FF04-4CBC-92B7-6F65AC9D4410}" srcOrd="1" destOrd="0" presId="urn:microsoft.com/office/officeart/2005/8/layout/bList2"/>
    <dgm:cxn modelId="{8AE19976-B29A-4930-ABFF-BC2A05DF68CB}" type="presOf" srcId="{95B02252-A422-4C7A-BED1-B8F8557D4714}" destId="{AFC0B162-63FC-4FD6-8131-A05F71BA3185}" srcOrd="0" destOrd="10" presId="urn:microsoft.com/office/officeart/2005/8/layout/bList2"/>
    <dgm:cxn modelId="{70A726FF-17E0-4457-97FF-98C0A77BD507}" srcId="{2217DECE-773B-462F-8298-3554A6F2E402}" destId="{FBD5F581-81D4-4694-842A-44560D074EE3}" srcOrd="4" destOrd="0" parTransId="{04996868-D44D-41AB-8550-73F1006CBD06}" sibTransId="{944E78DC-C36C-427E-8D95-F9F480347920}"/>
    <dgm:cxn modelId="{D47E2E5B-A3C5-43E3-8BBE-4EF6A6CF53AA}" srcId="{5841E135-2454-4FD8-9CBD-94DF44439642}" destId="{9C793056-2096-4B76-A3BC-B32B80435A17}" srcOrd="7" destOrd="0" parTransId="{F6076D42-D425-4BF6-9CC0-FC0BF77545C4}" sibTransId="{E25C2B58-0064-44A2-BF9F-1907E4F3D3AA}"/>
    <dgm:cxn modelId="{3C43B0D3-05AD-4C50-B430-F3DD10DA604F}" srcId="{2217DECE-773B-462F-8298-3554A6F2E402}" destId="{BE85B595-E31C-442D-B6DB-1DBFB893D02F}" srcOrd="0" destOrd="0" parTransId="{1F57925C-98B8-4C6B-B0BD-7A3C460C8BA8}" sibTransId="{331F1364-44B5-4A26-B74D-B04B1DD7C46A}"/>
    <dgm:cxn modelId="{B7D3D8F4-3CB4-42B5-A7AC-C3FB73DAC01C}" type="presOf" srcId="{04D982E0-B9BB-402B-A7E2-88773A5F1E40}" destId="{D7FBBEDC-7002-4AE8-8092-8F7159DA152D}" srcOrd="0" destOrd="3" presId="urn:microsoft.com/office/officeart/2005/8/layout/bList2"/>
    <dgm:cxn modelId="{19FB49BE-8E2A-4E63-AF2D-FFFE37C5CA6B}" type="presOf" srcId="{BE85B595-E31C-442D-B6DB-1DBFB893D02F}" destId="{D7FBBEDC-7002-4AE8-8092-8F7159DA152D}" srcOrd="0" destOrd="0" presId="urn:microsoft.com/office/officeart/2005/8/layout/bList2"/>
    <dgm:cxn modelId="{4B9EFC4A-F93C-4799-BFC4-90EDC849883A}" type="presOf" srcId="{5E225DCD-E71D-40CA-A5C3-06C38BD12E50}" destId="{45C82C89-C573-41E0-BEEC-FBD85ED6B582}" srcOrd="1" destOrd="0" presId="urn:microsoft.com/office/officeart/2005/8/layout/bList2"/>
    <dgm:cxn modelId="{A0DA0C3D-CFF1-42AF-A0B3-9BC162263F1E}" type="presOf" srcId="{14EC0284-2A24-41BB-8457-B9E1E82D6805}" destId="{297E19AD-8E5F-4217-8173-CB2D4931057E}" srcOrd="0" destOrd="7" presId="urn:microsoft.com/office/officeart/2005/8/layout/bList2"/>
    <dgm:cxn modelId="{ADFF8F73-5CBE-474D-9991-FE3EAC513084}" type="presOf" srcId="{388930F0-F9C9-4E85-9F79-DFDD5D5A1612}" destId="{AFC0B162-63FC-4FD6-8131-A05F71BA3185}" srcOrd="0" destOrd="8" presId="urn:microsoft.com/office/officeart/2005/8/layout/bList2"/>
    <dgm:cxn modelId="{284A301C-3104-480C-B764-6A8915D9F0AF}" type="presOf" srcId="{202F7B01-519D-4190-AE4F-5D0B56B9E26D}" destId="{AFC0B162-63FC-4FD6-8131-A05F71BA3185}" srcOrd="0" destOrd="2" presId="urn:microsoft.com/office/officeart/2005/8/layout/bList2"/>
    <dgm:cxn modelId="{BDE42B41-577E-41AB-B31E-ED19763ACEE7}" type="presOf" srcId="{2EBB7894-F966-4A91-95D3-ACB10B7EB17E}" destId="{D7FBBEDC-7002-4AE8-8092-8F7159DA152D}" srcOrd="0" destOrd="7" presId="urn:microsoft.com/office/officeart/2005/8/layout/bList2"/>
    <dgm:cxn modelId="{9A83044E-CB71-4AC7-92AF-305A20E088A0}" type="presOf" srcId="{579486CB-D808-47FC-BC64-1938C3D1A9B4}" destId="{AFC0B162-63FC-4FD6-8131-A05F71BA3185}" srcOrd="0" destOrd="3" presId="urn:microsoft.com/office/officeart/2005/8/layout/bList2"/>
    <dgm:cxn modelId="{38CB373B-A0C6-45E8-86CD-97C3CFCDD905}" type="presOf" srcId="{0B92CA66-5C35-4DCE-BC86-16D4EECB1955}" destId="{297E19AD-8E5F-4217-8173-CB2D4931057E}" srcOrd="0" destOrd="12" presId="urn:microsoft.com/office/officeart/2005/8/layout/bList2"/>
    <dgm:cxn modelId="{FC348AA7-8F08-467D-9DD4-42B51A1C9BF9}" srcId="{2217DECE-773B-462F-8298-3554A6F2E402}" destId="{D5D73169-923A-439D-9FB7-A6990E0EA4BB}" srcOrd="1" destOrd="0" parTransId="{EDF35C32-19B0-4762-ABEB-274952273EAA}" sibTransId="{D95C1554-195D-4AB8-AED2-72BDDCCF8188}"/>
    <dgm:cxn modelId="{6561CE24-9F8F-45AE-B7DA-0DF18D171EF8}" type="presOf" srcId="{878C2630-28C3-417A-AFCC-DBBFCAC0B946}" destId="{AFC0B162-63FC-4FD6-8131-A05F71BA3185}" srcOrd="0" destOrd="6" presId="urn:microsoft.com/office/officeart/2005/8/layout/bList2"/>
    <dgm:cxn modelId="{02C0CC09-14BF-4736-A3D7-4072F3BAF46A}" type="presOf" srcId="{70E78E9E-BFDF-49F0-BD17-3347BA9EFC44}" destId="{F303A7B8-70E8-47DE-ACBB-9AEAD0261BEA}" srcOrd="0" destOrd="0" presId="urn:microsoft.com/office/officeart/2005/8/layout/bList2"/>
    <dgm:cxn modelId="{18D3D338-F447-4496-8248-0CF4974B517D}" srcId="{2217DECE-773B-462F-8298-3554A6F2E402}" destId="{E9109A79-6A80-42BA-9E69-B4CA0EC0B012}" srcOrd="2" destOrd="0" parTransId="{C069B28F-2D15-43DC-895B-8684FF211123}" sibTransId="{EC74B32B-4B1B-46BE-AE5F-B47F09356E23}"/>
    <dgm:cxn modelId="{8D78D41A-F23A-437C-8A7A-8AB4ABE3D4B7}" srcId="{65B1DB5C-ED4D-4699-B52B-DEECD1D2420D}" destId="{5841E135-2454-4FD8-9CBD-94DF44439642}" srcOrd="2" destOrd="0" parTransId="{4201905A-A2C7-435F-A07D-F3D4E630E9D3}" sibTransId="{59E93EE2-DE1C-4685-AE39-4B2A7F83FE0B}"/>
    <dgm:cxn modelId="{6B4FCB28-C89A-4950-8F3A-8ED1312487E9}" type="presOf" srcId="{C3B3EB3B-D169-4075-A1C3-915273497FCE}" destId="{297E19AD-8E5F-4217-8173-CB2D4931057E}" srcOrd="0" destOrd="4" presId="urn:microsoft.com/office/officeart/2005/8/layout/bList2"/>
    <dgm:cxn modelId="{7E5ED85D-236B-45C3-8B2B-520B2D9460EF}" type="presOf" srcId="{5841E135-2454-4FD8-9CBD-94DF44439642}" destId="{BD11E00F-AC53-4E98-9D04-9A6A46D2C9B8}" srcOrd="1" destOrd="0" presId="urn:microsoft.com/office/officeart/2005/8/layout/bList2"/>
    <dgm:cxn modelId="{011123CD-FDE0-4395-AFFC-5348F65B174C}" type="presOf" srcId="{B98A63B8-F1DF-46A2-BECF-309E64AED7A4}" destId="{297E19AD-8E5F-4217-8173-CB2D4931057E}" srcOrd="0" destOrd="2" presId="urn:microsoft.com/office/officeart/2005/8/layout/bList2"/>
    <dgm:cxn modelId="{4CBAAD81-372C-4334-B17F-0E345573B889}" type="presOf" srcId="{01B44731-6DF7-477B-A6B1-24854C3F2589}" destId="{297E19AD-8E5F-4217-8173-CB2D4931057E}" srcOrd="0" destOrd="11" presId="urn:microsoft.com/office/officeart/2005/8/layout/bList2"/>
    <dgm:cxn modelId="{66AB197C-F8F5-46D4-85AC-07903486205A}" type="presOf" srcId="{5E225DCD-E71D-40CA-A5C3-06C38BD12E50}" destId="{E967F81C-B1D4-48E9-A33D-BED2A5C5FE88}" srcOrd="0" destOrd="0" presId="urn:microsoft.com/office/officeart/2005/8/layout/bList2"/>
    <dgm:cxn modelId="{25C3C52E-D9B3-4711-A250-DFEFD0580750}" srcId="{2217DECE-773B-462F-8298-3554A6F2E402}" destId="{160EE8E4-1810-40FD-8B0C-E29E4D6D70B2}" srcOrd="8" destOrd="0" parTransId="{567B07FE-9EDF-4AB3-A3E2-D4B9079A401F}" sibTransId="{31C487F4-1804-4892-9523-A661A5B7C5FC}"/>
    <dgm:cxn modelId="{14EA6779-945E-4CC7-800E-CF528AD621EE}" type="presOf" srcId="{9C793056-2096-4B76-A3BC-B32B80435A17}" destId="{AFC0B162-63FC-4FD6-8131-A05F71BA3185}" srcOrd="0" destOrd="7" presId="urn:microsoft.com/office/officeart/2005/8/layout/bList2"/>
    <dgm:cxn modelId="{A048E560-BC26-4C22-B06C-2BFEA910D0BD}" type="presOf" srcId="{40AC0E5B-4E1F-4EB8-A4E0-CF9CBDDA92C0}" destId="{AFC0B162-63FC-4FD6-8131-A05F71BA3185}" srcOrd="0" destOrd="11" presId="urn:microsoft.com/office/officeart/2005/8/layout/bList2"/>
    <dgm:cxn modelId="{475F9570-902A-479A-9A67-DFAE32EEED47}" type="presOf" srcId="{2B018343-99BB-4B8C-AE3E-F7ABF998FE13}" destId="{AFC0B162-63FC-4FD6-8131-A05F71BA3185}" srcOrd="0" destOrd="0" presId="urn:microsoft.com/office/officeart/2005/8/layout/bList2"/>
    <dgm:cxn modelId="{E32CC0EE-2677-4530-AD52-80EC31FA1B42}" srcId="{5E225DCD-E71D-40CA-A5C3-06C38BD12E50}" destId="{968FC0D1-0AEE-4910-89CC-3B0624CA7773}" srcOrd="14" destOrd="0" parTransId="{23F8D11F-78B7-4AF3-B2F0-D71217701DEF}" sibTransId="{4B91DEA1-C193-4CDA-9E85-FA10168EA437}"/>
    <dgm:cxn modelId="{C1A7F4A3-1FBB-4975-BDD5-44ADE9AC149D}" srcId="{5E225DCD-E71D-40CA-A5C3-06C38BD12E50}" destId="{0B92CA66-5C35-4DCE-BC86-16D4EECB1955}" srcOrd="12" destOrd="0" parTransId="{75AEFB57-F9BC-4D14-8EFE-C9493689AC36}" sibTransId="{122EBB36-3B5D-4646-8513-7FB147AE8750}"/>
    <dgm:cxn modelId="{522F9511-EEF3-41AD-94E6-1161A991C174}" srcId="{5E225DCD-E71D-40CA-A5C3-06C38BD12E50}" destId="{B98A63B8-F1DF-46A2-BECF-309E64AED7A4}" srcOrd="2" destOrd="0" parTransId="{3C878AD7-CFEE-4C43-B256-F7CA996A66F2}" sibTransId="{6E3F4C47-4C40-4C3F-B29E-E01DB80E28CA}"/>
    <dgm:cxn modelId="{B571C64E-861C-4329-988F-5E9D72E0D64D}" type="presOf" srcId="{B29D7549-6FD8-4969-86D1-5D683775CC7B}" destId="{297E19AD-8E5F-4217-8173-CB2D4931057E}" srcOrd="0" destOrd="9" presId="urn:microsoft.com/office/officeart/2005/8/layout/bList2"/>
    <dgm:cxn modelId="{9D3A41AA-3D89-4A17-A67B-BB0F7CD3F3AC}" type="presOf" srcId="{5C44EC19-8714-469F-90BC-2B6B4F8F7D90}" destId="{297E19AD-8E5F-4217-8173-CB2D4931057E}" srcOrd="0" destOrd="5" presId="urn:microsoft.com/office/officeart/2005/8/layout/bList2"/>
    <dgm:cxn modelId="{B55429A5-654A-4D5E-B0B1-96B31464D093}" srcId="{5841E135-2454-4FD8-9CBD-94DF44439642}" destId="{79BDD558-3EC9-4F2B-8A02-CE941BED77A4}" srcOrd="5" destOrd="0" parTransId="{7AF2616A-DCB4-46D4-935D-DC61A481B3C5}" sibTransId="{B28A7666-40C0-4C98-969B-3E682DF5255C}"/>
    <dgm:cxn modelId="{BB269108-D182-4804-B092-D82147F39D15}" srcId="{5841E135-2454-4FD8-9CBD-94DF44439642}" destId="{95B02252-A422-4C7A-BED1-B8F8557D4714}" srcOrd="10" destOrd="0" parTransId="{D0F64F77-4FD5-4583-A59D-AD620E55595F}" sibTransId="{66A82004-1B93-4EDD-B379-51AF89C3BCC1}"/>
    <dgm:cxn modelId="{A4FEA109-1066-49AF-B742-9105E39FAF9A}" type="presOf" srcId="{79BDD558-3EC9-4F2B-8A02-CE941BED77A4}" destId="{AFC0B162-63FC-4FD6-8131-A05F71BA3185}" srcOrd="0" destOrd="5" presId="urn:microsoft.com/office/officeart/2005/8/layout/bList2"/>
    <dgm:cxn modelId="{EF7D7893-9E03-4954-9CB3-BFCFF42D5925}" type="presOf" srcId="{968FC0D1-0AEE-4910-89CC-3B0624CA7773}" destId="{297E19AD-8E5F-4217-8173-CB2D4931057E}" srcOrd="0" destOrd="14" presId="urn:microsoft.com/office/officeart/2005/8/layout/bList2"/>
    <dgm:cxn modelId="{94ADE89A-DEEE-4817-849A-22F499011C50}" srcId="{2217DECE-773B-462F-8298-3554A6F2E402}" destId="{26A3E983-D9E8-4542-8C43-0768F8792F0E}" srcOrd="9" destOrd="0" parTransId="{3CDAAB6C-7FBB-46E1-96A5-7D1B1819D600}" sibTransId="{5F219A39-FB07-4A3D-ACF5-825753F6F8A7}"/>
    <dgm:cxn modelId="{65512CCB-167A-4C6F-9BE7-A195228D66B2}" srcId="{5841E135-2454-4FD8-9CBD-94DF44439642}" destId="{40AC0E5B-4E1F-4EB8-A4E0-CF9CBDDA92C0}" srcOrd="11" destOrd="0" parTransId="{886ECC30-D58A-41E9-9E67-4D9EBA63E466}" sibTransId="{2FA87F9C-B40C-4360-89F6-21938C48AC32}"/>
    <dgm:cxn modelId="{0E4984BD-884E-4023-9BF3-8BCDDFD85B51}" type="presOf" srcId="{F4416378-3403-4C3A-A59F-588340AB4B85}" destId="{297E19AD-8E5F-4217-8173-CB2D4931057E}" srcOrd="0" destOrd="0" presId="urn:microsoft.com/office/officeart/2005/8/layout/bList2"/>
    <dgm:cxn modelId="{24BDBE77-5510-4C76-B3F7-EE14B6D8CFA3}" srcId="{5841E135-2454-4FD8-9CBD-94DF44439642}" destId="{2B018343-99BB-4B8C-AE3E-F7ABF998FE13}" srcOrd="0" destOrd="0" parTransId="{A7B479C4-68DD-4148-93F8-D94E318BEED0}" sibTransId="{1A3A4F98-F0F6-4291-9503-4E32974B9992}"/>
    <dgm:cxn modelId="{729D1070-3680-4429-A120-A95F5897374C}" srcId="{65B1DB5C-ED4D-4699-B52B-DEECD1D2420D}" destId="{2217DECE-773B-462F-8298-3554A6F2E402}" srcOrd="1" destOrd="0" parTransId="{6A07D3AE-494F-4056-BF1E-89DD39D7F9CF}" sibTransId="{8B9E034D-887B-44DA-9772-3A8AC4FC722C}"/>
    <dgm:cxn modelId="{1CB1790F-705B-455B-821D-DDCBF4AAEC18}" type="presOf" srcId="{F07AD0D5-E8D1-4B75-ABE5-0B428A67830A}" destId="{D7FBBEDC-7002-4AE8-8092-8F7159DA152D}" srcOrd="0" destOrd="6" presId="urn:microsoft.com/office/officeart/2005/8/layout/bList2"/>
    <dgm:cxn modelId="{C8744582-B40F-467B-86F0-E8F8A1D9739F}" srcId="{5E225DCD-E71D-40CA-A5C3-06C38BD12E50}" destId="{01B44731-6DF7-477B-A6B1-24854C3F2589}" srcOrd="11" destOrd="0" parTransId="{E75986CA-C151-4025-BD60-62AD2CB15D2B}" sibTransId="{9C22F4B6-8994-40BE-82EC-60B19829F6AA}"/>
    <dgm:cxn modelId="{2D8FF30C-20C5-4394-A1F2-C309DAA16CBC}" type="presOf" srcId="{2217DECE-773B-462F-8298-3554A6F2E402}" destId="{6BFE4C06-F1C9-4873-8D7D-230CB14106C8}" srcOrd="0" destOrd="0" presId="urn:microsoft.com/office/officeart/2005/8/layout/bList2"/>
    <dgm:cxn modelId="{A37087E0-0D81-4D1A-A264-E4452E85B1AA}" type="presOf" srcId="{8B9E034D-887B-44DA-9772-3A8AC4FC722C}" destId="{6F9CFAD1-7693-4B41-8830-E19426793BD5}" srcOrd="0" destOrd="0" presId="urn:microsoft.com/office/officeart/2005/8/layout/bList2"/>
    <dgm:cxn modelId="{5A472F73-2D55-44B3-9F0E-6E48E69D4A1A}" srcId="{5841E135-2454-4FD8-9CBD-94DF44439642}" destId="{579486CB-D808-47FC-BC64-1938C3D1A9B4}" srcOrd="3" destOrd="0" parTransId="{DE940589-D729-4048-A09A-0EFEF009180E}" sibTransId="{DEBF849A-DBDC-4784-AEB1-122F444743ED}"/>
    <dgm:cxn modelId="{67288BA9-970F-48D9-A87F-4E3B2CEA8679}" srcId="{5841E135-2454-4FD8-9CBD-94DF44439642}" destId="{D680CF3D-FC1A-4041-ABA9-47AEC2D9E2D1}" srcOrd="9" destOrd="0" parTransId="{37F7E1D5-6F75-4E05-965C-8D68DFB9D359}" sibTransId="{75094F27-54A2-4C82-9F22-46309AB07B1B}"/>
    <dgm:cxn modelId="{11968122-BF03-416A-AEE0-2ED2568EF3B1}" srcId="{5841E135-2454-4FD8-9CBD-94DF44439642}" destId="{388930F0-F9C9-4E85-9F79-DFDD5D5A1612}" srcOrd="8" destOrd="0" parTransId="{6FA1A785-E91E-4666-B64D-5AEBB4FC9AF2}" sibTransId="{680B9D89-2C4F-446E-8538-CB51D40C8AA2}"/>
    <dgm:cxn modelId="{6440E8CA-7A86-4F09-BDA1-21DDEEA24CDB}" srcId="{5E225DCD-E71D-40CA-A5C3-06C38BD12E50}" destId="{14EC0284-2A24-41BB-8457-B9E1E82D6805}" srcOrd="7" destOrd="0" parTransId="{213B703E-CDA0-4747-ABB1-AEB23393AF36}" sibTransId="{E4983A3D-9FC3-46A3-A57A-E76AD8C37FA3}"/>
    <dgm:cxn modelId="{98A6E152-5BD9-4F25-9FD3-EE3BF43B9D92}" srcId="{5841E135-2454-4FD8-9CBD-94DF44439642}" destId="{878C2630-28C3-417A-AFCC-DBBFCAC0B946}" srcOrd="6" destOrd="0" parTransId="{56D58B60-46AA-4F94-A9D0-33AA79674DDF}" sibTransId="{CCA067E1-416C-4418-9FD6-845DC16FC38C}"/>
    <dgm:cxn modelId="{0FA4D2E7-9770-42DF-AFCF-FB14E1324BBF}" srcId="{5E225DCD-E71D-40CA-A5C3-06C38BD12E50}" destId="{157CCDEF-7D25-4A0E-B3E9-886A685F31E2}" srcOrd="10" destOrd="0" parTransId="{E5E3F3F3-4F4C-434C-B0D5-5502F092BC95}" sibTransId="{45D087C1-801B-47BD-8BB4-671200AC0956}"/>
    <dgm:cxn modelId="{B2CA7599-58FF-4CD7-B1F2-ED99E92CF565}" srcId="{5E225DCD-E71D-40CA-A5C3-06C38BD12E50}" destId="{C3B3EB3B-D169-4075-A1C3-915273497FCE}" srcOrd="4" destOrd="0" parTransId="{01C43C02-69AA-4C0A-A843-9677D3B5CC2C}" sibTransId="{605C9D77-1A8D-4982-B352-F876144A2CA1}"/>
    <dgm:cxn modelId="{41B3501F-3118-4309-B9BD-83855F3D77F9}" srcId="{2217DECE-773B-462F-8298-3554A6F2E402}" destId="{F07AD0D5-E8D1-4B75-ABE5-0B428A67830A}" srcOrd="6" destOrd="0" parTransId="{22754FD6-AFFD-4038-AAD5-D209EA84F8CF}" sibTransId="{7DFE9A22-5734-438A-98FE-CB47FB5EC87B}"/>
    <dgm:cxn modelId="{13D8D2C6-7494-4199-80CC-5EAD73B0D7AA}" srcId="{65B1DB5C-ED4D-4699-B52B-DEECD1D2420D}" destId="{5E225DCD-E71D-40CA-A5C3-06C38BD12E50}" srcOrd="0" destOrd="0" parTransId="{E49FEAD0-CCBD-4E3D-9450-066DB88C55CB}" sibTransId="{70E78E9E-BFDF-49F0-BD17-3347BA9EFC44}"/>
    <dgm:cxn modelId="{ECE706B8-4A77-419D-8C20-51680308CF61}" srcId="{5841E135-2454-4FD8-9CBD-94DF44439642}" destId="{285F2516-78E9-4C0F-AEBF-C5F5DDD7CAE3}" srcOrd="1" destOrd="0" parTransId="{F9A2ACB6-FEE3-47B8-AC6D-7032CCF31B69}" sibTransId="{69FBCCCA-4C78-4E4B-B7A2-12FBB186CDA1}"/>
    <dgm:cxn modelId="{20AC7001-91D7-4C1F-A2B2-A74D2E8AA35B}" type="presOf" srcId="{D5D73169-923A-439D-9FB7-A6990E0EA4BB}" destId="{D7FBBEDC-7002-4AE8-8092-8F7159DA152D}" srcOrd="0" destOrd="1" presId="urn:microsoft.com/office/officeart/2005/8/layout/bList2"/>
    <dgm:cxn modelId="{CB94F9BE-BB00-435C-9A3B-1024B94F3365}" srcId="{5E225DCD-E71D-40CA-A5C3-06C38BD12E50}" destId="{EF2231AB-38FF-4B9C-BCA5-6D1311E70378}" srcOrd="13" destOrd="0" parTransId="{97DFA05F-5F85-43CA-AB6F-D6038B614308}" sibTransId="{65B6B9C4-6B04-4933-845D-AB64436A302F}"/>
    <dgm:cxn modelId="{B45DB949-B3CD-4284-AF85-82151AB0ED9D}" type="presOf" srcId="{56E0CBEF-A91D-4DEA-97AB-0B24F832DA46}" destId="{297E19AD-8E5F-4217-8173-CB2D4931057E}" srcOrd="0" destOrd="1" presId="urn:microsoft.com/office/officeart/2005/8/layout/bList2"/>
    <dgm:cxn modelId="{CAF56C42-8C55-4600-A758-4CA8BD3219CF}" type="presOf" srcId="{E9109A79-6A80-42BA-9E69-B4CA0EC0B012}" destId="{D7FBBEDC-7002-4AE8-8092-8F7159DA152D}" srcOrd="0" destOrd="2" presId="urn:microsoft.com/office/officeart/2005/8/layout/bList2"/>
    <dgm:cxn modelId="{7520497A-DA2F-469D-BB3E-72301920D8D5}" type="presOf" srcId="{157CCDEF-7D25-4A0E-B3E9-886A685F31E2}" destId="{297E19AD-8E5F-4217-8173-CB2D4931057E}" srcOrd="0" destOrd="10" presId="urn:microsoft.com/office/officeart/2005/8/layout/bList2"/>
    <dgm:cxn modelId="{7018794B-7567-401C-B0AE-06FBCA55AD7D}" type="presOf" srcId="{160EE8E4-1810-40FD-8B0C-E29E4D6D70B2}" destId="{D7FBBEDC-7002-4AE8-8092-8F7159DA152D}" srcOrd="0" destOrd="8" presId="urn:microsoft.com/office/officeart/2005/8/layout/bList2"/>
    <dgm:cxn modelId="{78E98C3C-F629-4384-A0A2-2ED54D945726}" srcId="{5E225DCD-E71D-40CA-A5C3-06C38BD12E50}" destId="{2ACC0FDC-72C8-4204-A32B-69A6EA96020F}" srcOrd="3" destOrd="0" parTransId="{F917540F-61B8-4804-8EE8-E3AC93C4600D}" sibTransId="{DF7B8130-1BF5-4639-BBE8-C00EFA143F48}"/>
    <dgm:cxn modelId="{81657E3D-8D22-4E7D-B757-3E7126D24ABD}" srcId="{2217DECE-773B-462F-8298-3554A6F2E402}" destId="{04D982E0-B9BB-402B-A7E2-88773A5F1E40}" srcOrd="3" destOrd="0" parTransId="{FB626186-D39A-41FE-AEC3-212A0B733BD5}" sibTransId="{39D4C357-1481-447E-8A2A-000621A9E8A3}"/>
    <dgm:cxn modelId="{A3BACB45-3142-44E8-A188-73678D076A9F}" srcId="{5E225DCD-E71D-40CA-A5C3-06C38BD12E50}" destId="{B29D7549-6FD8-4969-86D1-5D683775CC7B}" srcOrd="9" destOrd="0" parTransId="{DCBACBB4-F8AB-44D3-AA8C-0FA01C1A6EDC}" sibTransId="{4409F299-EDB9-490C-8A5C-9688D0C8B166}"/>
    <dgm:cxn modelId="{62FEB782-52A6-4107-A035-43A2A69E1FAF}" srcId="{5841E135-2454-4FD8-9CBD-94DF44439642}" destId="{202F7B01-519D-4190-AE4F-5D0B56B9E26D}" srcOrd="2" destOrd="0" parTransId="{21233761-B827-47A6-8B6E-6457FC06A2BE}" sibTransId="{F9976AC0-0B8C-4C82-82D4-6F0D756321FB}"/>
    <dgm:cxn modelId="{B9CA6688-3A56-4A2B-8EDA-12676F7621FC}" type="presOf" srcId="{65B1DB5C-ED4D-4699-B52B-DEECD1D2420D}" destId="{DF93C3AF-5D9B-4696-87CD-55EE2C4E7630}" srcOrd="0" destOrd="0" presId="urn:microsoft.com/office/officeart/2005/8/layout/bList2"/>
    <dgm:cxn modelId="{186ED3BB-7DF5-46BB-BFA2-139117DCFD2D}" type="presOf" srcId="{FBD5F581-81D4-4694-842A-44560D074EE3}" destId="{D7FBBEDC-7002-4AE8-8092-8F7159DA152D}" srcOrd="0" destOrd="4" presId="urn:microsoft.com/office/officeart/2005/8/layout/bList2"/>
    <dgm:cxn modelId="{96115455-4E31-4E67-A32F-A7982E9FD33E}" srcId="{2217DECE-773B-462F-8298-3554A6F2E402}" destId="{4BA5D226-460B-44AF-A433-61A2F0B1377A}" srcOrd="10" destOrd="0" parTransId="{C8D1114E-9CDD-4593-A3C2-01CBE85801E4}" sibTransId="{6B99907B-A180-4A76-A2EF-FB581FC645A9}"/>
    <dgm:cxn modelId="{755387AA-E62C-4368-995F-75F849AEADF7}" type="presOf" srcId="{285F2516-78E9-4C0F-AEBF-C5F5DDD7CAE3}" destId="{AFC0B162-63FC-4FD6-8131-A05F71BA3185}" srcOrd="0" destOrd="1" presId="urn:microsoft.com/office/officeart/2005/8/layout/bList2"/>
    <dgm:cxn modelId="{362404DF-8478-4B5D-803F-68631696A95E}" srcId="{2217DECE-773B-462F-8298-3554A6F2E402}" destId="{C42249BA-9F91-41B7-A191-7C1723F809C8}" srcOrd="5" destOrd="0" parTransId="{B12AB981-EAA1-4A7D-804E-BB9682D6DB6F}" sibTransId="{BAC879F8-766F-4AB4-80E0-37AF15CDB46A}"/>
    <dgm:cxn modelId="{5F19BA9F-1DE7-43B8-8E31-19BE59469F34}" type="presOf" srcId="{26A3E983-D9E8-4542-8C43-0768F8792F0E}" destId="{D7FBBEDC-7002-4AE8-8092-8F7159DA152D}" srcOrd="0" destOrd="9" presId="urn:microsoft.com/office/officeart/2005/8/layout/bList2"/>
    <dgm:cxn modelId="{DC73AA18-19BC-4BAC-AB79-5140BE451FA6}" type="presOf" srcId="{2ACC0FDC-72C8-4204-A32B-69A6EA96020F}" destId="{297E19AD-8E5F-4217-8173-CB2D4931057E}" srcOrd="0" destOrd="3" presId="urn:microsoft.com/office/officeart/2005/8/layout/bList2"/>
    <dgm:cxn modelId="{D5FA7C0E-EFEA-4E54-AA59-5F05F9EC6C17}" type="presOf" srcId="{4D9C6F9E-3128-43BB-AD9A-CCACD5544F71}" destId="{AFC0B162-63FC-4FD6-8131-A05F71BA3185}" srcOrd="0" destOrd="4" presId="urn:microsoft.com/office/officeart/2005/8/layout/bList2"/>
    <dgm:cxn modelId="{3836CCD4-7FE7-4438-B936-233B2F4B2980}" srcId="{5E225DCD-E71D-40CA-A5C3-06C38BD12E50}" destId="{F4416378-3403-4C3A-A59F-588340AB4B85}" srcOrd="0" destOrd="0" parTransId="{83936898-F04D-45A3-B8D5-78F8BA424D52}" sibTransId="{6A4422C9-1D99-4735-A57C-F9BF6E91BAC1}"/>
    <dgm:cxn modelId="{1A5ADF43-94F2-4C26-B2C2-55F5C24B59D6}" srcId="{2217DECE-773B-462F-8298-3554A6F2E402}" destId="{2EBB7894-F966-4A91-95D3-ACB10B7EB17E}" srcOrd="7" destOrd="0" parTransId="{2193FA6B-6E69-4AD0-A75C-F25CEE6880ED}" sibTransId="{87B2D140-D038-4B8F-B2FE-68F15CDA50CF}"/>
    <dgm:cxn modelId="{2E43545B-1392-48D7-909A-111D331FE142}" type="presOf" srcId="{EF2231AB-38FF-4B9C-BCA5-6D1311E70378}" destId="{297E19AD-8E5F-4217-8173-CB2D4931057E}" srcOrd="0" destOrd="13" presId="urn:microsoft.com/office/officeart/2005/8/layout/bList2"/>
    <dgm:cxn modelId="{5FDEA2B4-8888-4D55-81DF-993A5C7F44AC}" type="presOf" srcId="{C42249BA-9F91-41B7-A191-7C1723F809C8}" destId="{D7FBBEDC-7002-4AE8-8092-8F7159DA152D}" srcOrd="0" destOrd="5" presId="urn:microsoft.com/office/officeart/2005/8/layout/bList2"/>
    <dgm:cxn modelId="{FE33DA3B-7688-4B3F-AE9C-CBDEAEC39C37}" type="presOf" srcId="{972B433B-784B-4970-A2D1-98C5A15F2D16}" destId="{297E19AD-8E5F-4217-8173-CB2D4931057E}" srcOrd="0" destOrd="6" presId="urn:microsoft.com/office/officeart/2005/8/layout/bList2"/>
    <dgm:cxn modelId="{A1FC3E53-44A0-473D-AF76-2358F6AC5163}" type="presOf" srcId="{4BA5D226-460B-44AF-A433-61A2F0B1377A}" destId="{D7FBBEDC-7002-4AE8-8092-8F7159DA152D}" srcOrd="0" destOrd="10" presId="urn:microsoft.com/office/officeart/2005/8/layout/bList2"/>
    <dgm:cxn modelId="{80595AAC-BAFB-4DC4-A85F-A51B4BC8C409}" srcId="{5E225DCD-E71D-40CA-A5C3-06C38BD12E50}" destId="{5C44EC19-8714-469F-90BC-2B6B4F8F7D90}" srcOrd="5" destOrd="0" parTransId="{456F627D-4EF2-43DE-AD68-5AD81DD6BA42}" sibTransId="{A5845D87-6CB4-4EAD-980A-A7BCD8157B1D}"/>
    <dgm:cxn modelId="{588CC8F3-5DCD-4CE0-B4AD-50044F013EF8}" type="presOf" srcId="{D680CF3D-FC1A-4041-ABA9-47AEC2D9E2D1}" destId="{AFC0B162-63FC-4FD6-8131-A05F71BA3185}" srcOrd="0" destOrd="9" presId="urn:microsoft.com/office/officeart/2005/8/layout/bList2"/>
    <dgm:cxn modelId="{372D7A01-337A-4F0E-B203-C49CB927C35E}" srcId="{5E225DCD-E71D-40CA-A5C3-06C38BD12E50}" destId="{972B433B-784B-4970-A2D1-98C5A15F2D16}" srcOrd="6" destOrd="0" parTransId="{94FFF8E2-3412-4702-9323-4E8085608249}" sibTransId="{43F5C41A-50C3-45C5-968E-DC34364DB1A9}"/>
    <dgm:cxn modelId="{8AD41303-476C-4DDA-BCB3-C0A820D899B6}" srcId="{5E225DCD-E71D-40CA-A5C3-06C38BD12E50}" destId="{56E0CBEF-A91D-4DEA-97AB-0B24F832DA46}" srcOrd="1" destOrd="0" parTransId="{0C055773-BF61-4D5C-B91E-9F9BA21FB90E}" sibTransId="{FE828794-9B67-4641-ABB2-67C41717CA21}"/>
    <dgm:cxn modelId="{64B569E1-0595-486E-B8A1-3C5683322637}" type="presOf" srcId="{5841E135-2454-4FD8-9CBD-94DF44439642}" destId="{3A27010E-2E1E-454C-919B-B79D722B60A5}" srcOrd="0" destOrd="0" presId="urn:microsoft.com/office/officeart/2005/8/layout/bList2"/>
    <dgm:cxn modelId="{08F86662-AF93-4EBA-94D9-4D3B893B33A9}" srcId="{5E225DCD-E71D-40CA-A5C3-06C38BD12E50}" destId="{66D5AE49-0702-4BE5-87E9-82671AC7450A}" srcOrd="8" destOrd="0" parTransId="{0182CA87-8E5C-449E-967D-E97847F8167E}" sibTransId="{FD55B462-A6EC-46FB-A395-3EA0EA29D57D}"/>
    <dgm:cxn modelId="{0B6C20EF-9ACA-4DD4-8C58-B7EA0A7CF5F7}" type="presParOf" srcId="{DF93C3AF-5D9B-4696-87CD-55EE2C4E7630}" destId="{ECA439FE-6F0C-4398-A283-EAB2B54508BA}" srcOrd="0" destOrd="0" presId="urn:microsoft.com/office/officeart/2005/8/layout/bList2"/>
    <dgm:cxn modelId="{C29FD85A-D615-4395-B049-9DEC9746613A}" type="presParOf" srcId="{ECA439FE-6F0C-4398-A283-EAB2B54508BA}" destId="{297E19AD-8E5F-4217-8173-CB2D4931057E}" srcOrd="0" destOrd="0" presId="urn:microsoft.com/office/officeart/2005/8/layout/bList2"/>
    <dgm:cxn modelId="{ACC27D22-3BD8-411E-B341-79260FC39F1B}" type="presParOf" srcId="{ECA439FE-6F0C-4398-A283-EAB2B54508BA}" destId="{E967F81C-B1D4-48E9-A33D-BED2A5C5FE88}" srcOrd="1" destOrd="0" presId="urn:microsoft.com/office/officeart/2005/8/layout/bList2"/>
    <dgm:cxn modelId="{945E8703-F9CC-44A9-8C9C-9A8065DA7EF8}" type="presParOf" srcId="{ECA439FE-6F0C-4398-A283-EAB2B54508BA}" destId="{45C82C89-C573-41E0-BEEC-FBD85ED6B582}" srcOrd="2" destOrd="0" presId="urn:microsoft.com/office/officeart/2005/8/layout/bList2"/>
    <dgm:cxn modelId="{60E8B94E-A1C9-492B-84B8-74703FC953F4}" type="presParOf" srcId="{ECA439FE-6F0C-4398-A283-EAB2B54508BA}" destId="{DC666045-0917-4A42-BDF1-02BF6F5A86A0}" srcOrd="3" destOrd="0" presId="urn:microsoft.com/office/officeart/2005/8/layout/bList2"/>
    <dgm:cxn modelId="{8AAF6D41-4F30-44FD-A7E9-8E22BABA74E9}" type="presParOf" srcId="{DF93C3AF-5D9B-4696-87CD-55EE2C4E7630}" destId="{F303A7B8-70E8-47DE-ACBB-9AEAD0261BEA}" srcOrd="1" destOrd="0" presId="urn:microsoft.com/office/officeart/2005/8/layout/bList2"/>
    <dgm:cxn modelId="{BAE81442-C108-4EC7-A4F5-7447B061999E}" type="presParOf" srcId="{DF93C3AF-5D9B-4696-87CD-55EE2C4E7630}" destId="{D8823377-0AD9-48CF-BF5A-378919B785B7}" srcOrd="2" destOrd="0" presId="urn:microsoft.com/office/officeart/2005/8/layout/bList2"/>
    <dgm:cxn modelId="{7FF340E2-C1FC-4898-86E9-7B7A43ECC2A1}" type="presParOf" srcId="{D8823377-0AD9-48CF-BF5A-378919B785B7}" destId="{D7FBBEDC-7002-4AE8-8092-8F7159DA152D}" srcOrd="0" destOrd="0" presId="urn:microsoft.com/office/officeart/2005/8/layout/bList2"/>
    <dgm:cxn modelId="{0A845714-EFD3-4131-8610-E5D243B7B200}" type="presParOf" srcId="{D8823377-0AD9-48CF-BF5A-378919B785B7}" destId="{6BFE4C06-F1C9-4873-8D7D-230CB14106C8}" srcOrd="1" destOrd="0" presId="urn:microsoft.com/office/officeart/2005/8/layout/bList2"/>
    <dgm:cxn modelId="{7DFCCAB5-0343-4208-9A2B-8EC0C2FEAE0C}" type="presParOf" srcId="{D8823377-0AD9-48CF-BF5A-378919B785B7}" destId="{1DE45324-FF04-4CBC-92B7-6F65AC9D4410}" srcOrd="2" destOrd="0" presId="urn:microsoft.com/office/officeart/2005/8/layout/bList2"/>
    <dgm:cxn modelId="{1210AE7E-5F14-46F2-8017-B500DEEDD073}" type="presParOf" srcId="{D8823377-0AD9-48CF-BF5A-378919B785B7}" destId="{9B82B500-8F6F-4002-98CC-CA45C8FD523D}" srcOrd="3" destOrd="0" presId="urn:microsoft.com/office/officeart/2005/8/layout/bList2"/>
    <dgm:cxn modelId="{28E790A8-684F-4914-9431-E6924FF72486}" type="presParOf" srcId="{DF93C3AF-5D9B-4696-87CD-55EE2C4E7630}" destId="{6F9CFAD1-7693-4B41-8830-E19426793BD5}" srcOrd="3" destOrd="0" presId="urn:microsoft.com/office/officeart/2005/8/layout/bList2"/>
    <dgm:cxn modelId="{D0689F71-A17D-4810-B03A-0DAD79D3D82F}" type="presParOf" srcId="{DF93C3AF-5D9B-4696-87CD-55EE2C4E7630}" destId="{B69C9504-08CD-44B4-982C-7A369E79C9CD}" srcOrd="4" destOrd="0" presId="urn:microsoft.com/office/officeart/2005/8/layout/bList2"/>
    <dgm:cxn modelId="{1A33F4F7-3382-4EA1-84C6-7431BA9CB27C}" type="presParOf" srcId="{B69C9504-08CD-44B4-982C-7A369E79C9CD}" destId="{AFC0B162-63FC-4FD6-8131-A05F71BA3185}" srcOrd="0" destOrd="0" presId="urn:microsoft.com/office/officeart/2005/8/layout/bList2"/>
    <dgm:cxn modelId="{844F19DE-B359-432F-9450-9B26ADFDB08B}" type="presParOf" srcId="{B69C9504-08CD-44B4-982C-7A369E79C9CD}" destId="{3A27010E-2E1E-454C-919B-B79D722B60A5}" srcOrd="1" destOrd="0" presId="urn:microsoft.com/office/officeart/2005/8/layout/bList2"/>
    <dgm:cxn modelId="{B015F668-FFC8-432D-8079-14610292200B}" type="presParOf" srcId="{B69C9504-08CD-44B4-982C-7A369E79C9CD}" destId="{BD11E00F-AC53-4E98-9D04-9A6A46D2C9B8}" srcOrd="2" destOrd="0" presId="urn:microsoft.com/office/officeart/2005/8/layout/bList2"/>
    <dgm:cxn modelId="{E8CC1271-9F85-4986-8942-8C107749829E}" type="presParOf" srcId="{B69C9504-08CD-44B4-982C-7A369E79C9CD}" destId="{B338AE37-6832-402C-BF7F-E5DF32D3F78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5B1DB5C-ED4D-4699-B52B-DEECD1D2420D}" type="doc">
      <dgm:prSet loTypeId="urn:microsoft.com/office/officeart/2005/8/layout/bList2" loCatId="list" qsTypeId="urn:microsoft.com/office/officeart/2005/8/quickstyle/simple1" qsCatId="simple" csTypeId="urn:microsoft.com/office/officeart/2005/8/colors/accent3_4" csCatId="accent3" phldr="1"/>
      <dgm:spPr/>
    </dgm:pt>
    <dgm:pt modelId="{5E225DCD-E71D-40CA-A5C3-06C38BD12E50}">
      <dgm:prSet phldrT="[Texto]"/>
      <dgm:spPr/>
      <dgm:t>
        <a:bodyPr/>
        <a:lstStyle/>
        <a:p>
          <a:r>
            <a:rPr lang="es-CO" dirty="0"/>
            <a:t>Aspectos evaluados</a:t>
          </a:r>
        </a:p>
      </dgm:t>
    </dgm:pt>
    <dgm:pt modelId="{E49FEAD0-CCBD-4E3D-9450-066DB88C55CB}" type="parTrans" cxnId="{13D8D2C6-7494-4199-80CC-5EAD73B0D7AA}">
      <dgm:prSet/>
      <dgm:spPr/>
      <dgm:t>
        <a:bodyPr/>
        <a:lstStyle/>
        <a:p>
          <a:endParaRPr lang="es-CO"/>
        </a:p>
      </dgm:t>
    </dgm:pt>
    <dgm:pt modelId="{70E78E9E-BFDF-49F0-BD17-3347BA9EFC44}" type="sibTrans" cxnId="{13D8D2C6-7494-4199-80CC-5EAD73B0D7AA}">
      <dgm:prSet/>
      <dgm:spPr/>
      <dgm:t>
        <a:bodyPr/>
        <a:lstStyle/>
        <a:p>
          <a:endParaRPr lang="es-CO"/>
        </a:p>
      </dgm:t>
    </dgm:pt>
    <dgm:pt modelId="{2217DECE-773B-462F-8298-3554A6F2E402}">
      <dgm:prSet phldrT="[Texto]"/>
      <dgm:spPr/>
      <dgm:t>
        <a:bodyPr/>
        <a:lstStyle/>
        <a:p>
          <a:r>
            <a:rPr lang="es-CO" dirty="0"/>
            <a:t>Observaciones I trimestre </a:t>
          </a:r>
        </a:p>
      </dgm:t>
    </dgm:pt>
    <dgm:pt modelId="{6A07D3AE-494F-4056-BF1E-89DD39D7F9CF}" type="parTrans" cxnId="{729D1070-3680-4429-A120-A95F5897374C}">
      <dgm:prSet/>
      <dgm:spPr/>
      <dgm:t>
        <a:bodyPr/>
        <a:lstStyle/>
        <a:p>
          <a:endParaRPr lang="es-CO"/>
        </a:p>
      </dgm:t>
    </dgm:pt>
    <dgm:pt modelId="{8B9E034D-887B-44DA-9772-3A8AC4FC722C}" type="sibTrans" cxnId="{729D1070-3680-4429-A120-A95F5897374C}">
      <dgm:prSet/>
      <dgm:spPr/>
      <dgm:t>
        <a:bodyPr/>
        <a:lstStyle/>
        <a:p>
          <a:endParaRPr lang="es-CO"/>
        </a:p>
      </dgm:t>
    </dgm:pt>
    <dgm:pt modelId="{5841E135-2454-4FD8-9CBD-94DF44439642}">
      <dgm:prSet phldrT="[Texto]"/>
      <dgm:spPr/>
      <dgm:t>
        <a:bodyPr/>
        <a:lstStyle/>
        <a:p>
          <a:r>
            <a:rPr lang="es-CO" dirty="0"/>
            <a:t>Seguimiento II trimestre</a:t>
          </a:r>
        </a:p>
      </dgm:t>
    </dgm:pt>
    <dgm:pt modelId="{4201905A-A2C7-435F-A07D-F3D4E630E9D3}" type="parTrans" cxnId="{8D78D41A-F23A-437C-8A7A-8AB4ABE3D4B7}">
      <dgm:prSet/>
      <dgm:spPr/>
      <dgm:t>
        <a:bodyPr/>
        <a:lstStyle/>
        <a:p>
          <a:endParaRPr lang="es-CO"/>
        </a:p>
      </dgm:t>
    </dgm:pt>
    <dgm:pt modelId="{59E93EE2-DE1C-4685-AE39-4B2A7F83FE0B}" type="sibTrans" cxnId="{8D78D41A-F23A-437C-8A7A-8AB4ABE3D4B7}">
      <dgm:prSet/>
      <dgm:spPr/>
      <dgm:t>
        <a:bodyPr/>
        <a:lstStyle/>
        <a:p>
          <a:endParaRPr lang="es-CO"/>
        </a:p>
      </dgm:t>
    </dgm:pt>
    <dgm:pt modelId="{F4416378-3403-4C3A-A59F-588340AB4B85}">
      <dgm:prSet custT="1"/>
      <dgm:spPr/>
      <dgm:t>
        <a:bodyPr/>
        <a:lstStyle/>
        <a:p>
          <a:pPr algn="l">
            <a:lnSpc>
              <a:spcPct val="150000"/>
            </a:lnSpc>
          </a:pPr>
          <a:r>
            <a:rPr lang="es-CO" sz="1600" b="1" dirty="0">
              <a:latin typeface="Arial Narrow" panose="020B0606020202030204" pitchFamily="34" charset="0"/>
            </a:rPr>
            <a:t>Consumo de Telefonía celular </a:t>
          </a:r>
        </a:p>
      </dgm:t>
    </dgm:pt>
    <dgm:pt modelId="{83936898-F04D-45A3-B8D5-78F8BA424D52}" type="parTrans" cxnId="{3836CCD4-7FE7-4438-B936-233B2F4B2980}">
      <dgm:prSet/>
      <dgm:spPr/>
      <dgm:t>
        <a:bodyPr/>
        <a:lstStyle/>
        <a:p>
          <a:endParaRPr lang="es-CO"/>
        </a:p>
      </dgm:t>
    </dgm:pt>
    <dgm:pt modelId="{6A4422C9-1D99-4735-A57C-F9BF6E91BAC1}" type="sibTrans" cxnId="{3836CCD4-7FE7-4438-B936-233B2F4B2980}">
      <dgm:prSet/>
      <dgm:spPr/>
      <dgm:t>
        <a:bodyPr/>
        <a:lstStyle/>
        <a:p>
          <a:endParaRPr lang="es-CO"/>
        </a:p>
      </dgm:t>
    </dgm:pt>
    <dgm:pt modelId="{BE85B595-E31C-442D-B6DB-1DBFB893D02F}">
      <dgm:prSet custT="1"/>
      <dgm:spPr/>
      <dgm:t>
        <a:bodyPr/>
        <a:lstStyle/>
        <a:p>
          <a:pPr algn="just"/>
          <a:r>
            <a:rPr lang="es-CO" sz="1400" b="1" kern="1200" dirty="0">
              <a:latin typeface="Arial Narrow" panose="020B0606020202030204" pitchFamily="34" charset="0"/>
            </a:rPr>
            <a:t>Disminuye</a:t>
          </a:r>
          <a:r>
            <a:rPr lang="es-CO" sz="1200" b="1" kern="1200" dirty="0">
              <a:latin typeface="Arial Narrow" panose="020B0606020202030204" pitchFamily="34" charset="0"/>
            </a:rPr>
            <a:t> </a:t>
          </a:r>
          <a:r>
            <a:rPr lang="es-ES" sz="1200" kern="1200" dirty="0">
              <a:solidFill>
                <a:schemeClr val="bg1">
                  <a:lumMod val="65000"/>
                </a:schemeClr>
              </a:solidFill>
              <a:latin typeface="Arial Narrow" panose="020B0606020202030204" pitchFamily="34" charset="0"/>
            </a:rPr>
            <a:t>del 21,8% respecto al mismo trimestre de 2022, pasando de un pago total de $1.340.830 en el año 2022 a un pago total de $1.048.239 en el 2023. 6.2%.</a:t>
          </a:r>
          <a:endParaRPr lang="es-CO" sz="1200" b="0" kern="1200" dirty="0">
            <a:solidFill>
              <a:schemeClr val="bg1">
                <a:lumMod val="65000"/>
              </a:schemeClr>
            </a:solidFill>
            <a:latin typeface="Arial Narrow" panose="020B0606020202030204" pitchFamily="34" charset="0"/>
          </a:endParaRPr>
        </a:p>
      </dgm:t>
    </dgm:pt>
    <dgm:pt modelId="{1F57925C-98B8-4C6B-B0BD-7A3C460C8BA8}" type="parTrans" cxnId="{3C43B0D3-05AD-4C50-B430-F3DD10DA604F}">
      <dgm:prSet/>
      <dgm:spPr/>
      <dgm:t>
        <a:bodyPr/>
        <a:lstStyle/>
        <a:p>
          <a:endParaRPr lang="es-CO"/>
        </a:p>
      </dgm:t>
    </dgm:pt>
    <dgm:pt modelId="{331F1364-44B5-4A26-B74D-B04B1DD7C46A}" type="sibTrans" cxnId="{3C43B0D3-05AD-4C50-B430-F3DD10DA604F}">
      <dgm:prSet/>
      <dgm:spPr/>
      <dgm:t>
        <a:bodyPr/>
        <a:lstStyle/>
        <a:p>
          <a:endParaRPr lang="es-CO"/>
        </a:p>
      </dgm:t>
    </dgm:pt>
    <dgm:pt modelId="{40AC0E5B-4E1F-4EB8-A4E0-CF9CBDDA92C0}">
      <dgm:prSet custT="1"/>
      <dgm:spPr/>
      <dgm:t>
        <a:bodyPr/>
        <a:lstStyle/>
        <a:p>
          <a:pPr algn="l"/>
          <a:endParaRPr lang="es-CO" sz="800" kern="1200" dirty="0"/>
        </a:p>
      </dgm:t>
    </dgm:pt>
    <dgm:pt modelId="{886ECC30-D58A-41E9-9E67-4D9EBA63E466}" type="parTrans" cxnId="{65512CCB-167A-4C6F-9BE7-A195228D66B2}">
      <dgm:prSet/>
      <dgm:spPr/>
      <dgm:t>
        <a:bodyPr/>
        <a:lstStyle/>
        <a:p>
          <a:endParaRPr lang="es-CO"/>
        </a:p>
      </dgm:t>
    </dgm:pt>
    <dgm:pt modelId="{2FA87F9C-B40C-4360-89F6-21938C48AC32}" type="sibTrans" cxnId="{65512CCB-167A-4C6F-9BE7-A195228D66B2}">
      <dgm:prSet/>
      <dgm:spPr/>
      <dgm:t>
        <a:bodyPr/>
        <a:lstStyle/>
        <a:p>
          <a:endParaRPr lang="es-CO"/>
        </a:p>
      </dgm:t>
    </dgm:pt>
    <dgm:pt modelId="{074E3852-C332-42BD-B8E0-DEE27567F8DF}">
      <dgm:prSet custT="1"/>
      <dgm:spPr/>
      <dgm:t>
        <a:bodyPr/>
        <a:lstStyle/>
        <a:p>
          <a:pPr algn="just">
            <a:buClr>
              <a:srgbClr val="000000"/>
            </a:buClr>
            <a:buFont typeface="Symbol" panose="05050102010706020507" pitchFamily="18" charset="2"/>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 </a:t>
          </a:r>
          <a:r>
            <a:rPr lang="es-CO" sz="1200" kern="1200" dirty="0">
              <a:solidFill>
                <a:schemeClr val="bg1">
                  <a:lumMod val="65000"/>
                </a:schemeClr>
              </a:solidFill>
              <a:latin typeface="Arial Narrow" panose="020B0606020202030204" pitchFamily="34" charset="0"/>
            </a:rPr>
            <a:t>El consumo de telefonía fija en el segundo trimestre de 2023 presentó una Disminuye de $175.570 pasando de un pago total de $17.985.720 en el año 2022 a un pago total de $17.810.150 en el año 2023.</a:t>
          </a:r>
        </a:p>
      </dgm:t>
    </dgm:pt>
    <dgm:pt modelId="{D3460B6D-42ED-45F0-9B72-301F2CDCE294}" type="parTrans" cxnId="{2BEFEB59-E6E6-4A1F-AC35-F985B8E0ABF8}">
      <dgm:prSet/>
      <dgm:spPr/>
      <dgm:t>
        <a:bodyPr/>
        <a:lstStyle/>
        <a:p>
          <a:endParaRPr lang="es-CO"/>
        </a:p>
      </dgm:t>
    </dgm:pt>
    <dgm:pt modelId="{7C19801C-3DEC-49EA-B50F-7CE34F0656FF}" type="sibTrans" cxnId="{2BEFEB59-E6E6-4A1F-AC35-F985B8E0ABF8}">
      <dgm:prSet/>
      <dgm:spPr/>
      <dgm:t>
        <a:bodyPr/>
        <a:lstStyle/>
        <a:p>
          <a:endParaRPr lang="es-CO"/>
        </a:p>
      </dgm:t>
    </dgm:pt>
    <dgm:pt modelId="{B1CE91A0-60FF-445B-9217-91E78201A586}">
      <dgm:prSet custT="1"/>
      <dgm:spPr/>
      <dgm:t>
        <a:bodyPr/>
        <a:lstStyle/>
        <a:p>
          <a:pPr algn="just"/>
          <a:endParaRPr lang="es-CO" sz="1200" kern="1200" dirty="0">
            <a:latin typeface="Arial Narrow" panose="020B0606020202030204" pitchFamily="34" charset="0"/>
          </a:endParaRPr>
        </a:p>
      </dgm:t>
    </dgm:pt>
    <dgm:pt modelId="{A79FC795-D3A4-4FDF-89F2-9DA408835D8A}" type="parTrans" cxnId="{5A880A11-EA64-448E-887C-6D99B2570D12}">
      <dgm:prSet/>
      <dgm:spPr/>
      <dgm:t>
        <a:bodyPr/>
        <a:lstStyle/>
        <a:p>
          <a:endParaRPr lang="es-CO"/>
        </a:p>
      </dgm:t>
    </dgm:pt>
    <dgm:pt modelId="{55920126-AEC8-446C-88F2-7F52F53BBD67}" type="sibTrans" cxnId="{5A880A11-EA64-448E-887C-6D99B2570D12}">
      <dgm:prSet/>
      <dgm:spPr/>
      <dgm:t>
        <a:bodyPr/>
        <a:lstStyle/>
        <a:p>
          <a:endParaRPr lang="es-CO"/>
        </a:p>
      </dgm:t>
    </dgm:pt>
    <dgm:pt modelId="{90A464D3-6DF4-4EC1-BEA7-A3D340445AB8}">
      <dgm:prSet custT="1"/>
      <dgm:spPr/>
      <dgm:t>
        <a:bodyPr/>
        <a:lstStyle/>
        <a:p>
          <a:pPr algn="just">
            <a:buClr>
              <a:srgbClr val="000000"/>
            </a:buClr>
            <a:buFont typeface="Symbol" panose="05050102010706020507" pitchFamily="18" charset="2"/>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solidFill>
                <a:prstClr val="black">
                  <a:hueOff val="0"/>
                  <a:satOff val="0"/>
                  <a:lumOff val="0"/>
                  <a:alphaOff val="0"/>
                </a:prstClr>
              </a:solidFill>
              <a:latin typeface="Arial Narrow" panose="020B0606020202030204" pitchFamily="34" charset="0"/>
              <a:ea typeface="+mn-ea"/>
              <a:cs typeface="+mn-cs"/>
            </a:rPr>
            <a:t> </a:t>
          </a:r>
          <a:r>
            <a:rPr lang="es-CO" sz="1200" kern="1200" dirty="0">
              <a:solidFill>
                <a:schemeClr val="bg1">
                  <a:lumMod val="65000"/>
                </a:schemeClr>
              </a:solidFill>
              <a:latin typeface="Arial Narrow" panose="020B0606020202030204" pitchFamily="34" charset="0"/>
            </a:rPr>
            <a:t>30.4% con respecto a los galones, pasando de un consumo de 137 galones en el año 2022 a 105 galones en el año 2023.</a:t>
          </a:r>
        </a:p>
      </dgm:t>
    </dgm:pt>
    <dgm:pt modelId="{13EEDD27-FFBD-4AB3-B2B3-B0C993D78DF9}" type="parTrans" cxnId="{A10A5A32-3D1A-4921-8D51-B2B6D90F42F1}">
      <dgm:prSet/>
      <dgm:spPr/>
      <dgm:t>
        <a:bodyPr/>
        <a:lstStyle/>
        <a:p>
          <a:endParaRPr lang="es-CO"/>
        </a:p>
      </dgm:t>
    </dgm:pt>
    <dgm:pt modelId="{AC234C36-7DD7-4330-B5F9-582114352FAF}" type="sibTrans" cxnId="{A10A5A32-3D1A-4921-8D51-B2B6D90F42F1}">
      <dgm:prSet/>
      <dgm:spPr/>
      <dgm:t>
        <a:bodyPr/>
        <a:lstStyle/>
        <a:p>
          <a:endParaRPr lang="es-CO"/>
        </a:p>
      </dgm:t>
    </dgm:pt>
    <dgm:pt modelId="{48AFE0E4-869D-4B95-BA84-72BE29EAACF7}">
      <dgm:prSet custT="1"/>
      <dgm:spPr/>
      <dgm:t>
        <a:bodyPr/>
        <a:lstStyle/>
        <a:p>
          <a:pPr algn="just"/>
          <a:endParaRPr lang="es-CO" sz="1200" kern="1200" dirty="0">
            <a:latin typeface="Arial Narrow" panose="020B0606020202030204" pitchFamily="34" charset="0"/>
          </a:endParaRPr>
        </a:p>
      </dgm:t>
    </dgm:pt>
    <dgm:pt modelId="{08BB6C71-AAD1-4D5A-BFDB-FFAEB4374E5D}" type="parTrans" cxnId="{3E291BA3-8559-49D0-A9C1-86FB7CBEB2EF}">
      <dgm:prSet/>
      <dgm:spPr/>
      <dgm:t>
        <a:bodyPr/>
        <a:lstStyle/>
        <a:p>
          <a:endParaRPr lang="es-CO"/>
        </a:p>
      </dgm:t>
    </dgm:pt>
    <dgm:pt modelId="{E5195E06-B457-41BB-AE94-A72451DAF7DF}" type="sibTrans" cxnId="{3E291BA3-8559-49D0-A9C1-86FB7CBEB2EF}">
      <dgm:prSet/>
      <dgm:spPr/>
      <dgm:t>
        <a:bodyPr/>
        <a:lstStyle/>
        <a:p>
          <a:endParaRPr lang="es-CO"/>
        </a:p>
      </dgm:t>
    </dgm:pt>
    <dgm:pt modelId="{A142A82D-BD69-43DA-B855-99122E25DFC7}">
      <dgm:prSet custT="1"/>
      <dgm:spPr/>
      <dgm:t>
        <a:bodyPr/>
        <a:lstStyle/>
        <a:p>
          <a:pPr algn="just"/>
          <a:endParaRPr lang="es-CO" sz="1200" b="0" kern="1200" dirty="0">
            <a:latin typeface="Arial Narrow" panose="020B0606020202030204" pitchFamily="34" charset="0"/>
          </a:endParaRPr>
        </a:p>
      </dgm:t>
    </dgm:pt>
    <dgm:pt modelId="{8021CB88-5644-4817-B957-1C606634A120}" type="parTrans" cxnId="{FC27C54B-9212-4228-8CEF-C8826202D933}">
      <dgm:prSet/>
      <dgm:spPr/>
      <dgm:t>
        <a:bodyPr/>
        <a:lstStyle/>
        <a:p>
          <a:endParaRPr lang="es-CO"/>
        </a:p>
      </dgm:t>
    </dgm:pt>
    <dgm:pt modelId="{2AB8AB20-3E35-43A0-866D-5077E4EF3F8C}" type="sibTrans" cxnId="{FC27C54B-9212-4228-8CEF-C8826202D933}">
      <dgm:prSet/>
      <dgm:spPr/>
      <dgm:t>
        <a:bodyPr/>
        <a:lstStyle/>
        <a:p>
          <a:endParaRPr lang="es-CO"/>
        </a:p>
      </dgm:t>
    </dgm:pt>
    <dgm:pt modelId="{53CC9797-D451-4896-9136-005842F728DA}">
      <dgm:prSet custT="1"/>
      <dgm:spPr/>
      <dgm:t>
        <a:bodyPr/>
        <a:lstStyle/>
        <a:p>
          <a:pPr algn="just"/>
          <a:r>
            <a:rPr lang="es-CO" sz="1400" b="1" kern="1200" dirty="0">
              <a:latin typeface="Arial Narrow" panose="020B0606020202030204" pitchFamily="34" charset="0"/>
            </a:rPr>
            <a:t>Disminuye </a:t>
          </a:r>
          <a:r>
            <a:rPr lang="es-CO" sz="1200" kern="1200" dirty="0">
              <a:solidFill>
                <a:schemeClr val="bg1">
                  <a:lumMod val="65000"/>
                </a:schemeClr>
              </a:solidFill>
              <a:latin typeface="Arial Narrow" panose="020B0606020202030204" pitchFamily="34" charset="0"/>
            </a:rPr>
            <a:t>de $1.490.588 (6 líneas con un promedio de $248.431.33) en el año 2022 a un pago total de $1.081.847 (5 líneas con un promedio de $216.369.40) en el 2023. 12,91% </a:t>
          </a:r>
          <a:endParaRPr lang="es-CO" sz="1200" b="0" kern="1200" dirty="0">
            <a:solidFill>
              <a:schemeClr val="bg1">
                <a:lumMod val="65000"/>
              </a:schemeClr>
            </a:solidFill>
            <a:latin typeface="Arial Narrow" panose="020B0606020202030204" pitchFamily="34" charset="0"/>
          </a:endParaRPr>
        </a:p>
      </dgm:t>
    </dgm:pt>
    <dgm:pt modelId="{A40067B9-94E6-4EE4-967C-433A121F3AE1}" type="parTrans" cxnId="{DE094E67-D4CE-454B-96D2-B552BB1E0C4D}">
      <dgm:prSet/>
      <dgm:spPr/>
      <dgm:t>
        <a:bodyPr/>
        <a:lstStyle/>
        <a:p>
          <a:endParaRPr lang="es-CO"/>
        </a:p>
      </dgm:t>
    </dgm:pt>
    <dgm:pt modelId="{15A7C47D-046A-488B-BDFD-F0608888D604}" type="sibTrans" cxnId="{DE094E67-D4CE-454B-96D2-B552BB1E0C4D}">
      <dgm:prSet/>
      <dgm:spPr/>
      <dgm:t>
        <a:bodyPr/>
        <a:lstStyle/>
        <a:p>
          <a:endParaRPr lang="es-CO"/>
        </a:p>
      </dgm:t>
    </dgm:pt>
    <dgm:pt modelId="{9610885F-079F-4B92-B3B8-4DC3796DE2A1}">
      <dgm:prSet custT="1"/>
      <dgm:spPr/>
      <dgm:t>
        <a:bodyPr/>
        <a:lstStyle/>
        <a:p>
          <a:pPr algn="l">
            <a:lnSpc>
              <a:spcPct val="150000"/>
            </a:lnSpc>
          </a:pPr>
          <a:endParaRPr lang="es-CO" sz="1600" b="1" dirty="0">
            <a:latin typeface="Arial Narrow" panose="020B0606020202030204" pitchFamily="34" charset="0"/>
          </a:endParaRPr>
        </a:p>
      </dgm:t>
    </dgm:pt>
    <dgm:pt modelId="{8419FA58-9314-499F-B0A1-60A6F9D16EA7}" type="parTrans" cxnId="{C77DC7E3-B9D8-4669-830B-C3B439FC8D13}">
      <dgm:prSet/>
      <dgm:spPr/>
      <dgm:t>
        <a:bodyPr/>
        <a:lstStyle/>
        <a:p>
          <a:endParaRPr lang="es-CO"/>
        </a:p>
      </dgm:t>
    </dgm:pt>
    <dgm:pt modelId="{44600095-F3C4-4EAE-8FC6-9DF4D99EE9AC}" type="sibTrans" cxnId="{C77DC7E3-B9D8-4669-830B-C3B439FC8D13}">
      <dgm:prSet/>
      <dgm:spPr/>
      <dgm:t>
        <a:bodyPr/>
        <a:lstStyle/>
        <a:p>
          <a:endParaRPr lang="es-CO"/>
        </a:p>
      </dgm:t>
    </dgm:pt>
    <dgm:pt modelId="{DD74FB97-11C2-4F7A-8ED0-B02E251DC5CB}">
      <dgm:prSet custT="1"/>
      <dgm:spPr/>
      <dgm:t>
        <a:bodyPr/>
        <a:lstStyle/>
        <a:p>
          <a:pPr algn="l">
            <a:lnSpc>
              <a:spcPct val="150000"/>
            </a:lnSpc>
          </a:pPr>
          <a:endParaRPr lang="es-CO" sz="1600" b="1" dirty="0">
            <a:latin typeface="Arial Narrow" panose="020B0606020202030204" pitchFamily="34" charset="0"/>
          </a:endParaRPr>
        </a:p>
      </dgm:t>
    </dgm:pt>
    <dgm:pt modelId="{0FDE5E1B-4F97-4D94-93D6-851FE52041CA}" type="parTrans" cxnId="{18A42D89-0E27-4F52-AB68-A3AE9509DD15}">
      <dgm:prSet/>
      <dgm:spPr/>
      <dgm:t>
        <a:bodyPr/>
        <a:lstStyle/>
        <a:p>
          <a:endParaRPr lang="es-CO"/>
        </a:p>
      </dgm:t>
    </dgm:pt>
    <dgm:pt modelId="{FE23413E-394A-41D9-905D-B8553F0674F4}" type="sibTrans" cxnId="{18A42D89-0E27-4F52-AB68-A3AE9509DD15}">
      <dgm:prSet/>
      <dgm:spPr/>
      <dgm:t>
        <a:bodyPr/>
        <a:lstStyle/>
        <a:p>
          <a:endParaRPr lang="es-CO"/>
        </a:p>
      </dgm:t>
    </dgm:pt>
    <dgm:pt modelId="{4445FEB9-3245-4D38-9E56-DA1AF972A198}">
      <dgm:prSet custT="1"/>
      <dgm:spPr/>
      <dgm:t>
        <a:bodyPr/>
        <a:lstStyle/>
        <a:p>
          <a:pPr algn="l">
            <a:lnSpc>
              <a:spcPct val="150000"/>
            </a:lnSpc>
          </a:pPr>
          <a:endParaRPr lang="es-CO" sz="1600" b="1" dirty="0">
            <a:latin typeface="Arial Narrow" panose="020B0606020202030204" pitchFamily="34" charset="0"/>
          </a:endParaRPr>
        </a:p>
      </dgm:t>
    </dgm:pt>
    <dgm:pt modelId="{288920DD-25B0-44CC-9099-5639B2FC8DF7}" type="parTrans" cxnId="{FC202FD7-B9FA-415D-8B83-3AF8B44489C2}">
      <dgm:prSet/>
      <dgm:spPr/>
      <dgm:t>
        <a:bodyPr/>
        <a:lstStyle/>
        <a:p>
          <a:endParaRPr lang="es-CO"/>
        </a:p>
      </dgm:t>
    </dgm:pt>
    <dgm:pt modelId="{E92CC8F7-B356-4C64-8111-E15AC489F67A}" type="sibTrans" cxnId="{FC202FD7-B9FA-415D-8B83-3AF8B44489C2}">
      <dgm:prSet/>
      <dgm:spPr/>
      <dgm:t>
        <a:bodyPr/>
        <a:lstStyle/>
        <a:p>
          <a:endParaRPr lang="es-CO"/>
        </a:p>
      </dgm:t>
    </dgm:pt>
    <dgm:pt modelId="{28A48E8D-FF50-4D7C-9777-59498FEE960A}">
      <dgm:prSet custT="1"/>
      <dgm:spPr/>
      <dgm:t>
        <a:bodyPr/>
        <a:lstStyle/>
        <a:p>
          <a:pPr algn="l">
            <a:lnSpc>
              <a:spcPct val="150000"/>
            </a:lnSpc>
          </a:pPr>
          <a:r>
            <a:rPr lang="es-CO" sz="1600" b="1" dirty="0">
              <a:latin typeface="Arial Narrow" panose="020B0606020202030204" pitchFamily="34" charset="0"/>
            </a:rPr>
            <a:t>Telefonía fija</a:t>
          </a:r>
        </a:p>
      </dgm:t>
    </dgm:pt>
    <dgm:pt modelId="{ECE7757A-8F60-4ECC-90CE-0D600B60FB4D}" type="parTrans" cxnId="{17D425DA-FABB-422C-B1C1-59E2E677DACB}">
      <dgm:prSet/>
      <dgm:spPr/>
      <dgm:t>
        <a:bodyPr/>
        <a:lstStyle/>
        <a:p>
          <a:endParaRPr lang="es-CO"/>
        </a:p>
      </dgm:t>
    </dgm:pt>
    <dgm:pt modelId="{5BBFFBAC-9997-4C5C-9F96-E2C08A577A47}" type="sibTrans" cxnId="{17D425DA-FABB-422C-B1C1-59E2E677DACB}">
      <dgm:prSet/>
      <dgm:spPr/>
      <dgm:t>
        <a:bodyPr/>
        <a:lstStyle/>
        <a:p>
          <a:endParaRPr lang="es-CO"/>
        </a:p>
      </dgm:t>
    </dgm:pt>
    <dgm:pt modelId="{C853CED8-2EBD-4BD2-851D-5819FF7C956B}">
      <dgm:prSet custT="1"/>
      <dgm:spPr/>
      <dgm:t>
        <a:bodyPr/>
        <a:lstStyle/>
        <a:p>
          <a:pPr algn="l">
            <a:lnSpc>
              <a:spcPct val="150000"/>
            </a:lnSpc>
          </a:pPr>
          <a:r>
            <a:rPr lang="es-CO" sz="1600" b="1" dirty="0">
              <a:latin typeface="Arial Narrow" panose="020B0606020202030204" pitchFamily="34" charset="0"/>
            </a:rPr>
            <a:t>Consumo de fotocopias</a:t>
          </a:r>
        </a:p>
      </dgm:t>
    </dgm:pt>
    <dgm:pt modelId="{FDCCAD74-E3AA-4162-AE3A-0601603D1107}" type="parTrans" cxnId="{0D86AA67-F415-49ED-8DE7-25ECD069F8E4}">
      <dgm:prSet/>
      <dgm:spPr/>
      <dgm:t>
        <a:bodyPr/>
        <a:lstStyle/>
        <a:p>
          <a:endParaRPr lang="es-CO"/>
        </a:p>
      </dgm:t>
    </dgm:pt>
    <dgm:pt modelId="{8596CC94-2C6F-40C1-B6B6-BF33B69B0ED9}" type="sibTrans" cxnId="{0D86AA67-F415-49ED-8DE7-25ECD069F8E4}">
      <dgm:prSet/>
      <dgm:spPr/>
      <dgm:t>
        <a:bodyPr/>
        <a:lstStyle/>
        <a:p>
          <a:endParaRPr lang="es-CO"/>
        </a:p>
      </dgm:t>
    </dgm:pt>
    <dgm:pt modelId="{D3182FC9-3307-44CF-8260-5DF0986440B1}">
      <dgm:prSet custT="1"/>
      <dgm:spPr/>
      <dgm:t>
        <a:bodyPr/>
        <a:lstStyle/>
        <a:p>
          <a:pPr algn="l">
            <a:lnSpc>
              <a:spcPct val="150000"/>
            </a:lnSpc>
          </a:pPr>
          <a:r>
            <a:rPr lang="es-CO" sz="1600" b="1" dirty="0">
              <a:latin typeface="Arial Narrow" panose="020B0606020202030204" pitchFamily="34" charset="0"/>
            </a:rPr>
            <a:t>Galones de gasolina</a:t>
          </a:r>
        </a:p>
      </dgm:t>
    </dgm:pt>
    <dgm:pt modelId="{17D63582-31B6-4B09-939C-469545142C8C}" type="parTrans" cxnId="{375444E5-859D-43BE-9174-6C145726E6AA}">
      <dgm:prSet/>
      <dgm:spPr/>
      <dgm:t>
        <a:bodyPr/>
        <a:lstStyle/>
        <a:p>
          <a:endParaRPr lang="es-CO"/>
        </a:p>
      </dgm:t>
    </dgm:pt>
    <dgm:pt modelId="{1839CB46-E52B-45ED-87DA-ED4FC7877EDA}" type="sibTrans" cxnId="{375444E5-859D-43BE-9174-6C145726E6AA}">
      <dgm:prSet/>
      <dgm:spPr/>
      <dgm:t>
        <a:bodyPr/>
        <a:lstStyle/>
        <a:p>
          <a:endParaRPr lang="es-CO"/>
        </a:p>
      </dgm:t>
    </dgm:pt>
    <dgm:pt modelId="{B2037BD4-A061-49E4-AED8-6D0DD0AE4BF3}">
      <dgm:prSet custT="1"/>
      <dgm:spPr/>
      <dgm:t>
        <a:bodyPr/>
        <a:lstStyle/>
        <a:p>
          <a:pPr algn="just"/>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El consumo de telefonía fija en el segundo trimestre de 2023 presentó una Disminuye de $2.330 pasando de un pago total de $17.820.150 en el año 2022 a un pago total de $17.817.820 en el año 2023.</a:t>
          </a:r>
          <a:endParaRPr lang="es-CO" sz="1200" b="0" kern="1200" dirty="0">
            <a:solidFill>
              <a:schemeClr val="bg1">
                <a:lumMod val="65000"/>
              </a:schemeClr>
            </a:solidFill>
            <a:latin typeface="Arial Narrow" panose="020B0606020202030204" pitchFamily="34" charset="0"/>
          </a:endParaRPr>
        </a:p>
      </dgm:t>
    </dgm:pt>
    <dgm:pt modelId="{9FB716D4-79BF-46D3-B28B-F6B98362A5D4}" type="parTrans" cxnId="{97AEB44D-E0CF-4866-B3CB-F3ACC1222237}">
      <dgm:prSet/>
      <dgm:spPr/>
      <dgm:t>
        <a:bodyPr/>
        <a:lstStyle/>
        <a:p>
          <a:endParaRPr lang="es-CO"/>
        </a:p>
      </dgm:t>
    </dgm:pt>
    <dgm:pt modelId="{FC67A012-9E0F-4A02-9B4F-10F3F88023B7}" type="sibTrans" cxnId="{97AEB44D-E0CF-4866-B3CB-F3ACC1222237}">
      <dgm:prSet/>
      <dgm:spPr/>
      <dgm:t>
        <a:bodyPr/>
        <a:lstStyle/>
        <a:p>
          <a:endParaRPr lang="es-CO"/>
        </a:p>
      </dgm:t>
    </dgm:pt>
    <dgm:pt modelId="{9B999F21-65BD-4AEB-BAB9-B6E3B1373141}">
      <dgm:prSet custT="1"/>
      <dgm:spPr/>
      <dgm:t>
        <a:bodyPr/>
        <a:lstStyle/>
        <a:p>
          <a:pPr algn="just"/>
          <a:endParaRPr lang="es-CO" sz="1200" kern="1200" dirty="0">
            <a:latin typeface="Arial Narrow" panose="020B0606020202030204" pitchFamily="34" charset="0"/>
          </a:endParaRPr>
        </a:p>
      </dgm:t>
    </dgm:pt>
    <dgm:pt modelId="{0F37DE98-75B8-42F3-852A-567EFC1D5F60}" type="parTrans" cxnId="{C0FED6B3-7E4B-4AAB-AF84-2E13DDD640ED}">
      <dgm:prSet/>
      <dgm:spPr/>
      <dgm:t>
        <a:bodyPr/>
        <a:lstStyle/>
        <a:p>
          <a:endParaRPr lang="es-CO"/>
        </a:p>
      </dgm:t>
    </dgm:pt>
    <dgm:pt modelId="{DE874410-B30E-430D-AE3E-3A4AE60A8108}" type="sibTrans" cxnId="{C0FED6B3-7E4B-4AAB-AF84-2E13DDD640ED}">
      <dgm:prSet/>
      <dgm:spPr/>
      <dgm:t>
        <a:bodyPr/>
        <a:lstStyle/>
        <a:p>
          <a:endParaRPr lang="es-CO"/>
        </a:p>
      </dgm:t>
    </dgm:pt>
    <dgm:pt modelId="{A712189F-442D-4188-A968-F92BD4FF7934}">
      <dgm:prSet custT="1"/>
      <dgm:spPr/>
      <dgm:t>
        <a:bodyPr/>
        <a:lstStyle/>
        <a:p>
          <a:pPr algn="just"/>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solidFill>
                <a:prstClr val="black">
                  <a:hueOff val="0"/>
                  <a:satOff val="0"/>
                  <a:lumOff val="0"/>
                  <a:alphaOff val="0"/>
                </a:prstClr>
              </a:solidFill>
              <a:latin typeface="Arial Narrow" panose="020B0606020202030204" pitchFamily="34" charset="0"/>
              <a:ea typeface="+mn-ea"/>
              <a:cs typeface="+mn-cs"/>
            </a:rPr>
            <a:t> </a:t>
          </a:r>
          <a:r>
            <a:rPr lang="es-ES" sz="1200" b="1" kern="1200" dirty="0">
              <a:solidFill>
                <a:schemeClr val="bg1">
                  <a:lumMod val="65000"/>
                </a:schemeClr>
              </a:solidFill>
              <a:latin typeface="Arial Narrow" panose="020B0606020202030204" pitchFamily="34" charset="0"/>
              <a:ea typeface="+mn-ea"/>
              <a:cs typeface="+mn-cs"/>
            </a:rPr>
            <a:t>se presentó una variación del 105,2% con respecto a los galones, pasando de un consumo de 74,318 galones en el año 2022 ($ 1.149.465) a 152,531 galones en el año 2023 ($1.568.226), .de lo anterior señalamos que el valor entre los periodos se incrementa en un 36.4% ($418.761).</a:t>
          </a:r>
          <a:endParaRPr lang="es-CO" sz="1200" kern="1200" dirty="0">
            <a:solidFill>
              <a:schemeClr val="bg1">
                <a:lumMod val="65000"/>
              </a:schemeClr>
            </a:solidFill>
            <a:latin typeface="Arial Narrow" panose="020B0606020202030204" pitchFamily="34" charset="0"/>
          </a:endParaRPr>
        </a:p>
      </dgm:t>
    </dgm:pt>
    <dgm:pt modelId="{F4B609C7-99E4-4A2B-8837-118AFF5FCA41}" type="parTrans" cxnId="{4EF0AE3B-9C02-488C-AE24-B2962EED1D9B}">
      <dgm:prSet/>
      <dgm:spPr/>
      <dgm:t>
        <a:bodyPr/>
        <a:lstStyle/>
        <a:p>
          <a:endParaRPr lang="es-CO"/>
        </a:p>
      </dgm:t>
    </dgm:pt>
    <dgm:pt modelId="{E2C5A428-6122-4D4D-9678-E49D205394D9}" type="sibTrans" cxnId="{4EF0AE3B-9C02-488C-AE24-B2962EED1D9B}">
      <dgm:prSet/>
      <dgm:spPr/>
      <dgm:t>
        <a:bodyPr/>
        <a:lstStyle/>
        <a:p>
          <a:endParaRPr lang="es-CO"/>
        </a:p>
      </dgm:t>
    </dgm:pt>
    <dgm:pt modelId="{2E1DFB08-3BE9-4253-92F7-0F558F8E2850}">
      <dgm:prSet custT="1"/>
      <dgm:spPr/>
      <dgm:t>
        <a:bodyPr/>
        <a:lstStyle/>
        <a:p>
          <a:pPr algn="just"/>
          <a:endParaRPr lang="es-CO" sz="1200" b="0" kern="1200" dirty="0">
            <a:latin typeface="Arial Narrow" panose="020B0606020202030204" pitchFamily="34" charset="0"/>
          </a:endParaRPr>
        </a:p>
      </dgm:t>
    </dgm:pt>
    <dgm:pt modelId="{44BD8B16-E103-45F2-8DAF-CD08FBD2D8D4}" type="parTrans" cxnId="{894630D1-D8B8-4FF3-8E3A-4F9F731F518A}">
      <dgm:prSet/>
      <dgm:spPr/>
      <dgm:t>
        <a:bodyPr/>
        <a:lstStyle/>
        <a:p>
          <a:endParaRPr lang="es-CO"/>
        </a:p>
      </dgm:t>
    </dgm:pt>
    <dgm:pt modelId="{5F5D06A1-003E-4813-9BB2-34E3F19049E9}" type="sibTrans" cxnId="{894630D1-D8B8-4FF3-8E3A-4F9F731F518A}">
      <dgm:prSet/>
      <dgm:spPr/>
      <dgm:t>
        <a:bodyPr/>
        <a:lstStyle/>
        <a:p>
          <a:endParaRPr lang="es-CO"/>
        </a:p>
      </dgm:t>
    </dgm:pt>
    <dgm:pt modelId="{00AE07B2-4099-48B0-925D-FFCBE9D0EE55}">
      <dgm:prSet custT="1"/>
      <dgm:spPr/>
      <dgm:t>
        <a:bodyPr/>
        <a:lstStyle/>
        <a:p>
          <a:pPr algn="just"/>
          <a:r>
            <a:rPr lang="es-CO" sz="1400" b="1" kern="1200" dirty="0">
              <a:solidFill>
                <a:prstClr val="black">
                  <a:hueOff val="0"/>
                  <a:satOff val="0"/>
                  <a:lumOff val="0"/>
                  <a:alphaOff val="0"/>
                </a:prstClr>
              </a:solidFill>
              <a:latin typeface="Arial Narrow" panose="020B0606020202030204" pitchFamily="34" charset="0"/>
              <a:ea typeface="+mn-ea"/>
              <a:cs typeface="+mn-cs"/>
            </a:rPr>
            <a:t>Incremento </a:t>
          </a:r>
          <a:r>
            <a:rPr lang="es-ES" sz="1200" kern="1200" dirty="0">
              <a:solidFill>
                <a:schemeClr val="bg1">
                  <a:lumMod val="65000"/>
                </a:schemeClr>
              </a:solidFill>
              <a:latin typeface="Arial Narrow" panose="020B0606020202030204" pitchFamily="34" charset="0"/>
            </a:rPr>
            <a:t>se presentó una variación del 3,6%, pasando de un gasto de $ 207.729.588 en el año 2022 a $ 215.257.466 en el año 2023.</a:t>
          </a:r>
          <a:endParaRPr lang="es-CO" sz="1200" kern="1200" dirty="0">
            <a:solidFill>
              <a:schemeClr val="bg1">
                <a:lumMod val="65000"/>
              </a:schemeClr>
            </a:solidFill>
            <a:latin typeface="Arial Narrow" panose="020B0606020202030204" pitchFamily="34" charset="0"/>
          </a:endParaRPr>
        </a:p>
      </dgm:t>
    </dgm:pt>
    <dgm:pt modelId="{519605F0-3BD0-4437-AE55-DDC4F9629D84}" type="parTrans" cxnId="{030ADD83-64F7-4187-89C9-68FCE3E3B549}">
      <dgm:prSet/>
      <dgm:spPr/>
      <dgm:t>
        <a:bodyPr/>
        <a:lstStyle/>
        <a:p>
          <a:endParaRPr lang="es-CO"/>
        </a:p>
      </dgm:t>
    </dgm:pt>
    <dgm:pt modelId="{257C39C2-0C3A-443D-842D-ED699E37B324}" type="sibTrans" cxnId="{030ADD83-64F7-4187-89C9-68FCE3E3B549}">
      <dgm:prSet/>
      <dgm:spPr/>
      <dgm:t>
        <a:bodyPr/>
        <a:lstStyle/>
        <a:p>
          <a:endParaRPr lang="es-CO"/>
        </a:p>
      </dgm:t>
    </dgm:pt>
    <dgm:pt modelId="{F4296BAF-095A-44A8-812E-F26380A4B9AD}">
      <dgm:prSet custT="1"/>
      <dgm:spPr/>
      <dgm:t>
        <a:bodyPr/>
        <a:lstStyle/>
        <a:p>
          <a:pPr algn="just"/>
          <a:endParaRPr lang="es-CO" sz="1200" kern="1200" dirty="0">
            <a:latin typeface="Arial Narrow" panose="020B0606020202030204" pitchFamily="34" charset="0"/>
          </a:endParaRPr>
        </a:p>
      </dgm:t>
    </dgm:pt>
    <dgm:pt modelId="{BF2334D9-7A1D-407C-875D-B0617A28D3C4}" type="parTrans" cxnId="{C566FC74-2BD6-4E67-ADC5-18E647251C71}">
      <dgm:prSet/>
      <dgm:spPr/>
      <dgm:t>
        <a:bodyPr/>
        <a:lstStyle/>
        <a:p>
          <a:endParaRPr lang="es-CO"/>
        </a:p>
      </dgm:t>
    </dgm:pt>
    <dgm:pt modelId="{F81F6515-B6E9-4766-A31D-5A2131134392}" type="sibTrans" cxnId="{C566FC74-2BD6-4E67-ADC5-18E647251C71}">
      <dgm:prSet/>
      <dgm:spPr/>
      <dgm:t>
        <a:bodyPr/>
        <a:lstStyle/>
        <a:p>
          <a:endParaRPr lang="es-CO"/>
        </a:p>
      </dgm:t>
    </dgm:pt>
    <dgm:pt modelId="{4D23FC28-3351-4574-9005-37BC3F786F5B}">
      <dgm:prSet custT="1"/>
      <dgm:spPr/>
      <dgm:t>
        <a:bodyPr/>
        <a:lstStyle/>
        <a:p>
          <a:pPr algn="l">
            <a:lnSpc>
              <a:spcPct val="150000"/>
            </a:lnSpc>
          </a:pPr>
          <a:r>
            <a:rPr lang="es-CO" sz="1600" b="1" dirty="0">
              <a:latin typeface="Arial Narrow" panose="020B0606020202030204" pitchFamily="34" charset="0"/>
            </a:rPr>
            <a:t>Gasto de los vehículos contratados</a:t>
          </a:r>
        </a:p>
      </dgm:t>
    </dgm:pt>
    <dgm:pt modelId="{F9BC923B-289A-4260-8A9E-3C4570E775A8}" type="parTrans" cxnId="{799F226B-1216-4535-910E-A123D7802CB7}">
      <dgm:prSet/>
      <dgm:spPr/>
      <dgm:t>
        <a:bodyPr/>
        <a:lstStyle/>
        <a:p>
          <a:endParaRPr lang="es-CO"/>
        </a:p>
      </dgm:t>
    </dgm:pt>
    <dgm:pt modelId="{8713D23E-AA01-48EB-83BA-BF5B21C2D902}" type="sibTrans" cxnId="{799F226B-1216-4535-910E-A123D7802CB7}">
      <dgm:prSet/>
      <dgm:spPr/>
      <dgm:t>
        <a:bodyPr/>
        <a:lstStyle/>
        <a:p>
          <a:endParaRPr lang="es-CO"/>
        </a:p>
      </dgm:t>
    </dgm:pt>
    <dgm:pt modelId="{93D1C7A9-94A3-4EA0-8EDB-456994F0D145}">
      <dgm:prSet custT="1"/>
      <dgm:spPr/>
      <dgm:t>
        <a:bodyPr/>
        <a:lstStyle/>
        <a:p>
          <a:pPr algn="l">
            <a:lnSpc>
              <a:spcPct val="150000"/>
            </a:lnSpc>
          </a:pPr>
          <a:endParaRPr lang="es-CO" sz="1600" b="1" dirty="0">
            <a:latin typeface="Arial Narrow" panose="020B0606020202030204" pitchFamily="34" charset="0"/>
          </a:endParaRPr>
        </a:p>
      </dgm:t>
    </dgm:pt>
    <dgm:pt modelId="{83F9B3DE-C240-4B38-9324-54DD81365927}" type="parTrans" cxnId="{9BE23693-2C81-484E-9996-C25E90B4306A}">
      <dgm:prSet/>
      <dgm:spPr/>
      <dgm:t>
        <a:bodyPr/>
        <a:lstStyle/>
        <a:p>
          <a:endParaRPr lang="es-CO"/>
        </a:p>
      </dgm:t>
    </dgm:pt>
    <dgm:pt modelId="{EBA64E3F-A0B0-4758-B714-E84C927DE3B8}" type="sibTrans" cxnId="{9BE23693-2C81-484E-9996-C25E90B4306A}">
      <dgm:prSet/>
      <dgm:spPr/>
      <dgm:t>
        <a:bodyPr/>
        <a:lstStyle/>
        <a:p>
          <a:endParaRPr lang="es-CO"/>
        </a:p>
      </dgm:t>
    </dgm:pt>
    <dgm:pt modelId="{0C756B1F-9E39-406A-B7B7-C76DBD0843A0}">
      <dgm:prSet custT="1"/>
      <dgm:spPr/>
      <dgm:t>
        <a:bodyPr/>
        <a:lstStyle/>
        <a:p>
          <a:pPr algn="just"/>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solidFill>
                <a:prstClr val="black">
                  <a:hueOff val="0"/>
                  <a:satOff val="0"/>
                  <a:lumOff val="0"/>
                  <a:alphaOff val="0"/>
                </a:prstClr>
              </a:solidFill>
              <a:latin typeface="Arial Narrow" panose="020B0606020202030204" pitchFamily="34" charset="0"/>
              <a:ea typeface="+mn-ea"/>
              <a:cs typeface="+mn-cs"/>
            </a:rPr>
            <a:t> : </a:t>
          </a:r>
          <a:r>
            <a:rPr lang="es-ES" sz="1200" kern="1200" dirty="0">
              <a:solidFill>
                <a:prstClr val="white">
                  <a:lumMod val="65000"/>
                </a:prstClr>
              </a:solidFill>
              <a:latin typeface="Arial Narrow" panose="020B0606020202030204" pitchFamily="34" charset="0"/>
              <a:ea typeface="+mn-ea"/>
              <a:cs typeface="+mn-cs"/>
            </a:rPr>
            <a:t>51,1% por $6.612.669 respecto al primer trimestre de 2022 el cual fue de $ 12.935.485 se fortalecieron los mecanismos de control de fotocopias e impresiones como claves o tarjetas de control para acceso a estos equipos</a:t>
          </a:r>
          <a:endParaRPr lang="es-CO" sz="1200" kern="1200" dirty="0">
            <a:solidFill>
              <a:schemeClr val="bg1">
                <a:lumMod val="65000"/>
              </a:schemeClr>
            </a:solidFill>
            <a:latin typeface="Arial Narrow" panose="020B0606020202030204" pitchFamily="34" charset="0"/>
          </a:endParaRPr>
        </a:p>
      </dgm:t>
    </dgm:pt>
    <dgm:pt modelId="{FE830BDF-660C-4D8A-9B35-B64B2F432142}" type="parTrans" cxnId="{B4BCE6F2-67EA-4E12-B6D2-10FE6037927E}">
      <dgm:prSet/>
      <dgm:spPr/>
      <dgm:t>
        <a:bodyPr/>
        <a:lstStyle/>
        <a:p>
          <a:endParaRPr lang="es-CO"/>
        </a:p>
      </dgm:t>
    </dgm:pt>
    <dgm:pt modelId="{E73607F0-A9A0-494D-9A3D-EEC9FDAE4DD4}" type="sibTrans" cxnId="{B4BCE6F2-67EA-4E12-B6D2-10FE6037927E}">
      <dgm:prSet/>
      <dgm:spPr/>
      <dgm:t>
        <a:bodyPr/>
        <a:lstStyle/>
        <a:p>
          <a:endParaRPr lang="es-CO"/>
        </a:p>
      </dgm:t>
    </dgm:pt>
    <dgm:pt modelId="{9F7AB4A3-2F61-4B2F-A7E7-AD2A5BF2661B}">
      <dgm:prSet custT="1"/>
      <dgm:spPr/>
      <dgm:t>
        <a:bodyPr/>
        <a:lstStyle/>
        <a:p>
          <a:pPr algn="just">
            <a:buClr>
              <a:srgbClr val="000000"/>
            </a:buClr>
            <a:buFont typeface="Symbol" panose="05050102010706020507" pitchFamily="18" charset="2"/>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solidFill>
                <a:prstClr val="black">
                  <a:hueOff val="0"/>
                  <a:satOff val="0"/>
                  <a:lumOff val="0"/>
                  <a:alphaOff val="0"/>
                </a:prstClr>
              </a:solidFill>
              <a:latin typeface="Arial Narrow" panose="020B0606020202030204" pitchFamily="34" charset="0"/>
              <a:ea typeface="+mn-ea"/>
              <a:cs typeface="+mn-cs"/>
            </a:rPr>
            <a:t>: :</a:t>
          </a:r>
          <a:r>
            <a:rPr lang="es-ES" sz="1200" kern="1200" dirty="0">
              <a:solidFill>
                <a:schemeClr val="bg1">
                  <a:lumMod val="65000"/>
                </a:schemeClr>
              </a:solidFill>
              <a:latin typeface="Arial Narrow" panose="020B0606020202030204" pitchFamily="34" charset="0"/>
            </a:rPr>
            <a:t>se presentó una variación del 39,97%, pasando de un gasto de $ 257.658.118 en el año 2022 a $103.005.243 año 2023</a:t>
          </a:r>
          <a:endParaRPr lang="es-CO" sz="1200" kern="1200" dirty="0">
            <a:latin typeface="Arial Narrow" panose="020B0606020202030204" pitchFamily="34" charset="0"/>
          </a:endParaRPr>
        </a:p>
      </dgm:t>
    </dgm:pt>
    <dgm:pt modelId="{37650F36-4797-42D3-AF05-82FFD0B164BC}" type="sibTrans" cxnId="{86A203CF-45EB-4379-B81B-A4FA43D76807}">
      <dgm:prSet/>
      <dgm:spPr/>
      <dgm:t>
        <a:bodyPr/>
        <a:lstStyle/>
        <a:p>
          <a:endParaRPr lang="es-CO"/>
        </a:p>
      </dgm:t>
    </dgm:pt>
    <dgm:pt modelId="{94C2C8D5-B9C5-474E-9416-B3AE1EC1DF11}" type="parTrans" cxnId="{86A203CF-45EB-4379-B81B-A4FA43D76807}">
      <dgm:prSet/>
      <dgm:spPr/>
      <dgm:t>
        <a:bodyPr/>
        <a:lstStyle/>
        <a:p>
          <a:endParaRPr lang="es-CO"/>
        </a:p>
      </dgm:t>
    </dgm:pt>
    <dgm:pt modelId="{4D2F672A-6535-44C9-A6A0-68F72FBDFEAB}">
      <dgm:prSet custT="1"/>
      <dgm:spPr/>
      <dgm:t>
        <a:bodyPr/>
        <a:lstStyle/>
        <a:p>
          <a:pPr algn="just">
            <a:buClr>
              <a:srgbClr val="000000"/>
            </a:buClr>
            <a:buFont typeface="Symbol" panose="05050102010706020507" pitchFamily="18" charset="2"/>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kern="1200" dirty="0">
              <a:solidFill>
                <a:schemeClr val="bg1">
                  <a:lumMod val="65000"/>
                </a:schemeClr>
              </a:solidFill>
              <a:latin typeface="Arial Narrow" panose="020B0606020202030204" pitchFamily="34" charset="0"/>
            </a:rPr>
            <a:t> 29.16% por $4.377.177 respecto al segundo trimestre de 2022 el cual fue de $ 15.008.886 mecanismos de control de fotocopias e impresiones, adicionalmente para esta vigencia se dispone del software que genera las estadísticas de impresión.</a:t>
          </a:r>
          <a:endParaRPr lang="es-CO" sz="1200" kern="1200" dirty="0">
            <a:latin typeface="Arial Narrow" panose="020B0606020202030204" pitchFamily="34" charset="0"/>
          </a:endParaRPr>
        </a:p>
      </dgm:t>
    </dgm:pt>
    <dgm:pt modelId="{2E8B3C5D-8296-4D90-93AE-AF49D92B931D}" type="parTrans" cxnId="{5FCFFA36-E16E-4B49-B993-66763DDB9B15}">
      <dgm:prSet/>
      <dgm:spPr/>
    </dgm:pt>
    <dgm:pt modelId="{9EA09777-49BB-4A73-AFFF-2360F52019CE}" type="sibTrans" cxnId="{5FCFFA36-E16E-4B49-B993-66763DDB9B15}">
      <dgm:prSet/>
      <dgm:spPr/>
    </dgm:pt>
    <dgm:pt modelId="{1C23CA63-0DEE-4E65-B20F-1388E21BB3C2}">
      <dgm:prSet custT="1"/>
      <dgm:spPr/>
      <dgm:t>
        <a:bodyPr/>
        <a:lstStyle/>
        <a:p>
          <a:pPr algn="just"/>
          <a:endParaRPr lang="es-CO" sz="1200" b="0" kern="1200" dirty="0">
            <a:solidFill>
              <a:schemeClr val="bg1">
                <a:lumMod val="65000"/>
              </a:schemeClr>
            </a:solidFill>
            <a:latin typeface="Arial Narrow" panose="020B0606020202030204" pitchFamily="34" charset="0"/>
          </a:endParaRPr>
        </a:p>
      </dgm:t>
    </dgm:pt>
    <dgm:pt modelId="{396811BB-65F5-40B0-BC82-3FC99AEEA6EA}" type="parTrans" cxnId="{DDDAD338-A472-4078-8B9E-B3A4F0044F19}">
      <dgm:prSet/>
      <dgm:spPr/>
    </dgm:pt>
    <dgm:pt modelId="{5B54ABAD-9697-4C32-9264-7118E97CF73F}" type="sibTrans" cxnId="{DDDAD338-A472-4078-8B9E-B3A4F0044F19}">
      <dgm:prSet/>
      <dgm:spPr/>
    </dgm:pt>
    <dgm:pt modelId="{4DD54B93-8830-41F1-A489-7636A27D4BFF}">
      <dgm:prSet custT="1"/>
      <dgm:spPr/>
      <dgm:t>
        <a:bodyPr/>
        <a:lstStyle/>
        <a:p>
          <a:pPr algn="just"/>
          <a:endParaRPr lang="es-CO" sz="1200" b="0" kern="1200" dirty="0">
            <a:solidFill>
              <a:schemeClr val="bg1">
                <a:lumMod val="65000"/>
              </a:schemeClr>
            </a:solidFill>
            <a:latin typeface="Arial Narrow" panose="020B0606020202030204" pitchFamily="34" charset="0"/>
          </a:endParaRPr>
        </a:p>
      </dgm:t>
    </dgm:pt>
    <dgm:pt modelId="{C955A2E9-BD6B-427F-A24C-1430A4D71805}" type="parTrans" cxnId="{C26E83FE-2B52-4803-98C3-93B5DD5DFE34}">
      <dgm:prSet/>
      <dgm:spPr/>
    </dgm:pt>
    <dgm:pt modelId="{D80D4FF6-9E91-45AE-8FD4-DDD380FB1151}" type="sibTrans" cxnId="{C26E83FE-2B52-4803-98C3-93B5DD5DFE34}">
      <dgm:prSet/>
      <dgm:spPr/>
    </dgm:pt>
    <dgm:pt modelId="{5DA87ECE-B567-43FC-A423-C629B3C28E76}">
      <dgm:prSet custT="1"/>
      <dgm:spPr/>
      <dgm:t>
        <a:bodyPr/>
        <a:lstStyle/>
        <a:p>
          <a:pPr algn="just"/>
          <a:endParaRPr lang="es-CO" sz="1200" b="0" kern="1200" dirty="0">
            <a:solidFill>
              <a:schemeClr val="bg1">
                <a:lumMod val="65000"/>
              </a:schemeClr>
            </a:solidFill>
            <a:latin typeface="Arial Narrow" panose="020B0606020202030204" pitchFamily="34" charset="0"/>
          </a:endParaRPr>
        </a:p>
      </dgm:t>
    </dgm:pt>
    <dgm:pt modelId="{E3EF2BB1-371E-4EE9-9A69-5698131AE0F3}" type="parTrans" cxnId="{24CEAB35-06EC-42CE-906D-20F4A10B87D9}">
      <dgm:prSet/>
      <dgm:spPr/>
    </dgm:pt>
    <dgm:pt modelId="{B839A468-A0C1-427A-A2B6-0092FD9545CC}" type="sibTrans" cxnId="{24CEAB35-06EC-42CE-906D-20F4A10B87D9}">
      <dgm:prSet/>
      <dgm:spPr/>
    </dgm:pt>
    <dgm:pt modelId="{C1804FED-0C1A-4695-ACDD-463B2891632B}">
      <dgm:prSet custT="1"/>
      <dgm:spPr/>
      <dgm:t>
        <a:bodyPr/>
        <a:lstStyle/>
        <a:p>
          <a:pPr algn="just">
            <a:buClr>
              <a:srgbClr val="000000"/>
            </a:buClr>
            <a:buFont typeface="Symbol" panose="05050102010706020507" pitchFamily="18" charset="2"/>
            <a:buChar char=""/>
          </a:pPr>
          <a:endParaRPr lang="es-CO" sz="1200" kern="1200" dirty="0">
            <a:solidFill>
              <a:schemeClr val="bg1">
                <a:lumMod val="65000"/>
              </a:schemeClr>
            </a:solidFill>
            <a:latin typeface="Arial Narrow" panose="020B0606020202030204" pitchFamily="34" charset="0"/>
          </a:endParaRPr>
        </a:p>
      </dgm:t>
    </dgm:pt>
    <dgm:pt modelId="{F46476A6-B689-4EE0-9A50-52E21AD99F81}" type="parTrans" cxnId="{D832A91E-39D1-4111-B438-E60ABA31913E}">
      <dgm:prSet/>
      <dgm:spPr/>
    </dgm:pt>
    <dgm:pt modelId="{3E1AAE74-B3F9-4DDF-9BFB-1CC929A4646A}" type="sibTrans" cxnId="{D832A91E-39D1-4111-B438-E60ABA31913E}">
      <dgm:prSet/>
      <dgm:spPr/>
    </dgm:pt>
    <dgm:pt modelId="{BC2E68C3-89E6-45B4-8B80-2F95510626C1}">
      <dgm:prSet custT="1"/>
      <dgm:spPr/>
      <dgm:t>
        <a:bodyPr/>
        <a:lstStyle/>
        <a:p>
          <a:pPr algn="l">
            <a:lnSpc>
              <a:spcPct val="150000"/>
            </a:lnSpc>
          </a:pPr>
          <a:endParaRPr lang="es-CO" sz="1600" b="1" dirty="0">
            <a:latin typeface="Arial Narrow" panose="020B0606020202030204" pitchFamily="34" charset="0"/>
          </a:endParaRPr>
        </a:p>
      </dgm:t>
    </dgm:pt>
    <dgm:pt modelId="{ECE64840-C134-4377-BD72-25771B2FA465}" type="parTrans" cxnId="{563F7106-EBE1-43D3-9C43-DA37C32EB99F}">
      <dgm:prSet/>
      <dgm:spPr/>
    </dgm:pt>
    <dgm:pt modelId="{8E722EDF-A963-4E40-A708-6C26F0B2171B}" type="sibTrans" cxnId="{563F7106-EBE1-43D3-9C43-DA37C32EB99F}">
      <dgm:prSet/>
      <dgm:spPr/>
    </dgm:pt>
    <dgm:pt modelId="{EDFA57EB-6719-4DB6-8C4E-446102F5B93E}">
      <dgm:prSet custT="1"/>
      <dgm:spPr/>
      <dgm:t>
        <a:bodyPr/>
        <a:lstStyle/>
        <a:p>
          <a:pPr algn="just"/>
          <a:endParaRPr lang="es-CO" sz="1200" kern="1200" dirty="0">
            <a:solidFill>
              <a:schemeClr val="bg1">
                <a:lumMod val="65000"/>
              </a:schemeClr>
            </a:solidFill>
            <a:latin typeface="Arial Narrow" panose="020B0606020202030204" pitchFamily="34" charset="0"/>
          </a:endParaRPr>
        </a:p>
      </dgm:t>
    </dgm:pt>
    <dgm:pt modelId="{E5590789-E1E7-48B7-A28A-E7C13B4B3F2C}" type="parTrans" cxnId="{980051D1-86A9-4B88-BC5A-F7B636F8151E}">
      <dgm:prSet/>
      <dgm:spPr/>
    </dgm:pt>
    <dgm:pt modelId="{D3D64C58-6E26-4FFB-B36C-F6FB1E1B55BA}" type="sibTrans" cxnId="{980051D1-86A9-4B88-BC5A-F7B636F8151E}">
      <dgm:prSet/>
      <dgm:spPr/>
    </dgm:pt>
    <dgm:pt modelId="{918457F6-3A68-4A1F-8A69-D8F5062DC1A8}">
      <dgm:prSet custT="1"/>
      <dgm:spPr/>
      <dgm:t>
        <a:bodyPr/>
        <a:lstStyle/>
        <a:p>
          <a:pPr algn="just">
            <a:buClr>
              <a:srgbClr val="000000"/>
            </a:buClr>
            <a:buFont typeface="Symbol" panose="05050102010706020507" pitchFamily="18" charset="2"/>
            <a:buChar char=""/>
          </a:pPr>
          <a:endParaRPr lang="es-CO" sz="1200" kern="1200" dirty="0">
            <a:latin typeface="Arial Narrow" panose="020B0606020202030204" pitchFamily="34" charset="0"/>
          </a:endParaRPr>
        </a:p>
      </dgm:t>
    </dgm:pt>
    <dgm:pt modelId="{837834C6-8350-45D2-9F09-4F55BC7049C3}" type="parTrans" cxnId="{2C720246-E6DD-4C70-8C8B-7D03217C0A79}">
      <dgm:prSet/>
      <dgm:spPr/>
    </dgm:pt>
    <dgm:pt modelId="{6E12BD9C-01BD-4387-B57A-908D9439CDB4}" type="sibTrans" cxnId="{2C720246-E6DD-4C70-8C8B-7D03217C0A79}">
      <dgm:prSet/>
      <dgm:spPr/>
    </dgm:pt>
    <dgm:pt modelId="{A5378658-F687-4297-8D24-68B7B6145AF6}">
      <dgm:prSet custT="1"/>
      <dgm:spPr/>
      <dgm:t>
        <a:bodyPr/>
        <a:lstStyle/>
        <a:p>
          <a:pPr algn="just">
            <a:buClr>
              <a:srgbClr val="000000"/>
            </a:buClr>
            <a:buFont typeface="Symbol" panose="05050102010706020507" pitchFamily="18" charset="2"/>
            <a:buChar char=""/>
          </a:pPr>
          <a:endParaRPr lang="es-CO" sz="1200" kern="1200" dirty="0">
            <a:latin typeface="Arial Narrow" panose="020B0606020202030204" pitchFamily="34" charset="0"/>
          </a:endParaRPr>
        </a:p>
      </dgm:t>
    </dgm:pt>
    <dgm:pt modelId="{7E0CF960-B1A8-4004-8F8E-D901D7D63510}" type="parTrans" cxnId="{B4FBDCA3-33B7-43D2-B21D-7541E4603C33}">
      <dgm:prSet/>
      <dgm:spPr/>
    </dgm:pt>
    <dgm:pt modelId="{026AF1A0-E97A-424F-A300-E415462620DB}" type="sibTrans" cxnId="{B4FBDCA3-33B7-43D2-B21D-7541E4603C33}">
      <dgm:prSet/>
      <dgm:spPr/>
    </dgm:pt>
    <dgm:pt modelId="{DF93C3AF-5D9B-4696-87CD-55EE2C4E7630}" type="pres">
      <dgm:prSet presAssocID="{65B1DB5C-ED4D-4699-B52B-DEECD1D2420D}" presName="diagram" presStyleCnt="0">
        <dgm:presLayoutVars>
          <dgm:dir/>
          <dgm:animLvl val="lvl"/>
          <dgm:resizeHandles val="exact"/>
        </dgm:presLayoutVars>
      </dgm:prSet>
      <dgm:spPr/>
    </dgm:pt>
    <dgm:pt modelId="{ECA439FE-6F0C-4398-A283-EAB2B54508BA}" type="pres">
      <dgm:prSet presAssocID="{5E225DCD-E71D-40CA-A5C3-06C38BD12E50}" presName="compNode" presStyleCnt="0"/>
      <dgm:spPr/>
    </dgm:pt>
    <dgm:pt modelId="{297E19AD-8E5F-4217-8173-CB2D4931057E}" type="pres">
      <dgm:prSet presAssocID="{5E225DCD-E71D-40CA-A5C3-06C38BD12E50}" presName="childRect" presStyleLbl="bgAcc1" presStyleIdx="0" presStyleCnt="3" custScaleX="131370" custScaleY="267917" custLinFactNeighborX="3552" custLinFactNeighborY="-1509">
        <dgm:presLayoutVars>
          <dgm:bulletEnabled val="1"/>
        </dgm:presLayoutVars>
      </dgm:prSet>
      <dgm:spPr/>
      <dgm:t>
        <a:bodyPr/>
        <a:lstStyle/>
        <a:p>
          <a:endParaRPr lang="es-ES"/>
        </a:p>
      </dgm:t>
    </dgm:pt>
    <dgm:pt modelId="{E967F81C-B1D4-48E9-A33D-BED2A5C5FE88}" type="pres">
      <dgm:prSet presAssocID="{5E225DCD-E71D-40CA-A5C3-06C38BD12E50}" presName="parentText" presStyleLbl="node1" presStyleIdx="0" presStyleCnt="0">
        <dgm:presLayoutVars>
          <dgm:chMax val="0"/>
          <dgm:bulletEnabled val="1"/>
        </dgm:presLayoutVars>
      </dgm:prSet>
      <dgm:spPr/>
      <dgm:t>
        <a:bodyPr/>
        <a:lstStyle/>
        <a:p>
          <a:endParaRPr lang="es-ES"/>
        </a:p>
      </dgm:t>
    </dgm:pt>
    <dgm:pt modelId="{45C82C89-C573-41E0-BEEC-FBD85ED6B582}" type="pres">
      <dgm:prSet presAssocID="{5E225DCD-E71D-40CA-A5C3-06C38BD12E50}" presName="parentRect" presStyleLbl="alignNode1" presStyleIdx="0" presStyleCnt="3" custScaleX="129810" custLinFactY="50568" custLinFactNeighborX="309" custLinFactNeighborY="100000"/>
      <dgm:spPr/>
      <dgm:t>
        <a:bodyPr/>
        <a:lstStyle/>
        <a:p>
          <a:endParaRPr lang="es-ES"/>
        </a:p>
      </dgm:t>
    </dgm:pt>
    <dgm:pt modelId="{DC666045-0917-4A42-BDF1-02BF6F5A86A0}" type="pres">
      <dgm:prSet presAssocID="{5E225DCD-E71D-40CA-A5C3-06C38BD12E50}" presName="adorn" presStyleLbl="fgAccFollowNode1" presStyleIdx="0" presStyleCnt="3" custLinFactNeighborX="26708" custLinFactNeighborY="86844"/>
      <dgm:spPr>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6000" b="-6000"/>
          </a:stretch>
        </a:blipFill>
      </dgm:spPr>
    </dgm:pt>
    <dgm:pt modelId="{F303A7B8-70E8-47DE-ACBB-9AEAD0261BEA}" type="pres">
      <dgm:prSet presAssocID="{70E78E9E-BFDF-49F0-BD17-3347BA9EFC44}" presName="sibTrans" presStyleLbl="sibTrans2D1" presStyleIdx="0" presStyleCnt="0"/>
      <dgm:spPr/>
      <dgm:t>
        <a:bodyPr/>
        <a:lstStyle/>
        <a:p>
          <a:endParaRPr lang="es-ES"/>
        </a:p>
      </dgm:t>
    </dgm:pt>
    <dgm:pt modelId="{D8823377-0AD9-48CF-BF5A-378919B785B7}" type="pres">
      <dgm:prSet presAssocID="{2217DECE-773B-462F-8298-3554A6F2E402}" presName="compNode" presStyleCnt="0"/>
      <dgm:spPr/>
    </dgm:pt>
    <dgm:pt modelId="{D7FBBEDC-7002-4AE8-8092-8F7159DA152D}" type="pres">
      <dgm:prSet presAssocID="{2217DECE-773B-462F-8298-3554A6F2E402}" presName="childRect" presStyleLbl="bgAcc1" presStyleIdx="1" presStyleCnt="3" custScaleX="167130" custScaleY="281367" custLinFactNeighborY="-1509">
        <dgm:presLayoutVars>
          <dgm:bulletEnabled val="1"/>
        </dgm:presLayoutVars>
      </dgm:prSet>
      <dgm:spPr/>
      <dgm:t>
        <a:bodyPr/>
        <a:lstStyle/>
        <a:p>
          <a:endParaRPr lang="es-ES"/>
        </a:p>
      </dgm:t>
    </dgm:pt>
    <dgm:pt modelId="{6BFE4C06-F1C9-4873-8D7D-230CB14106C8}" type="pres">
      <dgm:prSet presAssocID="{2217DECE-773B-462F-8298-3554A6F2E402}" presName="parentText" presStyleLbl="node1" presStyleIdx="0" presStyleCnt="0">
        <dgm:presLayoutVars>
          <dgm:chMax val="0"/>
          <dgm:bulletEnabled val="1"/>
        </dgm:presLayoutVars>
      </dgm:prSet>
      <dgm:spPr/>
      <dgm:t>
        <a:bodyPr/>
        <a:lstStyle/>
        <a:p>
          <a:endParaRPr lang="es-ES"/>
        </a:p>
      </dgm:t>
    </dgm:pt>
    <dgm:pt modelId="{1DE45324-FF04-4CBC-92B7-6F65AC9D4410}" type="pres">
      <dgm:prSet presAssocID="{2217DECE-773B-462F-8298-3554A6F2E402}" presName="parentRect" presStyleLbl="alignNode1" presStyleIdx="1" presStyleCnt="3" custScaleX="165792" custLinFactY="30193" custLinFactNeighborX="-99" custLinFactNeighborY="100000"/>
      <dgm:spPr/>
      <dgm:t>
        <a:bodyPr/>
        <a:lstStyle/>
        <a:p>
          <a:endParaRPr lang="es-ES"/>
        </a:p>
      </dgm:t>
    </dgm:pt>
    <dgm:pt modelId="{9B82B500-8F6F-4002-98CC-CA45C8FD523D}" type="pres">
      <dgm:prSet presAssocID="{2217DECE-773B-462F-8298-3554A6F2E402}" presName="adorn" presStyleLbl="fgAccFollowNode1" presStyleIdx="1" presStyleCnt="3" custLinFactNeighborX="75420" custLinFactNeighborY="98797"/>
      <dgm:spPr>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6000" b="-6000"/>
          </a:stretch>
        </a:blipFill>
      </dgm:spPr>
    </dgm:pt>
    <dgm:pt modelId="{6F9CFAD1-7693-4B41-8830-E19426793BD5}" type="pres">
      <dgm:prSet presAssocID="{8B9E034D-887B-44DA-9772-3A8AC4FC722C}" presName="sibTrans" presStyleLbl="sibTrans2D1" presStyleIdx="0" presStyleCnt="0"/>
      <dgm:spPr/>
      <dgm:t>
        <a:bodyPr/>
        <a:lstStyle/>
        <a:p>
          <a:endParaRPr lang="es-ES"/>
        </a:p>
      </dgm:t>
    </dgm:pt>
    <dgm:pt modelId="{B69C9504-08CD-44B4-982C-7A369E79C9CD}" type="pres">
      <dgm:prSet presAssocID="{5841E135-2454-4FD8-9CBD-94DF44439642}" presName="compNode" presStyleCnt="0"/>
      <dgm:spPr/>
    </dgm:pt>
    <dgm:pt modelId="{AFC0B162-63FC-4FD6-8131-A05F71BA3185}" type="pres">
      <dgm:prSet presAssocID="{5841E135-2454-4FD8-9CBD-94DF44439642}" presName="childRect" presStyleLbl="bgAcc1" presStyleIdx="2" presStyleCnt="3" custScaleX="174199" custScaleY="267917" custLinFactNeighborX="1784" custLinFactNeighborY="-28681">
        <dgm:presLayoutVars>
          <dgm:bulletEnabled val="1"/>
        </dgm:presLayoutVars>
      </dgm:prSet>
      <dgm:spPr/>
      <dgm:t>
        <a:bodyPr/>
        <a:lstStyle/>
        <a:p>
          <a:endParaRPr lang="es-ES"/>
        </a:p>
      </dgm:t>
    </dgm:pt>
    <dgm:pt modelId="{3A27010E-2E1E-454C-919B-B79D722B60A5}" type="pres">
      <dgm:prSet presAssocID="{5841E135-2454-4FD8-9CBD-94DF44439642}" presName="parentText" presStyleLbl="node1" presStyleIdx="0" presStyleCnt="0">
        <dgm:presLayoutVars>
          <dgm:chMax val="0"/>
          <dgm:bulletEnabled val="1"/>
        </dgm:presLayoutVars>
      </dgm:prSet>
      <dgm:spPr/>
      <dgm:t>
        <a:bodyPr/>
        <a:lstStyle/>
        <a:p>
          <a:endParaRPr lang="es-ES"/>
        </a:p>
      </dgm:t>
    </dgm:pt>
    <dgm:pt modelId="{BD11E00F-AC53-4E98-9D04-9A6A46D2C9B8}" type="pres">
      <dgm:prSet presAssocID="{5841E135-2454-4FD8-9CBD-94DF44439642}" presName="parentRect" presStyleLbl="alignNode1" presStyleIdx="2" presStyleCnt="3" custScaleX="171358" custLinFactY="32046" custLinFactNeighborX="496" custLinFactNeighborY="100000"/>
      <dgm:spPr/>
      <dgm:t>
        <a:bodyPr/>
        <a:lstStyle/>
        <a:p>
          <a:endParaRPr lang="es-ES"/>
        </a:p>
      </dgm:t>
    </dgm:pt>
    <dgm:pt modelId="{B338AE37-6832-402C-BF7F-E5DF32D3F78F}" type="pres">
      <dgm:prSet presAssocID="{5841E135-2454-4FD8-9CBD-94DF44439642}" presName="adorn" presStyleLbl="fgAccFollowNode1" presStyleIdx="2" presStyleCnt="3" custScaleX="104871" custLinFactNeighborX="80642" custLinFactNeighborY="86844"/>
      <dgm:spPr>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9000" b="-9000"/>
          </a:stretch>
        </a:blipFill>
      </dgm:spPr>
    </dgm:pt>
  </dgm:ptLst>
  <dgm:cxnLst>
    <dgm:cxn modelId="{C3EE70EB-3D52-4FBC-ADB4-F59CABB95A0C}" type="presOf" srcId="{53CC9797-D451-4896-9136-005842F728DA}" destId="{AFC0B162-63FC-4FD6-8131-A05F71BA3185}" srcOrd="0" destOrd="1" presId="urn:microsoft.com/office/officeart/2005/8/layout/bList2"/>
    <dgm:cxn modelId="{66AB197C-F8F5-46D4-85AC-07903486205A}" type="presOf" srcId="{5E225DCD-E71D-40CA-A5C3-06C38BD12E50}" destId="{E967F81C-B1D4-48E9-A33D-BED2A5C5FE88}" srcOrd="0" destOrd="0" presId="urn:microsoft.com/office/officeart/2005/8/layout/bList2"/>
    <dgm:cxn modelId="{C26E83FE-2B52-4803-98C3-93B5DD5DFE34}" srcId="{5841E135-2454-4FD8-9CBD-94DF44439642}" destId="{4DD54B93-8830-41F1-A489-7636A27D4BFF}" srcOrd="0" destOrd="0" parTransId="{C955A2E9-BD6B-427F-A24C-1430A4D71805}" sibTransId="{D80D4FF6-9E91-45AE-8FD4-DDD380FB1151}"/>
    <dgm:cxn modelId="{97AEB44D-E0CF-4866-B3CB-F3ACC1222237}" srcId="{2217DECE-773B-462F-8298-3554A6F2E402}" destId="{B2037BD4-A061-49E4-AED8-6D0DD0AE4BF3}" srcOrd="4" destOrd="0" parTransId="{9FB716D4-79BF-46D3-B28B-F6B98362A5D4}" sibTransId="{FC67A012-9E0F-4A02-9B4F-10F3F88023B7}"/>
    <dgm:cxn modelId="{17D425DA-FABB-422C-B1C1-59E2E677DACB}" srcId="{5E225DCD-E71D-40CA-A5C3-06C38BD12E50}" destId="{28A48E8D-FF50-4D7C-9777-59498FEE960A}" srcOrd="2" destOrd="0" parTransId="{ECE7757A-8F60-4ECC-90CE-0D600B60FB4D}" sibTransId="{5BBFFBAC-9997-4C5C-9F96-E2C08A577A47}"/>
    <dgm:cxn modelId="{F1919BB0-AF71-4154-8030-C5D0C82BF4D7}" type="presOf" srcId="{2217DECE-773B-462F-8298-3554A6F2E402}" destId="{1DE45324-FF04-4CBC-92B7-6F65AC9D4410}" srcOrd="1" destOrd="0" presId="urn:microsoft.com/office/officeart/2005/8/layout/bList2"/>
    <dgm:cxn modelId="{3FDE1930-1FA4-4DD0-A026-2C5ACBDDB429}" type="presOf" srcId="{9F7AB4A3-2F61-4B2F-A7E7-AD2A5BF2661B}" destId="{AFC0B162-63FC-4FD6-8131-A05F71BA3185}" srcOrd="0" destOrd="10" presId="urn:microsoft.com/office/officeart/2005/8/layout/bList2"/>
    <dgm:cxn modelId="{65512CCB-167A-4C6F-9BE7-A195228D66B2}" srcId="{5841E135-2454-4FD8-9CBD-94DF44439642}" destId="{40AC0E5B-4E1F-4EB8-A4E0-CF9CBDDA92C0}" srcOrd="10" destOrd="0" parTransId="{886ECC30-D58A-41E9-9E67-4D9EBA63E466}" sibTransId="{2FA87F9C-B40C-4360-89F6-21938C48AC32}"/>
    <dgm:cxn modelId="{C0FED6B3-7E4B-4AAB-AF84-2E13DDD640ED}" srcId="{B2037BD4-A061-49E4-AED8-6D0DD0AE4BF3}" destId="{9B999F21-65BD-4AEB-BAB9-B6E3B1373141}" srcOrd="0" destOrd="0" parTransId="{0F37DE98-75B8-42F3-852A-567EFC1D5F60}" sibTransId="{DE874410-B30E-430D-AE3E-3A4AE60A8108}"/>
    <dgm:cxn modelId="{13D8D2C6-7494-4199-80CC-5EAD73B0D7AA}" srcId="{65B1DB5C-ED4D-4699-B52B-DEECD1D2420D}" destId="{5E225DCD-E71D-40CA-A5C3-06C38BD12E50}" srcOrd="0" destOrd="0" parTransId="{E49FEAD0-CCBD-4E3D-9450-066DB88C55CB}" sibTransId="{70E78E9E-BFDF-49F0-BD17-3347BA9EFC44}"/>
    <dgm:cxn modelId="{030ADD83-64F7-4187-89C9-68FCE3E3B549}" srcId="{2217DECE-773B-462F-8298-3554A6F2E402}" destId="{00AE07B2-4099-48B0-925D-FFCBE9D0EE55}" srcOrd="7" destOrd="0" parTransId="{519605F0-3BD0-4437-AE55-DDC4F9629D84}" sibTransId="{257C39C2-0C3A-443D-842D-ED699E37B324}"/>
    <dgm:cxn modelId="{34850578-3208-4502-BBCA-89F153304934}" type="presOf" srcId="{B1CE91A0-60FF-445B-9217-91E78201A586}" destId="{AFC0B162-63FC-4FD6-8131-A05F71BA3185}" srcOrd="0" destOrd="5" presId="urn:microsoft.com/office/officeart/2005/8/layout/bList2"/>
    <dgm:cxn modelId="{9BE23693-2C81-484E-9996-C25E90B4306A}" srcId="{5E225DCD-E71D-40CA-A5C3-06C38BD12E50}" destId="{93D1C7A9-94A3-4EA0-8EDB-456994F0D145}" srcOrd="8" destOrd="0" parTransId="{83F9B3DE-C240-4B38-9324-54DD81365927}" sibTransId="{EBA64E3F-A0B0-4758-B714-E84C927DE3B8}"/>
    <dgm:cxn modelId="{7E5ED85D-236B-45C3-8B2B-520B2D9460EF}" type="presOf" srcId="{5841E135-2454-4FD8-9CBD-94DF44439642}" destId="{BD11E00F-AC53-4E98-9D04-9A6A46D2C9B8}" srcOrd="1" destOrd="0" presId="urn:microsoft.com/office/officeart/2005/8/layout/bList2"/>
    <dgm:cxn modelId="{894630D1-D8B8-4FF3-8E3A-4F9F731F518A}" srcId="{2217DECE-773B-462F-8298-3554A6F2E402}" destId="{2E1DFB08-3BE9-4253-92F7-0F558F8E2850}" srcOrd="2" destOrd="0" parTransId="{44BD8B16-E103-45F2-8DAF-CD08FBD2D8D4}" sibTransId="{5F5D06A1-003E-4813-9BB2-34E3F19049E9}"/>
    <dgm:cxn modelId="{CA270BC2-B529-4E7A-9F53-30A28F5674E5}" type="presOf" srcId="{90A464D3-6DF4-4EC1-BEA7-A3D340445AB8}" destId="{AFC0B162-63FC-4FD6-8131-A05F71BA3185}" srcOrd="0" destOrd="6" presId="urn:microsoft.com/office/officeart/2005/8/layout/bList2"/>
    <dgm:cxn modelId="{0D86AA67-F415-49ED-8DE7-25ECD069F8E4}" srcId="{5E225DCD-E71D-40CA-A5C3-06C38BD12E50}" destId="{C853CED8-2EBD-4BD2-851D-5819FF7C956B}" srcOrd="9" destOrd="0" parTransId="{FDCCAD74-E3AA-4162-AE3A-0601603D1107}" sibTransId="{8596CC94-2C6F-40C1-B6B6-BF33B69B0ED9}"/>
    <dgm:cxn modelId="{DDDAD338-A472-4078-8B9E-B3A4F0044F19}" srcId="{2217DECE-773B-462F-8298-3554A6F2E402}" destId="{1C23CA63-0DEE-4E65-B20F-1388E21BB3C2}" srcOrd="0" destOrd="0" parTransId="{396811BB-65F5-40B0-BC82-3FC99AEEA6EA}" sibTransId="{5B54ABAD-9697-4C32-9264-7118E97CF73F}"/>
    <dgm:cxn modelId="{5A880A11-EA64-448E-887C-6D99B2570D12}" srcId="{074E3852-C332-42BD-B8E0-DEE27567F8DF}" destId="{B1CE91A0-60FF-445B-9217-91E78201A586}" srcOrd="0" destOrd="0" parTransId="{A79FC795-D3A4-4FDF-89F2-9DA408835D8A}" sibTransId="{55920126-AEC8-446C-88F2-7F52F53BBD67}"/>
    <dgm:cxn modelId="{05E0AB13-9BD1-4AF2-9262-4DFCC74878BC}" type="presOf" srcId="{A5378658-F687-4297-8D24-68B7B6145AF6}" destId="{AFC0B162-63FC-4FD6-8131-A05F71BA3185}" srcOrd="0" destOrd="11" presId="urn:microsoft.com/office/officeart/2005/8/layout/bList2"/>
    <dgm:cxn modelId="{4B9EFC4A-F93C-4799-BFC4-90EDC849883A}" type="presOf" srcId="{5E225DCD-E71D-40CA-A5C3-06C38BD12E50}" destId="{45C82C89-C573-41E0-BEEC-FBD85ED6B582}" srcOrd="1" destOrd="0" presId="urn:microsoft.com/office/officeart/2005/8/layout/bList2"/>
    <dgm:cxn modelId="{DE094E67-D4CE-454B-96D2-B552BB1E0C4D}" srcId="{5841E135-2454-4FD8-9CBD-94DF44439642}" destId="{53CC9797-D451-4896-9136-005842F728DA}" srcOrd="1" destOrd="0" parTransId="{A40067B9-94E6-4EE4-967C-433A121F3AE1}" sibTransId="{15A7C47D-046A-488B-BDFD-F0608888D604}"/>
    <dgm:cxn modelId="{980051D1-86A9-4B88-BC5A-F7B636F8151E}" srcId="{2217DECE-773B-462F-8298-3554A6F2E402}" destId="{EDFA57EB-6719-4DB6-8C4E-446102F5B93E}" srcOrd="6" destOrd="0" parTransId="{E5590789-E1E7-48B7-A28A-E7C13B4B3F2C}" sibTransId="{D3D64C58-6E26-4FFB-B36C-F6FB1E1B55BA}"/>
    <dgm:cxn modelId="{375444E5-859D-43BE-9174-6C145726E6AA}" srcId="{5E225DCD-E71D-40CA-A5C3-06C38BD12E50}" destId="{D3182FC9-3307-44CF-8260-5DF0986440B1}" srcOrd="5" destOrd="0" parTransId="{17D63582-31B6-4B09-939C-469545142C8C}" sibTransId="{1839CB46-E52B-45ED-87DA-ED4FC7877EDA}"/>
    <dgm:cxn modelId="{3C43B0D3-05AD-4C50-B430-F3DD10DA604F}" srcId="{2217DECE-773B-462F-8298-3554A6F2E402}" destId="{BE85B595-E31C-442D-B6DB-1DBFB893D02F}" srcOrd="1" destOrd="0" parTransId="{1F57925C-98B8-4C6B-B0BD-7A3C460C8BA8}" sibTransId="{331F1364-44B5-4A26-B74D-B04B1DD7C46A}"/>
    <dgm:cxn modelId="{02C0CC09-14BF-4736-A3D7-4072F3BAF46A}" type="presOf" srcId="{70E78E9E-BFDF-49F0-BD17-3347BA9EFC44}" destId="{F303A7B8-70E8-47DE-ACBB-9AEAD0261BEA}" srcOrd="0" destOrd="0" presId="urn:microsoft.com/office/officeart/2005/8/layout/bList2"/>
    <dgm:cxn modelId="{5FCFFA36-E16E-4B49-B993-66763DDB9B15}" srcId="{5841E135-2454-4FD8-9CBD-94DF44439642}" destId="{4D2F672A-6535-44C9-A6A0-68F72FBDFEAB}" srcOrd="9" destOrd="0" parTransId="{2E8B3C5D-8296-4D90-93AE-AF49D92B931D}" sibTransId="{9EA09777-49BB-4A73-AFFF-2360F52019CE}"/>
    <dgm:cxn modelId="{D14D013B-EDE3-4DF9-BAC7-B4097EA21F68}" type="presOf" srcId="{074E3852-C332-42BD-B8E0-DEE27567F8DF}" destId="{AFC0B162-63FC-4FD6-8131-A05F71BA3185}" srcOrd="0" destOrd="4" presId="urn:microsoft.com/office/officeart/2005/8/layout/bList2"/>
    <dgm:cxn modelId="{02CA037B-5C3E-4133-9E87-71FE94BA69FA}" type="presOf" srcId="{9610885F-079F-4B92-B3B8-4DC3796DE2A1}" destId="{297E19AD-8E5F-4217-8173-CB2D4931057E}" srcOrd="0" destOrd="6" presId="urn:microsoft.com/office/officeart/2005/8/layout/bList2"/>
    <dgm:cxn modelId="{A67B9FC8-8A38-4AC5-B268-E27D1B01AB45}" type="presOf" srcId="{EDFA57EB-6719-4DB6-8C4E-446102F5B93E}" destId="{D7FBBEDC-7002-4AE8-8092-8F7159DA152D}" srcOrd="0" destOrd="7" presId="urn:microsoft.com/office/officeart/2005/8/layout/bList2"/>
    <dgm:cxn modelId="{3836CCD4-7FE7-4438-B936-233B2F4B2980}" srcId="{5E225DCD-E71D-40CA-A5C3-06C38BD12E50}" destId="{F4416378-3403-4C3A-A59F-588340AB4B85}" srcOrd="0" destOrd="0" parTransId="{83936898-F04D-45A3-B8D5-78F8BA424D52}" sibTransId="{6A4422C9-1D99-4735-A57C-F9BF6E91BAC1}"/>
    <dgm:cxn modelId="{1A1D59AC-1E7F-4C09-BFF5-834723D480B0}" type="presOf" srcId="{C1804FED-0C1A-4695-ACDD-463B2891632B}" destId="{AFC0B162-63FC-4FD6-8131-A05F71BA3185}" srcOrd="0" destOrd="3" presId="urn:microsoft.com/office/officeart/2005/8/layout/bList2"/>
    <dgm:cxn modelId="{23FEFCAB-549A-4552-B8A8-5F69F77975F6}" type="presOf" srcId="{A142A82D-BD69-43DA-B855-99122E25DFC7}" destId="{AFC0B162-63FC-4FD6-8131-A05F71BA3185}" srcOrd="0" destOrd="2" presId="urn:microsoft.com/office/officeart/2005/8/layout/bList2"/>
    <dgm:cxn modelId="{799F226B-1216-4535-910E-A123D7802CB7}" srcId="{5E225DCD-E71D-40CA-A5C3-06C38BD12E50}" destId="{4D23FC28-3351-4574-9005-37BC3F786F5B}" srcOrd="7" destOrd="0" parTransId="{F9BC923B-289A-4260-8A9E-3C4570E775A8}" sibTransId="{8713D23E-AA01-48EB-83BA-BF5B21C2D902}"/>
    <dgm:cxn modelId="{4B2489F4-BC70-49A8-9594-85B973D5879A}" type="presOf" srcId="{2E1DFB08-3BE9-4253-92F7-0F558F8E2850}" destId="{D7FBBEDC-7002-4AE8-8092-8F7159DA152D}" srcOrd="0" destOrd="2" presId="urn:microsoft.com/office/officeart/2005/8/layout/bList2"/>
    <dgm:cxn modelId="{563F7106-EBE1-43D3-9C43-DA37C32EB99F}" srcId="{5E225DCD-E71D-40CA-A5C3-06C38BD12E50}" destId="{BC2E68C3-89E6-45B4-8B80-2F95510626C1}" srcOrd="4" destOrd="0" parTransId="{ECE64840-C134-4377-BD72-25771B2FA465}" sibTransId="{8E722EDF-A963-4E40-A708-6C26F0B2171B}"/>
    <dgm:cxn modelId="{64B569E1-0595-486E-B8A1-3C5683322637}" type="presOf" srcId="{5841E135-2454-4FD8-9CBD-94DF44439642}" destId="{3A27010E-2E1E-454C-919B-B79D722B60A5}" srcOrd="0" destOrd="0" presId="urn:microsoft.com/office/officeart/2005/8/layout/bList2"/>
    <dgm:cxn modelId="{B78D4900-C8A5-411E-AA7F-4E94B5EFAF45}" type="presOf" srcId="{B2037BD4-A061-49E4-AED8-6D0DD0AE4BF3}" destId="{D7FBBEDC-7002-4AE8-8092-8F7159DA152D}" srcOrd="0" destOrd="4" presId="urn:microsoft.com/office/officeart/2005/8/layout/bList2"/>
    <dgm:cxn modelId="{2D8FF30C-20C5-4394-A1F2-C309DAA16CBC}" type="presOf" srcId="{2217DECE-773B-462F-8298-3554A6F2E402}" destId="{6BFE4C06-F1C9-4873-8D7D-230CB14106C8}" srcOrd="0" destOrd="0" presId="urn:microsoft.com/office/officeart/2005/8/layout/bList2"/>
    <dgm:cxn modelId="{729D1070-3680-4429-A120-A95F5897374C}" srcId="{65B1DB5C-ED4D-4699-B52B-DEECD1D2420D}" destId="{2217DECE-773B-462F-8298-3554A6F2E402}" srcOrd="1" destOrd="0" parTransId="{6A07D3AE-494F-4056-BF1E-89DD39D7F9CF}" sibTransId="{8B9E034D-887B-44DA-9772-3A8AC4FC722C}"/>
    <dgm:cxn modelId="{C69F5889-11F7-44B1-A859-D724EFDA4A7C}" type="presOf" srcId="{C853CED8-2EBD-4BD2-851D-5819FF7C956B}" destId="{297E19AD-8E5F-4217-8173-CB2D4931057E}" srcOrd="0" destOrd="9" presId="urn:microsoft.com/office/officeart/2005/8/layout/bList2"/>
    <dgm:cxn modelId="{18A42D89-0E27-4F52-AB68-A3AE9509DD15}" srcId="{5E225DCD-E71D-40CA-A5C3-06C38BD12E50}" destId="{DD74FB97-11C2-4F7A-8ED0-B02E251DC5CB}" srcOrd="3" destOrd="0" parTransId="{0FDE5E1B-4F97-4D94-93D6-851FE52041CA}" sibTransId="{FE23413E-394A-41D9-905D-B8553F0674F4}"/>
    <dgm:cxn modelId="{24CEAB35-06EC-42CE-906D-20F4A10B87D9}" srcId="{2217DECE-773B-462F-8298-3554A6F2E402}" destId="{5DA87ECE-B567-43FC-A423-C629B3C28E76}" srcOrd="3" destOrd="0" parTransId="{E3EF2BB1-371E-4EE9-9A69-5698131AE0F3}" sibTransId="{B839A468-A0C1-427A-A2B6-0092FD9545CC}"/>
    <dgm:cxn modelId="{3E291BA3-8559-49D0-A9C1-86FB7CBEB2EF}" srcId="{90A464D3-6DF4-4EC1-BEA7-A3D340445AB8}" destId="{48AFE0E4-869D-4B95-BA84-72BE29EAACF7}" srcOrd="1" destOrd="0" parTransId="{08BB6C71-AAD1-4D5A-BFDB-FFAEB4374E5D}" sibTransId="{E5195E06-B457-41BB-AE94-A72451DAF7DF}"/>
    <dgm:cxn modelId="{A37087E0-0D81-4D1A-A264-E4452E85B1AA}" type="presOf" srcId="{8B9E034D-887B-44DA-9772-3A8AC4FC722C}" destId="{6F9CFAD1-7693-4B41-8830-E19426793BD5}" srcOrd="0" destOrd="0" presId="urn:microsoft.com/office/officeart/2005/8/layout/bList2"/>
    <dgm:cxn modelId="{B9CA6688-3A56-4A2B-8EDA-12676F7621FC}" type="presOf" srcId="{65B1DB5C-ED4D-4699-B52B-DEECD1D2420D}" destId="{DF93C3AF-5D9B-4696-87CD-55EE2C4E7630}" srcOrd="0" destOrd="0" presId="urn:microsoft.com/office/officeart/2005/8/layout/bList2"/>
    <dgm:cxn modelId="{4EF0AE3B-9C02-488C-AE24-B2962EED1D9B}" srcId="{2217DECE-773B-462F-8298-3554A6F2E402}" destId="{A712189F-442D-4188-A968-F92BD4FF7934}" srcOrd="5" destOrd="0" parTransId="{F4B609C7-99E4-4A2B-8837-118AFF5FCA41}" sibTransId="{E2C5A428-6122-4D4D-9678-E49D205394D9}"/>
    <dgm:cxn modelId="{3031CB23-735B-4610-8D0C-09FFB2C1A051}" type="presOf" srcId="{28A48E8D-FF50-4D7C-9777-59498FEE960A}" destId="{297E19AD-8E5F-4217-8173-CB2D4931057E}" srcOrd="0" destOrd="2" presId="urn:microsoft.com/office/officeart/2005/8/layout/bList2"/>
    <dgm:cxn modelId="{0BAC9E99-9CFA-4801-9E46-8A0A5E319B87}" type="presOf" srcId="{9B999F21-65BD-4AEB-BAB9-B6E3B1373141}" destId="{D7FBBEDC-7002-4AE8-8092-8F7159DA152D}" srcOrd="0" destOrd="5" presId="urn:microsoft.com/office/officeart/2005/8/layout/bList2"/>
    <dgm:cxn modelId="{A048E560-BC26-4C22-B06C-2BFEA910D0BD}" type="presOf" srcId="{40AC0E5B-4E1F-4EB8-A4E0-CF9CBDDA92C0}" destId="{AFC0B162-63FC-4FD6-8131-A05F71BA3185}" srcOrd="0" destOrd="13" presId="urn:microsoft.com/office/officeart/2005/8/layout/bList2"/>
    <dgm:cxn modelId="{C566FC74-2BD6-4E67-ADC5-18E647251C71}" srcId="{90A464D3-6DF4-4EC1-BEA7-A3D340445AB8}" destId="{F4296BAF-095A-44A8-812E-F26380A4B9AD}" srcOrd="0" destOrd="0" parTransId="{BF2334D9-7A1D-407C-875D-B0617A28D3C4}" sibTransId="{F81F6515-B6E9-4766-A31D-5A2131134392}"/>
    <dgm:cxn modelId="{5C0C4203-B8F3-4A19-87D5-5C9480D27738}" type="presOf" srcId="{4445FEB9-3245-4D38-9E56-DA1AF972A198}" destId="{297E19AD-8E5F-4217-8173-CB2D4931057E}" srcOrd="0" destOrd="1" presId="urn:microsoft.com/office/officeart/2005/8/layout/bList2"/>
    <dgm:cxn modelId="{FC27C54B-9212-4228-8CEF-C8826202D933}" srcId="{5841E135-2454-4FD8-9CBD-94DF44439642}" destId="{A142A82D-BD69-43DA-B855-99122E25DFC7}" srcOrd="2" destOrd="0" parTransId="{8021CB88-5644-4817-B957-1C606634A120}" sibTransId="{2AB8AB20-3E35-43A0-866D-5077E4EF3F8C}"/>
    <dgm:cxn modelId="{D593B5A7-0E63-48DB-9E6A-0795BE8E13FA}" type="presOf" srcId="{1C23CA63-0DEE-4E65-B20F-1388E21BB3C2}" destId="{D7FBBEDC-7002-4AE8-8092-8F7159DA152D}" srcOrd="0" destOrd="0" presId="urn:microsoft.com/office/officeart/2005/8/layout/bList2"/>
    <dgm:cxn modelId="{FC202FD7-B9FA-415D-8B83-3AF8B44489C2}" srcId="{5E225DCD-E71D-40CA-A5C3-06C38BD12E50}" destId="{4445FEB9-3245-4D38-9E56-DA1AF972A198}" srcOrd="1" destOrd="0" parTransId="{288920DD-25B0-44CC-9099-5639B2FC8DF7}" sibTransId="{E92CC8F7-B356-4C64-8111-E15AC489F67A}"/>
    <dgm:cxn modelId="{7270CD5C-9AD8-4E32-8CE4-6928D2FDD4FA}" type="presOf" srcId="{5DA87ECE-B567-43FC-A423-C629B3C28E76}" destId="{D7FBBEDC-7002-4AE8-8092-8F7159DA152D}" srcOrd="0" destOrd="3" presId="urn:microsoft.com/office/officeart/2005/8/layout/bList2"/>
    <dgm:cxn modelId="{3D134F23-6D3C-42BD-ACB5-DDD3A7339945}" type="presOf" srcId="{BC2E68C3-89E6-45B4-8B80-2F95510626C1}" destId="{297E19AD-8E5F-4217-8173-CB2D4931057E}" srcOrd="0" destOrd="4" presId="urn:microsoft.com/office/officeart/2005/8/layout/bList2"/>
    <dgm:cxn modelId="{257A50BD-1A83-4CC0-B57B-E659C93AF50C}" type="presOf" srcId="{4DD54B93-8830-41F1-A489-7636A27D4BFF}" destId="{AFC0B162-63FC-4FD6-8131-A05F71BA3185}" srcOrd="0" destOrd="0" presId="urn:microsoft.com/office/officeart/2005/8/layout/bList2"/>
    <dgm:cxn modelId="{19FB49BE-8E2A-4E63-AF2D-FFFE37C5CA6B}" type="presOf" srcId="{BE85B595-E31C-442D-B6DB-1DBFB893D02F}" destId="{D7FBBEDC-7002-4AE8-8092-8F7159DA152D}" srcOrd="0" destOrd="1" presId="urn:microsoft.com/office/officeart/2005/8/layout/bList2"/>
    <dgm:cxn modelId="{438113D9-6725-4413-924F-CC34E852BE9B}" type="presOf" srcId="{D3182FC9-3307-44CF-8260-5DF0986440B1}" destId="{297E19AD-8E5F-4217-8173-CB2D4931057E}" srcOrd="0" destOrd="5" presId="urn:microsoft.com/office/officeart/2005/8/layout/bList2"/>
    <dgm:cxn modelId="{D832A91E-39D1-4111-B438-E60ABA31913E}" srcId="{5841E135-2454-4FD8-9CBD-94DF44439642}" destId="{C1804FED-0C1A-4695-ACDD-463B2891632B}" srcOrd="3" destOrd="0" parTransId="{F46476A6-B689-4EE0-9A50-52E21AD99F81}" sibTransId="{3E1AAE74-B3F9-4DDF-9BFB-1CC929A4646A}"/>
    <dgm:cxn modelId="{EF109DDD-D507-488D-BEF5-B34E4CB36FF5}" type="presOf" srcId="{48AFE0E4-869D-4B95-BA84-72BE29EAACF7}" destId="{AFC0B162-63FC-4FD6-8131-A05F71BA3185}" srcOrd="0" destOrd="8" presId="urn:microsoft.com/office/officeart/2005/8/layout/bList2"/>
    <dgm:cxn modelId="{8D78D41A-F23A-437C-8A7A-8AB4ABE3D4B7}" srcId="{65B1DB5C-ED4D-4699-B52B-DEECD1D2420D}" destId="{5841E135-2454-4FD8-9CBD-94DF44439642}" srcOrd="2" destOrd="0" parTransId="{4201905A-A2C7-435F-A07D-F3D4E630E9D3}" sibTransId="{59E93EE2-DE1C-4685-AE39-4B2A7F83FE0B}"/>
    <dgm:cxn modelId="{EE475C8A-633F-4943-B396-4D0891EBE9B8}" type="presOf" srcId="{93D1C7A9-94A3-4EA0-8EDB-456994F0D145}" destId="{297E19AD-8E5F-4217-8173-CB2D4931057E}" srcOrd="0" destOrd="8" presId="urn:microsoft.com/office/officeart/2005/8/layout/bList2"/>
    <dgm:cxn modelId="{9A414191-ED29-4F77-B3FA-F507A2C35613}" type="presOf" srcId="{4D2F672A-6535-44C9-A6A0-68F72FBDFEAB}" destId="{AFC0B162-63FC-4FD6-8131-A05F71BA3185}" srcOrd="0" destOrd="12" presId="urn:microsoft.com/office/officeart/2005/8/layout/bList2"/>
    <dgm:cxn modelId="{97782B36-CB36-47E6-ACF4-683816CCFA3D}" type="presOf" srcId="{00AE07B2-4099-48B0-925D-FFCBE9D0EE55}" destId="{D7FBBEDC-7002-4AE8-8092-8F7159DA152D}" srcOrd="0" destOrd="8" presId="urn:microsoft.com/office/officeart/2005/8/layout/bList2"/>
    <dgm:cxn modelId="{DEB1880C-1CED-48B1-A077-8F188641A2E9}" type="presOf" srcId="{DD74FB97-11C2-4F7A-8ED0-B02E251DC5CB}" destId="{297E19AD-8E5F-4217-8173-CB2D4931057E}" srcOrd="0" destOrd="3" presId="urn:microsoft.com/office/officeart/2005/8/layout/bList2"/>
    <dgm:cxn modelId="{0E4984BD-884E-4023-9BF3-8BCDDFD85B51}" type="presOf" srcId="{F4416378-3403-4C3A-A59F-588340AB4B85}" destId="{297E19AD-8E5F-4217-8173-CB2D4931057E}" srcOrd="0" destOrd="0" presId="urn:microsoft.com/office/officeart/2005/8/layout/bList2"/>
    <dgm:cxn modelId="{C77DC7E3-B9D8-4669-830B-C3B439FC8D13}" srcId="{5E225DCD-E71D-40CA-A5C3-06C38BD12E50}" destId="{9610885F-079F-4B92-B3B8-4DC3796DE2A1}" srcOrd="6" destOrd="0" parTransId="{8419FA58-9314-499F-B0A1-60A6F9D16EA7}" sibTransId="{44600095-F3C4-4EAE-8FC6-9DF4D99EE9AC}"/>
    <dgm:cxn modelId="{15A470A3-06EA-43DF-9429-681031E5B21F}" type="presOf" srcId="{4D23FC28-3351-4574-9005-37BC3F786F5B}" destId="{297E19AD-8E5F-4217-8173-CB2D4931057E}" srcOrd="0" destOrd="7" presId="urn:microsoft.com/office/officeart/2005/8/layout/bList2"/>
    <dgm:cxn modelId="{BA23008E-C30E-4158-AAD9-732B829606E8}" type="presOf" srcId="{918457F6-3A68-4A1F-8A69-D8F5062DC1A8}" destId="{AFC0B162-63FC-4FD6-8131-A05F71BA3185}" srcOrd="0" destOrd="9" presId="urn:microsoft.com/office/officeart/2005/8/layout/bList2"/>
    <dgm:cxn modelId="{AB9E8B13-4DFA-4766-8B7F-B84AD768164E}" type="presOf" srcId="{0C756B1F-9E39-406A-B7B7-C76DBD0843A0}" destId="{D7FBBEDC-7002-4AE8-8092-8F7159DA152D}" srcOrd="0" destOrd="9" presId="urn:microsoft.com/office/officeart/2005/8/layout/bList2"/>
    <dgm:cxn modelId="{A10A5A32-3D1A-4921-8D51-B2B6D90F42F1}" srcId="{5841E135-2454-4FD8-9CBD-94DF44439642}" destId="{90A464D3-6DF4-4EC1-BEA7-A3D340445AB8}" srcOrd="5" destOrd="0" parTransId="{13EEDD27-FFBD-4AB3-B2B3-B0C993D78DF9}" sibTransId="{AC234C36-7DD7-4330-B5F9-582114352FAF}"/>
    <dgm:cxn modelId="{DCE3B3C3-4D14-42AD-BB08-1563258A3E76}" type="presOf" srcId="{A712189F-442D-4188-A968-F92BD4FF7934}" destId="{D7FBBEDC-7002-4AE8-8092-8F7159DA152D}" srcOrd="0" destOrd="6" presId="urn:microsoft.com/office/officeart/2005/8/layout/bList2"/>
    <dgm:cxn modelId="{B4FBDCA3-33B7-43D2-B21D-7541E4603C33}" srcId="{5841E135-2454-4FD8-9CBD-94DF44439642}" destId="{A5378658-F687-4297-8D24-68B7B6145AF6}" srcOrd="8" destOrd="0" parTransId="{7E0CF960-B1A8-4004-8F8E-D901D7D63510}" sibTransId="{026AF1A0-E97A-424F-A300-E415462620DB}"/>
    <dgm:cxn modelId="{2BEFEB59-E6E6-4A1F-AC35-F985B8E0ABF8}" srcId="{5841E135-2454-4FD8-9CBD-94DF44439642}" destId="{074E3852-C332-42BD-B8E0-DEE27567F8DF}" srcOrd="4" destOrd="0" parTransId="{D3460B6D-42ED-45F0-9B72-301F2CDCE294}" sibTransId="{7C19801C-3DEC-49EA-B50F-7CE34F0656FF}"/>
    <dgm:cxn modelId="{B4BCE6F2-67EA-4E12-B6D2-10FE6037927E}" srcId="{2217DECE-773B-462F-8298-3554A6F2E402}" destId="{0C756B1F-9E39-406A-B7B7-C76DBD0843A0}" srcOrd="8" destOrd="0" parTransId="{FE830BDF-660C-4D8A-9B35-B64B2F432142}" sibTransId="{E73607F0-A9A0-494D-9A3D-EEC9FDAE4DD4}"/>
    <dgm:cxn modelId="{2C720246-E6DD-4C70-8C8B-7D03217C0A79}" srcId="{5841E135-2454-4FD8-9CBD-94DF44439642}" destId="{918457F6-3A68-4A1F-8A69-D8F5062DC1A8}" srcOrd="6" destOrd="0" parTransId="{837834C6-8350-45D2-9F09-4F55BC7049C3}" sibTransId="{6E12BD9C-01BD-4387-B57A-908D9439CDB4}"/>
    <dgm:cxn modelId="{86A203CF-45EB-4379-B81B-A4FA43D76807}" srcId="{5841E135-2454-4FD8-9CBD-94DF44439642}" destId="{9F7AB4A3-2F61-4B2F-A7E7-AD2A5BF2661B}" srcOrd="7" destOrd="0" parTransId="{94C2C8D5-B9C5-474E-9416-B3AE1EC1DF11}" sibTransId="{37650F36-4797-42D3-AF05-82FFD0B164BC}"/>
    <dgm:cxn modelId="{ECFA4525-CFED-4B7C-8B50-B86CD44FC64C}" type="presOf" srcId="{F4296BAF-095A-44A8-812E-F26380A4B9AD}" destId="{AFC0B162-63FC-4FD6-8131-A05F71BA3185}" srcOrd="0" destOrd="7" presId="urn:microsoft.com/office/officeart/2005/8/layout/bList2"/>
    <dgm:cxn modelId="{0B6C20EF-9ACA-4DD4-8C58-B7EA0A7CF5F7}" type="presParOf" srcId="{DF93C3AF-5D9B-4696-87CD-55EE2C4E7630}" destId="{ECA439FE-6F0C-4398-A283-EAB2B54508BA}" srcOrd="0" destOrd="0" presId="urn:microsoft.com/office/officeart/2005/8/layout/bList2"/>
    <dgm:cxn modelId="{C29FD85A-D615-4395-B049-9DEC9746613A}" type="presParOf" srcId="{ECA439FE-6F0C-4398-A283-EAB2B54508BA}" destId="{297E19AD-8E5F-4217-8173-CB2D4931057E}" srcOrd="0" destOrd="0" presId="urn:microsoft.com/office/officeart/2005/8/layout/bList2"/>
    <dgm:cxn modelId="{ACC27D22-3BD8-411E-B341-79260FC39F1B}" type="presParOf" srcId="{ECA439FE-6F0C-4398-A283-EAB2B54508BA}" destId="{E967F81C-B1D4-48E9-A33D-BED2A5C5FE88}" srcOrd="1" destOrd="0" presId="urn:microsoft.com/office/officeart/2005/8/layout/bList2"/>
    <dgm:cxn modelId="{945E8703-F9CC-44A9-8C9C-9A8065DA7EF8}" type="presParOf" srcId="{ECA439FE-6F0C-4398-A283-EAB2B54508BA}" destId="{45C82C89-C573-41E0-BEEC-FBD85ED6B582}" srcOrd="2" destOrd="0" presId="urn:microsoft.com/office/officeart/2005/8/layout/bList2"/>
    <dgm:cxn modelId="{60E8B94E-A1C9-492B-84B8-74703FC953F4}" type="presParOf" srcId="{ECA439FE-6F0C-4398-A283-EAB2B54508BA}" destId="{DC666045-0917-4A42-BDF1-02BF6F5A86A0}" srcOrd="3" destOrd="0" presId="urn:microsoft.com/office/officeart/2005/8/layout/bList2"/>
    <dgm:cxn modelId="{8AAF6D41-4F30-44FD-A7E9-8E22BABA74E9}" type="presParOf" srcId="{DF93C3AF-5D9B-4696-87CD-55EE2C4E7630}" destId="{F303A7B8-70E8-47DE-ACBB-9AEAD0261BEA}" srcOrd="1" destOrd="0" presId="urn:microsoft.com/office/officeart/2005/8/layout/bList2"/>
    <dgm:cxn modelId="{BAE81442-C108-4EC7-A4F5-7447B061999E}" type="presParOf" srcId="{DF93C3AF-5D9B-4696-87CD-55EE2C4E7630}" destId="{D8823377-0AD9-48CF-BF5A-378919B785B7}" srcOrd="2" destOrd="0" presId="urn:microsoft.com/office/officeart/2005/8/layout/bList2"/>
    <dgm:cxn modelId="{7FF340E2-C1FC-4898-86E9-7B7A43ECC2A1}" type="presParOf" srcId="{D8823377-0AD9-48CF-BF5A-378919B785B7}" destId="{D7FBBEDC-7002-4AE8-8092-8F7159DA152D}" srcOrd="0" destOrd="0" presId="urn:microsoft.com/office/officeart/2005/8/layout/bList2"/>
    <dgm:cxn modelId="{0A845714-EFD3-4131-8610-E5D243B7B200}" type="presParOf" srcId="{D8823377-0AD9-48CF-BF5A-378919B785B7}" destId="{6BFE4C06-F1C9-4873-8D7D-230CB14106C8}" srcOrd="1" destOrd="0" presId="urn:microsoft.com/office/officeart/2005/8/layout/bList2"/>
    <dgm:cxn modelId="{7DFCCAB5-0343-4208-9A2B-8EC0C2FEAE0C}" type="presParOf" srcId="{D8823377-0AD9-48CF-BF5A-378919B785B7}" destId="{1DE45324-FF04-4CBC-92B7-6F65AC9D4410}" srcOrd="2" destOrd="0" presId="urn:microsoft.com/office/officeart/2005/8/layout/bList2"/>
    <dgm:cxn modelId="{1210AE7E-5F14-46F2-8017-B500DEEDD073}" type="presParOf" srcId="{D8823377-0AD9-48CF-BF5A-378919B785B7}" destId="{9B82B500-8F6F-4002-98CC-CA45C8FD523D}" srcOrd="3" destOrd="0" presId="urn:microsoft.com/office/officeart/2005/8/layout/bList2"/>
    <dgm:cxn modelId="{28E790A8-684F-4914-9431-E6924FF72486}" type="presParOf" srcId="{DF93C3AF-5D9B-4696-87CD-55EE2C4E7630}" destId="{6F9CFAD1-7693-4B41-8830-E19426793BD5}" srcOrd="3" destOrd="0" presId="urn:microsoft.com/office/officeart/2005/8/layout/bList2"/>
    <dgm:cxn modelId="{D0689F71-A17D-4810-B03A-0DAD79D3D82F}" type="presParOf" srcId="{DF93C3AF-5D9B-4696-87CD-55EE2C4E7630}" destId="{B69C9504-08CD-44B4-982C-7A369E79C9CD}" srcOrd="4" destOrd="0" presId="urn:microsoft.com/office/officeart/2005/8/layout/bList2"/>
    <dgm:cxn modelId="{1A33F4F7-3382-4EA1-84C6-7431BA9CB27C}" type="presParOf" srcId="{B69C9504-08CD-44B4-982C-7A369E79C9CD}" destId="{AFC0B162-63FC-4FD6-8131-A05F71BA3185}" srcOrd="0" destOrd="0" presId="urn:microsoft.com/office/officeart/2005/8/layout/bList2"/>
    <dgm:cxn modelId="{844F19DE-B359-432F-9450-9B26ADFDB08B}" type="presParOf" srcId="{B69C9504-08CD-44B4-982C-7A369E79C9CD}" destId="{3A27010E-2E1E-454C-919B-B79D722B60A5}" srcOrd="1" destOrd="0" presId="urn:microsoft.com/office/officeart/2005/8/layout/bList2"/>
    <dgm:cxn modelId="{B015F668-FFC8-432D-8079-14610292200B}" type="presParOf" srcId="{B69C9504-08CD-44B4-982C-7A369E79C9CD}" destId="{BD11E00F-AC53-4E98-9D04-9A6A46D2C9B8}" srcOrd="2" destOrd="0" presId="urn:microsoft.com/office/officeart/2005/8/layout/bList2"/>
    <dgm:cxn modelId="{E8CC1271-9F85-4986-8942-8C107749829E}" type="presParOf" srcId="{B69C9504-08CD-44B4-982C-7A369E79C9CD}" destId="{B338AE37-6832-402C-BF7F-E5DF32D3F78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5B1DB5C-ED4D-4699-B52B-DEECD1D2420D}" type="doc">
      <dgm:prSet loTypeId="urn:microsoft.com/office/officeart/2005/8/layout/bList2" loCatId="list" qsTypeId="urn:microsoft.com/office/officeart/2005/8/quickstyle/simple1" qsCatId="simple" csTypeId="urn:microsoft.com/office/officeart/2005/8/colors/accent3_4" csCatId="accent3" phldr="1"/>
      <dgm:spPr/>
    </dgm:pt>
    <dgm:pt modelId="{5E225DCD-E71D-40CA-A5C3-06C38BD12E50}">
      <dgm:prSet phldrT="[Texto]"/>
      <dgm:spPr/>
      <dgm:t>
        <a:bodyPr/>
        <a:lstStyle/>
        <a:p>
          <a:r>
            <a:rPr lang="es-CO"/>
            <a:t>Aspectos evaluados</a:t>
          </a:r>
        </a:p>
      </dgm:t>
    </dgm:pt>
    <dgm:pt modelId="{E49FEAD0-CCBD-4E3D-9450-066DB88C55CB}" type="parTrans" cxnId="{13D8D2C6-7494-4199-80CC-5EAD73B0D7AA}">
      <dgm:prSet/>
      <dgm:spPr/>
      <dgm:t>
        <a:bodyPr/>
        <a:lstStyle/>
        <a:p>
          <a:endParaRPr lang="es-CO"/>
        </a:p>
      </dgm:t>
    </dgm:pt>
    <dgm:pt modelId="{70E78E9E-BFDF-49F0-BD17-3347BA9EFC44}" type="sibTrans" cxnId="{13D8D2C6-7494-4199-80CC-5EAD73B0D7AA}">
      <dgm:prSet/>
      <dgm:spPr/>
      <dgm:t>
        <a:bodyPr/>
        <a:lstStyle/>
        <a:p>
          <a:endParaRPr lang="es-CO"/>
        </a:p>
      </dgm:t>
    </dgm:pt>
    <dgm:pt modelId="{2217DECE-773B-462F-8298-3554A6F2E402}">
      <dgm:prSet phldrT="[Texto]"/>
      <dgm:spPr/>
      <dgm:t>
        <a:bodyPr/>
        <a:lstStyle/>
        <a:p>
          <a:r>
            <a:rPr lang="es-CO" dirty="0"/>
            <a:t>Observaciones I trimestre </a:t>
          </a:r>
        </a:p>
      </dgm:t>
    </dgm:pt>
    <dgm:pt modelId="{6A07D3AE-494F-4056-BF1E-89DD39D7F9CF}" type="parTrans" cxnId="{729D1070-3680-4429-A120-A95F5897374C}">
      <dgm:prSet/>
      <dgm:spPr/>
      <dgm:t>
        <a:bodyPr/>
        <a:lstStyle/>
        <a:p>
          <a:endParaRPr lang="es-CO"/>
        </a:p>
      </dgm:t>
    </dgm:pt>
    <dgm:pt modelId="{8B9E034D-887B-44DA-9772-3A8AC4FC722C}" type="sibTrans" cxnId="{729D1070-3680-4429-A120-A95F5897374C}">
      <dgm:prSet/>
      <dgm:spPr/>
      <dgm:t>
        <a:bodyPr/>
        <a:lstStyle/>
        <a:p>
          <a:endParaRPr lang="es-CO"/>
        </a:p>
      </dgm:t>
    </dgm:pt>
    <dgm:pt modelId="{5841E135-2454-4FD8-9CBD-94DF44439642}">
      <dgm:prSet phldrT="[Texto]"/>
      <dgm:spPr/>
      <dgm:t>
        <a:bodyPr/>
        <a:lstStyle/>
        <a:p>
          <a:r>
            <a:rPr lang="es-CO" dirty="0"/>
            <a:t>Seguimiento II trimestre</a:t>
          </a:r>
        </a:p>
      </dgm:t>
    </dgm:pt>
    <dgm:pt modelId="{4201905A-A2C7-435F-A07D-F3D4E630E9D3}" type="parTrans" cxnId="{8D78D41A-F23A-437C-8A7A-8AB4ABE3D4B7}">
      <dgm:prSet/>
      <dgm:spPr/>
      <dgm:t>
        <a:bodyPr/>
        <a:lstStyle/>
        <a:p>
          <a:endParaRPr lang="es-CO"/>
        </a:p>
      </dgm:t>
    </dgm:pt>
    <dgm:pt modelId="{59E93EE2-DE1C-4685-AE39-4B2A7F83FE0B}" type="sibTrans" cxnId="{8D78D41A-F23A-437C-8A7A-8AB4ABE3D4B7}">
      <dgm:prSet/>
      <dgm:spPr/>
      <dgm:t>
        <a:bodyPr/>
        <a:lstStyle/>
        <a:p>
          <a:endParaRPr lang="es-CO"/>
        </a:p>
      </dgm:t>
    </dgm:pt>
    <dgm:pt modelId="{F4416378-3403-4C3A-A59F-588340AB4B85}">
      <dgm:prSet custT="1"/>
      <dgm:spPr/>
      <dgm:t>
        <a:bodyPr/>
        <a:lstStyle/>
        <a:p>
          <a:pPr algn="l">
            <a:lnSpc>
              <a:spcPct val="250000"/>
            </a:lnSpc>
          </a:pPr>
          <a:r>
            <a:rPr lang="es-CO" sz="1600" b="1" dirty="0">
              <a:latin typeface="Arial Narrow" panose="020B0606020202030204" pitchFamily="34" charset="0"/>
            </a:rPr>
            <a:t>Gasto de energía</a:t>
          </a:r>
        </a:p>
      </dgm:t>
    </dgm:pt>
    <dgm:pt modelId="{83936898-F04D-45A3-B8D5-78F8BA424D52}" type="parTrans" cxnId="{3836CCD4-7FE7-4438-B936-233B2F4B2980}">
      <dgm:prSet/>
      <dgm:spPr/>
      <dgm:t>
        <a:bodyPr/>
        <a:lstStyle/>
        <a:p>
          <a:endParaRPr lang="es-CO"/>
        </a:p>
      </dgm:t>
    </dgm:pt>
    <dgm:pt modelId="{6A4422C9-1D99-4735-A57C-F9BF6E91BAC1}" type="sibTrans" cxnId="{3836CCD4-7FE7-4438-B936-233B2F4B2980}">
      <dgm:prSet/>
      <dgm:spPr/>
      <dgm:t>
        <a:bodyPr/>
        <a:lstStyle/>
        <a:p>
          <a:endParaRPr lang="es-CO"/>
        </a:p>
      </dgm:t>
    </dgm:pt>
    <dgm:pt modelId="{BE85B595-E31C-442D-B6DB-1DBFB893D02F}">
      <dgm:prSet custT="1"/>
      <dgm:spPr/>
      <dgm:t>
        <a:bodyPr/>
        <a:lstStyle/>
        <a:p>
          <a:pPr algn="just"/>
          <a:endParaRPr lang="es-CO" sz="1200" b="0" kern="1200" dirty="0">
            <a:latin typeface="Arial Narrow" panose="020B0606020202030204" pitchFamily="34" charset="0"/>
          </a:endParaRPr>
        </a:p>
      </dgm:t>
    </dgm:pt>
    <dgm:pt modelId="{1F57925C-98B8-4C6B-B0BD-7A3C460C8BA8}" type="parTrans" cxnId="{3C43B0D3-05AD-4C50-B430-F3DD10DA604F}">
      <dgm:prSet/>
      <dgm:spPr/>
      <dgm:t>
        <a:bodyPr/>
        <a:lstStyle/>
        <a:p>
          <a:endParaRPr lang="es-CO"/>
        </a:p>
      </dgm:t>
    </dgm:pt>
    <dgm:pt modelId="{331F1364-44B5-4A26-B74D-B04B1DD7C46A}" type="sibTrans" cxnId="{3C43B0D3-05AD-4C50-B430-F3DD10DA604F}">
      <dgm:prSet/>
      <dgm:spPr/>
      <dgm:t>
        <a:bodyPr/>
        <a:lstStyle/>
        <a:p>
          <a:endParaRPr lang="es-CO"/>
        </a:p>
      </dgm:t>
    </dgm:pt>
    <dgm:pt modelId="{2B018343-99BB-4B8C-AE3E-F7ABF998FE13}">
      <dgm:prSet custT="1"/>
      <dgm:spPr/>
      <dgm:t>
        <a:bodyPr/>
        <a:lstStyle/>
        <a:p>
          <a:pPr algn="l"/>
          <a:endParaRPr lang="es-CO" sz="1200" b="0" kern="1200" dirty="0">
            <a:latin typeface="Arial Narrow" panose="020B0606020202030204" pitchFamily="34" charset="0"/>
          </a:endParaRPr>
        </a:p>
      </dgm:t>
    </dgm:pt>
    <dgm:pt modelId="{A7B479C4-68DD-4148-93F8-D94E318BEED0}" type="parTrans" cxnId="{24BDBE77-5510-4C76-B3F7-EE14B6D8CFA3}">
      <dgm:prSet/>
      <dgm:spPr/>
      <dgm:t>
        <a:bodyPr/>
        <a:lstStyle/>
        <a:p>
          <a:endParaRPr lang="es-CO"/>
        </a:p>
      </dgm:t>
    </dgm:pt>
    <dgm:pt modelId="{1A3A4F98-F0F6-4291-9503-4E32974B9992}" type="sibTrans" cxnId="{24BDBE77-5510-4C76-B3F7-EE14B6D8CFA3}">
      <dgm:prSet/>
      <dgm:spPr/>
      <dgm:t>
        <a:bodyPr/>
        <a:lstStyle/>
        <a:p>
          <a:endParaRPr lang="es-CO"/>
        </a:p>
      </dgm:t>
    </dgm:pt>
    <dgm:pt modelId="{5EA09555-FAC8-4FD6-9FC4-21CA6B81562A}">
      <dgm:prSet custT="1"/>
      <dgm:spPr/>
      <dgm:t>
        <a:bodyPr/>
        <a:lstStyle/>
        <a:p>
          <a:pPr algn="l">
            <a:lnSpc>
              <a:spcPct val="250000"/>
            </a:lnSpc>
          </a:pPr>
          <a:r>
            <a:rPr lang="es-CO" sz="1600" b="1" dirty="0">
              <a:latin typeface="Arial Narrow" panose="020B0606020202030204" pitchFamily="34" charset="0"/>
            </a:rPr>
            <a:t>Consumo de papel</a:t>
          </a:r>
        </a:p>
      </dgm:t>
    </dgm:pt>
    <dgm:pt modelId="{06BD1889-5120-4186-9C0E-F425A3AED0B7}" type="parTrans" cxnId="{9169B272-6363-4F54-860D-93C8BA6EF369}">
      <dgm:prSet/>
      <dgm:spPr/>
      <dgm:t>
        <a:bodyPr/>
        <a:lstStyle/>
        <a:p>
          <a:endParaRPr lang="es-CO"/>
        </a:p>
      </dgm:t>
    </dgm:pt>
    <dgm:pt modelId="{460A00A2-7279-4FCF-915E-92A79C17CC9D}" type="sibTrans" cxnId="{9169B272-6363-4F54-860D-93C8BA6EF369}">
      <dgm:prSet/>
      <dgm:spPr/>
      <dgm:t>
        <a:bodyPr/>
        <a:lstStyle/>
        <a:p>
          <a:endParaRPr lang="es-CO"/>
        </a:p>
      </dgm:t>
    </dgm:pt>
    <dgm:pt modelId="{C06E5378-6FC5-46C9-A93A-A828108051BB}">
      <dgm:prSet custT="1"/>
      <dgm:spPr/>
      <dgm:t>
        <a:bodyPr/>
        <a:lstStyle/>
        <a:p>
          <a:pPr algn="just">
            <a:buFont typeface="Symbol" panose="05050102010706020507" pitchFamily="18" charset="2"/>
            <a:buChar char=""/>
          </a:pPr>
          <a:r>
            <a:rPr lang="es-CO" sz="1400" b="1" kern="1200" dirty="0">
              <a:solidFill>
                <a:schemeClr val="tx1"/>
              </a:solidFill>
              <a:latin typeface="Arial Narrow" panose="020B0606020202030204" pitchFamily="34" charset="0"/>
            </a:rPr>
            <a:t>Disminuye </a:t>
          </a:r>
          <a:r>
            <a:rPr lang="es-CO" sz="1200" kern="1200" dirty="0">
              <a:solidFill>
                <a:schemeClr val="bg1">
                  <a:lumMod val="65000"/>
                </a:schemeClr>
              </a:solidFill>
              <a:latin typeface="Arial Narrow" panose="020B0606020202030204" pitchFamily="34" charset="0"/>
            </a:rPr>
            <a:t>consumo aumenta gasto facturado de $6.215.070 con $51.750.270 año 2022, a $57.965.340 l año 2023. promedio del consumo fue de 46,57 kW/h/persona año 2023 63660 kW/h 2022 67080 kW/h, ahorro 3420 kW/h, -5,10%</a:t>
          </a:r>
        </a:p>
      </dgm:t>
    </dgm:pt>
    <dgm:pt modelId="{0FAD8786-F1C5-4C87-B2F6-F1DD27C339E6}" type="parTrans" cxnId="{77A615B0-F33F-49A0-B315-F027528AD7BB}">
      <dgm:prSet/>
      <dgm:spPr/>
      <dgm:t>
        <a:bodyPr/>
        <a:lstStyle/>
        <a:p>
          <a:endParaRPr lang="es-CO"/>
        </a:p>
      </dgm:t>
    </dgm:pt>
    <dgm:pt modelId="{3CB475C3-EE20-4DF7-BCCE-496BEFBDC8F2}" type="sibTrans" cxnId="{77A615B0-F33F-49A0-B315-F027528AD7BB}">
      <dgm:prSet/>
      <dgm:spPr/>
      <dgm:t>
        <a:bodyPr/>
        <a:lstStyle/>
        <a:p>
          <a:endParaRPr lang="es-CO"/>
        </a:p>
      </dgm:t>
    </dgm:pt>
    <dgm:pt modelId="{B3D55517-9F1B-4005-8EC4-349492638FA4}">
      <dgm:prSet custT="1"/>
      <dgm:spPr/>
      <dgm:t>
        <a:bodyPr/>
        <a:lstStyle/>
        <a:p>
          <a:pPr algn="l">
            <a:lnSpc>
              <a:spcPct val="150000"/>
            </a:lnSpc>
          </a:pPr>
          <a:r>
            <a:rPr lang="es-CO" sz="1600" b="1" dirty="0">
              <a:latin typeface="Arial Narrow" panose="020B0606020202030204" pitchFamily="34" charset="0"/>
            </a:rPr>
            <a:t>Gasto de acueducto</a:t>
          </a:r>
        </a:p>
      </dgm:t>
    </dgm:pt>
    <dgm:pt modelId="{F8869B13-E63F-43A8-9AE0-14FE5D0AB713}" type="parTrans" cxnId="{1A30FFD9-9054-41CC-9056-4ECAF44E8DB4}">
      <dgm:prSet/>
      <dgm:spPr/>
      <dgm:t>
        <a:bodyPr/>
        <a:lstStyle/>
        <a:p>
          <a:endParaRPr lang="es-CO"/>
        </a:p>
      </dgm:t>
    </dgm:pt>
    <dgm:pt modelId="{E21BE047-30C7-43B4-BBCE-64E1ED93A06A}" type="sibTrans" cxnId="{1A30FFD9-9054-41CC-9056-4ECAF44E8DB4}">
      <dgm:prSet/>
      <dgm:spPr/>
      <dgm:t>
        <a:bodyPr/>
        <a:lstStyle/>
        <a:p>
          <a:endParaRPr lang="es-CO"/>
        </a:p>
      </dgm:t>
    </dgm:pt>
    <dgm:pt modelId="{B0A11464-1F5E-4295-8201-21E2D98DA333}">
      <dgm:prSet custT="1"/>
      <dgm:spPr/>
      <dgm:t>
        <a:bodyPr/>
        <a:lstStyle/>
        <a:p>
          <a:pPr algn="l">
            <a:lnSpc>
              <a:spcPct val="150000"/>
            </a:lnSpc>
          </a:pPr>
          <a:endParaRPr lang="es-CO" sz="1600" b="1" dirty="0">
            <a:latin typeface="Arial Narrow" panose="020B0606020202030204" pitchFamily="34" charset="0"/>
          </a:endParaRPr>
        </a:p>
      </dgm:t>
    </dgm:pt>
    <dgm:pt modelId="{1973093F-BB08-49B3-B9EB-D2D1309E6176}" type="parTrans" cxnId="{D506F1AF-2474-4B55-885E-4061E773850E}">
      <dgm:prSet/>
      <dgm:spPr/>
      <dgm:t>
        <a:bodyPr/>
        <a:lstStyle/>
        <a:p>
          <a:endParaRPr lang="es-CO"/>
        </a:p>
      </dgm:t>
    </dgm:pt>
    <dgm:pt modelId="{F7E6FC87-6DD1-4760-BAFD-B966618E3E3C}" type="sibTrans" cxnId="{D506F1AF-2474-4B55-885E-4061E773850E}">
      <dgm:prSet/>
      <dgm:spPr/>
      <dgm:t>
        <a:bodyPr/>
        <a:lstStyle/>
        <a:p>
          <a:endParaRPr lang="es-CO"/>
        </a:p>
      </dgm:t>
    </dgm:pt>
    <dgm:pt modelId="{580B4ECF-16F6-4442-99CA-9AEBDAD60E9D}">
      <dgm:prSet custT="1"/>
      <dgm:spPr/>
      <dgm:t>
        <a:bodyPr/>
        <a:lstStyle/>
        <a:p>
          <a:pPr algn="just">
            <a:buFont typeface="Symbol" panose="05050102010706020507" pitchFamily="18" charset="2"/>
            <a:buChar char=""/>
          </a:pPr>
          <a:r>
            <a:rPr lang="es-CO" sz="1400" b="1" kern="1200" dirty="0">
              <a:solidFill>
                <a:schemeClr val="tx1"/>
              </a:solidFill>
              <a:latin typeface="Arial Narrow" panose="020B0606020202030204" pitchFamily="34" charset="0"/>
            </a:rPr>
            <a:t>Incremento </a:t>
          </a:r>
          <a:r>
            <a:rPr lang="es-ES" sz="1200" kern="1200" dirty="0">
              <a:solidFill>
                <a:schemeClr val="bg1">
                  <a:lumMod val="65000"/>
                </a:schemeClr>
              </a:solidFill>
              <a:latin typeface="Arial Narrow" panose="020B0606020202030204" pitchFamily="34" charset="0"/>
            </a:rPr>
            <a:t>año 2023 consumo de agua de 530 m3 en año 2022 485 m3.</a:t>
          </a:r>
          <a:r>
            <a:rPr lang="es-CO" sz="1200" kern="1200" dirty="0">
              <a:solidFill>
                <a:schemeClr val="bg1">
                  <a:lumMod val="65000"/>
                </a:schemeClr>
              </a:solidFill>
              <a:latin typeface="Arial Narrow" panose="020B0606020202030204" pitchFamily="34" charset="0"/>
            </a:rPr>
            <a:t> facturación 2023 $1.731.992 2022 $ $1.485.868. 14.21% </a:t>
          </a:r>
          <a:r>
            <a:rPr lang="es-ES" sz="1200" kern="1200" dirty="0">
              <a:solidFill>
                <a:schemeClr val="bg1">
                  <a:lumMod val="65000"/>
                </a:schemeClr>
              </a:solidFill>
              <a:latin typeface="Arial Narrow" panose="020B0606020202030204" pitchFamily="34" charset="0"/>
            </a:rPr>
            <a:t>igualmente el consumo per cápita al pasar de 0.31 a 0,39 metros cúbicos para el año 2023. </a:t>
          </a:r>
          <a:endParaRPr lang="es-CO" sz="1200" kern="1200" dirty="0">
            <a:solidFill>
              <a:schemeClr val="bg1">
                <a:lumMod val="65000"/>
              </a:schemeClr>
            </a:solidFill>
            <a:latin typeface="Arial Narrow" panose="020B0606020202030204" pitchFamily="34" charset="0"/>
          </a:endParaRPr>
        </a:p>
      </dgm:t>
    </dgm:pt>
    <dgm:pt modelId="{2B13C894-10F3-4420-9616-7B76BABF8018}" type="parTrans" cxnId="{6617F90D-C291-497F-845F-B70DC05374B4}">
      <dgm:prSet/>
      <dgm:spPr/>
      <dgm:t>
        <a:bodyPr/>
        <a:lstStyle/>
        <a:p>
          <a:endParaRPr lang="es-CO"/>
        </a:p>
      </dgm:t>
    </dgm:pt>
    <dgm:pt modelId="{EFF84F53-1B2E-4D4D-BD8A-ABCB750D5F78}" type="sibTrans" cxnId="{6617F90D-C291-497F-845F-B70DC05374B4}">
      <dgm:prSet/>
      <dgm:spPr/>
      <dgm:t>
        <a:bodyPr/>
        <a:lstStyle/>
        <a:p>
          <a:endParaRPr lang="es-CO"/>
        </a:p>
      </dgm:t>
    </dgm:pt>
    <dgm:pt modelId="{A7F4B2D0-4E8A-428B-8823-98F11D74E582}">
      <dgm:prSet custT="1"/>
      <dgm:spPr/>
      <dgm:t>
        <a:bodyPr/>
        <a:lstStyle/>
        <a:p>
          <a:pPr algn="just">
            <a:buFont typeface="Symbol" panose="05050102010706020507" pitchFamily="18" charset="2"/>
            <a:buChar char=""/>
          </a:pPr>
          <a:endParaRPr lang="es-CO" sz="1200" kern="1200" dirty="0">
            <a:solidFill>
              <a:schemeClr val="bg1">
                <a:lumMod val="65000"/>
              </a:schemeClr>
            </a:solidFill>
            <a:latin typeface="Arial Narrow" panose="020B0606020202030204" pitchFamily="34" charset="0"/>
          </a:endParaRPr>
        </a:p>
      </dgm:t>
    </dgm:pt>
    <dgm:pt modelId="{0304D7D1-10C2-4C7C-A5E9-5920820609BF}" type="parTrans" cxnId="{39AC3ED7-76B3-4363-B06E-745C894A1778}">
      <dgm:prSet/>
      <dgm:spPr/>
      <dgm:t>
        <a:bodyPr/>
        <a:lstStyle/>
        <a:p>
          <a:endParaRPr lang="es-CO"/>
        </a:p>
      </dgm:t>
    </dgm:pt>
    <dgm:pt modelId="{502663BC-AD7A-45C9-94EB-04D78F9D1E5B}" type="sibTrans" cxnId="{39AC3ED7-76B3-4363-B06E-745C894A1778}">
      <dgm:prSet/>
      <dgm:spPr/>
      <dgm:t>
        <a:bodyPr/>
        <a:lstStyle/>
        <a:p>
          <a:endParaRPr lang="es-CO"/>
        </a:p>
      </dgm:t>
    </dgm:pt>
    <dgm:pt modelId="{094B7822-987A-4AFA-BAA9-01A6145A2F0C}">
      <dgm:prSet custT="1"/>
      <dgm:spPr/>
      <dgm:t>
        <a:bodyPr/>
        <a:lstStyle/>
        <a:p>
          <a:pPr algn="just"/>
          <a:r>
            <a:rPr lang="es-CO" sz="1400" b="1" kern="1200" dirty="0">
              <a:solidFill>
                <a:schemeClr val="tx1"/>
              </a:solidFill>
              <a:latin typeface="Arial Narrow" panose="020B0606020202030204" pitchFamily="34" charset="0"/>
            </a:rPr>
            <a:t>Incremento</a:t>
          </a:r>
          <a:r>
            <a:rPr lang="es-CO" sz="1200" b="1"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consumo aumenta gasto facturado de $6.215.070 con $57.198.580 año 2022, a $64.238.340 al año 2023. promedio del consumo fue de 40.19 kW/h/persona año 2023 frente al año 2022 55W/h  el consumo total fue de  67.560 kW/h 2022 70.320 kW/h, ahorro 2.760 kW/h, -3.92,%</a:t>
          </a:r>
        </a:p>
      </dgm:t>
    </dgm:pt>
    <dgm:pt modelId="{F6490857-4378-44B6-93D3-352A3C4F0827}" type="parTrans" cxnId="{1B4BC09B-8D21-4C4A-91E7-6C2B8AA3DE0F}">
      <dgm:prSet/>
      <dgm:spPr/>
      <dgm:t>
        <a:bodyPr/>
        <a:lstStyle/>
        <a:p>
          <a:endParaRPr lang="es-CO"/>
        </a:p>
      </dgm:t>
    </dgm:pt>
    <dgm:pt modelId="{201F506E-C1A1-4292-9259-A0AA71117BEB}" type="sibTrans" cxnId="{1B4BC09B-8D21-4C4A-91E7-6C2B8AA3DE0F}">
      <dgm:prSet/>
      <dgm:spPr/>
      <dgm:t>
        <a:bodyPr/>
        <a:lstStyle/>
        <a:p>
          <a:endParaRPr lang="es-CO"/>
        </a:p>
      </dgm:t>
    </dgm:pt>
    <dgm:pt modelId="{0587F5E0-79C1-49DD-BC9F-550ADC9854B0}">
      <dgm:prSet custT="1"/>
      <dgm:spPr/>
      <dgm:t>
        <a:bodyPr/>
        <a:lstStyle/>
        <a:p>
          <a:pPr algn="l"/>
          <a:endParaRPr lang="es-CO" sz="1200" kern="1200" dirty="0">
            <a:solidFill>
              <a:schemeClr val="bg1">
                <a:lumMod val="65000"/>
              </a:schemeClr>
            </a:solidFill>
            <a:latin typeface="Arial Narrow" panose="020B0606020202030204" pitchFamily="34" charset="0"/>
          </a:endParaRPr>
        </a:p>
      </dgm:t>
    </dgm:pt>
    <dgm:pt modelId="{5FAFDE42-4724-4161-BA16-951BC8E988E4}" type="parTrans" cxnId="{AD577633-6A9E-4584-A7E8-7161D4BAF53A}">
      <dgm:prSet/>
      <dgm:spPr/>
      <dgm:t>
        <a:bodyPr/>
        <a:lstStyle/>
        <a:p>
          <a:endParaRPr lang="es-CO"/>
        </a:p>
      </dgm:t>
    </dgm:pt>
    <dgm:pt modelId="{27B54D42-04D1-4998-94AF-2BE06D354136}" type="sibTrans" cxnId="{AD577633-6A9E-4584-A7E8-7161D4BAF53A}">
      <dgm:prSet/>
      <dgm:spPr/>
      <dgm:t>
        <a:bodyPr/>
        <a:lstStyle/>
        <a:p>
          <a:endParaRPr lang="es-CO"/>
        </a:p>
      </dgm:t>
    </dgm:pt>
    <dgm:pt modelId="{209DFD1F-1B8C-477A-9102-A0909AE1FB28}">
      <dgm:prSet custT="1"/>
      <dgm:spPr/>
      <dgm:t>
        <a:bodyPr/>
        <a:lstStyle/>
        <a:p>
          <a:pPr algn="l">
            <a:lnSpc>
              <a:spcPct val="250000"/>
            </a:lnSpc>
          </a:pPr>
          <a:endParaRPr lang="es-CO" sz="1600" b="1" dirty="0">
            <a:latin typeface="Arial Narrow" panose="020B0606020202030204" pitchFamily="34" charset="0"/>
          </a:endParaRPr>
        </a:p>
      </dgm:t>
    </dgm:pt>
    <dgm:pt modelId="{5AFC3F4A-F14F-4651-8BF4-2C8320CF17C8}" type="parTrans" cxnId="{A5072689-8C75-4E3B-82FF-3271AB215B1C}">
      <dgm:prSet/>
      <dgm:spPr/>
      <dgm:t>
        <a:bodyPr/>
        <a:lstStyle/>
        <a:p>
          <a:endParaRPr lang="es-CO"/>
        </a:p>
      </dgm:t>
    </dgm:pt>
    <dgm:pt modelId="{D27B8DB3-D93A-4A1D-ACA0-520A12CA7B53}" type="sibTrans" cxnId="{A5072689-8C75-4E3B-82FF-3271AB215B1C}">
      <dgm:prSet/>
      <dgm:spPr/>
      <dgm:t>
        <a:bodyPr/>
        <a:lstStyle/>
        <a:p>
          <a:endParaRPr lang="es-CO"/>
        </a:p>
      </dgm:t>
    </dgm:pt>
    <dgm:pt modelId="{22576533-A817-43E0-AA1D-00C4F5717745}">
      <dgm:prSet custT="1"/>
      <dgm:spPr/>
      <dgm:t>
        <a:bodyPr/>
        <a:lstStyle/>
        <a:p>
          <a:pPr algn="just">
            <a:buFont typeface="Symbol" panose="05050102010706020507" pitchFamily="18" charset="2"/>
            <a:buChar char=""/>
          </a:pPr>
          <a:r>
            <a:rPr lang="es-CO" sz="1400" b="1" kern="1200" dirty="0">
              <a:solidFill>
                <a:schemeClr val="tx1"/>
              </a:solidFill>
              <a:latin typeface="Arial Narrow" panose="020B0606020202030204" pitchFamily="34" charset="0"/>
            </a:rPr>
            <a:t>Incremento</a:t>
          </a:r>
          <a:r>
            <a:rPr lang="es-CO" sz="1400"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del 9.44% pasando de $7.047.250  a $7.713.210  año 2023, adicionalmente en el </a:t>
          </a:r>
          <a:r>
            <a:rPr lang="es-ES" sz="1200" kern="1200" dirty="0">
              <a:solidFill>
                <a:schemeClr val="bg1">
                  <a:lumMod val="65000"/>
                </a:schemeClr>
              </a:solidFill>
              <a:latin typeface="Arial Narrow" panose="020B0606020202030204" pitchFamily="34" charset="0"/>
            </a:rPr>
            <a:t>año 2023 se generaron en residuos aprovechables un total de 1238 Kg en el año 2022 1250 Kg, variación del -0,96% y en residuos no aprovechables un total de 336,15 Kg en el año 2023 y  661,81 Kg en el año 2022, variación del</a:t>
          </a:r>
          <a:endParaRPr lang="es-CO" sz="1400" kern="1200" dirty="0">
            <a:solidFill>
              <a:schemeClr val="tx1"/>
            </a:solidFill>
            <a:latin typeface="Arial Narrow" panose="020B0606020202030204" pitchFamily="34" charset="0"/>
          </a:endParaRPr>
        </a:p>
      </dgm:t>
    </dgm:pt>
    <dgm:pt modelId="{C4DD9080-8485-40CC-9723-B5AAF05674B3}" type="parTrans" cxnId="{551000D7-87BE-425E-9A84-133455B4CE5F}">
      <dgm:prSet/>
      <dgm:spPr/>
      <dgm:t>
        <a:bodyPr/>
        <a:lstStyle/>
        <a:p>
          <a:endParaRPr lang="es-CO"/>
        </a:p>
      </dgm:t>
    </dgm:pt>
    <dgm:pt modelId="{6AF03D67-4A2A-4E0F-9534-7F25027B3DB7}" type="sibTrans" cxnId="{551000D7-87BE-425E-9A84-133455B4CE5F}">
      <dgm:prSet/>
      <dgm:spPr/>
      <dgm:t>
        <a:bodyPr/>
        <a:lstStyle/>
        <a:p>
          <a:endParaRPr lang="es-CO"/>
        </a:p>
      </dgm:t>
    </dgm:pt>
    <dgm:pt modelId="{C262A734-3813-431E-9666-82C5F7554693}">
      <dgm:prSet custT="1"/>
      <dgm:spPr/>
      <dgm:t>
        <a:bodyPr/>
        <a:lstStyle/>
        <a:p>
          <a:pPr algn="l">
            <a:lnSpc>
              <a:spcPct val="250000"/>
            </a:lnSpc>
          </a:pPr>
          <a:r>
            <a:rPr lang="es-ES" sz="1600" b="1" dirty="0">
              <a:latin typeface="Arial Narrow" panose="020B0606020202030204" pitchFamily="34" charset="0"/>
            </a:rPr>
            <a:t>Aseo</a:t>
          </a:r>
          <a:endParaRPr lang="es-CO" sz="1600" b="1" dirty="0">
            <a:latin typeface="Arial Narrow" panose="020B0606020202030204" pitchFamily="34" charset="0"/>
          </a:endParaRPr>
        </a:p>
      </dgm:t>
    </dgm:pt>
    <dgm:pt modelId="{25EADACA-7824-421D-8B3D-FF9129F9B701}" type="parTrans" cxnId="{29A86DC1-9A05-411D-A1DF-EE07F2098A50}">
      <dgm:prSet/>
      <dgm:spPr/>
      <dgm:t>
        <a:bodyPr/>
        <a:lstStyle/>
        <a:p>
          <a:endParaRPr lang="es-CO"/>
        </a:p>
      </dgm:t>
    </dgm:pt>
    <dgm:pt modelId="{24BFF4B0-24FB-4EC9-A184-A4F240289B2A}" type="sibTrans" cxnId="{29A86DC1-9A05-411D-A1DF-EE07F2098A50}">
      <dgm:prSet/>
      <dgm:spPr/>
      <dgm:t>
        <a:bodyPr/>
        <a:lstStyle/>
        <a:p>
          <a:endParaRPr lang="es-CO"/>
        </a:p>
      </dgm:t>
    </dgm:pt>
    <dgm:pt modelId="{06566942-5C58-4634-A7F0-CCD33C576716}">
      <dgm:prSet custT="1"/>
      <dgm:spPr/>
      <dgm:t>
        <a:bodyPr/>
        <a:lstStyle/>
        <a:p>
          <a:pPr algn="just">
            <a:buFont typeface="Symbol" panose="05050102010706020507" pitchFamily="18" charset="2"/>
            <a:buChar char=""/>
          </a:pPr>
          <a:r>
            <a:rPr lang="es-CO" sz="1400" b="1" kern="1200" dirty="0">
              <a:solidFill>
                <a:schemeClr val="tx1"/>
              </a:solidFill>
              <a:latin typeface="Arial Narrow" panose="020B0606020202030204" pitchFamily="34" charset="0"/>
            </a:rPr>
            <a:t>Disminuye</a:t>
          </a:r>
          <a:r>
            <a:rPr lang="es-CO" sz="1200" b="1" kern="1200" dirty="0">
              <a:solidFill>
                <a:schemeClr val="tx1"/>
              </a:solidFill>
              <a:latin typeface="Arial Narrow" panose="020B0606020202030204" pitchFamily="34" charset="0"/>
            </a:rPr>
            <a:t> </a:t>
          </a:r>
          <a:r>
            <a:rPr lang="es-ES" sz="1200" kern="1200" dirty="0">
              <a:solidFill>
                <a:schemeClr val="bg1">
                  <a:lumMod val="65000"/>
                </a:schemeClr>
              </a:solidFill>
              <a:latin typeface="Arial Narrow" panose="020B0606020202030204" pitchFamily="34" charset="0"/>
            </a:rPr>
            <a:t>año 2023 consumo de agua de 462 m3 en año 2022 541 m3.</a:t>
          </a:r>
          <a:r>
            <a:rPr lang="es-CO" sz="1200" kern="1200" dirty="0">
              <a:solidFill>
                <a:schemeClr val="bg1">
                  <a:lumMod val="65000"/>
                </a:schemeClr>
              </a:solidFill>
              <a:latin typeface="Arial Narrow" panose="020B0606020202030204" pitchFamily="34" charset="0"/>
            </a:rPr>
            <a:t> facturación 2023 $3.096.890. 2022 $ $3.399.816. 9.78% </a:t>
          </a:r>
          <a:r>
            <a:rPr lang="es-ES" sz="1200" kern="1200" dirty="0">
              <a:solidFill>
                <a:schemeClr val="bg1">
                  <a:lumMod val="65000"/>
                </a:schemeClr>
              </a:solidFill>
              <a:latin typeface="Arial Narrow" panose="020B0606020202030204" pitchFamily="34" charset="0"/>
            </a:rPr>
            <a:t>igualmente el consumo per cápita al pasar de 0.28 m3 para el año 2023 frente al año 2022 0,33 m3 . </a:t>
          </a:r>
          <a:endParaRPr lang="es-CO" sz="1200" kern="1200" dirty="0">
            <a:solidFill>
              <a:schemeClr val="bg1">
                <a:lumMod val="65000"/>
              </a:schemeClr>
            </a:solidFill>
            <a:latin typeface="Arial Narrow" panose="020B0606020202030204" pitchFamily="34" charset="0"/>
          </a:endParaRPr>
        </a:p>
      </dgm:t>
    </dgm:pt>
    <dgm:pt modelId="{1FA271B1-C2B8-4B15-B264-8D000586288C}" type="parTrans" cxnId="{685A8EEA-4F73-4F26-86FF-6D321487E0BA}">
      <dgm:prSet/>
      <dgm:spPr/>
      <dgm:t>
        <a:bodyPr/>
        <a:lstStyle/>
        <a:p>
          <a:endParaRPr lang="es-CO"/>
        </a:p>
      </dgm:t>
    </dgm:pt>
    <dgm:pt modelId="{AFC6E31F-2CB5-4998-BDE0-4A55CBFD468C}" type="sibTrans" cxnId="{685A8EEA-4F73-4F26-86FF-6D321487E0BA}">
      <dgm:prSet/>
      <dgm:spPr/>
      <dgm:t>
        <a:bodyPr/>
        <a:lstStyle/>
        <a:p>
          <a:endParaRPr lang="es-CO"/>
        </a:p>
      </dgm:t>
    </dgm:pt>
    <dgm:pt modelId="{4F82E9AA-B190-406B-9E33-3A6541FBC6D3}">
      <dgm:prSet custT="1"/>
      <dgm:spPr/>
      <dgm:t>
        <a:bodyPr/>
        <a:lstStyle/>
        <a:p>
          <a:pPr algn="just"/>
          <a:endParaRPr lang="es-CO" sz="1200" kern="1200" dirty="0">
            <a:solidFill>
              <a:schemeClr val="bg1">
                <a:lumMod val="65000"/>
              </a:schemeClr>
            </a:solidFill>
            <a:latin typeface="Arial Narrow" panose="020B0606020202030204" pitchFamily="34" charset="0"/>
          </a:endParaRPr>
        </a:p>
      </dgm:t>
    </dgm:pt>
    <dgm:pt modelId="{2322C04A-685C-4560-A5A2-95AA8E3A3638}" type="parTrans" cxnId="{DE0F7A7D-ADFC-41E6-B0AB-8FAB55310C4A}">
      <dgm:prSet/>
      <dgm:spPr/>
      <dgm:t>
        <a:bodyPr/>
        <a:lstStyle/>
        <a:p>
          <a:endParaRPr lang="es-CO"/>
        </a:p>
      </dgm:t>
    </dgm:pt>
    <dgm:pt modelId="{06EA7039-CDAE-4D4B-8DD4-7B4A287DA820}" type="sibTrans" cxnId="{DE0F7A7D-ADFC-41E6-B0AB-8FAB55310C4A}">
      <dgm:prSet/>
      <dgm:spPr/>
      <dgm:t>
        <a:bodyPr/>
        <a:lstStyle/>
        <a:p>
          <a:endParaRPr lang="es-CO"/>
        </a:p>
      </dgm:t>
    </dgm:pt>
    <dgm:pt modelId="{E9BC5D4E-31C0-4723-9CFB-E9B5E6CC0726}">
      <dgm:prSet custT="1"/>
      <dgm:spPr/>
      <dgm:t>
        <a:bodyPr/>
        <a:lstStyle/>
        <a:p>
          <a:pPr algn="just"/>
          <a:r>
            <a:rPr lang="es-CO" sz="1400" b="1" kern="1200" dirty="0">
              <a:solidFill>
                <a:schemeClr val="tx1"/>
              </a:solidFill>
              <a:latin typeface="Arial Narrow" panose="020B0606020202030204" pitchFamily="34" charset="0"/>
            </a:rPr>
            <a:t>Incremento</a:t>
          </a:r>
          <a:r>
            <a:rPr lang="es-CO" sz="1200"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del 22.44% pasando de $7.230.990 a $8.853.340  año 2023, adicionalmente en el </a:t>
          </a:r>
          <a:r>
            <a:rPr lang="es-ES" sz="1200" kern="1200" dirty="0">
              <a:solidFill>
                <a:schemeClr val="bg1">
                  <a:lumMod val="65000"/>
                </a:schemeClr>
              </a:solidFill>
              <a:latin typeface="Arial Narrow" panose="020B0606020202030204" pitchFamily="34" charset="0"/>
            </a:rPr>
            <a:t>año 2023 se generaron en residuos aprovechables un total de 953 Kg en 2022 1190 Kg, -19.91% y en residuos no aprovechables un total de 184.03 Kg y en el año 2022 609.89 Kg, -69.82% </a:t>
          </a:r>
          <a:endParaRPr lang="es-CO" sz="1200" kern="1200" dirty="0">
            <a:solidFill>
              <a:schemeClr val="bg1">
                <a:lumMod val="65000"/>
              </a:schemeClr>
            </a:solidFill>
            <a:latin typeface="Arial Narrow" panose="020B0606020202030204" pitchFamily="34" charset="0"/>
          </a:endParaRPr>
        </a:p>
      </dgm:t>
    </dgm:pt>
    <dgm:pt modelId="{FBC2400B-01CF-4D3F-9843-DF2AC45184C0}" type="parTrans" cxnId="{1420415B-E6DB-4F82-AB75-E45EF727CAC1}">
      <dgm:prSet/>
      <dgm:spPr/>
      <dgm:t>
        <a:bodyPr/>
        <a:lstStyle/>
        <a:p>
          <a:endParaRPr lang="es-CO"/>
        </a:p>
      </dgm:t>
    </dgm:pt>
    <dgm:pt modelId="{607609EA-BE6C-4211-83AC-0013968D89D3}" type="sibTrans" cxnId="{1420415B-E6DB-4F82-AB75-E45EF727CAC1}">
      <dgm:prSet/>
      <dgm:spPr/>
      <dgm:t>
        <a:bodyPr/>
        <a:lstStyle/>
        <a:p>
          <a:endParaRPr lang="es-CO"/>
        </a:p>
      </dgm:t>
    </dgm:pt>
    <dgm:pt modelId="{C7E2189F-3056-4C86-BC5A-B583F8A500A2}">
      <dgm:prSet custT="1"/>
      <dgm:spPr/>
      <dgm:t>
        <a:bodyPr/>
        <a:lstStyle/>
        <a:p>
          <a:pPr algn="l">
            <a:lnSpc>
              <a:spcPct val="100000"/>
            </a:lnSpc>
          </a:pPr>
          <a:endParaRPr lang="es-CO" sz="1600" b="1" dirty="0">
            <a:latin typeface="Arial Narrow" panose="020B0606020202030204" pitchFamily="34" charset="0"/>
          </a:endParaRPr>
        </a:p>
      </dgm:t>
    </dgm:pt>
    <dgm:pt modelId="{2DC12377-7C61-4FA1-88BA-FB5D807C4C2B}" type="parTrans" cxnId="{1C1DE1D4-B366-4F15-B1CC-DFE3D6C4087F}">
      <dgm:prSet/>
      <dgm:spPr/>
      <dgm:t>
        <a:bodyPr/>
        <a:lstStyle/>
        <a:p>
          <a:endParaRPr lang="es-CO"/>
        </a:p>
      </dgm:t>
    </dgm:pt>
    <dgm:pt modelId="{776AA2F5-3459-4081-B5F3-AADFA775245E}" type="sibTrans" cxnId="{1C1DE1D4-B366-4F15-B1CC-DFE3D6C4087F}">
      <dgm:prSet/>
      <dgm:spPr/>
      <dgm:t>
        <a:bodyPr/>
        <a:lstStyle/>
        <a:p>
          <a:endParaRPr lang="es-CO"/>
        </a:p>
      </dgm:t>
    </dgm:pt>
    <dgm:pt modelId="{8AE44972-03D2-42E4-BE0E-147F3D0398EF}">
      <dgm:prSet custT="1"/>
      <dgm:spPr/>
      <dgm:t>
        <a:bodyPr/>
        <a:lstStyle/>
        <a:p>
          <a:pPr algn="just">
            <a:buFont typeface="Symbol" panose="05050102010706020507" pitchFamily="18" charset="2"/>
            <a:buChar char=""/>
          </a:pPr>
          <a:r>
            <a:rPr lang="es-CO" sz="1400" b="1" kern="1200" dirty="0">
              <a:solidFill>
                <a:prstClr val="black"/>
              </a:solidFill>
              <a:latin typeface="Arial Narrow" panose="020B0606020202030204" pitchFamily="34" charset="0"/>
              <a:ea typeface="+mn-ea"/>
              <a:cs typeface="+mn-cs"/>
            </a:rPr>
            <a:t>Disminuye</a:t>
          </a:r>
          <a:r>
            <a:rPr lang="es-CO" sz="1200" b="1"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consumo de 195 resmas de papel durante el año 2023 y 230 año 2022 consumo per Cápita 0,14 resmas para los dos años</a:t>
          </a:r>
        </a:p>
      </dgm:t>
    </dgm:pt>
    <dgm:pt modelId="{B7FE6C01-3DD6-4C9B-8973-85599D18A90F}" type="parTrans" cxnId="{4363246F-B834-4CB7-A163-73A4C9A06090}">
      <dgm:prSet/>
      <dgm:spPr/>
      <dgm:t>
        <a:bodyPr/>
        <a:lstStyle/>
        <a:p>
          <a:endParaRPr lang="es-CO"/>
        </a:p>
      </dgm:t>
    </dgm:pt>
    <dgm:pt modelId="{DF10CA29-8B32-4969-A7E8-D67069F3DE80}" type="sibTrans" cxnId="{4363246F-B834-4CB7-A163-73A4C9A06090}">
      <dgm:prSet/>
      <dgm:spPr/>
      <dgm:t>
        <a:bodyPr/>
        <a:lstStyle/>
        <a:p>
          <a:endParaRPr lang="es-CO"/>
        </a:p>
      </dgm:t>
    </dgm:pt>
    <dgm:pt modelId="{F28DD5E2-A1B9-4D18-AAC9-ED10C1E741AC}">
      <dgm:prSet custT="1"/>
      <dgm:spPr/>
      <dgm:t>
        <a:bodyPr/>
        <a:lstStyle/>
        <a:p>
          <a:pPr algn="just">
            <a:buFont typeface="Symbol" panose="05050102010706020507" pitchFamily="18" charset="2"/>
            <a:buChar char=""/>
          </a:pPr>
          <a:r>
            <a:rPr lang="es-CO" sz="1400" b="1" kern="1200" dirty="0">
              <a:solidFill>
                <a:prstClr val="black"/>
              </a:solidFill>
              <a:latin typeface="Arial Narrow" panose="020B0606020202030204" pitchFamily="34" charset="0"/>
              <a:ea typeface="+mn-ea"/>
              <a:cs typeface="+mn-cs"/>
            </a:rPr>
            <a:t>Disminuye</a:t>
          </a:r>
          <a:r>
            <a:rPr lang="es-CO" sz="1200" b="1"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consumo de 219 resmas de papel durante el año 2023 y 241 año 2022 consumo per Cápita 0,13 resmas para el año 2023 y 0.15 para el año 2022.</a:t>
          </a:r>
        </a:p>
      </dgm:t>
    </dgm:pt>
    <dgm:pt modelId="{02E1704F-28E6-4851-9C72-3B167CB375AD}" type="parTrans" cxnId="{90DE5E9B-03E9-470F-AB04-6722671E63C4}">
      <dgm:prSet/>
      <dgm:spPr/>
      <dgm:t>
        <a:bodyPr/>
        <a:lstStyle/>
        <a:p>
          <a:endParaRPr lang="es-CO"/>
        </a:p>
      </dgm:t>
    </dgm:pt>
    <dgm:pt modelId="{F743A998-2925-4FED-9127-B567C01B514C}" type="sibTrans" cxnId="{90DE5E9B-03E9-470F-AB04-6722671E63C4}">
      <dgm:prSet/>
      <dgm:spPr/>
      <dgm:t>
        <a:bodyPr/>
        <a:lstStyle/>
        <a:p>
          <a:endParaRPr lang="es-CO"/>
        </a:p>
      </dgm:t>
    </dgm:pt>
    <dgm:pt modelId="{C9389AE0-E71C-412E-B472-05589E863173}">
      <dgm:prSet custT="1"/>
      <dgm:spPr/>
      <dgm:t>
        <a:bodyPr/>
        <a:lstStyle/>
        <a:p>
          <a:pPr algn="just">
            <a:buFont typeface="Symbol" panose="05050102010706020507" pitchFamily="18" charset="2"/>
            <a:buChar char=""/>
          </a:pPr>
          <a:endParaRPr lang="es-CO" sz="1200" kern="1200" dirty="0">
            <a:solidFill>
              <a:schemeClr val="bg1">
                <a:lumMod val="65000"/>
              </a:schemeClr>
            </a:solidFill>
            <a:latin typeface="Arial Narrow" panose="020B0606020202030204" pitchFamily="34" charset="0"/>
          </a:endParaRPr>
        </a:p>
      </dgm:t>
    </dgm:pt>
    <dgm:pt modelId="{5FFB252E-B114-485D-BE4B-FE756C5F022F}" type="parTrans" cxnId="{66F628C1-5837-488F-A85B-979FE5E6DBC4}">
      <dgm:prSet/>
      <dgm:spPr/>
      <dgm:t>
        <a:bodyPr/>
        <a:lstStyle/>
        <a:p>
          <a:endParaRPr lang="es-CO"/>
        </a:p>
      </dgm:t>
    </dgm:pt>
    <dgm:pt modelId="{D3ECAC2D-10B1-46A2-9916-8BA6F6C93B19}" type="sibTrans" cxnId="{66F628C1-5837-488F-A85B-979FE5E6DBC4}">
      <dgm:prSet/>
      <dgm:spPr/>
      <dgm:t>
        <a:bodyPr/>
        <a:lstStyle/>
        <a:p>
          <a:endParaRPr lang="es-CO"/>
        </a:p>
      </dgm:t>
    </dgm:pt>
    <dgm:pt modelId="{532B8893-039B-4BE3-A818-D3A2E83BB03C}">
      <dgm:prSet custT="1"/>
      <dgm:spPr/>
      <dgm:t>
        <a:bodyPr/>
        <a:lstStyle/>
        <a:p>
          <a:pPr algn="just">
            <a:buFont typeface="Symbol" panose="05050102010706020507" pitchFamily="18" charset="2"/>
            <a:buNone/>
          </a:pPr>
          <a:r>
            <a:rPr lang="es-ES" sz="1200" kern="1200" dirty="0">
              <a:solidFill>
                <a:schemeClr val="bg1">
                  <a:lumMod val="65000"/>
                </a:schemeClr>
              </a:solidFill>
              <a:latin typeface="Arial Narrow" panose="020B0606020202030204" pitchFamily="34" charset="0"/>
            </a:rPr>
            <a:t> -96,88% </a:t>
          </a:r>
          <a:endParaRPr lang="es-CO" sz="1200" kern="1200" dirty="0">
            <a:solidFill>
              <a:schemeClr val="bg1">
                <a:lumMod val="65000"/>
              </a:schemeClr>
            </a:solidFill>
            <a:latin typeface="Arial Narrow" panose="020B0606020202030204" pitchFamily="34" charset="0"/>
          </a:endParaRPr>
        </a:p>
      </dgm:t>
    </dgm:pt>
    <dgm:pt modelId="{50624730-5DC9-4369-80B0-04E33A67CA4D}" type="parTrans" cxnId="{C25A8AAF-272B-4EB7-9F20-FDB9B6884ABB}">
      <dgm:prSet/>
      <dgm:spPr/>
    </dgm:pt>
    <dgm:pt modelId="{80EF66A1-ED5A-4670-BCDC-1D59F64ACC5D}" type="sibTrans" cxnId="{C25A8AAF-272B-4EB7-9F20-FDB9B6884ABB}">
      <dgm:prSet/>
      <dgm:spPr/>
    </dgm:pt>
    <dgm:pt modelId="{DF93C3AF-5D9B-4696-87CD-55EE2C4E7630}" type="pres">
      <dgm:prSet presAssocID="{65B1DB5C-ED4D-4699-B52B-DEECD1D2420D}" presName="diagram" presStyleCnt="0">
        <dgm:presLayoutVars>
          <dgm:dir/>
          <dgm:animLvl val="lvl"/>
          <dgm:resizeHandles val="exact"/>
        </dgm:presLayoutVars>
      </dgm:prSet>
      <dgm:spPr/>
    </dgm:pt>
    <dgm:pt modelId="{ECA439FE-6F0C-4398-A283-EAB2B54508BA}" type="pres">
      <dgm:prSet presAssocID="{5E225DCD-E71D-40CA-A5C3-06C38BD12E50}" presName="compNode" presStyleCnt="0"/>
      <dgm:spPr/>
    </dgm:pt>
    <dgm:pt modelId="{297E19AD-8E5F-4217-8173-CB2D4931057E}" type="pres">
      <dgm:prSet presAssocID="{5E225DCD-E71D-40CA-A5C3-06C38BD12E50}" presName="childRect" presStyleLbl="bgAcc1" presStyleIdx="0" presStyleCnt="3" custScaleX="136464" custScaleY="267917" custLinFactNeighborX="3552" custLinFactNeighborY="-1509">
        <dgm:presLayoutVars>
          <dgm:bulletEnabled val="1"/>
        </dgm:presLayoutVars>
      </dgm:prSet>
      <dgm:spPr/>
      <dgm:t>
        <a:bodyPr/>
        <a:lstStyle/>
        <a:p>
          <a:endParaRPr lang="es-ES"/>
        </a:p>
      </dgm:t>
    </dgm:pt>
    <dgm:pt modelId="{E967F81C-B1D4-48E9-A33D-BED2A5C5FE88}" type="pres">
      <dgm:prSet presAssocID="{5E225DCD-E71D-40CA-A5C3-06C38BD12E50}" presName="parentText" presStyleLbl="node1" presStyleIdx="0" presStyleCnt="0">
        <dgm:presLayoutVars>
          <dgm:chMax val="0"/>
          <dgm:bulletEnabled val="1"/>
        </dgm:presLayoutVars>
      </dgm:prSet>
      <dgm:spPr/>
      <dgm:t>
        <a:bodyPr/>
        <a:lstStyle/>
        <a:p>
          <a:endParaRPr lang="es-ES"/>
        </a:p>
      </dgm:t>
    </dgm:pt>
    <dgm:pt modelId="{45C82C89-C573-41E0-BEEC-FBD85ED6B582}" type="pres">
      <dgm:prSet presAssocID="{5E225DCD-E71D-40CA-A5C3-06C38BD12E50}" presName="parentRect" presStyleLbl="alignNode1" presStyleIdx="0" presStyleCnt="3" custScaleX="132477" custLinFactY="50568" custLinFactNeighborX="309" custLinFactNeighborY="100000"/>
      <dgm:spPr/>
      <dgm:t>
        <a:bodyPr/>
        <a:lstStyle/>
        <a:p>
          <a:endParaRPr lang="es-ES"/>
        </a:p>
      </dgm:t>
    </dgm:pt>
    <dgm:pt modelId="{DC666045-0917-4A42-BDF1-02BF6F5A86A0}" type="pres">
      <dgm:prSet presAssocID="{5E225DCD-E71D-40CA-A5C3-06C38BD12E50}" presName="adorn" presStyleLbl="fgAccFollowNode1" presStyleIdx="0" presStyleCnt="3" custLinFactNeighborX="47790" custLinFactNeighborY="64715"/>
      <dgm:spPr>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7000" r="-17000"/>
          </a:stretch>
        </a:blipFill>
      </dgm:spPr>
    </dgm:pt>
    <dgm:pt modelId="{F303A7B8-70E8-47DE-ACBB-9AEAD0261BEA}" type="pres">
      <dgm:prSet presAssocID="{70E78E9E-BFDF-49F0-BD17-3347BA9EFC44}" presName="sibTrans" presStyleLbl="sibTrans2D1" presStyleIdx="0" presStyleCnt="0"/>
      <dgm:spPr/>
      <dgm:t>
        <a:bodyPr/>
        <a:lstStyle/>
        <a:p>
          <a:endParaRPr lang="es-ES"/>
        </a:p>
      </dgm:t>
    </dgm:pt>
    <dgm:pt modelId="{D8823377-0AD9-48CF-BF5A-378919B785B7}" type="pres">
      <dgm:prSet presAssocID="{2217DECE-773B-462F-8298-3554A6F2E402}" presName="compNode" presStyleCnt="0"/>
      <dgm:spPr/>
    </dgm:pt>
    <dgm:pt modelId="{D7FBBEDC-7002-4AE8-8092-8F7159DA152D}" type="pres">
      <dgm:prSet presAssocID="{2217DECE-773B-462F-8298-3554A6F2E402}" presName="childRect" presStyleLbl="bgAcc1" presStyleIdx="1" presStyleCnt="3" custScaleX="145179" custScaleY="267917" custLinFactNeighborY="-1509">
        <dgm:presLayoutVars>
          <dgm:bulletEnabled val="1"/>
        </dgm:presLayoutVars>
      </dgm:prSet>
      <dgm:spPr/>
      <dgm:t>
        <a:bodyPr/>
        <a:lstStyle/>
        <a:p>
          <a:endParaRPr lang="es-ES"/>
        </a:p>
      </dgm:t>
    </dgm:pt>
    <dgm:pt modelId="{6BFE4C06-F1C9-4873-8D7D-230CB14106C8}" type="pres">
      <dgm:prSet presAssocID="{2217DECE-773B-462F-8298-3554A6F2E402}" presName="parentText" presStyleLbl="node1" presStyleIdx="0" presStyleCnt="0">
        <dgm:presLayoutVars>
          <dgm:chMax val="0"/>
          <dgm:bulletEnabled val="1"/>
        </dgm:presLayoutVars>
      </dgm:prSet>
      <dgm:spPr/>
      <dgm:t>
        <a:bodyPr/>
        <a:lstStyle/>
        <a:p>
          <a:endParaRPr lang="es-ES"/>
        </a:p>
      </dgm:t>
    </dgm:pt>
    <dgm:pt modelId="{1DE45324-FF04-4CBC-92B7-6F65AC9D4410}" type="pres">
      <dgm:prSet presAssocID="{2217DECE-773B-462F-8298-3554A6F2E402}" presName="parentRect" presStyleLbl="alignNode1" presStyleIdx="1" presStyleCnt="3" custScaleX="143398" custLinFactY="30193" custLinFactNeighborX="-99" custLinFactNeighborY="100000"/>
      <dgm:spPr/>
      <dgm:t>
        <a:bodyPr/>
        <a:lstStyle/>
        <a:p>
          <a:endParaRPr lang="es-ES"/>
        </a:p>
      </dgm:t>
    </dgm:pt>
    <dgm:pt modelId="{9B82B500-8F6F-4002-98CC-CA45C8FD523D}" type="pres">
      <dgm:prSet presAssocID="{2217DECE-773B-462F-8298-3554A6F2E402}" presName="adorn" presStyleLbl="fgAccFollowNode1" presStyleIdx="1" presStyleCnt="3" custLinFactNeighborX="33185" custLinFactNeighborY="74368"/>
      <dgm:spPr>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7000" r="-17000"/>
          </a:stretch>
        </a:blipFill>
      </dgm:spPr>
    </dgm:pt>
    <dgm:pt modelId="{6F9CFAD1-7693-4B41-8830-E19426793BD5}" type="pres">
      <dgm:prSet presAssocID="{8B9E034D-887B-44DA-9772-3A8AC4FC722C}" presName="sibTrans" presStyleLbl="sibTrans2D1" presStyleIdx="0" presStyleCnt="0"/>
      <dgm:spPr/>
      <dgm:t>
        <a:bodyPr/>
        <a:lstStyle/>
        <a:p>
          <a:endParaRPr lang="es-ES"/>
        </a:p>
      </dgm:t>
    </dgm:pt>
    <dgm:pt modelId="{B69C9504-08CD-44B4-982C-7A369E79C9CD}" type="pres">
      <dgm:prSet presAssocID="{5841E135-2454-4FD8-9CBD-94DF44439642}" presName="compNode" presStyleCnt="0"/>
      <dgm:spPr/>
    </dgm:pt>
    <dgm:pt modelId="{AFC0B162-63FC-4FD6-8131-A05F71BA3185}" type="pres">
      <dgm:prSet presAssocID="{5841E135-2454-4FD8-9CBD-94DF44439642}" presName="childRect" presStyleLbl="bgAcc1" presStyleIdx="2" presStyleCnt="3" custScaleX="157556" custScaleY="267917" custLinFactNeighborX="1784" custLinFactNeighborY="-28681">
        <dgm:presLayoutVars>
          <dgm:bulletEnabled val="1"/>
        </dgm:presLayoutVars>
      </dgm:prSet>
      <dgm:spPr/>
      <dgm:t>
        <a:bodyPr/>
        <a:lstStyle/>
        <a:p>
          <a:endParaRPr lang="es-ES"/>
        </a:p>
      </dgm:t>
    </dgm:pt>
    <dgm:pt modelId="{3A27010E-2E1E-454C-919B-B79D722B60A5}" type="pres">
      <dgm:prSet presAssocID="{5841E135-2454-4FD8-9CBD-94DF44439642}" presName="parentText" presStyleLbl="node1" presStyleIdx="0" presStyleCnt="0">
        <dgm:presLayoutVars>
          <dgm:chMax val="0"/>
          <dgm:bulletEnabled val="1"/>
        </dgm:presLayoutVars>
      </dgm:prSet>
      <dgm:spPr/>
      <dgm:t>
        <a:bodyPr/>
        <a:lstStyle/>
        <a:p>
          <a:endParaRPr lang="es-ES"/>
        </a:p>
      </dgm:t>
    </dgm:pt>
    <dgm:pt modelId="{BD11E00F-AC53-4E98-9D04-9A6A46D2C9B8}" type="pres">
      <dgm:prSet presAssocID="{5841E135-2454-4FD8-9CBD-94DF44439642}" presName="parentRect" presStyleLbl="alignNode1" presStyleIdx="2" presStyleCnt="3" custScaleX="155083" custLinFactY="32046" custLinFactNeighborX="496" custLinFactNeighborY="100000"/>
      <dgm:spPr/>
      <dgm:t>
        <a:bodyPr/>
        <a:lstStyle/>
        <a:p>
          <a:endParaRPr lang="es-ES"/>
        </a:p>
      </dgm:t>
    </dgm:pt>
    <dgm:pt modelId="{B338AE37-6832-402C-BF7F-E5DF32D3F78F}" type="pres">
      <dgm:prSet presAssocID="{5841E135-2454-4FD8-9CBD-94DF44439642}" presName="adorn" presStyleLbl="fgAccFollowNode1" presStyleIdx="2" presStyleCnt="3" custScaleX="104871" custLinFactNeighborX="33020" custLinFactNeighborY="79893"/>
      <dgm:spPr>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4000" r="-14000"/>
          </a:stretch>
        </a:blipFill>
      </dgm:spPr>
    </dgm:pt>
  </dgm:ptLst>
  <dgm:cxnLst>
    <dgm:cxn modelId="{66F628C1-5837-488F-A85B-979FE5E6DBC4}" srcId="{5841E135-2454-4FD8-9CBD-94DF44439642}" destId="{C9389AE0-E71C-412E-B472-05589E863173}" srcOrd="6" destOrd="0" parTransId="{5FFB252E-B114-485D-BE4B-FE756C5F022F}" sibTransId="{D3ECAC2D-10B1-46A2-9916-8BA6F6C93B19}"/>
    <dgm:cxn modelId="{58DEB0C6-66E9-4A4A-9277-A62ABE5EAF26}" type="presOf" srcId="{C9389AE0-E71C-412E-B472-05589E863173}" destId="{AFC0B162-63FC-4FD6-8131-A05F71BA3185}" srcOrd="0" destOrd="6" presId="urn:microsoft.com/office/officeart/2005/8/layout/bList2"/>
    <dgm:cxn modelId="{66AB197C-F8F5-46D4-85AC-07903486205A}" type="presOf" srcId="{5E225DCD-E71D-40CA-A5C3-06C38BD12E50}" destId="{E967F81C-B1D4-48E9-A33D-BED2A5C5FE88}" srcOrd="0" destOrd="0" presId="urn:microsoft.com/office/officeart/2005/8/layout/bList2"/>
    <dgm:cxn modelId="{E037FB49-8C0E-4A0E-9A4C-5ABF4F775129}" type="presOf" srcId="{C06E5378-6FC5-46C9-A93A-A828108051BB}" destId="{D7FBBEDC-7002-4AE8-8092-8F7159DA152D}" srcOrd="0" destOrd="1" presId="urn:microsoft.com/office/officeart/2005/8/layout/bList2"/>
    <dgm:cxn modelId="{F1919BB0-AF71-4154-8030-C5D0C82BF4D7}" type="presOf" srcId="{2217DECE-773B-462F-8298-3554A6F2E402}" destId="{1DE45324-FF04-4CBC-92B7-6F65AC9D4410}" srcOrd="1" destOrd="0" presId="urn:microsoft.com/office/officeart/2005/8/layout/bList2"/>
    <dgm:cxn modelId="{13D8D2C6-7494-4199-80CC-5EAD73B0D7AA}" srcId="{65B1DB5C-ED4D-4699-B52B-DEECD1D2420D}" destId="{5E225DCD-E71D-40CA-A5C3-06C38BD12E50}" srcOrd="0" destOrd="0" parTransId="{E49FEAD0-CCBD-4E3D-9450-066DB88C55CB}" sibTransId="{70E78E9E-BFDF-49F0-BD17-3347BA9EFC44}"/>
    <dgm:cxn modelId="{29A86DC1-9A05-411D-A1DF-EE07F2098A50}" srcId="{5E225DCD-E71D-40CA-A5C3-06C38BD12E50}" destId="{C262A734-3813-431E-9666-82C5F7554693}" srcOrd="4" destOrd="0" parTransId="{25EADACA-7824-421D-8B3D-FF9129F9B701}" sibTransId="{24BFF4B0-24FB-4EC9-A184-A4F240289B2A}"/>
    <dgm:cxn modelId="{1420415B-E6DB-4F82-AB75-E45EF727CAC1}" srcId="{5841E135-2454-4FD8-9CBD-94DF44439642}" destId="{E9BC5D4E-31C0-4723-9CFB-E9B5E6CC0726}" srcOrd="5" destOrd="0" parTransId="{FBC2400B-01CF-4D3F-9843-DF2AC45184C0}" sibTransId="{607609EA-BE6C-4211-83AC-0013968D89D3}"/>
    <dgm:cxn modelId="{1A30FFD9-9054-41CC-9056-4ECAF44E8DB4}" srcId="{5E225DCD-E71D-40CA-A5C3-06C38BD12E50}" destId="{B3D55517-9F1B-4005-8EC4-349492638FA4}" srcOrd="2" destOrd="0" parTransId="{F8869B13-E63F-43A8-9AE0-14FE5D0AB713}" sibTransId="{E21BE047-30C7-43B4-BBCE-64E1ED93A06A}"/>
    <dgm:cxn modelId="{7E5ED85D-236B-45C3-8B2B-520B2D9460EF}" type="presOf" srcId="{5841E135-2454-4FD8-9CBD-94DF44439642}" destId="{BD11E00F-AC53-4E98-9D04-9A6A46D2C9B8}" srcOrd="1" destOrd="0" presId="urn:microsoft.com/office/officeart/2005/8/layout/bList2"/>
    <dgm:cxn modelId="{C9782DA7-60FC-4B0B-A70E-463674FA87FB}" type="presOf" srcId="{4F82E9AA-B190-406B-9E33-3A6541FBC6D3}" destId="{AFC0B162-63FC-4FD6-8131-A05F71BA3185}" srcOrd="0" destOrd="4" presId="urn:microsoft.com/office/officeart/2005/8/layout/bList2"/>
    <dgm:cxn modelId="{AD577633-6A9E-4584-A7E8-7161D4BAF53A}" srcId="{5841E135-2454-4FD8-9CBD-94DF44439642}" destId="{0587F5E0-79C1-49DD-BC9F-550ADC9854B0}" srcOrd="2" destOrd="0" parTransId="{5FAFDE42-4724-4161-BA16-951BC8E988E4}" sibTransId="{27B54D42-04D1-4998-94AF-2BE06D354136}"/>
    <dgm:cxn modelId="{4B9EFC4A-F93C-4799-BFC4-90EDC849883A}" type="presOf" srcId="{5E225DCD-E71D-40CA-A5C3-06C38BD12E50}" destId="{45C82C89-C573-41E0-BEEC-FBD85ED6B582}" srcOrd="1" destOrd="0" presId="urn:microsoft.com/office/officeart/2005/8/layout/bList2"/>
    <dgm:cxn modelId="{C161FCC7-8152-417B-AE90-A03BBA2DD38D}" type="presOf" srcId="{06566942-5C58-4634-A7F0-CCD33C576716}" destId="{AFC0B162-63FC-4FD6-8131-A05F71BA3185}" srcOrd="0" destOrd="3" presId="urn:microsoft.com/office/officeart/2005/8/layout/bList2"/>
    <dgm:cxn modelId="{3C43B0D3-05AD-4C50-B430-F3DD10DA604F}" srcId="{2217DECE-773B-462F-8298-3554A6F2E402}" destId="{BE85B595-E31C-442D-B6DB-1DBFB893D02F}" srcOrd="0" destOrd="0" parTransId="{1F57925C-98B8-4C6B-B0BD-7A3C460C8BA8}" sibTransId="{331F1364-44B5-4A26-B74D-B04B1DD7C46A}"/>
    <dgm:cxn modelId="{02C0CC09-14BF-4736-A3D7-4072F3BAF46A}" type="presOf" srcId="{70E78E9E-BFDF-49F0-BD17-3347BA9EFC44}" destId="{F303A7B8-70E8-47DE-ACBB-9AEAD0261BEA}" srcOrd="0" destOrd="0" presId="urn:microsoft.com/office/officeart/2005/8/layout/bList2"/>
    <dgm:cxn modelId="{C25A8AAF-272B-4EB7-9F20-FDB9B6884ABB}" srcId="{2217DECE-773B-462F-8298-3554A6F2E402}" destId="{532B8893-039B-4BE3-A818-D3A2E83BB03C}" srcOrd="5" destOrd="0" parTransId="{50624730-5DC9-4369-80B0-04E33A67CA4D}" sibTransId="{80EF66A1-ED5A-4670-BCDC-1D59F64ACC5D}"/>
    <dgm:cxn modelId="{3836CCD4-7FE7-4438-B936-233B2F4B2980}" srcId="{5E225DCD-E71D-40CA-A5C3-06C38BD12E50}" destId="{F4416378-3403-4C3A-A59F-588340AB4B85}" srcOrd="0" destOrd="0" parTransId="{83936898-F04D-45A3-B8D5-78F8BA424D52}" sibTransId="{6A4422C9-1D99-4735-A57C-F9BF6E91BAC1}"/>
    <dgm:cxn modelId="{0265D054-05E2-4A09-9352-2D0CA6C4EBB6}" type="presOf" srcId="{0587F5E0-79C1-49DD-BC9F-550ADC9854B0}" destId="{AFC0B162-63FC-4FD6-8131-A05F71BA3185}" srcOrd="0" destOrd="2" presId="urn:microsoft.com/office/officeart/2005/8/layout/bList2"/>
    <dgm:cxn modelId="{052DB8EA-FC8B-4C20-BE44-F9EAE1AD85E9}" type="presOf" srcId="{22576533-A817-43E0-AA1D-00C4F5717745}" destId="{D7FBBEDC-7002-4AE8-8092-8F7159DA152D}" srcOrd="0" destOrd="4" presId="urn:microsoft.com/office/officeart/2005/8/layout/bList2"/>
    <dgm:cxn modelId="{24BDBE77-5510-4C76-B3F7-EE14B6D8CFA3}" srcId="{5841E135-2454-4FD8-9CBD-94DF44439642}" destId="{2B018343-99BB-4B8C-AE3E-F7ABF998FE13}" srcOrd="0" destOrd="0" parTransId="{A7B479C4-68DD-4148-93F8-D94E318BEED0}" sibTransId="{1A3A4F98-F0F6-4291-9503-4E32974B9992}"/>
    <dgm:cxn modelId="{3E8650FA-3D0A-4917-9174-F78136A8BF82}" type="presOf" srcId="{580B4ECF-16F6-4442-99CA-9AEBDAD60E9D}" destId="{D7FBBEDC-7002-4AE8-8092-8F7159DA152D}" srcOrd="0" destOrd="3" presId="urn:microsoft.com/office/officeart/2005/8/layout/bList2"/>
    <dgm:cxn modelId="{1B4BC09B-8D21-4C4A-91E7-6C2B8AA3DE0F}" srcId="{5841E135-2454-4FD8-9CBD-94DF44439642}" destId="{094B7822-987A-4AFA-BAA9-01A6145A2F0C}" srcOrd="1" destOrd="0" parTransId="{F6490857-4378-44B6-93D3-352A3C4F0827}" sibTransId="{201F506E-C1A1-4292-9259-A0AA71117BEB}"/>
    <dgm:cxn modelId="{39AC3ED7-76B3-4363-B06E-745C894A1778}" srcId="{2217DECE-773B-462F-8298-3554A6F2E402}" destId="{A7F4B2D0-4E8A-428B-8823-98F11D74E582}" srcOrd="2" destOrd="0" parTransId="{0304D7D1-10C2-4C7C-A5E9-5920820609BF}" sibTransId="{502663BC-AD7A-45C9-94EB-04D78F9D1E5B}"/>
    <dgm:cxn modelId="{1814E0C7-6DE3-460E-B190-43393CA3398C}" type="presOf" srcId="{094B7822-987A-4AFA-BAA9-01A6145A2F0C}" destId="{AFC0B162-63FC-4FD6-8131-A05F71BA3185}" srcOrd="0" destOrd="1" presId="urn:microsoft.com/office/officeart/2005/8/layout/bList2"/>
    <dgm:cxn modelId="{732B2EE4-B548-478C-B011-6BBF10D368E9}" type="presOf" srcId="{F28DD5E2-A1B9-4D18-AAC9-ED10C1E741AC}" destId="{AFC0B162-63FC-4FD6-8131-A05F71BA3185}" srcOrd="0" destOrd="7" presId="urn:microsoft.com/office/officeart/2005/8/layout/bList2"/>
    <dgm:cxn modelId="{C01F2056-E52F-4FED-8F97-915598651EA0}" type="presOf" srcId="{8AE44972-03D2-42E4-BE0E-147F3D0398EF}" destId="{D7FBBEDC-7002-4AE8-8092-8F7159DA152D}" srcOrd="0" destOrd="6" presId="urn:microsoft.com/office/officeart/2005/8/layout/bList2"/>
    <dgm:cxn modelId="{64B569E1-0595-486E-B8A1-3C5683322637}" type="presOf" srcId="{5841E135-2454-4FD8-9CBD-94DF44439642}" destId="{3A27010E-2E1E-454C-919B-B79D722B60A5}" srcOrd="0" destOrd="0" presId="urn:microsoft.com/office/officeart/2005/8/layout/bList2"/>
    <dgm:cxn modelId="{685A8EEA-4F73-4F26-86FF-6D321487E0BA}" srcId="{5841E135-2454-4FD8-9CBD-94DF44439642}" destId="{06566942-5C58-4634-A7F0-CCD33C576716}" srcOrd="3" destOrd="0" parTransId="{1FA271B1-C2B8-4B15-B264-8D000586288C}" sibTransId="{AFC6E31F-2CB5-4998-BDE0-4A55CBFD468C}"/>
    <dgm:cxn modelId="{A5072689-8C75-4E3B-82FF-3271AB215B1C}" srcId="{5E225DCD-E71D-40CA-A5C3-06C38BD12E50}" destId="{209DFD1F-1B8C-477A-9102-A0909AE1FB28}" srcOrd="3" destOrd="0" parTransId="{5AFC3F4A-F14F-4651-8BF4-2C8320CF17C8}" sibTransId="{D27B8DB3-D93A-4A1D-ACA0-520A12CA7B53}"/>
    <dgm:cxn modelId="{90DE5E9B-03E9-470F-AB04-6722671E63C4}" srcId="{5841E135-2454-4FD8-9CBD-94DF44439642}" destId="{F28DD5E2-A1B9-4D18-AAC9-ED10C1E741AC}" srcOrd="7" destOrd="0" parTransId="{02E1704F-28E6-4851-9C72-3B167CB375AD}" sibTransId="{F743A998-2925-4FED-9127-B567C01B514C}"/>
    <dgm:cxn modelId="{2D8FF30C-20C5-4394-A1F2-C309DAA16CBC}" type="presOf" srcId="{2217DECE-773B-462F-8298-3554A6F2E402}" destId="{6BFE4C06-F1C9-4873-8D7D-230CB14106C8}" srcOrd="0" destOrd="0" presId="urn:microsoft.com/office/officeart/2005/8/layout/bList2"/>
    <dgm:cxn modelId="{77A615B0-F33F-49A0-B315-F027528AD7BB}" srcId="{2217DECE-773B-462F-8298-3554A6F2E402}" destId="{C06E5378-6FC5-46C9-A93A-A828108051BB}" srcOrd="1" destOrd="0" parTransId="{0FAD8786-F1C5-4C87-B2F6-F1DD27C339E6}" sibTransId="{3CB475C3-EE20-4DF7-BCCE-496BEFBDC8F2}"/>
    <dgm:cxn modelId="{729D1070-3680-4429-A120-A95F5897374C}" srcId="{65B1DB5C-ED4D-4699-B52B-DEECD1D2420D}" destId="{2217DECE-773B-462F-8298-3554A6F2E402}" srcOrd="1" destOrd="0" parTransId="{6A07D3AE-494F-4056-BF1E-89DD39D7F9CF}" sibTransId="{8B9E034D-887B-44DA-9772-3A8AC4FC722C}"/>
    <dgm:cxn modelId="{67D88855-9B3C-4EBB-B892-82E6CA41601F}" type="presOf" srcId="{C7E2189F-3056-4C86-BC5A-B583F8A500A2}" destId="{297E19AD-8E5F-4217-8173-CB2D4931057E}" srcOrd="0" destOrd="5" presId="urn:microsoft.com/office/officeart/2005/8/layout/bList2"/>
    <dgm:cxn modelId="{A37087E0-0D81-4D1A-A264-E4452E85B1AA}" type="presOf" srcId="{8B9E034D-887B-44DA-9772-3A8AC4FC722C}" destId="{6F9CFAD1-7693-4B41-8830-E19426793BD5}" srcOrd="0" destOrd="0" presId="urn:microsoft.com/office/officeart/2005/8/layout/bList2"/>
    <dgm:cxn modelId="{B9CA6688-3A56-4A2B-8EDA-12676F7621FC}" type="presOf" srcId="{65B1DB5C-ED4D-4699-B52B-DEECD1D2420D}" destId="{DF93C3AF-5D9B-4696-87CD-55EE2C4E7630}" srcOrd="0" destOrd="0" presId="urn:microsoft.com/office/officeart/2005/8/layout/bList2"/>
    <dgm:cxn modelId="{7B262A02-9089-4D9A-8982-D6D044193099}" type="presOf" srcId="{532B8893-039B-4BE3-A818-D3A2E83BB03C}" destId="{D7FBBEDC-7002-4AE8-8092-8F7159DA152D}" srcOrd="0" destOrd="5" presId="urn:microsoft.com/office/officeart/2005/8/layout/bList2"/>
    <dgm:cxn modelId="{9643F6BC-F5DB-40D2-B985-39F09E61DEED}" type="presOf" srcId="{5EA09555-FAC8-4FD6-9FC4-21CA6B81562A}" destId="{297E19AD-8E5F-4217-8173-CB2D4931057E}" srcOrd="0" destOrd="6" presId="urn:microsoft.com/office/officeart/2005/8/layout/bList2"/>
    <dgm:cxn modelId="{9169B272-6363-4F54-860D-93C8BA6EF369}" srcId="{5E225DCD-E71D-40CA-A5C3-06C38BD12E50}" destId="{5EA09555-FAC8-4FD6-9FC4-21CA6B81562A}" srcOrd="6" destOrd="0" parTransId="{06BD1889-5120-4186-9C0E-F425A3AED0B7}" sibTransId="{460A00A2-7279-4FCF-915E-92A79C17CC9D}"/>
    <dgm:cxn modelId="{600EA1E2-EAFF-4B15-80FE-84692399713D}" type="presOf" srcId="{E9BC5D4E-31C0-4723-9CFB-E9B5E6CC0726}" destId="{AFC0B162-63FC-4FD6-8131-A05F71BA3185}" srcOrd="0" destOrd="5" presId="urn:microsoft.com/office/officeart/2005/8/layout/bList2"/>
    <dgm:cxn modelId="{DE0F7A7D-ADFC-41E6-B0AB-8FAB55310C4A}" srcId="{5841E135-2454-4FD8-9CBD-94DF44439642}" destId="{4F82E9AA-B190-406B-9E33-3A6541FBC6D3}" srcOrd="4" destOrd="0" parTransId="{2322C04A-685C-4560-A5A2-95AA8E3A3638}" sibTransId="{06EA7039-CDAE-4D4B-8DD4-7B4A287DA820}"/>
    <dgm:cxn modelId="{19FB49BE-8E2A-4E63-AF2D-FFFE37C5CA6B}" type="presOf" srcId="{BE85B595-E31C-442D-B6DB-1DBFB893D02F}" destId="{D7FBBEDC-7002-4AE8-8092-8F7159DA152D}" srcOrd="0" destOrd="0" presId="urn:microsoft.com/office/officeart/2005/8/layout/bList2"/>
    <dgm:cxn modelId="{78E21085-A0CE-4C82-BDF5-2C4DEE68366C}" type="presOf" srcId="{B0A11464-1F5E-4295-8201-21E2D98DA333}" destId="{297E19AD-8E5F-4217-8173-CB2D4931057E}" srcOrd="0" destOrd="1" presId="urn:microsoft.com/office/officeart/2005/8/layout/bList2"/>
    <dgm:cxn modelId="{F39FEC5D-4C77-4D33-B486-86902402C99C}" type="presOf" srcId="{209DFD1F-1B8C-477A-9102-A0909AE1FB28}" destId="{297E19AD-8E5F-4217-8173-CB2D4931057E}" srcOrd="0" destOrd="3" presId="urn:microsoft.com/office/officeart/2005/8/layout/bList2"/>
    <dgm:cxn modelId="{CF35F5B4-C7BB-494F-994D-0CD27E9BCE9B}" type="presOf" srcId="{C262A734-3813-431E-9666-82C5F7554693}" destId="{297E19AD-8E5F-4217-8173-CB2D4931057E}" srcOrd="0" destOrd="4" presId="urn:microsoft.com/office/officeart/2005/8/layout/bList2"/>
    <dgm:cxn modelId="{551000D7-87BE-425E-9A84-133455B4CE5F}" srcId="{2217DECE-773B-462F-8298-3554A6F2E402}" destId="{22576533-A817-43E0-AA1D-00C4F5717745}" srcOrd="4" destOrd="0" parTransId="{C4DD9080-8485-40CC-9723-B5AAF05674B3}" sibTransId="{6AF03D67-4A2A-4E0F-9534-7F25027B3DB7}"/>
    <dgm:cxn modelId="{D506F1AF-2474-4B55-885E-4061E773850E}" srcId="{5E225DCD-E71D-40CA-A5C3-06C38BD12E50}" destId="{B0A11464-1F5E-4295-8201-21E2D98DA333}" srcOrd="1" destOrd="0" parTransId="{1973093F-BB08-49B3-B9EB-D2D1309E6176}" sibTransId="{F7E6FC87-6DD1-4760-BAFD-B966618E3E3C}"/>
    <dgm:cxn modelId="{EAA0E05A-3415-4B27-AECE-A2E5851C6B88}" type="presOf" srcId="{B3D55517-9F1B-4005-8EC4-349492638FA4}" destId="{297E19AD-8E5F-4217-8173-CB2D4931057E}" srcOrd="0" destOrd="2" presId="urn:microsoft.com/office/officeart/2005/8/layout/bList2"/>
    <dgm:cxn modelId="{8D78D41A-F23A-437C-8A7A-8AB4ABE3D4B7}" srcId="{65B1DB5C-ED4D-4699-B52B-DEECD1D2420D}" destId="{5841E135-2454-4FD8-9CBD-94DF44439642}" srcOrd="2" destOrd="0" parTransId="{4201905A-A2C7-435F-A07D-F3D4E630E9D3}" sibTransId="{59E93EE2-DE1C-4685-AE39-4B2A7F83FE0B}"/>
    <dgm:cxn modelId="{0E4984BD-884E-4023-9BF3-8BCDDFD85B51}" type="presOf" srcId="{F4416378-3403-4C3A-A59F-588340AB4B85}" destId="{297E19AD-8E5F-4217-8173-CB2D4931057E}" srcOrd="0" destOrd="0" presId="urn:microsoft.com/office/officeart/2005/8/layout/bList2"/>
    <dgm:cxn modelId="{FCA42210-8591-48C1-884B-5530FAB1DDF6}" type="presOf" srcId="{A7F4B2D0-4E8A-428B-8823-98F11D74E582}" destId="{D7FBBEDC-7002-4AE8-8092-8F7159DA152D}" srcOrd="0" destOrd="2" presId="urn:microsoft.com/office/officeart/2005/8/layout/bList2"/>
    <dgm:cxn modelId="{4363246F-B834-4CB7-A163-73A4C9A06090}" srcId="{2217DECE-773B-462F-8298-3554A6F2E402}" destId="{8AE44972-03D2-42E4-BE0E-147F3D0398EF}" srcOrd="6" destOrd="0" parTransId="{B7FE6C01-3DD6-4C9B-8973-85599D18A90F}" sibTransId="{DF10CA29-8B32-4969-A7E8-D67069F3DE80}"/>
    <dgm:cxn modelId="{475F9570-902A-479A-9A67-DFAE32EEED47}" type="presOf" srcId="{2B018343-99BB-4B8C-AE3E-F7ABF998FE13}" destId="{AFC0B162-63FC-4FD6-8131-A05F71BA3185}" srcOrd="0" destOrd="0" presId="urn:microsoft.com/office/officeart/2005/8/layout/bList2"/>
    <dgm:cxn modelId="{1C1DE1D4-B366-4F15-B1CC-DFE3D6C4087F}" srcId="{5E225DCD-E71D-40CA-A5C3-06C38BD12E50}" destId="{C7E2189F-3056-4C86-BC5A-B583F8A500A2}" srcOrd="5" destOrd="0" parTransId="{2DC12377-7C61-4FA1-88BA-FB5D807C4C2B}" sibTransId="{776AA2F5-3459-4081-B5F3-AADFA775245E}"/>
    <dgm:cxn modelId="{6617F90D-C291-497F-845F-B70DC05374B4}" srcId="{2217DECE-773B-462F-8298-3554A6F2E402}" destId="{580B4ECF-16F6-4442-99CA-9AEBDAD60E9D}" srcOrd="3" destOrd="0" parTransId="{2B13C894-10F3-4420-9616-7B76BABF8018}" sibTransId="{EFF84F53-1B2E-4D4D-BD8A-ABCB750D5F78}"/>
    <dgm:cxn modelId="{0B6C20EF-9ACA-4DD4-8C58-B7EA0A7CF5F7}" type="presParOf" srcId="{DF93C3AF-5D9B-4696-87CD-55EE2C4E7630}" destId="{ECA439FE-6F0C-4398-A283-EAB2B54508BA}" srcOrd="0" destOrd="0" presId="urn:microsoft.com/office/officeart/2005/8/layout/bList2"/>
    <dgm:cxn modelId="{C29FD85A-D615-4395-B049-9DEC9746613A}" type="presParOf" srcId="{ECA439FE-6F0C-4398-A283-EAB2B54508BA}" destId="{297E19AD-8E5F-4217-8173-CB2D4931057E}" srcOrd="0" destOrd="0" presId="urn:microsoft.com/office/officeart/2005/8/layout/bList2"/>
    <dgm:cxn modelId="{ACC27D22-3BD8-411E-B341-79260FC39F1B}" type="presParOf" srcId="{ECA439FE-6F0C-4398-A283-EAB2B54508BA}" destId="{E967F81C-B1D4-48E9-A33D-BED2A5C5FE88}" srcOrd="1" destOrd="0" presId="urn:microsoft.com/office/officeart/2005/8/layout/bList2"/>
    <dgm:cxn modelId="{945E8703-F9CC-44A9-8C9C-9A8065DA7EF8}" type="presParOf" srcId="{ECA439FE-6F0C-4398-A283-EAB2B54508BA}" destId="{45C82C89-C573-41E0-BEEC-FBD85ED6B582}" srcOrd="2" destOrd="0" presId="urn:microsoft.com/office/officeart/2005/8/layout/bList2"/>
    <dgm:cxn modelId="{60E8B94E-A1C9-492B-84B8-74703FC953F4}" type="presParOf" srcId="{ECA439FE-6F0C-4398-A283-EAB2B54508BA}" destId="{DC666045-0917-4A42-BDF1-02BF6F5A86A0}" srcOrd="3" destOrd="0" presId="urn:microsoft.com/office/officeart/2005/8/layout/bList2"/>
    <dgm:cxn modelId="{8AAF6D41-4F30-44FD-A7E9-8E22BABA74E9}" type="presParOf" srcId="{DF93C3AF-5D9B-4696-87CD-55EE2C4E7630}" destId="{F303A7B8-70E8-47DE-ACBB-9AEAD0261BEA}" srcOrd="1" destOrd="0" presId="urn:microsoft.com/office/officeart/2005/8/layout/bList2"/>
    <dgm:cxn modelId="{BAE81442-C108-4EC7-A4F5-7447B061999E}" type="presParOf" srcId="{DF93C3AF-5D9B-4696-87CD-55EE2C4E7630}" destId="{D8823377-0AD9-48CF-BF5A-378919B785B7}" srcOrd="2" destOrd="0" presId="urn:microsoft.com/office/officeart/2005/8/layout/bList2"/>
    <dgm:cxn modelId="{7FF340E2-C1FC-4898-86E9-7B7A43ECC2A1}" type="presParOf" srcId="{D8823377-0AD9-48CF-BF5A-378919B785B7}" destId="{D7FBBEDC-7002-4AE8-8092-8F7159DA152D}" srcOrd="0" destOrd="0" presId="urn:microsoft.com/office/officeart/2005/8/layout/bList2"/>
    <dgm:cxn modelId="{0A845714-EFD3-4131-8610-E5D243B7B200}" type="presParOf" srcId="{D8823377-0AD9-48CF-BF5A-378919B785B7}" destId="{6BFE4C06-F1C9-4873-8D7D-230CB14106C8}" srcOrd="1" destOrd="0" presId="urn:microsoft.com/office/officeart/2005/8/layout/bList2"/>
    <dgm:cxn modelId="{7DFCCAB5-0343-4208-9A2B-8EC0C2FEAE0C}" type="presParOf" srcId="{D8823377-0AD9-48CF-BF5A-378919B785B7}" destId="{1DE45324-FF04-4CBC-92B7-6F65AC9D4410}" srcOrd="2" destOrd="0" presId="urn:microsoft.com/office/officeart/2005/8/layout/bList2"/>
    <dgm:cxn modelId="{1210AE7E-5F14-46F2-8017-B500DEEDD073}" type="presParOf" srcId="{D8823377-0AD9-48CF-BF5A-378919B785B7}" destId="{9B82B500-8F6F-4002-98CC-CA45C8FD523D}" srcOrd="3" destOrd="0" presId="urn:microsoft.com/office/officeart/2005/8/layout/bList2"/>
    <dgm:cxn modelId="{28E790A8-684F-4914-9431-E6924FF72486}" type="presParOf" srcId="{DF93C3AF-5D9B-4696-87CD-55EE2C4E7630}" destId="{6F9CFAD1-7693-4B41-8830-E19426793BD5}" srcOrd="3" destOrd="0" presId="urn:microsoft.com/office/officeart/2005/8/layout/bList2"/>
    <dgm:cxn modelId="{D0689F71-A17D-4810-B03A-0DAD79D3D82F}" type="presParOf" srcId="{DF93C3AF-5D9B-4696-87CD-55EE2C4E7630}" destId="{B69C9504-08CD-44B4-982C-7A369E79C9CD}" srcOrd="4" destOrd="0" presId="urn:microsoft.com/office/officeart/2005/8/layout/bList2"/>
    <dgm:cxn modelId="{1A33F4F7-3382-4EA1-84C6-7431BA9CB27C}" type="presParOf" srcId="{B69C9504-08CD-44B4-982C-7A369E79C9CD}" destId="{AFC0B162-63FC-4FD6-8131-A05F71BA3185}" srcOrd="0" destOrd="0" presId="urn:microsoft.com/office/officeart/2005/8/layout/bList2"/>
    <dgm:cxn modelId="{844F19DE-B359-432F-9450-9B26ADFDB08B}" type="presParOf" srcId="{B69C9504-08CD-44B4-982C-7A369E79C9CD}" destId="{3A27010E-2E1E-454C-919B-B79D722B60A5}" srcOrd="1" destOrd="0" presId="urn:microsoft.com/office/officeart/2005/8/layout/bList2"/>
    <dgm:cxn modelId="{B015F668-FFC8-432D-8079-14610292200B}" type="presParOf" srcId="{B69C9504-08CD-44B4-982C-7A369E79C9CD}" destId="{BD11E00F-AC53-4E98-9D04-9A6A46D2C9B8}" srcOrd="2" destOrd="0" presId="urn:microsoft.com/office/officeart/2005/8/layout/bList2"/>
    <dgm:cxn modelId="{E8CC1271-9F85-4986-8942-8C107749829E}" type="presParOf" srcId="{B69C9504-08CD-44B4-982C-7A369E79C9CD}" destId="{B338AE37-6832-402C-BF7F-E5DF32D3F78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3B03C-304D-49AA-9546-B0919B29801B}">
      <dsp:nvSpPr>
        <dsp:cNvPr id="0" name=""/>
        <dsp:cNvSpPr/>
      </dsp:nvSpPr>
      <dsp:spPr>
        <a:xfrm>
          <a:off x="1631770" y="563481"/>
          <a:ext cx="4150661" cy="4150661"/>
        </a:xfrm>
        <a:prstGeom prst="blockArc">
          <a:avLst>
            <a:gd name="adj1" fmla="val 12600000"/>
            <a:gd name="adj2" fmla="val 16200000"/>
            <a:gd name="adj3" fmla="val 453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A425F96-6423-48CA-8E1D-2C73B24EDD3C}">
      <dsp:nvSpPr>
        <dsp:cNvPr id="0" name=""/>
        <dsp:cNvSpPr/>
      </dsp:nvSpPr>
      <dsp:spPr>
        <a:xfrm>
          <a:off x="1629010" y="563481"/>
          <a:ext cx="4156181" cy="4150661"/>
        </a:xfrm>
        <a:prstGeom prst="blockArc">
          <a:avLst>
            <a:gd name="adj1" fmla="val 9000000"/>
            <a:gd name="adj2" fmla="val 12600000"/>
            <a:gd name="adj3" fmla="val 453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1B93AA4-B9E0-4C16-AB07-13580A21F0A5}">
      <dsp:nvSpPr>
        <dsp:cNvPr id="0" name=""/>
        <dsp:cNvSpPr/>
      </dsp:nvSpPr>
      <dsp:spPr>
        <a:xfrm>
          <a:off x="1631770" y="563481"/>
          <a:ext cx="4150661" cy="4150661"/>
        </a:xfrm>
        <a:prstGeom prst="blockArc">
          <a:avLst>
            <a:gd name="adj1" fmla="val 5400000"/>
            <a:gd name="adj2" fmla="val 9000000"/>
            <a:gd name="adj3" fmla="val 453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107CAA4-E0E6-4556-9BD2-68803678DA3E}">
      <dsp:nvSpPr>
        <dsp:cNvPr id="0" name=""/>
        <dsp:cNvSpPr/>
      </dsp:nvSpPr>
      <dsp:spPr>
        <a:xfrm>
          <a:off x="1631770" y="563481"/>
          <a:ext cx="4150661" cy="4150661"/>
        </a:xfrm>
        <a:prstGeom prst="blockArc">
          <a:avLst>
            <a:gd name="adj1" fmla="val 1800000"/>
            <a:gd name="adj2" fmla="val 5400000"/>
            <a:gd name="adj3" fmla="val 453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334A3AE-C5A8-47E0-B2D4-2B18B9D936EE}">
      <dsp:nvSpPr>
        <dsp:cNvPr id="0" name=""/>
        <dsp:cNvSpPr/>
      </dsp:nvSpPr>
      <dsp:spPr>
        <a:xfrm>
          <a:off x="1631770" y="563481"/>
          <a:ext cx="4150661" cy="4150661"/>
        </a:xfrm>
        <a:prstGeom prst="blockArc">
          <a:avLst>
            <a:gd name="adj1" fmla="val 19800000"/>
            <a:gd name="adj2" fmla="val 1800000"/>
            <a:gd name="adj3" fmla="val 453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1F6843C-A836-4995-B252-865B917493ED}">
      <dsp:nvSpPr>
        <dsp:cNvPr id="0" name=""/>
        <dsp:cNvSpPr/>
      </dsp:nvSpPr>
      <dsp:spPr>
        <a:xfrm>
          <a:off x="1631770" y="563481"/>
          <a:ext cx="4150661" cy="4150661"/>
        </a:xfrm>
        <a:prstGeom prst="blockArc">
          <a:avLst>
            <a:gd name="adj1" fmla="val 16200000"/>
            <a:gd name="adj2" fmla="val 19800000"/>
            <a:gd name="adj3" fmla="val 4530"/>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4E11686-1FF1-4979-BCD4-4FC22AFF129D}">
      <dsp:nvSpPr>
        <dsp:cNvPr id="0" name=""/>
        <dsp:cNvSpPr/>
      </dsp:nvSpPr>
      <dsp:spPr>
        <a:xfrm>
          <a:off x="2777069" y="1708779"/>
          <a:ext cx="1860063" cy="18600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r>
            <a:rPr lang="es-CO" sz="2800" b="1" kern="1200" dirty="0">
              <a:ln>
                <a:noFill/>
              </a:ln>
              <a:solidFill>
                <a:srgbClr val="166649"/>
              </a:solidFill>
              <a:latin typeface="Calibri"/>
              <a:ea typeface="+mn-ea"/>
              <a:cs typeface="+mn-cs"/>
            </a:rPr>
            <a:t>Flujo del proceso</a:t>
          </a:r>
          <a:endParaRPr lang="es-CO" sz="2800" kern="1200" dirty="0">
            <a:ln>
              <a:noFill/>
            </a:ln>
            <a:solidFill>
              <a:srgbClr val="166649"/>
            </a:solidFill>
            <a:latin typeface="Calibri"/>
            <a:ea typeface="+mn-ea"/>
            <a:cs typeface="+mn-cs"/>
          </a:endParaRPr>
        </a:p>
      </dsp:txBody>
      <dsp:txXfrm>
        <a:off x="3049469" y="1981179"/>
        <a:ext cx="1315263" cy="1315263"/>
      </dsp:txXfrm>
    </dsp:sp>
    <dsp:sp modelId="{B0B09095-4DA8-4A9C-8EF3-BB9D917F12BF}">
      <dsp:nvSpPr>
        <dsp:cNvPr id="0" name=""/>
        <dsp:cNvSpPr/>
      </dsp:nvSpPr>
      <dsp:spPr>
        <a:xfrm>
          <a:off x="2911897" y="-126257"/>
          <a:ext cx="1590408" cy="147322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s-CO" sz="1400" b="1" kern="1200" dirty="0">
              <a:ln>
                <a:noFill/>
              </a:ln>
              <a:solidFill>
                <a:srgbClr val="166649"/>
              </a:solidFill>
              <a:latin typeface="+mj-lt"/>
              <a:ea typeface="+mn-ea"/>
              <a:cs typeface="+mn-cs"/>
            </a:rPr>
            <a:t>1. Registro en el Sistema </a:t>
          </a:r>
        </a:p>
        <a:p>
          <a:pPr lvl="0" algn="ctr" defTabSz="622300">
            <a:lnSpc>
              <a:spcPct val="90000"/>
            </a:lnSpc>
            <a:spcBef>
              <a:spcPct val="0"/>
            </a:spcBef>
            <a:spcAft>
              <a:spcPct val="35000"/>
            </a:spcAft>
            <a:buNone/>
          </a:pPr>
          <a:r>
            <a:rPr lang="es-CO" sz="1400" b="1" kern="1200" dirty="0">
              <a:ln>
                <a:noFill/>
              </a:ln>
              <a:solidFill>
                <a:srgbClr val="166649"/>
              </a:solidFill>
              <a:latin typeface="+mj-lt"/>
              <a:ea typeface="+mn-ea"/>
              <a:cs typeface="+mn-cs"/>
            </a:rPr>
            <a:t>Plan de mejoramiento</a:t>
          </a:r>
        </a:p>
      </dsp:txBody>
      <dsp:txXfrm>
        <a:off x="3144807" y="89492"/>
        <a:ext cx="1124588" cy="1041726"/>
      </dsp:txXfrm>
    </dsp:sp>
    <dsp:sp modelId="{6B79C635-7D6D-4B14-967D-BA736199969C}">
      <dsp:nvSpPr>
        <dsp:cNvPr id="0" name=""/>
        <dsp:cNvSpPr/>
      </dsp:nvSpPr>
      <dsp:spPr>
        <a:xfrm>
          <a:off x="4664380" y="859619"/>
          <a:ext cx="1598832" cy="152992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s-CO" sz="1400" b="1" kern="1200" dirty="0">
              <a:ln>
                <a:noFill/>
              </a:ln>
              <a:solidFill>
                <a:srgbClr val="166649"/>
              </a:solidFill>
              <a:latin typeface="+mj-lt"/>
              <a:ea typeface="+mn-ea"/>
              <a:cs typeface="+mn-cs"/>
            </a:rPr>
            <a:t>2. Generación  alarmas de vencimiento Plazo de la Acción</a:t>
          </a:r>
        </a:p>
      </dsp:txBody>
      <dsp:txXfrm>
        <a:off x="4898524" y="1083672"/>
        <a:ext cx="1130544" cy="1081822"/>
      </dsp:txXfrm>
    </dsp:sp>
    <dsp:sp modelId="{75846634-C1A3-4D79-A90D-027A144C0A97}">
      <dsp:nvSpPr>
        <dsp:cNvPr id="0" name=""/>
        <dsp:cNvSpPr/>
      </dsp:nvSpPr>
      <dsp:spPr>
        <a:xfrm>
          <a:off x="4568041" y="2924696"/>
          <a:ext cx="1791509" cy="14566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s-CO" sz="1400" b="1" kern="1200" dirty="0">
              <a:ln>
                <a:noFill/>
              </a:ln>
              <a:solidFill>
                <a:srgbClr val="166649"/>
              </a:solidFill>
              <a:latin typeface="+mj-lt"/>
              <a:ea typeface="+mn-ea"/>
              <a:cs typeface="+mn-cs"/>
            </a:rPr>
            <a:t>3. Gestión  Prórrogas y Modificaciones Acciones de Mejora</a:t>
          </a:r>
        </a:p>
      </dsp:txBody>
      <dsp:txXfrm>
        <a:off x="4830401" y="3138023"/>
        <a:ext cx="1266789" cy="1030034"/>
      </dsp:txXfrm>
    </dsp:sp>
    <dsp:sp modelId="{C09B01E1-535D-457B-A437-2FCC78AC141E}">
      <dsp:nvSpPr>
        <dsp:cNvPr id="0" name=""/>
        <dsp:cNvSpPr/>
      </dsp:nvSpPr>
      <dsp:spPr>
        <a:xfrm>
          <a:off x="2676721" y="3846017"/>
          <a:ext cx="2060759" cy="16425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s-CO" sz="1400" b="1" kern="1200" dirty="0">
              <a:ln>
                <a:noFill/>
              </a:ln>
              <a:solidFill>
                <a:srgbClr val="166649"/>
              </a:solidFill>
              <a:latin typeface="+mj-lt"/>
              <a:ea typeface="+mn-ea"/>
              <a:cs typeface="+mn-cs"/>
            </a:rPr>
            <a:t>4. Trazabilidad   Seguimiento al Plan de Mejoramiento (Autocontrol/OCI)</a:t>
          </a:r>
        </a:p>
      </dsp:txBody>
      <dsp:txXfrm>
        <a:off x="2978512" y="4086556"/>
        <a:ext cx="1457177" cy="1161425"/>
      </dsp:txXfrm>
    </dsp:sp>
    <dsp:sp modelId="{B045B70B-DCED-4946-8B2C-BA646F5FD711}">
      <dsp:nvSpPr>
        <dsp:cNvPr id="0" name=""/>
        <dsp:cNvSpPr/>
      </dsp:nvSpPr>
      <dsp:spPr>
        <a:xfrm>
          <a:off x="1008747" y="2792271"/>
          <a:ext cx="1883316" cy="172153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s-CO" sz="1400" b="1" kern="1200" dirty="0">
              <a:ln>
                <a:noFill/>
              </a:ln>
              <a:solidFill>
                <a:srgbClr val="166649"/>
              </a:solidFill>
              <a:latin typeface="+mj-lt"/>
              <a:ea typeface="+mn-ea"/>
              <a:cs typeface="+mn-cs"/>
            </a:rPr>
            <a:t>5. Consulta Estado Planes de Mejoramiento</a:t>
          </a:r>
        </a:p>
      </dsp:txBody>
      <dsp:txXfrm>
        <a:off x="1284552" y="3044384"/>
        <a:ext cx="1331706" cy="1217311"/>
      </dsp:txXfrm>
    </dsp:sp>
    <dsp:sp modelId="{CB47F4E0-C2FE-4695-B644-7E34D30855ED}">
      <dsp:nvSpPr>
        <dsp:cNvPr id="0" name=""/>
        <dsp:cNvSpPr/>
      </dsp:nvSpPr>
      <dsp:spPr>
        <a:xfrm>
          <a:off x="1106713" y="885705"/>
          <a:ext cx="1687384" cy="147775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solidFill>
            <a:schemeClr val="bg1">
              <a:lumMod val="8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s-CO" sz="1400" b="1" kern="1200" dirty="0">
              <a:ln>
                <a:noFill/>
              </a:ln>
              <a:solidFill>
                <a:srgbClr val="166649"/>
              </a:solidFill>
              <a:latin typeface="+mj-lt"/>
              <a:ea typeface="+mn-ea"/>
              <a:cs typeface="+mn-cs"/>
            </a:rPr>
            <a:t>6. Evaluación Estatus </a:t>
          </a:r>
        </a:p>
        <a:p>
          <a:pPr lvl="0" algn="ctr" defTabSz="622300">
            <a:lnSpc>
              <a:spcPct val="90000"/>
            </a:lnSpc>
            <a:spcBef>
              <a:spcPct val="0"/>
            </a:spcBef>
            <a:spcAft>
              <a:spcPct val="35000"/>
            </a:spcAft>
            <a:buNone/>
          </a:pPr>
          <a:r>
            <a:rPr lang="es-CO" sz="1400" b="1" kern="1200" dirty="0">
              <a:ln>
                <a:noFill/>
              </a:ln>
              <a:solidFill>
                <a:srgbClr val="166649"/>
              </a:solidFill>
              <a:latin typeface="+mj-lt"/>
              <a:ea typeface="+mn-ea"/>
              <a:cs typeface="+mn-cs"/>
            </a:rPr>
            <a:t>Planes de Mejoramiento OCI</a:t>
          </a:r>
        </a:p>
      </dsp:txBody>
      <dsp:txXfrm>
        <a:off x="1353825" y="1102117"/>
        <a:ext cx="1193160" cy="1044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F422B-FD91-4604-8B1B-F1F80CBBF906}">
      <dsp:nvSpPr>
        <dsp:cNvPr id="0" name=""/>
        <dsp:cNvSpPr/>
      </dsp:nvSpPr>
      <dsp:spPr>
        <a:xfrm>
          <a:off x="0" y="1647305"/>
          <a:ext cx="11092873" cy="2196407"/>
        </a:xfrm>
        <a:prstGeom prst="notchedRightArrow">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36D98-8EC2-4DD7-9A6B-A9ED1E68CF67}">
      <dsp:nvSpPr>
        <dsp:cNvPr id="0" name=""/>
        <dsp:cNvSpPr/>
      </dsp:nvSpPr>
      <dsp:spPr>
        <a:xfrm>
          <a:off x="4387" y="0"/>
          <a:ext cx="1918232" cy="21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s-ES" sz="1300" b="1" kern="1200" smtClean="0"/>
            <a:t>0. Validación accesos OTIC</a:t>
          </a:r>
          <a:endParaRPr lang="es-CO" sz="1300" b="1" kern="1200" dirty="0"/>
        </a:p>
        <a:p>
          <a:pPr marL="57150" lvl="1" indent="-57150" algn="l" defTabSz="444500">
            <a:lnSpc>
              <a:spcPct val="90000"/>
            </a:lnSpc>
            <a:spcBef>
              <a:spcPct val="0"/>
            </a:spcBef>
            <a:spcAft>
              <a:spcPct val="15000"/>
            </a:spcAft>
            <a:buChar char="••"/>
          </a:pPr>
          <a:r>
            <a:rPr lang="es-ES" sz="1000" kern="1200" smtClean="0"/>
            <a:t>Acceso administrativo al aplicativo. </a:t>
          </a:r>
          <a:endParaRPr lang="es-CO" sz="1000" kern="1200" dirty="0"/>
        </a:p>
      </dsp:txBody>
      <dsp:txXfrm>
        <a:off x="4387" y="0"/>
        <a:ext cx="1918232" cy="2196407"/>
      </dsp:txXfrm>
    </dsp:sp>
    <dsp:sp modelId="{E7941762-3150-4D26-B211-8F4861B7BD8D}">
      <dsp:nvSpPr>
        <dsp:cNvPr id="0" name=""/>
        <dsp:cNvSpPr/>
      </dsp:nvSpPr>
      <dsp:spPr>
        <a:xfrm>
          <a:off x="688952" y="2470958"/>
          <a:ext cx="549101" cy="549101"/>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9EECF-060B-469D-98AD-1864841B5F93}">
      <dsp:nvSpPr>
        <dsp:cNvPr id="0" name=""/>
        <dsp:cNvSpPr/>
      </dsp:nvSpPr>
      <dsp:spPr>
        <a:xfrm>
          <a:off x="2018531" y="3294610"/>
          <a:ext cx="1918232" cy="21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s-ES" sz="1300" b="1" kern="1200" smtClean="0"/>
            <a:t>1.Parametrización del aplicativo.</a:t>
          </a:r>
          <a:endParaRPr lang="es-CO" sz="1300" b="1" kern="1200" dirty="0"/>
        </a:p>
        <a:p>
          <a:pPr marL="57150" lvl="1" indent="-57150" algn="l" defTabSz="444500">
            <a:lnSpc>
              <a:spcPct val="90000"/>
            </a:lnSpc>
            <a:spcBef>
              <a:spcPct val="0"/>
            </a:spcBef>
            <a:spcAft>
              <a:spcPct val="15000"/>
            </a:spcAft>
            <a:buChar char="••"/>
          </a:pPr>
          <a:r>
            <a:rPr lang="es-CO" sz="1000" kern="1200" smtClean="0"/>
            <a:t>Despliegue e instalación de la herramienta en la IT CVP.</a:t>
          </a:r>
          <a:endParaRPr lang="es-CO" sz="1000" kern="1200" dirty="0"/>
        </a:p>
        <a:p>
          <a:pPr marL="57150" lvl="1" indent="-57150" algn="l" defTabSz="444500">
            <a:lnSpc>
              <a:spcPct val="90000"/>
            </a:lnSpc>
            <a:spcBef>
              <a:spcPct val="0"/>
            </a:spcBef>
            <a:spcAft>
              <a:spcPct val="15000"/>
            </a:spcAft>
            <a:buChar char="••"/>
          </a:pPr>
          <a:r>
            <a:rPr lang="es-CO" sz="1000" kern="1200" smtClean="0"/>
            <a:t>Cargue de procesos y dependencias.</a:t>
          </a:r>
          <a:endParaRPr lang="es-CO" sz="1000" kern="1200" dirty="0"/>
        </a:p>
        <a:p>
          <a:pPr marL="57150" lvl="1" indent="-57150" algn="l" defTabSz="444500">
            <a:lnSpc>
              <a:spcPct val="90000"/>
            </a:lnSpc>
            <a:spcBef>
              <a:spcPct val="0"/>
            </a:spcBef>
            <a:spcAft>
              <a:spcPct val="15000"/>
            </a:spcAft>
            <a:buChar char="••"/>
          </a:pPr>
          <a:r>
            <a:rPr lang="es-CO" sz="1000" kern="1200" smtClean="0"/>
            <a:t>Integración de Autenticación con el AD</a:t>
          </a:r>
          <a:endParaRPr lang="es-CO" sz="1000" kern="1200" dirty="0"/>
        </a:p>
      </dsp:txBody>
      <dsp:txXfrm>
        <a:off x="2018531" y="3294610"/>
        <a:ext cx="1918232" cy="2196407"/>
      </dsp:txXfrm>
    </dsp:sp>
    <dsp:sp modelId="{0568EA25-E778-45E2-B413-477483C68910}">
      <dsp:nvSpPr>
        <dsp:cNvPr id="0" name=""/>
        <dsp:cNvSpPr/>
      </dsp:nvSpPr>
      <dsp:spPr>
        <a:xfrm>
          <a:off x="2703097" y="2470958"/>
          <a:ext cx="549101" cy="549101"/>
        </a:xfrm>
        <a:prstGeom prst="ellipse">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8636C-5453-452C-BE7A-B7F546D230FD}">
      <dsp:nvSpPr>
        <dsp:cNvPr id="0" name=""/>
        <dsp:cNvSpPr/>
      </dsp:nvSpPr>
      <dsp:spPr>
        <a:xfrm>
          <a:off x="4032676" y="0"/>
          <a:ext cx="1918232" cy="21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s-ES" sz="1300" b="1" kern="1200" dirty="0" smtClean="0"/>
            <a:t>2.Revisión y Codificación de PMP y PMC</a:t>
          </a:r>
          <a:endParaRPr lang="es-CO" sz="1300" b="1" kern="1200" dirty="0"/>
        </a:p>
        <a:p>
          <a:pPr marL="57150" lvl="1" indent="-57150" algn="l" defTabSz="444500">
            <a:lnSpc>
              <a:spcPct val="90000"/>
            </a:lnSpc>
            <a:spcBef>
              <a:spcPct val="0"/>
            </a:spcBef>
            <a:spcAft>
              <a:spcPct val="15000"/>
            </a:spcAft>
            <a:buChar char="••"/>
          </a:pPr>
          <a:r>
            <a:rPr lang="es-ES" sz="1000" kern="1200" smtClean="0"/>
            <a:t>Codificación de hallazgos y acciones asociadas a los planes de  mejoramiento internos y externos .</a:t>
          </a:r>
          <a:endParaRPr lang="es-CO" sz="1000" kern="1200" dirty="0"/>
        </a:p>
      </dsp:txBody>
      <dsp:txXfrm>
        <a:off x="4032676" y="0"/>
        <a:ext cx="1918232" cy="2196407"/>
      </dsp:txXfrm>
    </dsp:sp>
    <dsp:sp modelId="{CDBB2B30-999F-4081-B23F-08A9EF4C1C23}">
      <dsp:nvSpPr>
        <dsp:cNvPr id="0" name=""/>
        <dsp:cNvSpPr/>
      </dsp:nvSpPr>
      <dsp:spPr>
        <a:xfrm>
          <a:off x="4717241" y="2470958"/>
          <a:ext cx="549101" cy="549101"/>
        </a:xfrm>
        <a:prstGeom prst="ellipse">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16C75-82E3-473E-8CE6-5842E8628C80}">
      <dsp:nvSpPr>
        <dsp:cNvPr id="0" name=""/>
        <dsp:cNvSpPr/>
      </dsp:nvSpPr>
      <dsp:spPr>
        <a:xfrm>
          <a:off x="6046820" y="3294610"/>
          <a:ext cx="1918232" cy="21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s-ES" sz="1300" b="1" kern="1200" dirty="0" smtClean="0"/>
            <a:t>3. Cargue inicial de planes de mejoramiento por dependencia y proceso en ambiente de pruebas</a:t>
          </a:r>
          <a:endParaRPr lang="es-CO" sz="1300" b="1" kern="1200" dirty="0"/>
        </a:p>
        <a:p>
          <a:pPr marL="57150" lvl="1" indent="-57150" algn="l" defTabSz="444500">
            <a:lnSpc>
              <a:spcPct val="90000"/>
            </a:lnSpc>
            <a:spcBef>
              <a:spcPct val="0"/>
            </a:spcBef>
            <a:spcAft>
              <a:spcPct val="15000"/>
            </a:spcAft>
            <a:buChar char="••"/>
          </a:pPr>
          <a:r>
            <a:rPr lang="es-ES" sz="1000" kern="1200" dirty="0" smtClean="0"/>
            <a:t> Generación de archivos planos para el cargue de los Planes de Mejoramiento por Procesos  y Planes de Mejoramiento de Contraloría actualmente en ejecución</a:t>
          </a:r>
          <a:endParaRPr lang="es-CO" sz="1000" kern="1200" dirty="0"/>
        </a:p>
      </dsp:txBody>
      <dsp:txXfrm>
        <a:off x="6046820" y="3294610"/>
        <a:ext cx="1918232" cy="2196407"/>
      </dsp:txXfrm>
    </dsp:sp>
    <dsp:sp modelId="{0BF29716-74C1-4FE4-8E50-F7D86C8B995C}">
      <dsp:nvSpPr>
        <dsp:cNvPr id="0" name=""/>
        <dsp:cNvSpPr/>
      </dsp:nvSpPr>
      <dsp:spPr>
        <a:xfrm>
          <a:off x="6731386" y="2470958"/>
          <a:ext cx="549101" cy="549101"/>
        </a:xfrm>
        <a:prstGeom prst="ellipse">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F0FF8-16D5-4549-BDC9-3760618CC5CA}">
      <dsp:nvSpPr>
        <dsp:cNvPr id="0" name=""/>
        <dsp:cNvSpPr/>
      </dsp:nvSpPr>
      <dsp:spPr>
        <a:xfrm>
          <a:off x="8060965" y="0"/>
          <a:ext cx="1918232" cy="21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s-ES" sz="1300" b="1" kern="1200" dirty="0" smtClean="0"/>
            <a:t>4.Pruebas de funcionamiento del sistema.</a:t>
          </a:r>
          <a:endParaRPr lang="es-CO" sz="1300" b="1" kern="1200" dirty="0"/>
        </a:p>
        <a:p>
          <a:pPr marL="57150" lvl="1" indent="-57150" algn="l" defTabSz="444500">
            <a:lnSpc>
              <a:spcPct val="90000"/>
            </a:lnSpc>
            <a:spcBef>
              <a:spcPct val="0"/>
            </a:spcBef>
            <a:spcAft>
              <a:spcPct val="15000"/>
            </a:spcAft>
            <a:buChar char="••"/>
          </a:pPr>
          <a:r>
            <a:rPr lang="es-CO" sz="1000" kern="1200" dirty="0" smtClean="0"/>
            <a:t>Pilotaje con el equipo auditor para el cargue de planes, hallazgos y acciones.</a:t>
          </a:r>
          <a:endParaRPr lang="es-CO" sz="1000" kern="1200" dirty="0"/>
        </a:p>
        <a:p>
          <a:pPr marL="57150" lvl="1" indent="-57150" algn="l" defTabSz="444500">
            <a:lnSpc>
              <a:spcPct val="90000"/>
            </a:lnSpc>
            <a:spcBef>
              <a:spcPct val="0"/>
            </a:spcBef>
            <a:spcAft>
              <a:spcPct val="15000"/>
            </a:spcAft>
            <a:buChar char="••"/>
          </a:pPr>
          <a:r>
            <a:rPr lang="es-ES" sz="1000" kern="1200" dirty="0" smtClean="0"/>
            <a:t>Pilotaje con los procesos priorizados para el cargue de avances.</a:t>
          </a:r>
          <a:endParaRPr lang="es-CO" sz="1000" kern="1200" dirty="0"/>
        </a:p>
      </dsp:txBody>
      <dsp:txXfrm>
        <a:off x="8060965" y="0"/>
        <a:ext cx="1918232" cy="2196407"/>
      </dsp:txXfrm>
    </dsp:sp>
    <dsp:sp modelId="{B0F51FFD-7AB3-402F-B105-58933FE4BCBB}">
      <dsp:nvSpPr>
        <dsp:cNvPr id="0" name=""/>
        <dsp:cNvSpPr/>
      </dsp:nvSpPr>
      <dsp:spPr>
        <a:xfrm>
          <a:off x="8745531" y="2470958"/>
          <a:ext cx="549101" cy="549101"/>
        </a:xfrm>
        <a:prstGeom prst="ellipse">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F422B-FD91-4604-8B1B-F1F80CBBF906}">
      <dsp:nvSpPr>
        <dsp:cNvPr id="0" name=""/>
        <dsp:cNvSpPr/>
      </dsp:nvSpPr>
      <dsp:spPr>
        <a:xfrm>
          <a:off x="0" y="1625138"/>
          <a:ext cx="11730182" cy="216685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C8D68-912E-433F-9B26-3E0E90B71E00}">
      <dsp:nvSpPr>
        <dsp:cNvPr id="0" name=""/>
        <dsp:cNvSpPr/>
      </dsp:nvSpPr>
      <dsp:spPr>
        <a:xfrm>
          <a:off x="5154" y="0"/>
          <a:ext cx="3402210" cy="2166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s-ES" sz="1300" b="1" kern="1200" dirty="0" smtClean="0">
              <a:solidFill>
                <a:srgbClr val="70BE97"/>
              </a:solidFill>
            </a:rPr>
            <a:t>5.    Entrada en producción del sistema.</a:t>
          </a:r>
          <a:endParaRPr lang="es-CO" sz="1300" b="1" kern="1200" dirty="0">
            <a:solidFill>
              <a:srgbClr val="70BE97"/>
            </a:solidFill>
          </a:endParaRPr>
        </a:p>
        <a:p>
          <a:pPr marL="57150" lvl="1" indent="-57150" algn="l" defTabSz="444500">
            <a:lnSpc>
              <a:spcPct val="90000"/>
            </a:lnSpc>
            <a:spcBef>
              <a:spcPct val="0"/>
            </a:spcBef>
            <a:spcAft>
              <a:spcPct val="15000"/>
            </a:spcAft>
            <a:buChar char="••"/>
          </a:pPr>
          <a:r>
            <a:rPr lang="es-ES" sz="1000" kern="1200" smtClean="0">
              <a:solidFill>
                <a:srgbClr val="166649"/>
              </a:solidFill>
            </a:rPr>
            <a:t>Actualización de acciones y ajuste planes de mejoramiento en el sistema</a:t>
          </a:r>
          <a:endParaRPr lang="es-CO" sz="1000" kern="1200" dirty="0">
            <a:solidFill>
              <a:srgbClr val="166649"/>
            </a:solidFill>
          </a:endParaRPr>
        </a:p>
        <a:p>
          <a:pPr marL="114300" lvl="1" indent="-114300" algn="l" defTabSz="577850">
            <a:lnSpc>
              <a:spcPct val="90000"/>
            </a:lnSpc>
            <a:spcBef>
              <a:spcPct val="0"/>
            </a:spcBef>
            <a:spcAft>
              <a:spcPct val="15000"/>
            </a:spcAft>
            <a:buChar char="••"/>
          </a:pPr>
          <a:r>
            <a:rPr lang="es-CO" sz="1300" b="1" kern="1200" smtClean="0">
              <a:solidFill>
                <a:srgbClr val="70BE97"/>
              </a:solidFill>
            </a:rPr>
            <a:t>6.    Gestión del cambio.</a:t>
          </a:r>
          <a:endParaRPr lang="es-CO" sz="1300" kern="1200" dirty="0">
            <a:solidFill>
              <a:srgbClr val="166649"/>
            </a:solidFill>
          </a:endParaRPr>
        </a:p>
        <a:p>
          <a:pPr marL="57150" lvl="1" indent="-57150" algn="l" defTabSz="444500">
            <a:lnSpc>
              <a:spcPct val="90000"/>
            </a:lnSpc>
            <a:spcBef>
              <a:spcPct val="0"/>
            </a:spcBef>
            <a:spcAft>
              <a:spcPct val="15000"/>
            </a:spcAft>
            <a:buChar char="••"/>
          </a:pPr>
          <a:r>
            <a:rPr lang="es-ES" sz="1000" kern="1200" smtClean="0">
              <a:solidFill>
                <a:srgbClr val="00602B"/>
              </a:solidFill>
            </a:rPr>
            <a:t>Soporte Inducción al equipo  de gestores por proceso y  acompañamiento</a:t>
          </a:r>
          <a:endParaRPr lang="es-CO" sz="1000" kern="1200" dirty="0">
            <a:solidFill>
              <a:srgbClr val="166649"/>
            </a:solidFill>
          </a:endParaRPr>
        </a:p>
      </dsp:txBody>
      <dsp:txXfrm>
        <a:off x="5154" y="0"/>
        <a:ext cx="3402210" cy="2166850"/>
      </dsp:txXfrm>
    </dsp:sp>
    <dsp:sp modelId="{54E6C2DC-C036-4391-929F-DC1CA6F1C3CB}">
      <dsp:nvSpPr>
        <dsp:cNvPr id="0" name=""/>
        <dsp:cNvSpPr/>
      </dsp:nvSpPr>
      <dsp:spPr>
        <a:xfrm>
          <a:off x="1435404" y="2437707"/>
          <a:ext cx="541712" cy="5417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77D21-3C36-4B34-A9AA-8CDB983D4316}">
      <dsp:nvSpPr>
        <dsp:cNvPr id="0" name=""/>
        <dsp:cNvSpPr/>
      </dsp:nvSpPr>
      <dsp:spPr>
        <a:xfrm>
          <a:off x="3577476" y="3250276"/>
          <a:ext cx="3402210" cy="2166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s-ES" sz="1300" b="1" kern="1200" smtClean="0">
              <a:solidFill>
                <a:srgbClr val="70BE97"/>
              </a:solidFill>
            </a:rPr>
            <a:t>7.    Establecimiento de puntos de control.</a:t>
          </a:r>
          <a:endParaRPr lang="es-CO" sz="1300" b="1" kern="1200" dirty="0">
            <a:solidFill>
              <a:srgbClr val="70BE97"/>
            </a:solidFill>
          </a:endParaRPr>
        </a:p>
        <a:p>
          <a:pPr marL="57150" lvl="1" indent="-57150" algn="l" defTabSz="444500">
            <a:lnSpc>
              <a:spcPct val="90000"/>
            </a:lnSpc>
            <a:spcBef>
              <a:spcPct val="0"/>
            </a:spcBef>
            <a:spcAft>
              <a:spcPct val="15000"/>
            </a:spcAft>
            <a:buChar char="••"/>
          </a:pPr>
          <a:r>
            <a:rPr lang="es-CO" sz="1000" kern="1200" smtClean="0"/>
            <a:t> </a:t>
          </a:r>
          <a:r>
            <a:rPr lang="es-CO" sz="1000" b="0" kern="1200" smtClean="0">
              <a:solidFill>
                <a:srgbClr val="00602B"/>
              </a:solidFill>
            </a:rPr>
            <a:t>Generación de informes.</a:t>
          </a:r>
          <a:endParaRPr lang="es-CO" sz="1000" b="0" kern="1200" dirty="0">
            <a:solidFill>
              <a:srgbClr val="00602B"/>
            </a:solidFill>
          </a:endParaRPr>
        </a:p>
        <a:p>
          <a:pPr marL="57150" lvl="1" indent="-57150" algn="l" defTabSz="444500">
            <a:lnSpc>
              <a:spcPct val="90000"/>
            </a:lnSpc>
            <a:spcBef>
              <a:spcPct val="0"/>
            </a:spcBef>
            <a:spcAft>
              <a:spcPct val="15000"/>
            </a:spcAft>
            <a:buChar char="••"/>
          </a:pPr>
          <a:r>
            <a:rPr lang="es-ES" sz="1000" b="0" kern="1200" smtClean="0">
              <a:solidFill>
                <a:srgbClr val="00602B"/>
              </a:solidFill>
            </a:rPr>
            <a:t>   Seguimiento a la implementación del sistema.</a:t>
          </a:r>
          <a:endParaRPr lang="es-CO" sz="1000" b="0" kern="1200" dirty="0">
            <a:solidFill>
              <a:srgbClr val="00602B"/>
            </a:solidFill>
          </a:endParaRPr>
        </a:p>
      </dsp:txBody>
      <dsp:txXfrm>
        <a:off x="3577476" y="3250276"/>
        <a:ext cx="3402210" cy="2166850"/>
      </dsp:txXfrm>
    </dsp:sp>
    <dsp:sp modelId="{422ECFA7-C3C9-4971-BA76-8FDAB937F38D}">
      <dsp:nvSpPr>
        <dsp:cNvPr id="0" name=""/>
        <dsp:cNvSpPr/>
      </dsp:nvSpPr>
      <dsp:spPr>
        <a:xfrm>
          <a:off x="5007725" y="2437707"/>
          <a:ext cx="541712" cy="5417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0EACB-6383-4877-9CB9-82C598542FB7}">
      <dsp:nvSpPr>
        <dsp:cNvPr id="0" name=""/>
        <dsp:cNvSpPr/>
      </dsp:nvSpPr>
      <dsp:spPr>
        <a:xfrm>
          <a:off x="7149797" y="0"/>
          <a:ext cx="3402210" cy="2166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s-ES" sz="1300" b="1" kern="1200" smtClean="0">
              <a:solidFill>
                <a:srgbClr val="70BE97"/>
              </a:solidFill>
            </a:rPr>
            <a:t>8. Revisión y alineación del procedimiento Auditorias Internas</a:t>
          </a:r>
        </a:p>
        <a:p>
          <a:pPr lvl="0" algn="ctr" defTabSz="577850">
            <a:lnSpc>
              <a:spcPct val="90000"/>
            </a:lnSpc>
            <a:spcBef>
              <a:spcPct val="0"/>
            </a:spcBef>
            <a:spcAft>
              <a:spcPct val="35000"/>
            </a:spcAft>
          </a:pPr>
          <a:r>
            <a:rPr lang="es-ES" sz="1000" b="0" kern="1200" smtClean="0">
              <a:solidFill>
                <a:srgbClr val="00602B"/>
              </a:solidFill>
            </a:rPr>
            <a:t>Actualización y ajustes al procedimiento de la ACI</a:t>
          </a:r>
          <a:endParaRPr lang="es-CO" sz="1000" b="1" kern="1200" dirty="0">
            <a:solidFill>
              <a:srgbClr val="FDB613"/>
            </a:solidFill>
          </a:endParaRPr>
        </a:p>
      </dsp:txBody>
      <dsp:txXfrm>
        <a:off x="7149797" y="0"/>
        <a:ext cx="3402210" cy="2166850"/>
      </dsp:txXfrm>
    </dsp:sp>
    <dsp:sp modelId="{E2D6C698-87B6-413B-A57A-296D76E5F914}">
      <dsp:nvSpPr>
        <dsp:cNvPr id="0" name=""/>
        <dsp:cNvSpPr/>
      </dsp:nvSpPr>
      <dsp:spPr>
        <a:xfrm>
          <a:off x="8580047" y="2437707"/>
          <a:ext cx="541712" cy="5417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E19AD-8E5F-4217-8173-CB2D4931057E}">
      <dsp:nvSpPr>
        <dsp:cNvPr id="0" name=""/>
        <dsp:cNvSpPr/>
      </dsp:nvSpPr>
      <dsp:spPr>
        <a:xfrm>
          <a:off x="267142" y="0"/>
          <a:ext cx="2981434" cy="506227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MX" sz="1400" b="1" kern="1200" dirty="0">
              <a:latin typeface="Arial Narrow" panose="020B0606020202030204" pitchFamily="34" charset="0"/>
            </a:rPr>
            <a:t>Contratos de Prestación de Servicios Profesionales</a:t>
          </a: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MX" sz="1400" b="1" kern="1200" dirty="0">
              <a:latin typeface="Arial Narrow" panose="020B0606020202030204" pitchFamily="34" charset="0"/>
            </a:rPr>
            <a:t>Contratos de Prestación de Servicios de Apoyo A La Gestión </a:t>
          </a: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MX" sz="1400" b="1" kern="1200" dirty="0">
              <a:latin typeface="Arial Narrow" panose="020B0606020202030204" pitchFamily="34" charset="0"/>
            </a:rPr>
            <a:t>Empleo de Planta Fija </a:t>
          </a: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MX" sz="1400" b="1" kern="1200" dirty="0">
              <a:latin typeface="Arial Narrow" panose="020B0606020202030204" pitchFamily="34" charset="0"/>
            </a:rPr>
            <a:t>Horas Extras </a:t>
          </a:r>
          <a:endParaRPr lang="es-CO"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s-CO" sz="1400" b="1" kern="1200" dirty="0">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MX" sz="1400" b="1" kern="1200" dirty="0">
              <a:latin typeface="Arial Narrow" panose="020B0606020202030204" pitchFamily="34" charset="0"/>
            </a:rPr>
            <a:t>Viáticos, Gastos de Viaje, Compensatorios a funcionarios de la entidad</a:t>
          </a:r>
          <a:endParaRPr lang="es-CO" sz="1400" b="1" kern="1200" dirty="0">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MX" sz="1400" b="1" kern="1200" dirty="0">
              <a:latin typeface="Arial Narrow" panose="020B0606020202030204" pitchFamily="34" charset="0"/>
            </a:rPr>
            <a:t>Vacaciones </a:t>
          </a:r>
          <a:endParaRPr lang="es-CO" sz="1400" b="1" kern="1200" dirty="0">
            <a:latin typeface="Arial Narrow" panose="020B0606020202030204" pitchFamily="34" charset="0"/>
          </a:endParaRPr>
        </a:p>
      </dsp:txBody>
      <dsp:txXfrm>
        <a:off x="337001" y="69859"/>
        <a:ext cx="2841716" cy="4992415"/>
      </dsp:txXfrm>
    </dsp:sp>
    <dsp:sp modelId="{45C82C89-C573-41E0-BEEC-FBD85ED6B582}">
      <dsp:nvSpPr>
        <dsp:cNvPr id="0" name=""/>
        <dsp:cNvSpPr/>
      </dsp:nvSpPr>
      <dsp:spPr>
        <a:xfrm>
          <a:off x="277671" y="4253608"/>
          <a:ext cx="2796200" cy="812482"/>
        </a:xfrm>
        <a:prstGeom prst="rect">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s-CO" sz="2900" kern="1200"/>
            <a:t>Aspectos evaluados</a:t>
          </a:r>
        </a:p>
      </dsp:txBody>
      <dsp:txXfrm>
        <a:off x="277671" y="4253608"/>
        <a:ext cx="1969155" cy="812482"/>
      </dsp:txXfrm>
    </dsp:sp>
    <dsp:sp modelId="{DC666045-0917-4A42-BDF1-02BF6F5A86A0}">
      <dsp:nvSpPr>
        <dsp:cNvPr id="0" name=""/>
        <dsp:cNvSpPr/>
      </dsp:nvSpPr>
      <dsp:spPr>
        <a:xfrm>
          <a:off x="2679874" y="4180168"/>
          <a:ext cx="885922" cy="885922"/>
        </a:xfrm>
        <a:prstGeom prst="ellipse">
          <a:avLst/>
        </a:prstGeom>
        <a:blipFill>
          <a:blip xmlns:r="http://schemas.openxmlformats.org/officeDocument/2006/relationships" r:embed="rId1">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50000" r="-50000"/>
          </a:stretch>
        </a:blip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FBBEDC-7002-4AE8-8092-8F7159DA152D}">
      <dsp:nvSpPr>
        <dsp:cNvPr id="0" name=""/>
        <dsp:cNvSpPr/>
      </dsp:nvSpPr>
      <dsp:spPr>
        <a:xfrm>
          <a:off x="3378149" y="0"/>
          <a:ext cx="3991740" cy="506227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just" defTabSz="622300">
            <a:lnSpc>
              <a:spcPct val="90000"/>
            </a:lnSpc>
            <a:spcBef>
              <a:spcPct val="0"/>
            </a:spcBef>
            <a:spcAft>
              <a:spcPct val="15000"/>
            </a:spcAft>
            <a:buChar char="••"/>
          </a:pPr>
          <a:r>
            <a:rPr lang="es-CO" sz="1400" b="1" kern="1200" dirty="0">
              <a:latin typeface="Arial Narrow" panose="020B0606020202030204" pitchFamily="34" charset="0"/>
            </a:rPr>
            <a:t>Disminuye</a:t>
          </a:r>
          <a:r>
            <a:rPr lang="es-CO" sz="1200" b="1" kern="1200" dirty="0">
              <a:latin typeface="Arial Narrow" panose="020B0606020202030204" pitchFamily="34" charset="0"/>
            </a:rPr>
            <a:t> </a:t>
          </a:r>
          <a:r>
            <a:rPr lang="es-CO" sz="1200" b="0" kern="1200" dirty="0">
              <a:solidFill>
                <a:schemeClr val="bg1">
                  <a:lumMod val="65000"/>
                </a:schemeClr>
              </a:solidFill>
              <a:latin typeface="Arial Narrow" panose="020B0606020202030204" pitchFamily="34" charset="0"/>
            </a:rPr>
            <a:t>en 60 contratos  con respecto al primer trimestre del año 2022 pasando de 330 a 270 el  promedio para el año 2022 de $ 43.120.835 y $ 51.541.967 año 2023</a:t>
          </a:r>
        </a:p>
        <a:p>
          <a:pPr marL="114300" lvl="1" indent="-114300" algn="l"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CO" sz="1400" b="1" kern="1200" dirty="0">
              <a:latin typeface="Arial Narrow" panose="020B0606020202030204" pitchFamily="34" charset="0"/>
            </a:rPr>
            <a:t>Disminuye</a:t>
          </a:r>
          <a:r>
            <a:rPr lang="es-CO" sz="1200" b="0" kern="1200" dirty="0">
              <a:latin typeface="Arial Narrow" panose="020B0606020202030204" pitchFamily="34" charset="0"/>
            </a:rPr>
            <a:t> </a:t>
          </a:r>
          <a:r>
            <a:rPr lang="es-CO" sz="1200" b="0" kern="1200" dirty="0">
              <a:solidFill>
                <a:schemeClr val="bg1">
                  <a:lumMod val="65000"/>
                </a:schemeClr>
              </a:solidFill>
              <a:latin typeface="Arial Narrow" panose="020B0606020202030204" pitchFamily="34" charset="0"/>
            </a:rPr>
            <a:t>en 14 contratos  con respecto al primer trimestre del año pasando de 50 a 36 el  promedio para el año 2022 de $ 19.660.557 y $ 25.220.621 año 2023</a:t>
          </a:r>
          <a:endParaRPr lang="es-CO" sz="1200" b="0"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endParaRPr lang="es-CO" sz="1200" b="0" kern="1200" dirty="0">
            <a:solidFill>
              <a:srgbClr val="FF0000"/>
            </a:solidFill>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0" kern="1200" dirty="0">
              <a:latin typeface="Arial Narrow" panose="020B0606020202030204" pitchFamily="34" charset="0"/>
            </a:rPr>
            <a:t>I</a:t>
          </a:r>
          <a:r>
            <a:rPr lang="es-CO" sz="1400" b="1" kern="1200" dirty="0">
              <a:latin typeface="Arial Narrow" panose="020B0606020202030204" pitchFamily="34" charset="0"/>
            </a:rPr>
            <a:t>ncremento</a:t>
          </a:r>
          <a:r>
            <a:rPr lang="es-CO" sz="1400" b="0" kern="1200" dirty="0">
              <a:latin typeface="Arial Narrow" panose="020B0606020202030204" pitchFamily="34" charset="0"/>
            </a:rPr>
            <a:t> </a:t>
          </a:r>
          <a:r>
            <a:rPr lang="es-CO" sz="1200" b="0" kern="1200" dirty="0">
              <a:solidFill>
                <a:schemeClr val="bg1">
                  <a:lumMod val="65000"/>
                </a:schemeClr>
              </a:solidFill>
              <a:latin typeface="Arial Narrow" panose="020B0606020202030204" pitchFamily="34" charset="0"/>
            </a:rPr>
            <a:t>en los empleos de planta provistos de 2 funcionarios pasando de 63 en el año 2022 a 65 en el año 2023 Disminuye de 1 vacante definitiva pasando de 5 vacantes en el primer trimestre del año 2022 y 4 en el año 2023. se mantienen las 2 vacantes transitorias, que corresponden a funcionarias que se encuentran en encargo la entidad</a:t>
          </a:r>
          <a:r>
            <a:rPr lang="es-CO" sz="1200" b="0" kern="1200" dirty="0">
              <a:solidFill>
                <a:srgbClr val="00B050"/>
              </a:solidFill>
              <a:latin typeface="Arial Narrow" panose="020B0606020202030204" pitchFamily="34" charset="0"/>
            </a:rPr>
            <a:t>.</a:t>
          </a:r>
        </a:p>
        <a:p>
          <a:pPr marL="114300" lvl="1" indent="-114300" algn="l"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CO" sz="1400" b="1" kern="1200" dirty="0">
              <a:latin typeface="Arial Narrow" panose="020B0606020202030204" pitchFamily="34" charset="0"/>
            </a:rPr>
            <a:t>Incremento</a:t>
          </a:r>
          <a:r>
            <a:rPr lang="es-CO" sz="1200" b="1" kern="1200" dirty="0">
              <a:latin typeface="Arial Narrow" panose="020B0606020202030204" pitchFamily="34" charset="0"/>
            </a:rPr>
            <a:t>  </a:t>
          </a:r>
          <a:r>
            <a:rPr lang="es-CO" sz="1200" b="0" kern="1200" dirty="0">
              <a:solidFill>
                <a:schemeClr val="bg1">
                  <a:lumMod val="65000"/>
                </a:schemeClr>
              </a:solidFill>
              <a:latin typeface="Arial Narrow" panose="020B0606020202030204" pitchFamily="34" charset="0"/>
            </a:rPr>
            <a:t>por pago al Conductor de la Dirección General, no hay pago por horas extras en el año 2022</a:t>
          </a:r>
        </a:p>
        <a:p>
          <a:pPr marL="114300" lvl="1" indent="-114300" algn="l" defTabSz="533400">
            <a:lnSpc>
              <a:spcPct val="90000"/>
            </a:lnSpc>
            <a:spcBef>
              <a:spcPct val="0"/>
            </a:spcBef>
            <a:spcAft>
              <a:spcPct val="15000"/>
            </a:spcAft>
            <a:buChar char="••"/>
          </a:pPr>
          <a:endParaRPr lang="es-CO" sz="1200" b="1" kern="1200" dirty="0">
            <a:solidFill>
              <a:srgbClr val="00B050"/>
            </a:solidFill>
            <a:latin typeface="Arial Narrow" panose="020B0606020202030204" pitchFamily="34" charset="0"/>
          </a:endParaRPr>
        </a:p>
        <a:p>
          <a:pPr marL="114300" lvl="1" indent="-114300" algn="l" defTabSz="622300">
            <a:lnSpc>
              <a:spcPct val="90000"/>
            </a:lnSpc>
            <a:spcBef>
              <a:spcPct val="0"/>
            </a:spcBef>
            <a:spcAft>
              <a:spcPct val="15000"/>
            </a:spcAft>
            <a:buChar char="••"/>
          </a:pPr>
          <a:r>
            <a:rPr lang="es-CO" sz="1400" b="1" kern="1200" dirty="0">
              <a:latin typeface="Arial Narrow" panose="020B0606020202030204" pitchFamily="34" charset="0"/>
            </a:rPr>
            <a:t>No hay </a:t>
          </a:r>
          <a:r>
            <a:rPr lang="es-CO" sz="1200" b="0" kern="1200" dirty="0">
              <a:solidFill>
                <a:schemeClr val="bg1">
                  <a:lumMod val="65000"/>
                </a:schemeClr>
              </a:solidFill>
              <a:latin typeface="Arial Narrow" panose="020B0606020202030204" pitchFamily="34" charset="0"/>
            </a:rPr>
            <a:t>pago de compensatorios viáticos ni gastos de viaje en el año 2022 y 2023</a:t>
          </a:r>
        </a:p>
        <a:p>
          <a:pPr marL="114300" lvl="1" indent="-114300" algn="l" defTabSz="533400">
            <a:lnSpc>
              <a:spcPct val="90000"/>
            </a:lnSpc>
            <a:spcBef>
              <a:spcPct val="0"/>
            </a:spcBef>
            <a:spcAft>
              <a:spcPct val="15000"/>
            </a:spcAft>
            <a:buChar char="••"/>
          </a:pPr>
          <a:endParaRPr lang="es-CO" sz="12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CO" sz="1400" b="1" kern="1200" dirty="0">
              <a:latin typeface="Arial Narrow" panose="020B0606020202030204" pitchFamily="34" charset="0"/>
            </a:rPr>
            <a:t>No hay </a:t>
          </a:r>
          <a:r>
            <a:rPr lang="es-CO" sz="1200" b="0" kern="1200" dirty="0">
              <a:solidFill>
                <a:schemeClr val="bg1">
                  <a:lumMod val="65000"/>
                </a:schemeClr>
              </a:solidFill>
              <a:latin typeface="Arial Narrow" panose="020B0606020202030204" pitchFamily="34" charset="0"/>
            </a:rPr>
            <a:t>pago de  vacaciones en el año 2022 y 2023</a:t>
          </a:r>
        </a:p>
      </dsp:txBody>
      <dsp:txXfrm>
        <a:off x="3471680" y="93531"/>
        <a:ext cx="3804678" cy="4968743"/>
      </dsp:txXfrm>
    </dsp:sp>
    <dsp:sp modelId="{1DE45324-FF04-4CBC-92B7-6F65AC9D4410}">
      <dsp:nvSpPr>
        <dsp:cNvPr id="0" name=""/>
        <dsp:cNvSpPr/>
      </dsp:nvSpPr>
      <dsp:spPr>
        <a:xfrm>
          <a:off x="3556663" y="4253608"/>
          <a:ext cx="3629702" cy="812482"/>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s-CO" sz="2900" kern="1200" dirty="0"/>
            <a:t>Observaciones I trimestre </a:t>
          </a:r>
        </a:p>
      </dsp:txBody>
      <dsp:txXfrm>
        <a:off x="3556663" y="4253608"/>
        <a:ext cx="2556128" cy="812482"/>
      </dsp:txXfrm>
    </dsp:sp>
    <dsp:sp modelId="{9B82B500-8F6F-4002-98CC-CA45C8FD523D}">
      <dsp:nvSpPr>
        <dsp:cNvPr id="0" name=""/>
        <dsp:cNvSpPr/>
      </dsp:nvSpPr>
      <dsp:spPr>
        <a:xfrm>
          <a:off x="6256554" y="4180168"/>
          <a:ext cx="885922" cy="885922"/>
        </a:xfrm>
        <a:prstGeom prst="ellipse">
          <a:avLst/>
        </a:prstGeom>
        <a:blipFill>
          <a:blip xmlns:r="http://schemas.openxmlformats.org/officeDocument/2006/relationships" r:embed="rId1">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l="-50000" r="-50000"/>
          </a:stretch>
        </a:blip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C0B162-63FC-4FD6-8131-A05F71BA3185}">
      <dsp:nvSpPr>
        <dsp:cNvPr id="0" name=""/>
        <dsp:cNvSpPr/>
      </dsp:nvSpPr>
      <dsp:spPr>
        <a:xfrm>
          <a:off x="7634529" y="0"/>
          <a:ext cx="3988070" cy="506227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just" defTabSz="622300">
            <a:lnSpc>
              <a:spcPct val="90000"/>
            </a:lnSpc>
            <a:spcBef>
              <a:spcPct val="0"/>
            </a:spcBef>
            <a:spcAft>
              <a:spcPct val="15000"/>
            </a:spcAft>
            <a:buChar char="••"/>
          </a:pPr>
          <a:r>
            <a:rPr lang="es-CO" sz="1400" b="1" kern="1200" dirty="0">
              <a:latin typeface="Arial Narrow" panose="020B0606020202030204" pitchFamily="34" charset="0"/>
            </a:rPr>
            <a:t>Incremento</a:t>
          </a:r>
          <a:r>
            <a:rPr lang="es-CO" sz="1200" b="0" kern="1200" dirty="0">
              <a:latin typeface="Arial Narrow" panose="020B0606020202030204" pitchFamily="34" charset="0"/>
            </a:rPr>
            <a:t> </a:t>
          </a:r>
          <a:r>
            <a:rPr lang="es-CO" sz="1200" b="0" kern="1200" dirty="0">
              <a:solidFill>
                <a:schemeClr val="bg1">
                  <a:lumMod val="65000"/>
                </a:schemeClr>
              </a:solidFill>
              <a:latin typeface="Arial Narrow" panose="020B0606020202030204" pitchFamily="34" charset="0"/>
            </a:rPr>
            <a:t>por reporte en año 2023 de 249 contratos nuevos el promedio para el año 2023 $20.405.416, no hay contratos nuevos en el año 2022</a:t>
          </a:r>
          <a:r>
            <a:rPr lang="es-CO" sz="1200" b="0" kern="1200" dirty="0">
              <a:latin typeface="Arial Narrow" panose="020B0606020202030204" pitchFamily="34" charset="0"/>
            </a:rPr>
            <a:t>.</a:t>
          </a:r>
        </a:p>
        <a:p>
          <a:pPr marL="114300" lvl="1" indent="-114300" algn="l"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CO" sz="1400" b="1" kern="1200" dirty="0">
              <a:latin typeface="Arial Narrow" panose="020B0606020202030204" pitchFamily="34" charset="0"/>
            </a:rPr>
            <a:t>Disminuye</a:t>
          </a:r>
          <a:r>
            <a:rPr lang="es-CO" sz="1400" b="0" kern="1200" dirty="0">
              <a:latin typeface="Arial Narrow" panose="020B0606020202030204" pitchFamily="34" charset="0"/>
            </a:rPr>
            <a:t> </a:t>
          </a:r>
          <a:r>
            <a:rPr lang="es-CO" sz="1200" b="0" kern="1200" dirty="0">
              <a:solidFill>
                <a:schemeClr val="bg1">
                  <a:lumMod val="65000"/>
                </a:schemeClr>
              </a:solidFill>
              <a:latin typeface="Arial Narrow" panose="020B0606020202030204" pitchFamily="34" charset="0"/>
            </a:rPr>
            <a:t>en 6 contratos  con respecto al primer trimestre del año 2022 pasando de 7 a 1 por $48.031.394</a:t>
          </a:r>
          <a:r>
            <a:rPr lang="es-CO" sz="1200" b="0" kern="1200" dirty="0">
              <a:solidFill>
                <a:srgbClr val="00B050"/>
              </a:solidFill>
              <a:latin typeface="Arial Narrow" panose="020B0606020202030204" pitchFamily="34" charset="0"/>
            </a:rPr>
            <a:t>.</a:t>
          </a:r>
          <a:endParaRPr lang="es-CO" sz="1200" b="0"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latin typeface="Arial Narrow" panose="020B0606020202030204" pitchFamily="34" charset="0"/>
            </a:rPr>
            <a:t>Incremento</a:t>
          </a:r>
          <a:r>
            <a:rPr lang="es-CO" sz="1200" b="0" kern="1200" dirty="0">
              <a:latin typeface="Arial Narrow" panose="020B0606020202030204" pitchFamily="34" charset="0"/>
            </a:rPr>
            <a:t> </a:t>
          </a:r>
          <a:r>
            <a:rPr lang="es-CO" sz="1200" b="0" kern="1200" dirty="0">
              <a:solidFill>
                <a:schemeClr val="bg1">
                  <a:lumMod val="65000"/>
                </a:schemeClr>
              </a:solidFill>
              <a:latin typeface="Arial Narrow" panose="020B0606020202030204" pitchFamily="34" charset="0"/>
            </a:rPr>
            <a:t>en 4 funcionarios pasando de 66 en el año 2022 a 70 en el año 2023 y una Disminuye de 3 vacantes definitivas pasando de 4 vacantes en el segundo trimestre del año 2022 a 1 en el año 2023, y no hay vacantes transitorias el segundo trimestre de 2023.</a:t>
          </a:r>
        </a:p>
        <a:p>
          <a:pPr marL="114300" lvl="1" indent="-114300" algn="l"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CO" sz="1400" b="1" kern="1200" dirty="0">
              <a:latin typeface="Arial Narrow" panose="020B0606020202030204" pitchFamily="34" charset="0"/>
            </a:rPr>
            <a:t>Incremento por </a:t>
          </a:r>
          <a:r>
            <a:rPr lang="es-CO" sz="1200" b="0" kern="1200" dirty="0">
              <a:solidFill>
                <a:schemeClr val="bg1">
                  <a:lumMod val="65000"/>
                </a:schemeClr>
              </a:solidFill>
              <a:latin typeface="Arial Narrow" panose="020B0606020202030204" pitchFamily="34" charset="0"/>
            </a:rPr>
            <a:t>Pago al Conductor de la Dirección General, no hay pago por horas extras en el año 2022</a:t>
          </a:r>
          <a:endParaRPr lang="es-CO" sz="1200" b="0" kern="1200" dirty="0">
            <a:latin typeface="Arial Narrow" panose="020B0606020202030204" pitchFamily="34" charset="0"/>
          </a:endParaRPr>
        </a:p>
        <a:p>
          <a:pPr marL="114300" lvl="1" indent="-114300" algn="l" defTabSz="533400">
            <a:lnSpc>
              <a:spcPct val="90000"/>
            </a:lnSpc>
            <a:spcBef>
              <a:spcPct val="0"/>
            </a:spcBef>
            <a:spcAft>
              <a:spcPct val="15000"/>
            </a:spcAft>
            <a:buChar char="••"/>
          </a:pPr>
          <a:endParaRPr lang="es-CO" sz="12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s-CO" sz="1400" b="1" kern="1200" dirty="0">
              <a:latin typeface="Arial Narrow" panose="020B0606020202030204" pitchFamily="34" charset="0"/>
            </a:rPr>
            <a:t>No hay </a:t>
          </a:r>
          <a:r>
            <a:rPr lang="es-CO" sz="1200" b="0" kern="1200" dirty="0">
              <a:solidFill>
                <a:schemeClr val="bg1">
                  <a:lumMod val="65000"/>
                </a:schemeClr>
              </a:solidFill>
              <a:latin typeface="Arial Narrow" panose="020B0606020202030204" pitchFamily="34" charset="0"/>
            </a:rPr>
            <a:t>pago de compensatorios viáticos ni gastos de viaje en el año 2022 y 2023</a:t>
          </a:r>
        </a:p>
        <a:p>
          <a:pPr marL="114300" lvl="1" indent="-114300" algn="l"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latin typeface="Arial Narrow" panose="020B0606020202030204" pitchFamily="34" charset="0"/>
            </a:rPr>
            <a:t>Incremento</a:t>
          </a:r>
          <a:r>
            <a:rPr lang="es-CO" sz="1200" b="0" kern="1200" dirty="0">
              <a:latin typeface="Arial Narrow" panose="020B0606020202030204" pitchFamily="34" charset="0"/>
            </a:rPr>
            <a:t> </a:t>
          </a:r>
          <a:r>
            <a:rPr lang="es-CO" sz="1200" b="0" kern="1200" dirty="0">
              <a:solidFill>
                <a:schemeClr val="bg1">
                  <a:lumMod val="65000"/>
                </a:schemeClr>
              </a:solidFill>
              <a:latin typeface="Arial Narrow" panose="020B0606020202030204" pitchFamily="34" charset="0"/>
            </a:rPr>
            <a:t>Durante el segundo trimestre del año 2023 se pagaron vacaciones por $ 104.433.850, por el retiro de 10 exfuncionarios de la entidad</a:t>
          </a:r>
          <a:endParaRPr lang="es-CO" sz="1200" kern="1200" dirty="0">
            <a:solidFill>
              <a:schemeClr val="bg1">
                <a:lumMod val="65000"/>
              </a:schemeClr>
            </a:solidFill>
            <a:latin typeface="Arial Narrow" panose="020B0606020202030204" pitchFamily="34" charset="0"/>
          </a:endParaRPr>
        </a:p>
        <a:p>
          <a:pPr marL="57150" lvl="1" indent="-57150" algn="l" defTabSz="355600">
            <a:lnSpc>
              <a:spcPct val="90000"/>
            </a:lnSpc>
            <a:spcBef>
              <a:spcPct val="0"/>
            </a:spcBef>
            <a:spcAft>
              <a:spcPct val="15000"/>
            </a:spcAft>
            <a:buChar char="••"/>
          </a:pPr>
          <a:endParaRPr lang="es-CO" sz="800" kern="1200" dirty="0"/>
        </a:p>
      </dsp:txBody>
      <dsp:txXfrm>
        <a:off x="7727974" y="93445"/>
        <a:ext cx="3801180" cy="4968829"/>
      </dsp:txXfrm>
    </dsp:sp>
    <dsp:sp modelId="{BD11E00F-AC53-4E98-9D04-9A6A46D2C9B8}">
      <dsp:nvSpPr>
        <dsp:cNvPr id="0" name=""/>
        <dsp:cNvSpPr/>
      </dsp:nvSpPr>
      <dsp:spPr>
        <a:xfrm>
          <a:off x="7633225" y="4253608"/>
          <a:ext cx="3925473" cy="812482"/>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lvl="0" algn="l" defTabSz="1289050">
            <a:lnSpc>
              <a:spcPct val="90000"/>
            </a:lnSpc>
            <a:spcBef>
              <a:spcPct val="0"/>
            </a:spcBef>
            <a:spcAft>
              <a:spcPct val="35000"/>
            </a:spcAft>
          </a:pPr>
          <a:r>
            <a:rPr lang="es-CO" sz="2900" kern="1200" dirty="0"/>
            <a:t>Seguimiento II trimestre</a:t>
          </a:r>
        </a:p>
      </dsp:txBody>
      <dsp:txXfrm>
        <a:off x="7633225" y="4253608"/>
        <a:ext cx="2764418" cy="812482"/>
      </dsp:txXfrm>
    </dsp:sp>
    <dsp:sp modelId="{B338AE37-6832-402C-BF7F-E5DF32D3F78F}">
      <dsp:nvSpPr>
        <dsp:cNvPr id="0" name=""/>
        <dsp:cNvSpPr/>
      </dsp:nvSpPr>
      <dsp:spPr>
        <a:xfrm>
          <a:off x="10442903" y="4180168"/>
          <a:ext cx="929076" cy="885922"/>
        </a:xfrm>
        <a:prstGeom prst="ellipse">
          <a:avLst/>
        </a:prstGeom>
        <a:blipFill rotWithShape="1">
          <a:blip xmlns:r="http://schemas.openxmlformats.org/officeDocument/2006/relationships" r:embed="rId1">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l="-50000" r="-50000"/>
          </a:stretch>
        </a:blip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E19AD-8E5F-4217-8173-CB2D4931057E}">
      <dsp:nvSpPr>
        <dsp:cNvPr id="0" name=""/>
        <dsp:cNvSpPr/>
      </dsp:nvSpPr>
      <dsp:spPr>
        <a:xfrm>
          <a:off x="92461" y="171068"/>
          <a:ext cx="3186893" cy="48516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150000"/>
            </a:lnSpc>
            <a:spcBef>
              <a:spcPct val="0"/>
            </a:spcBef>
            <a:spcAft>
              <a:spcPct val="15000"/>
            </a:spcAft>
            <a:buChar char="••"/>
          </a:pPr>
          <a:r>
            <a:rPr lang="es-CO" sz="1600" b="1" kern="1200" dirty="0">
              <a:latin typeface="Arial Narrow" panose="020B0606020202030204" pitchFamily="34" charset="0"/>
            </a:rPr>
            <a:t>Consumo de Telefonía celular </a:t>
          </a:r>
        </a:p>
        <a:p>
          <a:pPr marL="171450" lvl="1" indent="-171450" algn="l" defTabSz="711200">
            <a:lnSpc>
              <a:spcPct val="150000"/>
            </a:lnSpc>
            <a:spcBef>
              <a:spcPct val="0"/>
            </a:spcBef>
            <a:spcAft>
              <a:spcPct val="15000"/>
            </a:spcAft>
            <a:buChar char="••"/>
          </a:pPr>
          <a:endParaRPr lang="es-CO" sz="1600" b="1" kern="1200" dirty="0">
            <a:latin typeface="Arial Narrow" panose="020B0606020202030204" pitchFamily="34" charset="0"/>
          </a:endParaRPr>
        </a:p>
        <a:p>
          <a:pPr marL="171450" lvl="1" indent="-171450" algn="l" defTabSz="711200">
            <a:lnSpc>
              <a:spcPct val="150000"/>
            </a:lnSpc>
            <a:spcBef>
              <a:spcPct val="0"/>
            </a:spcBef>
            <a:spcAft>
              <a:spcPct val="15000"/>
            </a:spcAft>
            <a:buChar char="••"/>
          </a:pPr>
          <a:r>
            <a:rPr lang="es-CO" sz="1600" b="1" kern="1200" dirty="0">
              <a:latin typeface="Arial Narrow" panose="020B0606020202030204" pitchFamily="34" charset="0"/>
            </a:rPr>
            <a:t>Telefonía fija</a:t>
          </a:r>
        </a:p>
        <a:p>
          <a:pPr marL="171450" lvl="1" indent="-171450" algn="l" defTabSz="711200">
            <a:lnSpc>
              <a:spcPct val="150000"/>
            </a:lnSpc>
            <a:spcBef>
              <a:spcPct val="0"/>
            </a:spcBef>
            <a:spcAft>
              <a:spcPct val="15000"/>
            </a:spcAft>
            <a:buChar char="••"/>
          </a:pPr>
          <a:endParaRPr lang="es-CO" sz="1600" b="1" kern="1200" dirty="0">
            <a:latin typeface="Arial Narrow" panose="020B0606020202030204" pitchFamily="34" charset="0"/>
          </a:endParaRPr>
        </a:p>
        <a:p>
          <a:pPr marL="171450" lvl="1" indent="-171450" algn="l" defTabSz="711200">
            <a:lnSpc>
              <a:spcPct val="150000"/>
            </a:lnSpc>
            <a:spcBef>
              <a:spcPct val="0"/>
            </a:spcBef>
            <a:spcAft>
              <a:spcPct val="15000"/>
            </a:spcAft>
            <a:buChar char="••"/>
          </a:pPr>
          <a:endParaRPr lang="es-CO" sz="1600" b="1" kern="1200" dirty="0">
            <a:latin typeface="Arial Narrow" panose="020B0606020202030204" pitchFamily="34" charset="0"/>
          </a:endParaRPr>
        </a:p>
        <a:p>
          <a:pPr marL="171450" lvl="1" indent="-171450" algn="l" defTabSz="711200">
            <a:lnSpc>
              <a:spcPct val="150000"/>
            </a:lnSpc>
            <a:spcBef>
              <a:spcPct val="0"/>
            </a:spcBef>
            <a:spcAft>
              <a:spcPct val="15000"/>
            </a:spcAft>
            <a:buChar char="••"/>
          </a:pPr>
          <a:r>
            <a:rPr lang="es-CO" sz="1600" b="1" kern="1200" dirty="0">
              <a:latin typeface="Arial Narrow" panose="020B0606020202030204" pitchFamily="34" charset="0"/>
            </a:rPr>
            <a:t>Galones de gasolina</a:t>
          </a:r>
        </a:p>
        <a:p>
          <a:pPr marL="171450" lvl="1" indent="-171450" algn="l" defTabSz="711200">
            <a:lnSpc>
              <a:spcPct val="150000"/>
            </a:lnSpc>
            <a:spcBef>
              <a:spcPct val="0"/>
            </a:spcBef>
            <a:spcAft>
              <a:spcPct val="15000"/>
            </a:spcAft>
            <a:buChar char="••"/>
          </a:pPr>
          <a:endParaRPr lang="es-CO" sz="1600" b="1" kern="1200" dirty="0">
            <a:latin typeface="Arial Narrow" panose="020B0606020202030204" pitchFamily="34" charset="0"/>
          </a:endParaRPr>
        </a:p>
        <a:p>
          <a:pPr marL="171450" lvl="1" indent="-171450" algn="l" defTabSz="711200">
            <a:lnSpc>
              <a:spcPct val="150000"/>
            </a:lnSpc>
            <a:spcBef>
              <a:spcPct val="0"/>
            </a:spcBef>
            <a:spcAft>
              <a:spcPct val="15000"/>
            </a:spcAft>
            <a:buChar char="••"/>
          </a:pPr>
          <a:r>
            <a:rPr lang="es-CO" sz="1600" b="1" kern="1200" dirty="0">
              <a:latin typeface="Arial Narrow" panose="020B0606020202030204" pitchFamily="34" charset="0"/>
            </a:rPr>
            <a:t>Gasto de los vehículos contratados</a:t>
          </a:r>
        </a:p>
        <a:p>
          <a:pPr marL="171450" lvl="1" indent="-171450" algn="l" defTabSz="711200">
            <a:lnSpc>
              <a:spcPct val="150000"/>
            </a:lnSpc>
            <a:spcBef>
              <a:spcPct val="0"/>
            </a:spcBef>
            <a:spcAft>
              <a:spcPct val="15000"/>
            </a:spcAft>
            <a:buChar char="••"/>
          </a:pPr>
          <a:endParaRPr lang="es-CO" sz="1600" b="1" kern="1200" dirty="0">
            <a:latin typeface="Arial Narrow" panose="020B0606020202030204" pitchFamily="34" charset="0"/>
          </a:endParaRPr>
        </a:p>
        <a:p>
          <a:pPr marL="171450" lvl="1" indent="-171450" algn="l" defTabSz="711200">
            <a:lnSpc>
              <a:spcPct val="150000"/>
            </a:lnSpc>
            <a:spcBef>
              <a:spcPct val="0"/>
            </a:spcBef>
            <a:spcAft>
              <a:spcPct val="15000"/>
            </a:spcAft>
            <a:buChar char="••"/>
          </a:pPr>
          <a:r>
            <a:rPr lang="es-CO" sz="1600" b="1" kern="1200" dirty="0">
              <a:latin typeface="Arial Narrow" panose="020B0606020202030204" pitchFamily="34" charset="0"/>
            </a:rPr>
            <a:t>Consumo de fotocopias</a:t>
          </a:r>
        </a:p>
      </dsp:txBody>
      <dsp:txXfrm>
        <a:off x="167134" y="245741"/>
        <a:ext cx="3037547" cy="4776973"/>
      </dsp:txXfrm>
    </dsp:sp>
    <dsp:sp modelId="{45C82C89-C573-41E0-BEEC-FBD85ED6B582}">
      <dsp:nvSpPr>
        <dsp:cNvPr id="0" name=""/>
        <dsp:cNvSpPr/>
      </dsp:nvSpPr>
      <dsp:spPr>
        <a:xfrm>
          <a:off x="32712" y="4469759"/>
          <a:ext cx="3149049" cy="778676"/>
        </a:xfrm>
        <a:prstGeom prst="rect">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s-CO" sz="2700" kern="1200" dirty="0"/>
            <a:t>Aspectos evaluados</a:t>
          </a:r>
        </a:p>
      </dsp:txBody>
      <dsp:txXfrm>
        <a:off x="32712" y="4469759"/>
        <a:ext cx="2217640" cy="778676"/>
      </dsp:txXfrm>
    </dsp:sp>
    <dsp:sp modelId="{DC666045-0917-4A42-BDF1-02BF6F5A86A0}">
      <dsp:nvSpPr>
        <dsp:cNvPr id="0" name=""/>
        <dsp:cNvSpPr/>
      </dsp:nvSpPr>
      <dsp:spPr>
        <a:xfrm>
          <a:off x="2390561" y="4390701"/>
          <a:ext cx="849061" cy="849061"/>
        </a:xfrm>
        <a:prstGeom prst="ellipse">
          <a:avLst/>
        </a:prstGeom>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6000" b="-6000"/>
          </a:stretch>
        </a:blip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FBBEDC-7002-4AE8-8092-8F7159DA152D}">
      <dsp:nvSpPr>
        <dsp:cNvPr id="0" name=""/>
        <dsp:cNvSpPr/>
      </dsp:nvSpPr>
      <dsp:spPr>
        <a:xfrm>
          <a:off x="3403537" y="49287"/>
          <a:ext cx="4054392" cy="509520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90000"/>
            </a:lnSpc>
            <a:spcBef>
              <a:spcPct val="0"/>
            </a:spcBef>
            <a:spcAft>
              <a:spcPct val="15000"/>
            </a:spcAft>
            <a:buChar char="••"/>
          </a:pPr>
          <a:endParaRPr lang="es-CO" sz="1200" b="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latin typeface="Arial Narrow" panose="020B0606020202030204" pitchFamily="34" charset="0"/>
            </a:rPr>
            <a:t>Disminuye</a:t>
          </a:r>
          <a:r>
            <a:rPr lang="es-CO" sz="1200" b="1" kern="1200" dirty="0">
              <a:latin typeface="Arial Narrow" panose="020B0606020202030204" pitchFamily="34" charset="0"/>
            </a:rPr>
            <a:t> </a:t>
          </a:r>
          <a:r>
            <a:rPr lang="es-ES" sz="1200" kern="1200" dirty="0">
              <a:solidFill>
                <a:schemeClr val="bg1">
                  <a:lumMod val="65000"/>
                </a:schemeClr>
              </a:solidFill>
              <a:latin typeface="Arial Narrow" panose="020B0606020202030204" pitchFamily="34" charset="0"/>
            </a:rPr>
            <a:t>del 21,8% respecto al mismo trimestre de 2022, pasando de un pago total de $1.340.830 en el año 2022 a un pago total de $1.048.239 en el 2023. 6.2%.</a:t>
          </a:r>
          <a:endParaRPr lang="es-CO" sz="1200" b="0" kern="1200" dirty="0">
            <a:solidFill>
              <a:schemeClr val="bg1">
                <a:lumMod val="65000"/>
              </a:schemeClr>
            </a:solidFill>
            <a:latin typeface="Arial Narrow" panose="020B0606020202030204" pitchFamily="34" charset="0"/>
          </a:endParaRPr>
        </a:p>
        <a:p>
          <a:pPr marL="114300" lvl="1" indent="-114300" algn="just"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just" defTabSz="533400">
            <a:lnSpc>
              <a:spcPct val="90000"/>
            </a:lnSpc>
            <a:spcBef>
              <a:spcPct val="0"/>
            </a:spcBef>
            <a:spcAft>
              <a:spcPct val="15000"/>
            </a:spcAft>
            <a:buChar char="••"/>
          </a:pPr>
          <a:endParaRPr lang="es-CO" sz="1200" b="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El consumo de telefonía fija en el segundo trimestre de 2023 presentó una Disminuye de $2.330 pasando de un pago total de $17.820.150 en el año 2022 a un pago total de $17.817.820 en el año 2023.</a:t>
          </a:r>
          <a:endParaRPr lang="es-CO" sz="1200" b="0" kern="1200" dirty="0">
            <a:solidFill>
              <a:schemeClr val="bg1">
                <a:lumMod val="65000"/>
              </a:schemeClr>
            </a:solidFill>
            <a:latin typeface="Arial Narrow" panose="020B0606020202030204" pitchFamily="34" charset="0"/>
          </a:endParaRPr>
        </a:p>
        <a:p>
          <a:pPr marL="228600" lvl="2" indent="-114300" algn="just" defTabSz="533400">
            <a:lnSpc>
              <a:spcPct val="90000"/>
            </a:lnSpc>
            <a:spcBef>
              <a:spcPct val="0"/>
            </a:spcBef>
            <a:spcAft>
              <a:spcPct val="15000"/>
            </a:spcAft>
            <a:buChar char="••"/>
          </a:pPr>
          <a:endParaRPr lang="es-CO" sz="1200" kern="1200" dirty="0">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solidFill>
                <a:prstClr val="black">
                  <a:hueOff val="0"/>
                  <a:satOff val="0"/>
                  <a:lumOff val="0"/>
                  <a:alphaOff val="0"/>
                </a:prstClr>
              </a:solidFill>
              <a:latin typeface="Arial Narrow" panose="020B0606020202030204" pitchFamily="34" charset="0"/>
              <a:ea typeface="+mn-ea"/>
              <a:cs typeface="+mn-cs"/>
            </a:rPr>
            <a:t> </a:t>
          </a:r>
          <a:r>
            <a:rPr lang="es-ES" sz="1200" b="1" kern="1200" dirty="0">
              <a:solidFill>
                <a:schemeClr val="bg1">
                  <a:lumMod val="65000"/>
                </a:schemeClr>
              </a:solidFill>
              <a:latin typeface="Arial Narrow" panose="020B0606020202030204" pitchFamily="34" charset="0"/>
              <a:ea typeface="+mn-ea"/>
              <a:cs typeface="+mn-cs"/>
            </a:rPr>
            <a:t>se presentó una variación del 105,2% con respecto a los galones, pasando de un consumo de 74,318 galones en el año 2022 ($ 1.149.465) a 152,531 galones en el año 2023 ($1.568.226), .de lo anterior señalamos que el valor entre los periodos se incrementa en un 36.4% ($418.761).</a:t>
          </a:r>
          <a:endParaRPr lang="es-CO" sz="1200" kern="1200" dirty="0">
            <a:solidFill>
              <a:schemeClr val="bg1">
                <a:lumMod val="65000"/>
              </a:schemeClr>
            </a:solidFill>
            <a:latin typeface="Arial Narrow" panose="020B0606020202030204" pitchFamily="34" charset="0"/>
          </a:endParaRPr>
        </a:p>
        <a:p>
          <a:pPr marL="114300" lvl="1" indent="-114300" algn="just" defTabSz="533400">
            <a:lnSpc>
              <a:spcPct val="90000"/>
            </a:lnSpc>
            <a:spcBef>
              <a:spcPct val="0"/>
            </a:spcBef>
            <a:spcAft>
              <a:spcPct val="15000"/>
            </a:spcAft>
            <a:buChar char="••"/>
          </a:pPr>
          <a:endParaRPr lang="es-CO" sz="120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Incremento </a:t>
          </a:r>
          <a:r>
            <a:rPr lang="es-ES" sz="1200" kern="1200" dirty="0">
              <a:solidFill>
                <a:schemeClr val="bg1">
                  <a:lumMod val="65000"/>
                </a:schemeClr>
              </a:solidFill>
              <a:latin typeface="Arial Narrow" panose="020B0606020202030204" pitchFamily="34" charset="0"/>
            </a:rPr>
            <a:t>se presentó una variación del 3,6%, pasando de un gasto de $ 207.729.588 en el año 2022 a $ 215.257.466 en el año 2023.</a:t>
          </a:r>
          <a:endParaRPr lang="es-CO" sz="120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solidFill>
                <a:prstClr val="black">
                  <a:hueOff val="0"/>
                  <a:satOff val="0"/>
                  <a:lumOff val="0"/>
                  <a:alphaOff val="0"/>
                </a:prstClr>
              </a:solidFill>
              <a:latin typeface="Arial Narrow" panose="020B0606020202030204" pitchFamily="34" charset="0"/>
              <a:ea typeface="+mn-ea"/>
              <a:cs typeface="+mn-cs"/>
            </a:rPr>
            <a:t> : </a:t>
          </a:r>
          <a:r>
            <a:rPr lang="es-ES" sz="1200" kern="1200" dirty="0">
              <a:solidFill>
                <a:prstClr val="white">
                  <a:lumMod val="65000"/>
                </a:prstClr>
              </a:solidFill>
              <a:latin typeface="Arial Narrow" panose="020B0606020202030204" pitchFamily="34" charset="0"/>
              <a:ea typeface="+mn-ea"/>
              <a:cs typeface="+mn-cs"/>
            </a:rPr>
            <a:t>51,1% por $6.612.669 respecto al primer trimestre de 2022 el cual fue de $ 12.935.485 se fortalecieron los mecanismos de control de fotocopias e impresiones como claves o tarjetas de control para acceso a estos equipos</a:t>
          </a:r>
          <a:endParaRPr lang="es-CO" sz="1200" kern="1200" dirty="0">
            <a:solidFill>
              <a:schemeClr val="bg1">
                <a:lumMod val="65000"/>
              </a:schemeClr>
            </a:solidFill>
            <a:latin typeface="Arial Narrow" panose="020B0606020202030204" pitchFamily="34" charset="0"/>
          </a:endParaRPr>
        </a:p>
      </dsp:txBody>
      <dsp:txXfrm>
        <a:off x="3498536" y="144286"/>
        <a:ext cx="3864394" cy="5000210"/>
      </dsp:txXfrm>
    </dsp:sp>
    <dsp:sp modelId="{1DE45324-FF04-4CBC-92B7-6F65AC9D4410}">
      <dsp:nvSpPr>
        <dsp:cNvPr id="0" name=""/>
        <dsp:cNvSpPr/>
      </dsp:nvSpPr>
      <dsp:spPr>
        <a:xfrm>
          <a:off x="3417364" y="4469759"/>
          <a:ext cx="4021933" cy="778676"/>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s-CO" sz="2700" kern="1200" dirty="0"/>
            <a:t>Observaciones I trimestre </a:t>
          </a:r>
        </a:p>
      </dsp:txBody>
      <dsp:txXfrm>
        <a:off x="3417364" y="4469759"/>
        <a:ext cx="2832347" cy="778676"/>
      </dsp:txXfrm>
    </dsp:sp>
    <dsp:sp modelId="{9B82B500-8F6F-4002-98CC-CA45C8FD523D}">
      <dsp:nvSpPr>
        <dsp:cNvPr id="0" name=""/>
        <dsp:cNvSpPr/>
      </dsp:nvSpPr>
      <dsp:spPr>
        <a:xfrm>
          <a:off x="6635149" y="4399374"/>
          <a:ext cx="849061" cy="849061"/>
        </a:xfrm>
        <a:prstGeom prst="ellipse">
          <a:avLst/>
        </a:prstGeom>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6000" b="-6000"/>
          </a:stretch>
        </a:blip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C0B162-63FC-4FD6-8131-A05F71BA3185}">
      <dsp:nvSpPr>
        <dsp:cNvPr id="0" name=""/>
        <dsp:cNvSpPr/>
      </dsp:nvSpPr>
      <dsp:spPr>
        <a:xfrm>
          <a:off x="7674573" y="0"/>
          <a:ext cx="4225878" cy="48516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90000"/>
            </a:lnSpc>
            <a:spcBef>
              <a:spcPct val="0"/>
            </a:spcBef>
            <a:spcAft>
              <a:spcPct val="15000"/>
            </a:spcAft>
            <a:buChar char="••"/>
          </a:pPr>
          <a:endParaRPr lang="es-CO" sz="1200" b="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latin typeface="Arial Narrow" panose="020B0606020202030204" pitchFamily="34" charset="0"/>
            </a:rPr>
            <a:t>Disminuye </a:t>
          </a:r>
          <a:r>
            <a:rPr lang="es-CO" sz="1200" kern="1200" dirty="0">
              <a:solidFill>
                <a:schemeClr val="bg1">
                  <a:lumMod val="65000"/>
                </a:schemeClr>
              </a:solidFill>
              <a:latin typeface="Arial Narrow" panose="020B0606020202030204" pitchFamily="34" charset="0"/>
            </a:rPr>
            <a:t>de $1.490.588 (6 líneas con un promedio de $248.431.33) en el año 2022 a un pago total de $1.081.847 (5 líneas con un promedio de $216.369.40) en el 2023. 12,91% </a:t>
          </a:r>
          <a:endParaRPr lang="es-CO" sz="1200" b="0" kern="1200" dirty="0">
            <a:solidFill>
              <a:schemeClr val="bg1">
                <a:lumMod val="65000"/>
              </a:schemeClr>
            </a:solidFill>
            <a:latin typeface="Arial Narrow" panose="020B0606020202030204" pitchFamily="34" charset="0"/>
          </a:endParaRPr>
        </a:p>
        <a:p>
          <a:pPr marL="114300" lvl="1" indent="-114300" algn="just"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just" defTabSz="533400">
            <a:lnSpc>
              <a:spcPct val="90000"/>
            </a:lnSpc>
            <a:spcBef>
              <a:spcPct val="0"/>
            </a:spcBef>
            <a:spcAft>
              <a:spcPct val="15000"/>
            </a:spcAft>
            <a:buClr>
              <a:srgbClr val="000000"/>
            </a:buClr>
            <a:buFont typeface="Symbol" panose="05050102010706020507" pitchFamily="18" charset="2"/>
            <a:buChar char="••"/>
          </a:pPr>
          <a:endParaRPr lang="es-CO" sz="120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Clr>
              <a:srgbClr val="000000"/>
            </a:buClr>
            <a:buFont typeface="Symbol" panose="05050102010706020507" pitchFamily="18" charset="2"/>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 </a:t>
          </a:r>
          <a:r>
            <a:rPr lang="es-CO" sz="1200" kern="1200" dirty="0">
              <a:solidFill>
                <a:schemeClr val="bg1">
                  <a:lumMod val="65000"/>
                </a:schemeClr>
              </a:solidFill>
              <a:latin typeface="Arial Narrow" panose="020B0606020202030204" pitchFamily="34" charset="0"/>
            </a:rPr>
            <a:t>El consumo de telefonía fija en el segundo trimestre de 2023 presentó una Disminuye de $175.570 pasando de un pago total de $17.985.720 en el año 2022 a un pago total de $17.810.150 en el año 2023.</a:t>
          </a:r>
        </a:p>
        <a:p>
          <a:pPr marL="228600" lvl="2" indent="-114300" algn="just" defTabSz="533400">
            <a:lnSpc>
              <a:spcPct val="90000"/>
            </a:lnSpc>
            <a:spcBef>
              <a:spcPct val="0"/>
            </a:spcBef>
            <a:spcAft>
              <a:spcPct val="15000"/>
            </a:spcAft>
            <a:buChar char="••"/>
          </a:pPr>
          <a:endParaRPr lang="es-CO" sz="1200" kern="1200" dirty="0">
            <a:latin typeface="Arial Narrow" panose="020B0606020202030204" pitchFamily="34" charset="0"/>
          </a:endParaRPr>
        </a:p>
        <a:p>
          <a:pPr marL="114300" lvl="1" indent="-114300" algn="just" defTabSz="622300">
            <a:lnSpc>
              <a:spcPct val="90000"/>
            </a:lnSpc>
            <a:spcBef>
              <a:spcPct val="0"/>
            </a:spcBef>
            <a:spcAft>
              <a:spcPct val="15000"/>
            </a:spcAft>
            <a:buClr>
              <a:srgbClr val="000000"/>
            </a:buClr>
            <a:buFont typeface="Symbol" panose="05050102010706020507" pitchFamily="18" charset="2"/>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solidFill>
                <a:prstClr val="black">
                  <a:hueOff val="0"/>
                  <a:satOff val="0"/>
                  <a:lumOff val="0"/>
                  <a:alphaOff val="0"/>
                </a:prstClr>
              </a:solidFill>
              <a:latin typeface="Arial Narrow" panose="020B0606020202030204" pitchFamily="34" charset="0"/>
              <a:ea typeface="+mn-ea"/>
              <a:cs typeface="+mn-cs"/>
            </a:rPr>
            <a:t> </a:t>
          </a:r>
          <a:r>
            <a:rPr lang="es-CO" sz="1200" kern="1200" dirty="0">
              <a:solidFill>
                <a:schemeClr val="bg1">
                  <a:lumMod val="65000"/>
                </a:schemeClr>
              </a:solidFill>
              <a:latin typeface="Arial Narrow" panose="020B0606020202030204" pitchFamily="34" charset="0"/>
            </a:rPr>
            <a:t>30.4% con respecto a los galones, pasando de un consumo de 137 galones en el año 2022 a 105 galones en el año 2023.</a:t>
          </a:r>
        </a:p>
        <a:p>
          <a:pPr marL="228600" lvl="2" indent="-114300" algn="just" defTabSz="533400">
            <a:lnSpc>
              <a:spcPct val="90000"/>
            </a:lnSpc>
            <a:spcBef>
              <a:spcPct val="0"/>
            </a:spcBef>
            <a:spcAft>
              <a:spcPct val="15000"/>
            </a:spcAft>
            <a:buChar char="••"/>
          </a:pPr>
          <a:endParaRPr lang="es-CO" sz="1200" kern="1200" dirty="0">
            <a:latin typeface="Arial Narrow" panose="020B0606020202030204" pitchFamily="34" charset="0"/>
          </a:endParaRPr>
        </a:p>
        <a:p>
          <a:pPr marL="228600" lvl="2" indent="-114300" algn="just" defTabSz="533400">
            <a:lnSpc>
              <a:spcPct val="90000"/>
            </a:lnSpc>
            <a:spcBef>
              <a:spcPct val="0"/>
            </a:spcBef>
            <a:spcAft>
              <a:spcPct val="15000"/>
            </a:spcAft>
            <a:buChar char="••"/>
          </a:pPr>
          <a:endParaRPr lang="es-CO" sz="1200" kern="1200" dirty="0">
            <a:latin typeface="Arial Narrow" panose="020B0606020202030204" pitchFamily="34" charset="0"/>
          </a:endParaRPr>
        </a:p>
        <a:p>
          <a:pPr marL="114300" lvl="1" indent="-114300" algn="just" defTabSz="533400">
            <a:lnSpc>
              <a:spcPct val="90000"/>
            </a:lnSpc>
            <a:spcBef>
              <a:spcPct val="0"/>
            </a:spcBef>
            <a:spcAft>
              <a:spcPct val="15000"/>
            </a:spcAft>
            <a:buClr>
              <a:srgbClr val="000000"/>
            </a:buClr>
            <a:buFont typeface="Symbol" panose="05050102010706020507" pitchFamily="18" charset="2"/>
            <a:buChar char="••"/>
          </a:pPr>
          <a:endParaRPr lang="es-CO" sz="1200" kern="1200" dirty="0">
            <a:latin typeface="Arial Narrow" panose="020B0606020202030204" pitchFamily="34" charset="0"/>
          </a:endParaRPr>
        </a:p>
        <a:p>
          <a:pPr marL="114300" lvl="1" indent="-114300" algn="just" defTabSz="622300">
            <a:lnSpc>
              <a:spcPct val="90000"/>
            </a:lnSpc>
            <a:spcBef>
              <a:spcPct val="0"/>
            </a:spcBef>
            <a:spcAft>
              <a:spcPct val="15000"/>
            </a:spcAft>
            <a:buClr>
              <a:srgbClr val="000000"/>
            </a:buClr>
            <a:buFont typeface="Symbol" panose="05050102010706020507" pitchFamily="18" charset="2"/>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b="1" kern="1200" dirty="0">
              <a:solidFill>
                <a:prstClr val="black">
                  <a:hueOff val="0"/>
                  <a:satOff val="0"/>
                  <a:lumOff val="0"/>
                  <a:alphaOff val="0"/>
                </a:prstClr>
              </a:solidFill>
              <a:latin typeface="Arial Narrow" panose="020B0606020202030204" pitchFamily="34" charset="0"/>
              <a:ea typeface="+mn-ea"/>
              <a:cs typeface="+mn-cs"/>
            </a:rPr>
            <a:t>: :</a:t>
          </a:r>
          <a:r>
            <a:rPr lang="es-ES" sz="1200" kern="1200" dirty="0">
              <a:solidFill>
                <a:schemeClr val="bg1">
                  <a:lumMod val="65000"/>
                </a:schemeClr>
              </a:solidFill>
              <a:latin typeface="Arial Narrow" panose="020B0606020202030204" pitchFamily="34" charset="0"/>
            </a:rPr>
            <a:t>se presentó una variación del 39,97%, pasando de un gasto de $ 257.658.118 en el año 2022 a $103.005.243 año 2023</a:t>
          </a:r>
          <a:endParaRPr lang="es-CO" sz="1200" kern="1200" dirty="0">
            <a:latin typeface="Arial Narrow" panose="020B0606020202030204" pitchFamily="34" charset="0"/>
          </a:endParaRPr>
        </a:p>
        <a:p>
          <a:pPr marL="114300" lvl="1" indent="-114300" algn="just" defTabSz="533400">
            <a:lnSpc>
              <a:spcPct val="90000"/>
            </a:lnSpc>
            <a:spcBef>
              <a:spcPct val="0"/>
            </a:spcBef>
            <a:spcAft>
              <a:spcPct val="15000"/>
            </a:spcAft>
            <a:buClr>
              <a:srgbClr val="000000"/>
            </a:buClr>
            <a:buFont typeface="Symbol" panose="05050102010706020507" pitchFamily="18" charset="2"/>
            <a:buChar char="••"/>
          </a:pPr>
          <a:endParaRPr lang="es-CO" sz="1200" kern="1200" dirty="0">
            <a:latin typeface="Arial Narrow" panose="020B0606020202030204" pitchFamily="34" charset="0"/>
          </a:endParaRPr>
        </a:p>
        <a:p>
          <a:pPr marL="114300" lvl="1" indent="-114300" algn="just" defTabSz="622300">
            <a:lnSpc>
              <a:spcPct val="90000"/>
            </a:lnSpc>
            <a:spcBef>
              <a:spcPct val="0"/>
            </a:spcBef>
            <a:spcAft>
              <a:spcPct val="15000"/>
            </a:spcAft>
            <a:buClr>
              <a:srgbClr val="000000"/>
            </a:buClr>
            <a:buFont typeface="Symbol" panose="05050102010706020507" pitchFamily="18" charset="2"/>
            <a:buChar char="••"/>
          </a:pPr>
          <a:r>
            <a:rPr lang="es-CO" sz="1400" b="1" kern="1200" dirty="0">
              <a:solidFill>
                <a:prstClr val="black">
                  <a:hueOff val="0"/>
                  <a:satOff val="0"/>
                  <a:lumOff val="0"/>
                  <a:alphaOff val="0"/>
                </a:prstClr>
              </a:solidFill>
              <a:latin typeface="Arial Narrow" panose="020B0606020202030204" pitchFamily="34" charset="0"/>
              <a:ea typeface="+mn-ea"/>
              <a:cs typeface="+mn-cs"/>
            </a:rPr>
            <a:t>Disminuye</a:t>
          </a:r>
          <a:r>
            <a:rPr lang="es-CO" sz="1200" kern="1200" dirty="0">
              <a:solidFill>
                <a:schemeClr val="bg1">
                  <a:lumMod val="65000"/>
                </a:schemeClr>
              </a:solidFill>
              <a:latin typeface="Arial Narrow" panose="020B0606020202030204" pitchFamily="34" charset="0"/>
            </a:rPr>
            <a:t> 29.16% por $4.377.177 respecto al segundo trimestre de 2022 el cual fue de $ 15.008.886 mecanismos de control de fotocopias e impresiones, adicionalmente para esta vigencia se dispone del software que genera las estadísticas de impresión.</a:t>
          </a:r>
          <a:endParaRPr lang="es-CO" sz="1200" kern="1200" dirty="0">
            <a:latin typeface="Arial Narrow" panose="020B0606020202030204" pitchFamily="34" charset="0"/>
          </a:endParaRPr>
        </a:p>
        <a:p>
          <a:pPr marL="57150" lvl="1" indent="-57150" algn="l" defTabSz="355600">
            <a:lnSpc>
              <a:spcPct val="90000"/>
            </a:lnSpc>
            <a:spcBef>
              <a:spcPct val="0"/>
            </a:spcBef>
            <a:spcAft>
              <a:spcPct val="15000"/>
            </a:spcAft>
            <a:buChar char="••"/>
          </a:pPr>
          <a:endParaRPr lang="es-CO" sz="800" kern="1200" dirty="0"/>
        </a:p>
      </dsp:txBody>
      <dsp:txXfrm>
        <a:off x="7773590" y="99017"/>
        <a:ext cx="4027844" cy="4752629"/>
      </dsp:txXfrm>
    </dsp:sp>
    <dsp:sp modelId="{BD11E00F-AC53-4E98-9D04-9A6A46D2C9B8}">
      <dsp:nvSpPr>
        <dsp:cNvPr id="0" name=""/>
        <dsp:cNvSpPr/>
      </dsp:nvSpPr>
      <dsp:spPr>
        <a:xfrm>
          <a:off x="7714771" y="4469759"/>
          <a:ext cx="4156958" cy="778676"/>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s-CO" sz="2700" kern="1200" dirty="0"/>
            <a:t>Seguimiento II trimestre</a:t>
          </a:r>
        </a:p>
      </dsp:txBody>
      <dsp:txXfrm>
        <a:off x="7714771" y="4469759"/>
        <a:ext cx="2927435" cy="778676"/>
      </dsp:txXfrm>
    </dsp:sp>
    <dsp:sp modelId="{B338AE37-6832-402C-BF7F-E5DF32D3F78F}">
      <dsp:nvSpPr>
        <dsp:cNvPr id="0" name=""/>
        <dsp:cNvSpPr/>
      </dsp:nvSpPr>
      <dsp:spPr>
        <a:xfrm>
          <a:off x="11009293" y="4390701"/>
          <a:ext cx="890419" cy="849061"/>
        </a:xfrm>
        <a:prstGeom prst="ellipse">
          <a:avLst/>
        </a:prstGeom>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9000" b="-9000"/>
          </a:stretch>
        </a:blip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E19AD-8E5F-4217-8173-CB2D4931057E}">
      <dsp:nvSpPr>
        <dsp:cNvPr id="0" name=""/>
        <dsp:cNvSpPr/>
      </dsp:nvSpPr>
      <dsp:spPr>
        <a:xfrm>
          <a:off x="589153" y="0"/>
          <a:ext cx="3255598" cy="477123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250000"/>
            </a:lnSpc>
            <a:spcBef>
              <a:spcPct val="0"/>
            </a:spcBef>
            <a:spcAft>
              <a:spcPct val="15000"/>
            </a:spcAft>
            <a:buChar char="••"/>
          </a:pPr>
          <a:r>
            <a:rPr lang="es-CO" sz="1600" b="1" kern="1200" dirty="0">
              <a:latin typeface="Arial Narrow" panose="020B0606020202030204" pitchFamily="34" charset="0"/>
            </a:rPr>
            <a:t>Gasto de energía</a:t>
          </a:r>
        </a:p>
        <a:p>
          <a:pPr marL="171450" lvl="1" indent="-171450" algn="l" defTabSz="711200">
            <a:lnSpc>
              <a:spcPct val="150000"/>
            </a:lnSpc>
            <a:spcBef>
              <a:spcPct val="0"/>
            </a:spcBef>
            <a:spcAft>
              <a:spcPct val="15000"/>
            </a:spcAft>
            <a:buChar char="••"/>
          </a:pPr>
          <a:endParaRPr lang="es-CO" sz="1600" b="1" kern="1200" dirty="0">
            <a:latin typeface="Arial Narrow" panose="020B0606020202030204" pitchFamily="34" charset="0"/>
          </a:endParaRPr>
        </a:p>
        <a:p>
          <a:pPr marL="171450" lvl="1" indent="-171450" algn="l" defTabSz="711200">
            <a:lnSpc>
              <a:spcPct val="150000"/>
            </a:lnSpc>
            <a:spcBef>
              <a:spcPct val="0"/>
            </a:spcBef>
            <a:spcAft>
              <a:spcPct val="15000"/>
            </a:spcAft>
            <a:buChar char="••"/>
          </a:pPr>
          <a:r>
            <a:rPr lang="es-CO" sz="1600" b="1" kern="1200" dirty="0">
              <a:latin typeface="Arial Narrow" panose="020B0606020202030204" pitchFamily="34" charset="0"/>
            </a:rPr>
            <a:t>Gasto de acueducto</a:t>
          </a:r>
        </a:p>
        <a:p>
          <a:pPr marL="171450" lvl="1" indent="-171450" algn="l" defTabSz="711200">
            <a:lnSpc>
              <a:spcPct val="250000"/>
            </a:lnSpc>
            <a:spcBef>
              <a:spcPct val="0"/>
            </a:spcBef>
            <a:spcAft>
              <a:spcPct val="15000"/>
            </a:spcAft>
            <a:buChar char="••"/>
          </a:pPr>
          <a:endParaRPr lang="es-CO" sz="1600" b="1" kern="1200" dirty="0">
            <a:latin typeface="Arial Narrow" panose="020B0606020202030204" pitchFamily="34" charset="0"/>
          </a:endParaRPr>
        </a:p>
        <a:p>
          <a:pPr marL="171450" lvl="1" indent="-171450" algn="l" defTabSz="711200">
            <a:lnSpc>
              <a:spcPct val="250000"/>
            </a:lnSpc>
            <a:spcBef>
              <a:spcPct val="0"/>
            </a:spcBef>
            <a:spcAft>
              <a:spcPct val="15000"/>
            </a:spcAft>
            <a:buChar char="••"/>
          </a:pPr>
          <a:r>
            <a:rPr lang="es-ES" sz="1600" b="1" kern="1200" dirty="0">
              <a:latin typeface="Arial Narrow" panose="020B0606020202030204" pitchFamily="34" charset="0"/>
            </a:rPr>
            <a:t>Aseo</a:t>
          </a:r>
          <a:endParaRPr lang="es-CO" sz="1600" b="1" kern="1200" dirty="0">
            <a:latin typeface="Arial Narrow" panose="020B0606020202030204" pitchFamily="34" charset="0"/>
          </a:endParaRPr>
        </a:p>
        <a:p>
          <a:pPr marL="171450" lvl="1" indent="-171450" algn="l" defTabSz="711200">
            <a:lnSpc>
              <a:spcPct val="100000"/>
            </a:lnSpc>
            <a:spcBef>
              <a:spcPct val="0"/>
            </a:spcBef>
            <a:spcAft>
              <a:spcPct val="15000"/>
            </a:spcAft>
            <a:buChar char="••"/>
          </a:pPr>
          <a:endParaRPr lang="es-CO" sz="1600" b="1" kern="1200" dirty="0">
            <a:latin typeface="Arial Narrow" panose="020B0606020202030204" pitchFamily="34" charset="0"/>
          </a:endParaRPr>
        </a:p>
        <a:p>
          <a:pPr marL="171450" lvl="1" indent="-171450" algn="l" defTabSz="711200">
            <a:lnSpc>
              <a:spcPct val="250000"/>
            </a:lnSpc>
            <a:spcBef>
              <a:spcPct val="0"/>
            </a:spcBef>
            <a:spcAft>
              <a:spcPct val="15000"/>
            </a:spcAft>
            <a:buChar char="••"/>
          </a:pPr>
          <a:r>
            <a:rPr lang="es-CO" sz="1600" b="1" kern="1200" dirty="0">
              <a:latin typeface="Arial Narrow" panose="020B0606020202030204" pitchFamily="34" charset="0"/>
            </a:rPr>
            <a:t>Consumo de papel</a:t>
          </a:r>
        </a:p>
      </dsp:txBody>
      <dsp:txXfrm>
        <a:off x="665436" y="76283"/>
        <a:ext cx="3103032" cy="4694949"/>
      </dsp:txXfrm>
    </dsp:sp>
    <dsp:sp modelId="{45C82C89-C573-41E0-BEEC-FBD85ED6B582}">
      <dsp:nvSpPr>
        <dsp:cNvPr id="0" name=""/>
        <dsp:cNvSpPr/>
      </dsp:nvSpPr>
      <dsp:spPr>
        <a:xfrm>
          <a:off x="559344" y="4007826"/>
          <a:ext cx="3160481" cy="765770"/>
        </a:xfrm>
        <a:prstGeom prst="rect">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s-CO" sz="2700" kern="1200"/>
            <a:t>Aspectos evaluados</a:t>
          </a:r>
        </a:p>
      </dsp:txBody>
      <dsp:txXfrm>
        <a:off x="559344" y="4007826"/>
        <a:ext cx="2225691" cy="765770"/>
      </dsp:txXfrm>
    </dsp:sp>
    <dsp:sp modelId="{DC666045-0917-4A42-BDF1-02BF6F5A86A0}">
      <dsp:nvSpPr>
        <dsp:cNvPr id="0" name=""/>
        <dsp:cNvSpPr/>
      </dsp:nvSpPr>
      <dsp:spPr>
        <a:xfrm>
          <a:off x="3085959" y="3938607"/>
          <a:ext cx="834989" cy="834989"/>
        </a:xfrm>
        <a:prstGeom prst="ellipse">
          <a:avLst/>
        </a:prstGeom>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7000" r="-17000"/>
          </a:stretch>
        </a:blip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FBBEDC-7002-4AE8-8092-8F7159DA152D}">
      <dsp:nvSpPr>
        <dsp:cNvPr id="0" name=""/>
        <dsp:cNvSpPr/>
      </dsp:nvSpPr>
      <dsp:spPr>
        <a:xfrm>
          <a:off x="3966876" y="0"/>
          <a:ext cx="3463511" cy="477123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just" defTabSz="622300">
            <a:lnSpc>
              <a:spcPct val="90000"/>
            </a:lnSpc>
            <a:spcBef>
              <a:spcPct val="0"/>
            </a:spcBef>
            <a:spcAft>
              <a:spcPct val="15000"/>
            </a:spcAft>
            <a:buFont typeface="Symbol" panose="05050102010706020507" pitchFamily="18" charset="2"/>
            <a:buChar char="••"/>
          </a:pPr>
          <a:r>
            <a:rPr lang="es-CO" sz="1400" b="1" kern="1200" dirty="0">
              <a:solidFill>
                <a:schemeClr val="tx1"/>
              </a:solidFill>
              <a:latin typeface="Arial Narrow" panose="020B0606020202030204" pitchFamily="34" charset="0"/>
            </a:rPr>
            <a:t>Disminuye </a:t>
          </a:r>
          <a:r>
            <a:rPr lang="es-CO" sz="1200" kern="1200" dirty="0">
              <a:solidFill>
                <a:schemeClr val="bg1">
                  <a:lumMod val="65000"/>
                </a:schemeClr>
              </a:solidFill>
              <a:latin typeface="Arial Narrow" panose="020B0606020202030204" pitchFamily="34" charset="0"/>
            </a:rPr>
            <a:t>consumo aumenta gasto facturado de $6.215.070 con $51.750.270 año 2022, a $57.965.340 l año 2023. promedio del consumo fue de 46,57 kW/h/persona año 2023 63660 kW/h 2022 67080 kW/h, ahorro 3420 kW/h, -5,10%</a:t>
          </a:r>
        </a:p>
        <a:p>
          <a:pPr marL="114300" lvl="1" indent="-114300" algn="just" defTabSz="533400">
            <a:lnSpc>
              <a:spcPct val="90000"/>
            </a:lnSpc>
            <a:spcBef>
              <a:spcPct val="0"/>
            </a:spcBef>
            <a:spcAft>
              <a:spcPct val="15000"/>
            </a:spcAft>
            <a:buFont typeface="Symbol" panose="05050102010706020507" pitchFamily="18" charset="2"/>
            <a:buChar char="••"/>
          </a:pPr>
          <a:endParaRPr lang="es-CO" sz="120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Font typeface="Symbol" panose="05050102010706020507" pitchFamily="18" charset="2"/>
            <a:buChar char="••"/>
          </a:pPr>
          <a:r>
            <a:rPr lang="es-CO" sz="1400" b="1" kern="1200" dirty="0">
              <a:solidFill>
                <a:schemeClr val="tx1"/>
              </a:solidFill>
              <a:latin typeface="Arial Narrow" panose="020B0606020202030204" pitchFamily="34" charset="0"/>
            </a:rPr>
            <a:t>Incremento </a:t>
          </a:r>
          <a:r>
            <a:rPr lang="es-ES" sz="1200" kern="1200" dirty="0">
              <a:solidFill>
                <a:schemeClr val="bg1">
                  <a:lumMod val="65000"/>
                </a:schemeClr>
              </a:solidFill>
              <a:latin typeface="Arial Narrow" panose="020B0606020202030204" pitchFamily="34" charset="0"/>
            </a:rPr>
            <a:t>año 2023 consumo de agua de 530 m3 en año 2022 485 m3.</a:t>
          </a:r>
          <a:r>
            <a:rPr lang="es-CO" sz="1200" kern="1200" dirty="0">
              <a:solidFill>
                <a:schemeClr val="bg1">
                  <a:lumMod val="65000"/>
                </a:schemeClr>
              </a:solidFill>
              <a:latin typeface="Arial Narrow" panose="020B0606020202030204" pitchFamily="34" charset="0"/>
            </a:rPr>
            <a:t> facturación 2023 $1.731.992 2022 $ $1.485.868. 14.21% </a:t>
          </a:r>
          <a:r>
            <a:rPr lang="es-ES" sz="1200" kern="1200" dirty="0">
              <a:solidFill>
                <a:schemeClr val="bg1">
                  <a:lumMod val="65000"/>
                </a:schemeClr>
              </a:solidFill>
              <a:latin typeface="Arial Narrow" panose="020B0606020202030204" pitchFamily="34" charset="0"/>
            </a:rPr>
            <a:t>igualmente el consumo per cápita al pasar de 0.31 a 0,39 metros cúbicos para el año 2023. </a:t>
          </a:r>
          <a:endParaRPr lang="es-CO" sz="120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Font typeface="Symbol" panose="05050102010706020507" pitchFamily="18" charset="2"/>
            <a:buChar char="••"/>
          </a:pPr>
          <a:r>
            <a:rPr lang="es-CO" sz="1400" b="1" kern="1200" dirty="0">
              <a:solidFill>
                <a:schemeClr val="tx1"/>
              </a:solidFill>
              <a:latin typeface="Arial Narrow" panose="020B0606020202030204" pitchFamily="34" charset="0"/>
            </a:rPr>
            <a:t>Incremento</a:t>
          </a:r>
          <a:r>
            <a:rPr lang="es-CO" sz="1400"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del 9.44% pasando de $7.047.250  a $7.713.210  año 2023, adicionalmente en el </a:t>
          </a:r>
          <a:r>
            <a:rPr lang="es-ES" sz="1200" kern="1200" dirty="0">
              <a:solidFill>
                <a:schemeClr val="bg1">
                  <a:lumMod val="65000"/>
                </a:schemeClr>
              </a:solidFill>
              <a:latin typeface="Arial Narrow" panose="020B0606020202030204" pitchFamily="34" charset="0"/>
            </a:rPr>
            <a:t>año 2023 se generaron en residuos aprovechables un total de 1238 Kg en el año 2022 1250 Kg, variación del -0,96% y en residuos no aprovechables un total de 336,15 Kg en el año 2023 y  661,81 Kg en el año 2022, variación del</a:t>
          </a:r>
          <a:endParaRPr lang="es-CO" sz="1400" kern="1200" dirty="0">
            <a:solidFill>
              <a:schemeClr val="tx1"/>
            </a:solidFill>
            <a:latin typeface="Arial Narrow" panose="020B0606020202030204" pitchFamily="34" charset="0"/>
          </a:endParaRPr>
        </a:p>
        <a:p>
          <a:pPr marL="114300" lvl="1" indent="-114300" algn="just" defTabSz="533400">
            <a:lnSpc>
              <a:spcPct val="90000"/>
            </a:lnSpc>
            <a:spcBef>
              <a:spcPct val="0"/>
            </a:spcBef>
            <a:spcAft>
              <a:spcPct val="15000"/>
            </a:spcAft>
            <a:buFont typeface="Symbol" panose="05050102010706020507" pitchFamily="18" charset="2"/>
            <a:buChar char="••"/>
          </a:pPr>
          <a:r>
            <a:rPr lang="es-ES" sz="1200" kern="1200" dirty="0">
              <a:solidFill>
                <a:schemeClr val="bg1">
                  <a:lumMod val="65000"/>
                </a:schemeClr>
              </a:solidFill>
              <a:latin typeface="Arial Narrow" panose="020B0606020202030204" pitchFamily="34" charset="0"/>
            </a:rPr>
            <a:t> -96,88% </a:t>
          </a:r>
          <a:endParaRPr lang="es-CO" sz="120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Font typeface="Symbol" panose="05050102010706020507" pitchFamily="18" charset="2"/>
            <a:buChar char="••"/>
          </a:pPr>
          <a:r>
            <a:rPr lang="es-CO" sz="1400" b="1" kern="1200" dirty="0">
              <a:solidFill>
                <a:prstClr val="black"/>
              </a:solidFill>
              <a:latin typeface="Arial Narrow" panose="020B0606020202030204" pitchFamily="34" charset="0"/>
              <a:ea typeface="+mn-ea"/>
              <a:cs typeface="+mn-cs"/>
            </a:rPr>
            <a:t>Disminuye</a:t>
          </a:r>
          <a:r>
            <a:rPr lang="es-CO" sz="1200" b="1"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consumo de 195 resmas de papel durante el año 2023 y 230 año 2022 consumo per Cápita 0,14 resmas para los dos años</a:t>
          </a:r>
        </a:p>
      </dsp:txBody>
      <dsp:txXfrm>
        <a:off x="4048030" y="81154"/>
        <a:ext cx="3301203" cy="4690078"/>
      </dsp:txXfrm>
    </dsp:sp>
    <dsp:sp modelId="{1DE45324-FF04-4CBC-92B7-6F65AC9D4410}">
      <dsp:nvSpPr>
        <dsp:cNvPr id="0" name=""/>
        <dsp:cNvSpPr/>
      </dsp:nvSpPr>
      <dsp:spPr>
        <a:xfrm>
          <a:off x="3985759" y="4007826"/>
          <a:ext cx="3421022" cy="765770"/>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s-CO" sz="2700" kern="1200" dirty="0"/>
            <a:t>Observaciones I trimestre </a:t>
          </a:r>
        </a:p>
      </dsp:txBody>
      <dsp:txXfrm>
        <a:off x="3985759" y="4007826"/>
        <a:ext cx="2409170" cy="765770"/>
      </dsp:txXfrm>
    </dsp:sp>
    <dsp:sp modelId="{9B82B500-8F6F-4002-98CC-CA45C8FD523D}">
      <dsp:nvSpPr>
        <dsp:cNvPr id="0" name=""/>
        <dsp:cNvSpPr/>
      </dsp:nvSpPr>
      <dsp:spPr>
        <a:xfrm>
          <a:off x="6530427" y="3938607"/>
          <a:ext cx="834989" cy="834989"/>
        </a:xfrm>
        <a:prstGeom prst="ellipse">
          <a:avLst/>
        </a:prstGeom>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7000" r="-17000"/>
          </a:stretch>
        </a:blip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C0B162-63FC-4FD6-8131-A05F71BA3185}">
      <dsp:nvSpPr>
        <dsp:cNvPr id="0" name=""/>
        <dsp:cNvSpPr/>
      </dsp:nvSpPr>
      <dsp:spPr>
        <a:xfrm>
          <a:off x="7679811" y="0"/>
          <a:ext cx="3758787" cy="477123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endParaRPr lang="es-CO" sz="1200" b="0" kern="1200" dirty="0">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solidFill>
                <a:schemeClr val="tx1"/>
              </a:solidFill>
              <a:latin typeface="Arial Narrow" panose="020B0606020202030204" pitchFamily="34" charset="0"/>
            </a:rPr>
            <a:t>Incremento</a:t>
          </a:r>
          <a:r>
            <a:rPr lang="es-CO" sz="1200" b="1"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consumo aumenta gasto facturado de $6.215.070 con $57.198.580 año 2022, a $64.238.340 al año 2023. promedio del consumo fue de 40.19 kW/h/persona año 2023 frente al año 2022 55W/h  el consumo total fue de  67.560 kW/h 2022 70.320 kW/h, ahorro 2.760 kW/h, -3.92,%</a:t>
          </a:r>
        </a:p>
        <a:p>
          <a:pPr marL="114300" lvl="1" indent="-114300" algn="l" defTabSz="533400">
            <a:lnSpc>
              <a:spcPct val="90000"/>
            </a:lnSpc>
            <a:spcBef>
              <a:spcPct val="0"/>
            </a:spcBef>
            <a:spcAft>
              <a:spcPct val="15000"/>
            </a:spcAft>
            <a:buChar char="••"/>
          </a:pPr>
          <a:endParaRPr lang="es-CO" sz="120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Font typeface="Symbol" panose="05050102010706020507" pitchFamily="18" charset="2"/>
            <a:buChar char="••"/>
          </a:pPr>
          <a:r>
            <a:rPr lang="es-CO" sz="1400" b="1" kern="1200" dirty="0">
              <a:solidFill>
                <a:schemeClr val="tx1"/>
              </a:solidFill>
              <a:latin typeface="Arial Narrow" panose="020B0606020202030204" pitchFamily="34" charset="0"/>
            </a:rPr>
            <a:t>Disminuye</a:t>
          </a:r>
          <a:r>
            <a:rPr lang="es-CO" sz="1200" b="1" kern="1200" dirty="0">
              <a:solidFill>
                <a:schemeClr val="tx1"/>
              </a:solidFill>
              <a:latin typeface="Arial Narrow" panose="020B0606020202030204" pitchFamily="34" charset="0"/>
            </a:rPr>
            <a:t> </a:t>
          </a:r>
          <a:r>
            <a:rPr lang="es-ES" sz="1200" kern="1200" dirty="0">
              <a:solidFill>
                <a:schemeClr val="bg1">
                  <a:lumMod val="65000"/>
                </a:schemeClr>
              </a:solidFill>
              <a:latin typeface="Arial Narrow" panose="020B0606020202030204" pitchFamily="34" charset="0"/>
            </a:rPr>
            <a:t>año 2023 consumo de agua de 462 m3 en año 2022 541 m3.</a:t>
          </a:r>
          <a:r>
            <a:rPr lang="es-CO" sz="1200" kern="1200" dirty="0">
              <a:solidFill>
                <a:schemeClr val="bg1">
                  <a:lumMod val="65000"/>
                </a:schemeClr>
              </a:solidFill>
              <a:latin typeface="Arial Narrow" panose="020B0606020202030204" pitchFamily="34" charset="0"/>
            </a:rPr>
            <a:t> facturación 2023 $3.096.890. 2022 $ $3.399.816. 9.78% </a:t>
          </a:r>
          <a:r>
            <a:rPr lang="es-ES" sz="1200" kern="1200" dirty="0">
              <a:solidFill>
                <a:schemeClr val="bg1">
                  <a:lumMod val="65000"/>
                </a:schemeClr>
              </a:solidFill>
              <a:latin typeface="Arial Narrow" panose="020B0606020202030204" pitchFamily="34" charset="0"/>
            </a:rPr>
            <a:t>igualmente el consumo per cápita al pasar de 0.28 m3 para el año 2023 frente al año 2022 0,33 m3 . </a:t>
          </a:r>
          <a:endParaRPr lang="es-CO" sz="1200" kern="1200" dirty="0">
            <a:solidFill>
              <a:schemeClr val="bg1">
                <a:lumMod val="65000"/>
              </a:schemeClr>
            </a:solidFill>
            <a:latin typeface="Arial Narrow" panose="020B0606020202030204" pitchFamily="34" charset="0"/>
          </a:endParaRPr>
        </a:p>
        <a:p>
          <a:pPr marL="114300" lvl="1" indent="-114300" algn="just" defTabSz="533400">
            <a:lnSpc>
              <a:spcPct val="90000"/>
            </a:lnSpc>
            <a:spcBef>
              <a:spcPct val="0"/>
            </a:spcBef>
            <a:spcAft>
              <a:spcPct val="15000"/>
            </a:spcAft>
            <a:buChar char="••"/>
          </a:pPr>
          <a:endParaRPr lang="es-CO" sz="120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Char char="••"/>
          </a:pPr>
          <a:r>
            <a:rPr lang="es-CO" sz="1400" b="1" kern="1200" dirty="0">
              <a:solidFill>
                <a:schemeClr val="tx1"/>
              </a:solidFill>
              <a:latin typeface="Arial Narrow" panose="020B0606020202030204" pitchFamily="34" charset="0"/>
            </a:rPr>
            <a:t>Incremento</a:t>
          </a:r>
          <a:r>
            <a:rPr lang="es-CO" sz="1200"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del 22.44% pasando de $7.230.990 a $8.853.340  año 2023, adicionalmente en el </a:t>
          </a:r>
          <a:r>
            <a:rPr lang="es-ES" sz="1200" kern="1200" dirty="0">
              <a:solidFill>
                <a:schemeClr val="bg1">
                  <a:lumMod val="65000"/>
                </a:schemeClr>
              </a:solidFill>
              <a:latin typeface="Arial Narrow" panose="020B0606020202030204" pitchFamily="34" charset="0"/>
            </a:rPr>
            <a:t>año 2023 se generaron en residuos aprovechables un total de 953 Kg en 2022 1190 Kg, -19.91% y en residuos no aprovechables un total de 184.03 Kg y en el año 2022 609.89 Kg, -69.82% </a:t>
          </a:r>
          <a:endParaRPr lang="es-CO" sz="1200" kern="1200" dirty="0">
            <a:solidFill>
              <a:schemeClr val="bg1">
                <a:lumMod val="65000"/>
              </a:schemeClr>
            </a:solidFill>
            <a:latin typeface="Arial Narrow" panose="020B0606020202030204" pitchFamily="34" charset="0"/>
          </a:endParaRPr>
        </a:p>
        <a:p>
          <a:pPr marL="114300" lvl="1" indent="-114300" algn="just" defTabSz="533400">
            <a:lnSpc>
              <a:spcPct val="90000"/>
            </a:lnSpc>
            <a:spcBef>
              <a:spcPct val="0"/>
            </a:spcBef>
            <a:spcAft>
              <a:spcPct val="15000"/>
            </a:spcAft>
            <a:buFont typeface="Symbol" panose="05050102010706020507" pitchFamily="18" charset="2"/>
            <a:buChar char="••"/>
          </a:pPr>
          <a:endParaRPr lang="es-CO" sz="1200" kern="1200" dirty="0">
            <a:solidFill>
              <a:schemeClr val="bg1">
                <a:lumMod val="65000"/>
              </a:schemeClr>
            </a:solidFill>
            <a:latin typeface="Arial Narrow" panose="020B0606020202030204" pitchFamily="34" charset="0"/>
          </a:endParaRPr>
        </a:p>
        <a:p>
          <a:pPr marL="114300" lvl="1" indent="-114300" algn="just" defTabSz="622300">
            <a:lnSpc>
              <a:spcPct val="90000"/>
            </a:lnSpc>
            <a:spcBef>
              <a:spcPct val="0"/>
            </a:spcBef>
            <a:spcAft>
              <a:spcPct val="15000"/>
            </a:spcAft>
            <a:buFont typeface="Symbol" panose="05050102010706020507" pitchFamily="18" charset="2"/>
            <a:buChar char="••"/>
          </a:pPr>
          <a:r>
            <a:rPr lang="es-CO" sz="1400" b="1" kern="1200" dirty="0">
              <a:solidFill>
                <a:prstClr val="black"/>
              </a:solidFill>
              <a:latin typeface="Arial Narrow" panose="020B0606020202030204" pitchFamily="34" charset="0"/>
              <a:ea typeface="+mn-ea"/>
              <a:cs typeface="+mn-cs"/>
            </a:rPr>
            <a:t>Disminuye</a:t>
          </a:r>
          <a:r>
            <a:rPr lang="es-CO" sz="1200" b="1" kern="1200" dirty="0">
              <a:solidFill>
                <a:schemeClr val="tx1"/>
              </a:solidFill>
              <a:latin typeface="Arial Narrow" panose="020B0606020202030204" pitchFamily="34" charset="0"/>
            </a:rPr>
            <a:t> </a:t>
          </a:r>
          <a:r>
            <a:rPr lang="es-CO" sz="1200" kern="1200" dirty="0">
              <a:solidFill>
                <a:schemeClr val="bg1">
                  <a:lumMod val="65000"/>
                </a:schemeClr>
              </a:solidFill>
              <a:latin typeface="Arial Narrow" panose="020B0606020202030204" pitchFamily="34" charset="0"/>
            </a:rPr>
            <a:t>consumo de 219 resmas de papel durante el año 2023 y 241 año 2022 consumo per Cápita 0,13 resmas para el año 2023 y 0.15 para el año 2022.</a:t>
          </a:r>
        </a:p>
      </dsp:txBody>
      <dsp:txXfrm>
        <a:off x="7767884" y="88073"/>
        <a:ext cx="3582641" cy="4683159"/>
      </dsp:txXfrm>
    </dsp:sp>
    <dsp:sp modelId="{BD11E00F-AC53-4E98-9D04-9A6A46D2C9B8}">
      <dsp:nvSpPr>
        <dsp:cNvPr id="0" name=""/>
        <dsp:cNvSpPr/>
      </dsp:nvSpPr>
      <dsp:spPr>
        <a:xfrm>
          <a:off x="7678582" y="4007826"/>
          <a:ext cx="3699789" cy="765770"/>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s-CO" sz="2700" kern="1200" dirty="0"/>
            <a:t>Seguimiento II trimestre</a:t>
          </a:r>
        </a:p>
      </dsp:txBody>
      <dsp:txXfrm>
        <a:off x="7678582" y="4007826"/>
        <a:ext cx="2605485" cy="765770"/>
      </dsp:txXfrm>
    </dsp:sp>
    <dsp:sp modelId="{B338AE37-6832-402C-BF7F-E5DF32D3F78F}">
      <dsp:nvSpPr>
        <dsp:cNvPr id="0" name=""/>
        <dsp:cNvSpPr/>
      </dsp:nvSpPr>
      <dsp:spPr>
        <a:xfrm>
          <a:off x="10326725" y="3938607"/>
          <a:ext cx="875661" cy="834989"/>
        </a:xfrm>
        <a:prstGeom prst="ellipse">
          <a:avLst/>
        </a:prstGeom>
        <a:blipFill rotWithShape="1">
          <a:blip xmlns:r="http://schemas.openxmlformats.org/officeDocument/2006/relationships" r:embed="rId1" cstate="print">
            <a:duotone>
              <a:schemeClr val="accent3">
                <a:alpha val="90000"/>
                <a:hueOff val="0"/>
                <a:satOff val="0"/>
                <a:lumOff val="0"/>
                <a:alphaOff val="0"/>
                <a:shade val="20000"/>
                <a:satMod val="200000"/>
              </a:schemeClr>
              <a:schemeClr val="accent3">
                <a:alpha val="90000"/>
                <a:hueOff val="0"/>
                <a:satOff val="0"/>
                <a:lumOff val="0"/>
                <a:alphaOff val="0"/>
                <a:tint val="12000"/>
                <a:satMod val="190000"/>
              </a:schemeClr>
            </a:duotone>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4000" r="-14000"/>
          </a:stretch>
        </a:blip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E3B172-1139-4DFC-9D06-E479E44383D9}" type="datetimeFigureOut">
              <a:rPr lang="es-ES" smtClean="0"/>
              <a:t>08/08/2023</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B5E856-251A-4541-8E45-483D2207AB87}" type="slidenum">
              <a:rPr lang="es-ES" smtClean="0"/>
              <a:t>‹Nº›</a:t>
            </a:fld>
            <a:endParaRPr lang="es-ES"/>
          </a:p>
        </p:txBody>
      </p:sp>
    </p:spTree>
    <p:extLst>
      <p:ext uri="{BB962C8B-B14F-4D97-AF65-F5344CB8AC3E}">
        <p14:creationId xmlns:p14="http://schemas.microsoft.com/office/powerpoint/2010/main" val="264321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3B10E-4653-4C9B-97A4-CA97D89B572F}" type="datetimeFigureOut">
              <a:rPr lang="es-CO" smtClean="0"/>
              <a:t>8/08/2023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A21E7-7F17-43D0-8448-D22A4D86F7B0}" type="slidenum">
              <a:rPr lang="es-CO" smtClean="0"/>
              <a:t>‹Nº›</a:t>
            </a:fld>
            <a:endParaRPr lang="es-CO"/>
          </a:p>
        </p:txBody>
      </p:sp>
    </p:spTree>
    <p:extLst>
      <p:ext uri="{BB962C8B-B14F-4D97-AF65-F5344CB8AC3E}">
        <p14:creationId xmlns:p14="http://schemas.microsoft.com/office/powerpoint/2010/main" val="255519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6AA21E7-7F17-43D0-8448-D22A4D86F7B0}" type="slidenum">
              <a:rPr lang="es-CO" smtClean="0"/>
              <a:t>6</a:t>
            </a:fld>
            <a:endParaRPr lang="es-CO"/>
          </a:p>
        </p:txBody>
      </p:sp>
    </p:spTree>
    <p:extLst>
      <p:ext uri="{BB962C8B-B14F-4D97-AF65-F5344CB8AC3E}">
        <p14:creationId xmlns:p14="http://schemas.microsoft.com/office/powerpoint/2010/main" val="70091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3cc978d15_0_3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3cc978d15_0_33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021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3cc978d15_0_3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3cc978d15_0_33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242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3cc978d15_0_3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3cc978d15_0_33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553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7922C35-902F-4DF6-A02A-61A7CAE8B830}" type="slidenum">
              <a:rPr lang="es-CO" smtClean="0"/>
              <a:t>8</a:t>
            </a:fld>
            <a:endParaRPr lang="es-CO"/>
          </a:p>
        </p:txBody>
      </p:sp>
    </p:spTree>
    <p:extLst>
      <p:ext uri="{BB962C8B-B14F-4D97-AF65-F5344CB8AC3E}">
        <p14:creationId xmlns:p14="http://schemas.microsoft.com/office/powerpoint/2010/main" val="187536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ODOO </a:t>
            </a:r>
            <a:r>
              <a:rPr lang="es-ES" dirty="0"/>
              <a:t>(conocido anteriormente como </a:t>
            </a:r>
            <a:r>
              <a:rPr lang="es-ES" dirty="0" err="1"/>
              <a:t>OpenERP</a:t>
            </a:r>
            <a:r>
              <a:rPr lang="es-ES" dirty="0"/>
              <a:t> y anteriormente como </a:t>
            </a:r>
            <a:r>
              <a:rPr lang="es-ES" dirty="0" err="1"/>
              <a:t>TinyERP</a:t>
            </a:r>
            <a:r>
              <a:rPr lang="es-ES" dirty="0"/>
              <a:t>) es un software de ERP integrado. </a:t>
            </a:r>
            <a:r>
              <a:rPr lang="es-ES" dirty="0" err="1"/>
              <a:t>Odoo</a:t>
            </a:r>
            <a:r>
              <a:rPr lang="es-ES" dirty="0"/>
              <a:t> es un software empresarial todo en uno que incluye CRM, sitio web y comercio electrónico, facturación, contabilidad, fabricación, gestión de almacenes y proyectos, e inventario</a:t>
            </a:r>
            <a:endParaRPr lang="es-CO" dirty="0"/>
          </a:p>
        </p:txBody>
      </p:sp>
      <p:sp>
        <p:nvSpPr>
          <p:cNvPr id="4" name="Marcador de número de diapositiva 3"/>
          <p:cNvSpPr>
            <a:spLocks noGrp="1"/>
          </p:cNvSpPr>
          <p:nvPr>
            <p:ph type="sldNum" sz="quarter" idx="5"/>
          </p:nvPr>
        </p:nvSpPr>
        <p:spPr/>
        <p:txBody>
          <a:bodyPr/>
          <a:lstStyle/>
          <a:p>
            <a:fld id="{B802954D-28ED-40CA-8638-68EBF963DB5B}" type="slidenum">
              <a:rPr lang="es-CO" smtClean="0"/>
              <a:t>10</a:t>
            </a:fld>
            <a:endParaRPr lang="es-CO"/>
          </a:p>
        </p:txBody>
      </p:sp>
    </p:spTree>
    <p:extLst>
      <p:ext uri="{BB962C8B-B14F-4D97-AF65-F5344CB8AC3E}">
        <p14:creationId xmlns:p14="http://schemas.microsoft.com/office/powerpoint/2010/main" val="413001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D7E732A0-1A1B-41E1-86D2-D839DC0041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rgbClr val="166649"/>
                </a:solidFill>
                <a:latin typeface="Arial Narrow"/>
                <a:cs typeface="Arial Narrow"/>
              </a:rPr>
              <a:t>licencia de derecho de que garantiza a los usuarios finales (personas, organizaciones, compañías) la libertad de usar, estudiar, compartir (copiar) y modificar el software. </a:t>
            </a:r>
          </a:p>
          <a:p>
            <a:endParaRPr lang="es-CO" dirty="0"/>
          </a:p>
        </p:txBody>
      </p:sp>
    </p:spTree>
    <p:extLst>
      <p:ext uri="{BB962C8B-B14F-4D97-AF65-F5344CB8AC3E}">
        <p14:creationId xmlns:p14="http://schemas.microsoft.com/office/powerpoint/2010/main" val="38423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D7E732A0-1A1B-41E1-86D2-D839DC0041EA}"/>
              </a:ext>
            </a:extLst>
          </p:cNvPr>
          <p:cNvSpPr>
            <a:spLocks noGrp="1"/>
          </p:cNvSpPr>
          <p:nvPr>
            <p:ph type="body" idx="1"/>
          </p:nvPr>
        </p:nvSpPr>
        <p:spPr/>
        <p:txBody>
          <a:bodyPr/>
          <a:lstStyle/>
          <a:p>
            <a:r>
              <a:rPr lang="es-ES" b="0" i="0" dirty="0" smtClean="0">
                <a:solidFill>
                  <a:srgbClr val="444444"/>
                </a:solidFill>
                <a:effectLst/>
                <a:latin typeface="helvetica" panose="020B0604020202020204" pitchFamily="34" charset="0"/>
              </a:rPr>
              <a:t>Con </a:t>
            </a:r>
            <a:r>
              <a:rPr lang="es-ES" b="0" i="0" dirty="0">
                <a:solidFill>
                  <a:srgbClr val="444444"/>
                </a:solidFill>
                <a:effectLst/>
                <a:latin typeface="helvetica" panose="020B0604020202020204" pitchFamily="34" charset="0"/>
              </a:rPr>
              <a:t>una fuente única de datos, todos los funcionarios involucrados pueden estar sobre la misma página, evitando los estancamientos, la desinformación y los errores provocados al trabajar con datos incorrectos.</a:t>
            </a:r>
          </a:p>
          <a:p>
            <a:endParaRPr lang="es-ES" b="0" i="0" dirty="0">
              <a:solidFill>
                <a:srgbClr val="444444"/>
              </a:solidFill>
              <a:effectLst/>
              <a:latin typeface="helvetica" panose="020B0604020202020204" pitchFamily="34" charset="0"/>
            </a:endParaRPr>
          </a:p>
          <a:p>
            <a:r>
              <a:rPr lang="es-ES" b="0" i="0" dirty="0">
                <a:solidFill>
                  <a:srgbClr val="444444"/>
                </a:solidFill>
                <a:effectLst/>
                <a:latin typeface="helvetica" panose="020B0604020202020204" pitchFamily="34" charset="0"/>
              </a:rPr>
              <a:t>Mediante la automatización de las tareas de seguimiento, entrada de datos, etc.</a:t>
            </a:r>
            <a:br>
              <a:rPr lang="es-ES" b="0" i="0" dirty="0">
                <a:solidFill>
                  <a:srgbClr val="444444"/>
                </a:solidFill>
                <a:effectLst/>
                <a:latin typeface="helvetica" panose="020B0604020202020204" pitchFamily="34" charset="0"/>
              </a:rPr>
            </a:br>
            <a:r>
              <a:rPr lang="es-ES" b="0" i="0" dirty="0">
                <a:solidFill>
                  <a:srgbClr val="444444"/>
                </a:solidFill>
                <a:effectLst/>
                <a:latin typeface="helvetica" panose="020B0604020202020204" pitchFamily="34" charset="0"/>
              </a:rPr>
              <a:t/>
            </a:r>
            <a:br>
              <a:rPr lang="es-ES" b="0" i="0" dirty="0">
                <a:solidFill>
                  <a:srgbClr val="444444"/>
                </a:solidFill>
                <a:effectLst/>
                <a:latin typeface="helvetica" panose="020B0604020202020204" pitchFamily="34" charset="0"/>
              </a:rPr>
            </a:br>
            <a:r>
              <a:rPr lang="es-CO" b="0" i="0" dirty="0">
                <a:solidFill>
                  <a:srgbClr val="333333"/>
                </a:solidFill>
                <a:effectLst/>
                <a:latin typeface="Montserrat"/>
              </a:rPr>
              <a:t>1519 del 2020 </a:t>
            </a:r>
            <a:r>
              <a:rPr lang="es-ES" b="0" i="0" dirty="0">
                <a:solidFill>
                  <a:srgbClr val="333333"/>
                </a:solidFill>
                <a:effectLst/>
                <a:latin typeface="Montserrat"/>
              </a:rPr>
              <a:t>Los sitios web de las entidades públicas se transforman en sedes electrónicas como base esencial de la transformación digital, pero como punto focal para asegurar que todo ciudadano se informe adecuadamente mediante los contenidos dispuestos en la sección de Transparencia en el Acceso a la Información Pública</a:t>
            </a:r>
            <a:endParaRPr lang="es-CO" dirty="0"/>
          </a:p>
        </p:txBody>
      </p:sp>
    </p:spTree>
    <p:extLst>
      <p:ext uri="{BB962C8B-B14F-4D97-AF65-F5344CB8AC3E}">
        <p14:creationId xmlns:p14="http://schemas.microsoft.com/office/powerpoint/2010/main" val="334619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D7E732A0-1A1B-41E1-86D2-D839DC0041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solidFill>
                <a:srgbClr val="166649"/>
              </a:solidFill>
              <a:latin typeface="Arial Narrow"/>
              <a:cs typeface="Arial Narrow"/>
            </a:endParaRPr>
          </a:p>
          <a:p>
            <a:endParaRPr lang="es-CO" dirty="0"/>
          </a:p>
        </p:txBody>
      </p:sp>
    </p:spTree>
    <p:extLst>
      <p:ext uri="{BB962C8B-B14F-4D97-AF65-F5344CB8AC3E}">
        <p14:creationId xmlns:p14="http://schemas.microsoft.com/office/powerpoint/2010/main" val="133685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D7E732A0-1A1B-41E1-86D2-D839DC0041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solidFill>
                <a:srgbClr val="166649"/>
              </a:solidFill>
              <a:latin typeface="Arial Narrow"/>
              <a:cs typeface="Arial Narrow"/>
            </a:endParaRPr>
          </a:p>
          <a:p>
            <a:endParaRPr lang="es-CO" dirty="0"/>
          </a:p>
        </p:txBody>
      </p:sp>
    </p:spTree>
    <p:extLst>
      <p:ext uri="{BB962C8B-B14F-4D97-AF65-F5344CB8AC3E}">
        <p14:creationId xmlns:p14="http://schemas.microsoft.com/office/powerpoint/2010/main" val="238378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3cc978d15_0_3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3cc978d15_0_33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465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3cc978d15_0_3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3cc978d15_0_33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944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nchor="b"/>
          <a:lstStyle>
            <a:lvl1pPr>
              <a:defRPr sz="5400"/>
            </a:lvl1pPr>
          </a:lstStyle>
          <a:p>
            <a:r>
              <a:rPr lang="es-ES_tradnl"/>
              <a:t>Clic para editar título</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a:prstGeom prst="rect">
            <a:avLst/>
          </a:prstGeom>
        </p:spPr>
        <p:txBody>
          <a:bodyPr/>
          <a:lstStyle/>
          <a:p>
            <a:r>
              <a:rPr lang="es-ES_tradnl"/>
              <a:t>Clic para editar título</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ncho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ncho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1963639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145375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CCB777B-0F3B-4F43-AC3C-5C6C311F1351}"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326580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CCB777B-0F3B-4F43-AC3C-5C6C311F1351}" type="datetimeFigureOut">
              <a:rPr lang="es-ES" smtClean="0"/>
              <a:t>08/08/2023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368382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CCB777B-0F3B-4F43-AC3C-5C6C311F1351}" type="datetimeFigureOut">
              <a:rPr lang="es-ES" smtClean="0"/>
              <a:t>08/08/2023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2123562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CCB777B-0F3B-4F43-AC3C-5C6C311F1351}" type="datetimeFigureOut">
              <a:rPr lang="es-ES" smtClean="0"/>
              <a:t>08/08/2023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8106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CB777B-0F3B-4F43-AC3C-5C6C311F1351}" type="datetimeFigureOut">
              <a:rPr lang="es-ES" smtClean="0"/>
              <a:t>08/08/2023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1519573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CCB777B-0F3B-4F43-AC3C-5C6C311F1351}" type="datetimeFigureOut">
              <a:rPr lang="es-ES" smtClean="0"/>
              <a:t>08/08/2023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4480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a:prstGeom prst="rect">
            <a:avLst/>
          </a:prstGeom>
        </p:spPr>
        <p:txBody>
          <a:bodyPr/>
          <a:lstStyle/>
          <a:p>
            <a:r>
              <a:rPr lang="es-ES_tradnl"/>
              <a:t>Clic para editar título</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CCB777B-0F3B-4F43-AC3C-5C6C311F1351}" type="datetimeFigureOut">
              <a:rPr lang="es-ES" smtClean="0"/>
              <a:t>08/08/2023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53319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2396207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1514941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26923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531881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10B21B8-515C-8E45-ACC6-C958B3C94B4B}"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244931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10B21B8-515C-8E45-ACC6-C958B3C94B4B}" type="datetimeFigureOut">
              <a:rPr lang="es-ES" smtClean="0"/>
              <a:t>08/08/2023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1875558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10B21B8-515C-8E45-ACC6-C958B3C94B4B}" type="datetimeFigureOut">
              <a:rPr lang="es-ES" smtClean="0"/>
              <a:t>08/08/2023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1430358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910B21B8-515C-8E45-ACC6-C958B3C94B4B}" type="datetimeFigureOut">
              <a:rPr lang="es-ES" smtClean="0"/>
              <a:t>08/08/2023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1331618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0B21B8-515C-8E45-ACC6-C958B3C94B4B}" type="datetimeFigureOut">
              <a:rPr lang="es-ES" smtClean="0"/>
              <a:t>08/08/2023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413482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_tradnl"/>
              <a:t>Clic para editar título</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t>08/08/2023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633832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t>08/08/2023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544104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1054491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49578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3793830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604946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AE3DB13-654C-4B41-8DFF-F70797730382}"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1143143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BAE3DB13-654C-4B41-8DFF-F70797730382}" type="datetimeFigureOut">
              <a:rPr lang="es-ES" smtClean="0"/>
              <a:t>08/08/2023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342331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BAE3DB13-654C-4B41-8DFF-F70797730382}" type="datetimeFigureOut">
              <a:rPr lang="es-ES" smtClean="0"/>
              <a:t>08/08/2023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1076177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BAE3DB13-654C-4B41-8DFF-F70797730382}" type="datetimeFigureOut">
              <a:rPr lang="es-ES" smtClean="0"/>
              <a:t>08/08/2023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65029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a:prstGeom prst="rect">
            <a:avLst/>
          </a:prstGeom>
        </p:spPr>
        <p:txBody>
          <a:bodyPr/>
          <a:lstStyle/>
          <a:p>
            <a:r>
              <a:rPr lang="es-ES_tradnl"/>
              <a:t>Clic para editar título</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s-ES"/>
          </a:p>
        </p:txBody>
      </p:sp>
      <p:sp>
        <p:nvSpPr>
          <p:cNvPr id="7" name="Slide Number Placeholder 6"/>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E3DB13-654C-4B41-8DFF-F70797730382}" type="datetimeFigureOut">
              <a:rPr lang="es-ES" smtClean="0"/>
              <a:t>08/08/2023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502103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AE3DB13-654C-4B41-8DFF-F70797730382}" type="datetimeFigureOut">
              <a:rPr lang="es-ES" smtClean="0"/>
              <a:t>08/08/2023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200896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AE3DB13-654C-4B41-8DFF-F70797730382}" type="datetimeFigureOut">
              <a:rPr lang="es-ES" smtClean="0"/>
              <a:t>08/08/2023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013832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3610955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08/08/2023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334095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a:prstGeom prst="rect">
            <a:avLst/>
          </a:prstGeom>
        </p:spPr>
        <p:txBody>
          <a:bodyPr/>
          <a:lstStyle>
            <a:lvl1pPr>
              <a:defRPr/>
            </a:lvl1pPr>
          </a:lstStyle>
          <a:p>
            <a:r>
              <a:rPr lang="es-ES_tradnl"/>
              <a:t>Clic para editar título</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s-ES"/>
          </a:p>
        </p:txBody>
      </p:sp>
      <p:sp>
        <p:nvSpPr>
          <p:cNvPr id="9" name="Slide Number Placeholder 8"/>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a:prstGeom prst="rect">
            <a:avLst/>
          </a:prstGeom>
        </p:spPr>
        <p:txBody>
          <a:bodyPr/>
          <a:lstStyle/>
          <a:p>
            <a:r>
              <a:rPr lang="es-ES_tradnl"/>
              <a:t>Clic para editar título</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s-ES"/>
          </a:p>
        </p:txBody>
      </p:sp>
      <p:sp>
        <p:nvSpPr>
          <p:cNvPr id="5" name="Slide Number Placeholder 4"/>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s-ES"/>
          </a:p>
        </p:txBody>
      </p:sp>
      <p:sp>
        <p:nvSpPr>
          <p:cNvPr id="4" name="Slide Number Placeholder 3"/>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_tradnl"/>
              <a:t>Clic para editar título</a:t>
            </a:r>
            <a:endParaRPr lang="en-US" dirty="0"/>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s-ES"/>
          </a:p>
        </p:txBody>
      </p:sp>
      <p:sp>
        <p:nvSpPr>
          <p:cNvPr id="7" name="Slide Number Placeholder 6"/>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_tradnl"/>
              <a:t>Clic para editar título</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04E447-6086-B24C-AEF1-0B2C66E35441}" type="datetimeFigureOut">
              <a:rPr lang="es-ES" smtClean="0"/>
              <a:t>08/08/2023</a:t>
            </a:fld>
            <a:endParaRPr lang="es-E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s-ES"/>
          </a:p>
        </p:txBody>
      </p:sp>
      <p:sp>
        <p:nvSpPr>
          <p:cNvPr id="7" name="Slide Number Placeholder 6"/>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9" name="Imagen 8" descr="Imagen que contiene pasto, exterior, campo, verde&#10;&#10;Descripción generada automáticamente">
            <a:extLst>
              <a:ext uri="{FF2B5EF4-FFF2-40B4-BE49-F238E27FC236}">
                <a16:creationId xmlns:a16="http://schemas.microsoft.com/office/drawing/2014/main" id="{776F8EA7-F02E-4043-9EB6-DCA2562FBF9C}"/>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B6920-19A3-4843-B9D5-11DF9EC37B0B}" type="slidenum">
              <a:rPr lang="es-ES" smtClean="0"/>
              <a:t>‹Nº›</a:t>
            </a:fld>
            <a:endParaRPr lang="es-ES"/>
          </a:p>
        </p:txBody>
      </p:sp>
      <p:pic>
        <p:nvPicPr>
          <p:cNvPr id="3" name="Imagen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12192000" cy="6853431"/>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B777B-0F3B-4F43-AC3C-5C6C311F1351}" type="datetimeFigureOut">
              <a:rPr lang="es-ES" smtClean="0"/>
              <a:t>08/08/2023</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FA049-1292-6741-9CF4-3BB30D17C8D4}" type="slidenum">
              <a:rPr lang="es-ES" smtClean="0"/>
              <a:t>‹Nº›</a:t>
            </a:fld>
            <a:endParaRPr lang="es-ES" dirty="0"/>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23241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B21B8-515C-8E45-ACC6-C958B3C94B4B}" type="datetimeFigureOut">
              <a:rPr lang="es-ES" smtClean="0"/>
              <a:t>08/08/2023</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D7B5D-4AAF-944F-8F79-1958F93DB250}" type="slidenum">
              <a:rPr lang="es-ES" smtClean="0"/>
              <a:t>‹Nº›</a:t>
            </a:fld>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570"/>
            <a:ext cx="12192000" cy="6853431"/>
          </a:xfrm>
          <a:prstGeom prst="rect">
            <a:avLst/>
          </a:prstGeom>
        </p:spPr>
      </p:pic>
    </p:spTree>
    <p:extLst>
      <p:ext uri="{BB962C8B-B14F-4D97-AF65-F5344CB8AC3E}">
        <p14:creationId xmlns:p14="http://schemas.microsoft.com/office/powerpoint/2010/main" val="289667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3DB13-654C-4B41-8DFF-F70797730382}" type="datetimeFigureOut">
              <a:rPr lang="es-ES" smtClean="0"/>
              <a:t>08/08/2023</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8D71F-2004-B44E-AB4E-71FB18684AD3}" type="slidenum">
              <a:rPr lang="es-ES" smtClean="0"/>
              <a:t>‹Nº›</a:t>
            </a:fld>
            <a:endParaRPr lang="es-ES"/>
          </a:p>
        </p:txBody>
      </p:sp>
    </p:spTree>
    <p:extLst>
      <p:ext uri="{BB962C8B-B14F-4D97-AF65-F5344CB8AC3E}">
        <p14:creationId xmlns:p14="http://schemas.microsoft.com/office/powerpoint/2010/main" val="35739213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chart" Target="../charts/chart7.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8.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Agrupar 1"/>
          <p:cNvGrpSpPr/>
          <p:nvPr/>
        </p:nvGrpSpPr>
        <p:grpSpPr>
          <a:xfrm>
            <a:off x="8004443" y="0"/>
            <a:ext cx="4221126" cy="6858000"/>
            <a:chOff x="4922874" y="0"/>
            <a:chExt cx="4221126" cy="6858000"/>
          </a:xfrm>
        </p:grpSpPr>
        <p:pic>
          <p:nvPicPr>
            <p:cNvPr id="3"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
        <p:nvSpPr>
          <p:cNvPr id="6" name="2 Subtítulo">
            <a:extLst>
              <a:ext uri="{FF2B5EF4-FFF2-40B4-BE49-F238E27FC236}">
                <a16:creationId xmlns:a16="http://schemas.microsoft.com/office/drawing/2014/main" id="{DFD672FC-CC81-3D42-B9E0-2B7329331C17}"/>
              </a:ext>
            </a:extLst>
          </p:cNvPr>
          <p:cNvSpPr txBox="1">
            <a:spLocks/>
          </p:cNvSpPr>
          <p:nvPr/>
        </p:nvSpPr>
        <p:spPr>
          <a:xfrm>
            <a:off x="5136989" y="4604166"/>
            <a:ext cx="2867454" cy="346595"/>
          </a:xfrm>
          <a:prstGeom prst="rect">
            <a:avLst/>
          </a:prstGeom>
          <a:noFill/>
        </p:spPr>
        <p:txBody>
          <a:bodyPr vert="horz" lIns="91440" tIns="45720" rIns="91440" bIns="45720" rtlCol="0">
            <a:noAutofit/>
          </a:bodyPr>
          <a:lstStyle>
            <a:lvl1pPr marL="0" indent="0" algn="ctr" defTabSz="3429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defTabSz="257175"/>
            <a:r>
              <a:rPr lang="es-ES" sz="1800" b="1" dirty="0">
                <a:solidFill>
                  <a:schemeClr val="tx1">
                    <a:lumMod val="95000"/>
                    <a:lumOff val="5000"/>
                  </a:schemeClr>
                </a:solidFill>
                <a:latin typeface="Calibri Light" panose="020F0302020204030204"/>
              </a:rPr>
              <a:t>Enero del 2023</a:t>
            </a:r>
          </a:p>
        </p:txBody>
      </p:sp>
      <p:sp>
        <p:nvSpPr>
          <p:cNvPr id="4" name="CuadroTexto 3"/>
          <p:cNvSpPr txBox="1"/>
          <p:nvPr/>
        </p:nvSpPr>
        <p:spPr>
          <a:xfrm>
            <a:off x="4273545" y="5158150"/>
            <a:ext cx="2457724" cy="461665"/>
          </a:xfrm>
          <a:prstGeom prst="rect">
            <a:avLst/>
          </a:prstGeom>
          <a:noFill/>
        </p:spPr>
        <p:txBody>
          <a:bodyPr wrap="none" rtlCol="0">
            <a:spAutoFit/>
          </a:bodyPr>
          <a:lstStyle/>
          <a:p>
            <a:r>
              <a:rPr lang="es-ES" sz="2400" b="1" dirty="0">
                <a:solidFill>
                  <a:schemeClr val="tx1">
                    <a:lumMod val="50000"/>
                  </a:schemeClr>
                </a:solidFill>
                <a:latin typeface="Arial"/>
                <a:ea typeface="Arial"/>
                <a:cs typeface="Arial"/>
                <a:sym typeface="Arial"/>
              </a:rPr>
              <a:t>31 de julio 2023</a:t>
            </a:r>
            <a:endParaRPr lang="es-CO" sz="2400" b="1" dirty="0">
              <a:solidFill>
                <a:schemeClr val="tx1">
                  <a:lumMod val="50000"/>
                </a:schemeClr>
              </a:solidFill>
              <a:latin typeface="Arial"/>
              <a:ea typeface="Arial"/>
              <a:cs typeface="Arial"/>
              <a:sym typeface="Arial"/>
            </a:endParaRPr>
          </a:p>
        </p:txBody>
      </p:sp>
      <p:sp>
        <p:nvSpPr>
          <p:cNvPr id="12" name="Rectángulo 11">
            <a:extLst>
              <a:ext uri="{FF2B5EF4-FFF2-40B4-BE49-F238E27FC236}">
                <a16:creationId xmlns:a16="http://schemas.microsoft.com/office/drawing/2014/main" id="{94989AE0-35F7-4A6B-A88C-39D632B8CE2A}"/>
              </a:ext>
            </a:extLst>
          </p:cNvPr>
          <p:cNvSpPr/>
          <p:nvPr/>
        </p:nvSpPr>
        <p:spPr>
          <a:xfrm>
            <a:off x="2279952" y="2734783"/>
            <a:ext cx="6444911"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s-ES" sz="2400" b="1" dirty="0">
                <a:solidFill>
                  <a:schemeClr val="tx1">
                    <a:lumMod val="50000"/>
                  </a:schemeClr>
                </a:solidFill>
              </a:rPr>
              <a:t>4º COMITÉ INSTITUCIONAL DE CORDINACIÓN DE CONTROL INTERNO</a:t>
            </a:r>
          </a:p>
          <a:p>
            <a:pPr algn="ctr"/>
            <a:r>
              <a:rPr lang="es-ES" sz="2400" b="1" dirty="0">
                <a:solidFill>
                  <a:schemeClr val="tx1">
                    <a:lumMod val="50000"/>
                  </a:schemeClr>
                </a:solidFill>
              </a:rPr>
              <a:t>Sesión Ordinaria</a:t>
            </a:r>
            <a:endParaRPr lang="es-CO" sz="2400" b="1" dirty="0">
              <a:solidFill>
                <a:schemeClr val="tx1">
                  <a:lumMod val="50000"/>
                </a:schemeClr>
              </a:solidFill>
            </a:endParaRPr>
          </a:p>
        </p:txBody>
      </p:sp>
    </p:spTree>
    <p:extLst>
      <p:ext uri="{BB962C8B-B14F-4D97-AF65-F5344CB8AC3E}">
        <p14:creationId xmlns:p14="http://schemas.microsoft.com/office/powerpoint/2010/main" val="114882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064FC902-057A-42C9-94CE-C8A9AB2A1F1C}"/>
              </a:ext>
            </a:extLst>
          </p:cNvPr>
          <p:cNvSpPr txBox="1">
            <a:spLocks/>
          </p:cNvSpPr>
          <p:nvPr/>
        </p:nvSpPr>
        <p:spPr>
          <a:xfrm>
            <a:off x="1022470" y="1057131"/>
            <a:ext cx="10369119" cy="732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E39734"/>
              </a:buClr>
              <a:buFont typeface="Arial"/>
              <a:buChar char="•"/>
            </a:pPr>
            <a:r>
              <a:rPr lang="es-ES" sz="2400" dirty="0">
                <a:solidFill>
                  <a:srgbClr val="166649"/>
                </a:solidFill>
                <a:latin typeface="Arial Narrow"/>
                <a:cs typeface="Arial Narrow"/>
              </a:rPr>
              <a:t>Software para la gestión y control de Planes de mejoramiento (desarrollado por el </a:t>
            </a:r>
            <a:r>
              <a:rPr lang="es-ES" sz="2400" dirty="0" smtClean="0">
                <a:solidFill>
                  <a:srgbClr val="166649"/>
                </a:solidFill>
                <a:latin typeface="Arial Narrow"/>
                <a:cs typeface="Arial Narrow"/>
              </a:rPr>
              <a:t>IDU).</a:t>
            </a:r>
            <a:endParaRPr lang="es-ES" sz="2400" dirty="0">
              <a:solidFill>
                <a:srgbClr val="166649"/>
              </a:solidFill>
              <a:latin typeface="Arial Narrow"/>
              <a:cs typeface="Arial Narrow"/>
            </a:endParaRPr>
          </a:p>
        </p:txBody>
      </p:sp>
      <p:sp>
        <p:nvSpPr>
          <p:cNvPr id="5" name="Título 1">
            <a:extLst>
              <a:ext uri="{FF2B5EF4-FFF2-40B4-BE49-F238E27FC236}">
                <a16:creationId xmlns:a16="http://schemas.microsoft.com/office/drawing/2014/main" id="{937DBF9E-ED58-45C1-B2FF-6273B4772E14}"/>
              </a:ext>
            </a:extLst>
          </p:cNvPr>
          <p:cNvSpPr txBox="1">
            <a:spLocks/>
          </p:cNvSpPr>
          <p:nvPr/>
        </p:nvSpPr>
        <p:spPr>
          <a:xfrm>
            <a:off x="1022470" y="199218"/>
            <a:ext cx="7772400" cy="857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70BE97"/>
                </a:solidFill>
                <a:latin typeface="Arial Narrow"/>
                <a:cs typeface="Arial Narrow"/>
              </a:rPr>
              <a:t>Descripción del software</a:t>
            </a:r>
          </a:p>
        </p:txBody>
      </p:sp>
      <p:pic>
        <p:nvPicPr>
          <p:cNvPr id="3" name="Imagen 2"/>
          <p:cNvPicPr>
            <a:picLocks noChangeAspect="1"/>
          </p:cNvPicPr>
          <p:nvPr/>
        </p:nvPicPr>
        <p:blipFill>
          <a:blip r:embed="rId3"/>
          <a:stretch>
            <a:fillRect/>
          </a:stretch>
        </p:blipFill>
        <p:spPr>
          <a:xfrm>
            <a:off x="624616" y="1620403"/>
            <a:ext cx="10766973" cy="4933431"/>
          </a:xfrm>
          <a:prstGeom prst="rect">
            <a:avLst/>
          </a:prstGeom>
        </p:spPr>
      </p:pic>
    </p:spTree>
    <p:extLst>
      <p:ext uri="{BB962C8B-B14F-4D97-AF65-F5344CB8AC3E}">
        <p14:creationId xmlns:p14="http://schemas.microsoft.com/office/powerpoint/2010/main" val="3776898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1">
            <a:extLst>
              <a:ext uri="{FF2B5EF4-FFF2-40B4-BE49-F238E27FC236}">
                <a16:creationId xmlns:a16="http://schemas.microsoft.com/office/drawing/2014/main" id="{C55D1BEA-3B72-4857-9A40-816CC4EFCA9B}"/>
              </a:ext>
            </a:extLst>
          </p:cNvPr>
          <p:cNvGraphicFramePr>
            <a:graphicFrameLocks/>
          </p:cNvGraphicFramePr>
          <p:nvPr>
            <p:extLst/>
          </p:nvPr>
        </p:nvGraphicFramePr>
        <p:xfrm>
          <a:off x="2855156" y="1320342"/>
          <a:ext cx="7368299" cy="5362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a:extLst>
              <a:ext uri="{FF2B5EF4-FFF2-40B4-BE49-F238E27FC236}">
                <a16:creationId xmlns:a16="http://schemas.microsoft.com/office/drawing/2014/main" id="{815D0D92-B8DF-4CA8-AFFF-E06C9C0DECCC}"/>
              </a:ext>
            </a:extLst>
          </p:cNvPr>
          <p:cNvSpPr txBox="1">
            <a:spLocks/>
          </p:cNvSpPr>
          <p:nvPr/>
        </p:nvSpPr>
        <p:spPr>
          <a:xfrm>
            <a:off x="928000" y="316852"/>
            <a:ext cx="7772400" cy="857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70BE97"/>
                </a:solidFill>
                <a:latin typeface="Arial Narrow"/>
                <a:cs typeface="Arial Narrow"/>
              </a:rPr>
              <a:t>Descripción del software</a:t>
            </a:r>
          </a:p>
        </p:txBody>
      </p:sp>
    </p:spTree>
    <p:extLst>
      <p:ext uri="{BB962C8B-B14F-4D97-AF65-F5344CB8AC3E}">
        <p14:creationId xmlns:p14="http://schemas.microsoft.com/office/powerpoint/2010/main" val="282159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064FC902-057A-42C9-94CE-C8A9AB2A1F1C}"/>
              </a:ext>
            </a:extLst>
          </p:cNvPr>
          <p:cNvSpPr txBox="1">
            <a:spLocks/>
          </p:cNvSpPr>
          <p:nvPr/>
        </p:nvSpPr>
        <p:spPr>
          <a:xfrm>
            <a:off x="1731847" y="1929468"/>
            <a:ext cx="8955727" cy="37464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39734"/>
              </a:buClr>
            </a:pPr>
            <a:r>
              <a:rPr lang="es-ES" dirty="0">
                <a:solidFill>
                  <a:srgbClr val="166649"/>
                </a:solidFill>
                <a:latin typeface="Arial Narrow"/>
                <a:cs typeface="Arial Narrow"/>
              </a:rPr>
              <a:t>Sistema en ambiente Web / En línea</a:t>
            </a:r>
          </a:p>
          <a:p>
            <a:pPr>
              <a:buClr>
                <a:srgbClr val="E39734"/>
              </a:buClr>
            </a:pPr>
            <a:r>
              <a:rPr lang="es-ES" dirty="0">
                <a:solidFill>
                  <a:srgbClr val="166649"/>
                </a:solidFill>
                <a:latin typeface="Arial Narrow"/>
                <a:cs typeface="Arial Narrow"/>
              </a:rPr>
              <a:t>Cargue de soportes de Gestión de Acciones de Mejora / Correctivas</a:t>
            </a:r>
          </a:p>
          <a:p>
            <a:pPr>
              <a:buClr>
                <a:srgbClr val="E39734"/>
              </a:buClr>
            </a:pPr>
            <a:r>
              <a:rPr lang="es-ES" dirty="0">
                <a:solidFill>
                  <a:srgbClr val="166649"/>
                </a:solidFill>
                <a:latin typeface="Arial Narrow"/>
                <a:cs typeface="Arial Narrow"/>
              </a:rPr>
              <a:t>Generación de Alertas Automáticas</a:t>
            </a:r>
          </a:p>
          <a:p>
            <a:pPr>
              <a:buClr>
                <a:srgbClr val="E39734"/>
              </a:buClr>
            </a:pPr>
            <a:r>
              <a:rPr lang="es-ES" dirty="0">
                <a:solidFill>
                  <a:srgbClr val="166649"/>
                </a:solidFill>
                <a:latin typeface="Arial Narrow"/>
                <a:cs typeface="Arial Narrow"/>
              </a:rPr>
              <a:t>Gestión de Ajustes</a:t>
            </a:r>
          </a:p>
          <a:p>
            <a:pPr>
              <a:buClr>
                <a:srgbClr val="E39734"/>
              </a:buClr>
            </a:pPr>
            <a:r>
              <a:rPr lang="es-ES" dirty="0">
                <a:solidFill>
                  <a:srgbClr val="166649"/>
                </a:solidFill>
                <a:latin typeface="Arial Narrow"/>
                <a:cs typeface="Arial Narrow"/>
              </a:rPr>
              <a:t>Facilidad en las búsquedas</a:t>
            </a:r>
          </a:p>
          <a:p>
            <a:pPr>
              <a:buClr>
                <a:srgbClr val="E39734"/>
              </a:buClr>
            </a:pPr>
            <a:r>
              <a:rPr lang="es-ES" dirty="0">
                <a:solidFill>
                  <a:srgbClr val="166649"/>
                </a:solidFill>
                <a:latin typeface="Arial Narrow"/>
                <a:cs typeface="Arial Narrow"/>
              </a:rPr>
              <a:t>Trazabilidad</a:t>
            </a:r>
          </a:p>
          <a:p>
            <a:pPr>
              <a:buClr>
                <a:srgbClr val="E39734"/>
              </a:buClr>
            </a:pPr>
            <a:r>
              <a:rPr lang="es-ES" dirty="0">
                <a:solidFill>
                  <a:srgbClr val="166649"/>
                </a:solidFill>
                <a:latin typeface="Arial Narrow"/>
                <a:cs typeface="Arial Narrow"/>
              </a:rPr>
              <a:t>Reportes / Informes</a:t>
            </a:r>
          </a:p>
          <a:p>
            <a:pPr>
              <a:buClr>
                <a:srgbClr val="E39734"/>
              </a:buClr>
            </a:pPr>
            <a:r>
              <a:rPr lang="es-ES" dirty="0">
                <a:solidFill>
                  <a:srgbClr val="166649"/>
                </a:solidFill>
                <a:latin typeface="Arial Narrow"/>
                <a:cs typeface="Arial Narrow"/>
              </a:rPr>
              <a:t>licencia GLPL*</a:t>
            </a:r>
          </a:p>
        </p:txBody>
      </p:sp>
      <p:sp>
        <p:nvSpPr>
          <p:cNvPr id="5" name="Título 1">
            <a:extLst>
              <a:ext uri="{FF2B5EF4-FFF2-40B4-BE49-F238E27FC236}">
                <a16:creationId xmlns:a16="http://schemas.microsoft.com/office/drawing/2014/main" id="{937DBF9E-ED58-45C1-B2FF-6273B4772E14}"/>
              </a:ext>
            </a:extLst>
          </p:cNvPr>
          <p:cNvSpPr txBox="1">
            <a:spLocks/>
          </p:cNvSpPr>
          <p:nvPr/>
        </p:nvSpPr>
        <p:spPr>
          <a:xfrm>
            <a:off x="992653" y="666357"/>
            <a:ext cx="7772400" cy="857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70BE97"/>
                </a:solidFill>
                <a:latin typeface="Arial Narrow"/>
                <a:cs typeface="Arial Narrow"/>
              </a:rPr>
              <a:t>Funcionalidad</a:t>
            </a:r>
          </a:p>
        </p:txBody>
      </p:sp>
    </p:spTree>
    <p:extLst>
      <p:ext uri="{BB962C8B-B14F-4D97-AF65-F5344CB8AC3E}">
        <p14:creationId xmlns:p14="http://schemas.microsoft.com/office/powerpoint/2010/main" val="149627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064FC902-057A-42C9-94CE-C8A9AB2A1F1C}"/>
              </a:ext>
            </a:extLst>
          </p:cNvPr>
          <p:cNvSpPr txBox="1">
            <a:spLocks/>
          </p:cNvSpPr>
          <p:nvPr/>
        </p:nvSpPr>
        <p:spPr>
          <a:xfrm>
            <a:off x="1731847" y="1929468"/>
            <a:ext cx="8955727" cy="3746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39734"/>
              </a:buClr>
            </a:pPr>
            <a:r>
              <a:rPr lang="es-ES" dirty="0">
                <a:solidFill>
                  <a:srgbClr val="166649"/>
                </a:solidFill>
                <a:latin typeface="Arial Narrow"/>
                <a:cs typeface="Arial Narrow"/>
              </a:rPr>
              <a:t>Más colaboración</a:t>
            </a:r>
          </a:p>
          <a:p>
            <a:pPr>
              <a:buClr>
                <a:srgbClr val="E39734"/>
              </a:buClr>
            </a:pPr>
            <a:r>
              <a:rPr lang="es-ES" dirty="0">
                <a:solidFill>
                  <a:srgbClr val="166649"/>
                </a:solidFill>
                <a:latin typeface="Arial Narrow"/>
                <a:cs typeface="Arial Narrow"/>
              </a:rPr>
              <a:t>Mayor productividad</a:t>
            </a:r>
          </a:p>
          <a:p>
            <a:pPr>
              <a:buClr>
                <a:srgbClr val="E39734"/>
              </a:buClr>
            </a:pPr>
            <a:endParaRPr lang="es-ES" dirty="0">
              <a:solidFill>
                <a:srgbClr val="166649"/>
              </a:solidFill>
              <a:latin typeface="Arial Narrow"/>
              <a:cs typeface="Arial Narrow"/>
            </a:endParaRPr>
          </a:p>
          <a:p>
            <a:pPr marL="0" indent="0">
              <a:buClr>
                <a:srgbClr val="E39734"/>
              </a:buClr>
              <a:buNone/>
            </a:pPr>
            <a:r>
              <a:rPr lang="es-ES" sz="3200" dirty="0">
                <a:solidFill>
                  <a:srgbClr val="70BE97"/>
                </a:solidFill>
                <a:latin typeface="Arial Narrow"/>
                <a:cs typeface="Arial Narrow"/>
              </a:rPr>
              <a:t>Transformación Digital</a:t>
            </a:r>
          </a:p>
          <a:p>
            <a:pPr>
              <a:buClr>
                <a:srgbClr val="E39734"/>
              </a:buClr>
            </a:pPr>
            <a:r>
              <a:rPr lang="es-ES" dirty="0">
                <a:solidFill>
                  <a:srgbClr val="166649"/>
                </a:solidFill>
                <a:latin typeface="Arial Narrow"/>
                <a:cs typeface="Arial Narrow"/>
              </a:rPr>
              <a:t>Sede electrónica</a:t>
            </a:r>
          </a:p>
          <a:p>
            <a:pPr>
              <a:buClr>
                <a:srgbClr val="E39734"/>
              </a:buClr>
            </a:pPr>
            <a:r>
              <a:rPr lang="es-ES" dirty="0">
                <a:solidFill>
                  <a:srgbClr val="166649"/>
                </a:solidFill>
                <a:latin typeface="Arial Narrow"/>
                <a:cs typeface="Arial Narrow"/>
              </a:rPr>
              <a:t>Transparencia y acceso a la información publica</a:t>
            </a:r>
          </a:p>
          <a:p>
            <a:pPr>
              <a:buClr>
                <a:srgbClr val="E39734"/>
              </a:buClr>
            </a:pPr>
            <a:endParaRPr lang="es-ES" dirty="0">
              <a:solidFill>
                <a:srgbClr val="166649"/>
              </a:solidFill>
              <a:latin typeface="Arial Narrow"/>
              <a:cs typeface="Arial Narrow"/>
            </a:endParaRPr>
          </a:p>
          <a:p>
            <a:pPr>
              <a:buClr>
                <a:srgbClr val="E39734"/>
              </a:buClr>
            </a:pPr>
            <a:endParaRPr lang="es-ES" dirty="0">
              <a:solidFill>
                <a:srgbClr val="166649"/>
              </a:solidFill>
              <a:latin typeface="Arial Narrow"/>
              <a:cs typeface="Arial Narrow"/>
            </a:endParaRPr>
          </a:p>
          <a:p>
            <a:pPr>
              <a:buClr>
                <a:srgbClr val="E39734"/>
              </a:buClr>
            </a:pPr>
            <a:endParaRPr lang="es-ES" dirty="0">
              <a:solidFill>
                <a:srgbClr val="166649"/>
              </a:solidFill>
              <a:latin typeface="Arial Narrow"/>
              <a:cs typeface="Arial Narrow"/>
            </a:endParaRPr>
          </a:p>
          <a:p>
            <a:pPr>
              <a:buClr>
                <a:srgbClr val="E39734"/>
              </a:buClr>
            </a:pPr>
            <a:endParaRPr lang="es-ES" dirty="0">
              <a:solidFill>
                <a:srgbClr val="166649"/>
              </a:solidFill>
              <a:latin typeface="Arial Narrow"/>
              <a:cs typeface="Arial Narrow"/>
            </a:endParaRPr>
          </a:p>
        </p:txBody>
      </p:sp>
      <p:sp>
        <p:nvSpPr>
          <p:cNvPr id="5" name="Título 1">
            <a:extLst>
              <a:ext uri="{FF2B5EF4-FFF2-40B4-BE49-F238E27FC236}">
                <a16:creationId xmlns:a16="http://schemas.microsoft.com/office/drawing/2014/main" id="{937DBF9E-ED58-45C1-B2FF-6273B4772E14}"/>
              </a:ext>
            </a:extLst>
          </p:cNvPr>
          <p:cNvSpPr txBox="1">
            <a:spLocks/>
          </p:cNvSpPr>
          <p:nvPr/>
        </p:nvSpPr>
        <p:spPr>
          <a:xfrm>
            <a:off x="992653" y="666357"/>
            <a:ext cx="7772400" cy="857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70BE97"/>
                </a:solidFill>
                <a:latin typeface="Arial Narrow"/>
                <a:cs typeface="Arial Narrow"/>
              </a:rPr>
              <a:t>Impacto</a:t>
            </a:r>
          </a:p>
        </p:txBody>
      </p:sp>
    </p:spTree>
    <p:extLst>
      <p:ext uri="{BB962C8B-B14F-4D97-AF65-F5344CB8AC3E}">
        <p14:creationId xmlns:p14="http://schemas.microsoft.com/office/powerpoint/2010/main" val="20802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7DBF9E-ED58-45C1-B2FF-6273B4772E14}"/>
              </a:ext>
            </a:extLst>
          </p:cNvPr>
          <p:cNvSpPr txBox="1">
            <a:spLocks/>
          </p:cNvSpPr>
          <p:nvPr/>
        </p:nvSpPr>
        <p:spPr>
          <a:xfrm>
            <a:off x="992653" y="666357"/>
            <a:ext cx="7772400" cy="857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rgbClr val="70BE97"/>
                </a:solidFill>
                <a:latin typeface="Arial Narrow"/>
                <a:cs typeface="Arial Narrow"/>
              </a:rPr>
              <a:t>Actividades Ejecutadas a la fecha</a:t>
            </a:r>
            <a:endParaRPr lang="es-ES" sz="3600" b="1" dirty="0">
              <a:solidFill>
                <a:srgbClr val="70BE97"/>
              </a:solidFill>
              <a:latin typeface="Arial Narrow"/>
              <a:cs typeface="Arial Narrow"/>
            </a:endParaRPr>
          </a:p>
        </p:txBody>
      </p:sp>
      <p:graphicFrame>
        <p:nvGraphicFramePr>
          <p:cNvPr id="2" name="Diagrama 1">
            <a:extLst>
              <a:ext uri="{FF2B5EF4-FFF2-40B4-BE49-F238E27FC236}">
                <a16:creationId xmlns:a16="http://schemas.microsoft.com/office/drawing/2014/main" id="{8A99C6FD-CB33-4A89-8167-8A009BCF6E2E}"/>
              </a:ext>
            </a:extLst>
          </p:cNvPr>
          <p:cNvGraphicFramePr/>
          <p:nvPr>
            <p:extLst/>
          </p:nvPr>
        </p:nvGraphicFramePr>
        <p:xfrm>
          <a:off x="738909" y="1366982"/>
          <a:ext cx="11092873" cy="5491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CF5AA460-0D85-470D-BF6B-ED1E1F6B0573}"/>
              </a:ext>
            </a:extLst>
          </p:cNvPr>
          <p:cNvSpPr txBox="1">
            <a:spLocks/>
          </p:cNvSpPr>
          <p:nvPr/>
        </p:nvSpPr>
        <p:spPr>
          <a:xfrm>
            <a:off x="738909" y="4313382"/>
            <a:ext cx="10644291" cy="443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smtClean="0">
                <a:solidFill>
                  <a:srgbClr val="70BE97"/>
                </a:solidFill>
                <a:latin typeface="Arial Narrow"/>
                <a:cs typeface="Arial Narrow"/>
              </a:rPr>
              <a:t>   diciembre 2022 	              enero 	               febrero                        marzo		        junio	</a:t>
            </a:r>
            <a:endParaRPr lang="es-ES" sz="2000" b="1" dirty="0">
              <a:solidFill>
                <a:srgbClr val="70BE97"/>
              </a:solidFill>
              <a:latin typeface="Arial Narrow"/>
              <a:cs typeface="Arial Narrow"/>
            </a:endParaRPr>
          </a:p>
        </p:txBody>
      </p:sp>
    </p:spTree>
    <p:extLst>
      <p:ext uri="{BB962C8B-B14F-4D97-AF65-F5344CB8AC3E}">
        <p14:creationId xmlns:p14="http://schemas.microsoft.com/office/powerpoint/2010/main" val="337010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7DBF9E-ED58-45C1-B2FF-6273B4772E14}"/>
              </a:ext>
            </a:extLst>
          </p:cNvPr>
          <p:cNvSpPr txBox="1">
            <a:spLocks/>
          </p:cNvSpPr>
          <p:nvPr/>
        </p:nvSpPr>
        <p:spPr>
          <a:xfrm>
            <a:off x="1404798" y="522357"/>
            <a:ext cx="8403347" cy="857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rgbClr val="70BE97"/>
                </a:solidFill>
                <a:latin typeface="Arial Narrow"/>
                <a:cs typeface="Arial Narrow"/>
              </a:rPr>
              <a:t>Proyección de Actividades por ejecutar 2023</a:t>
            </a:r>
            <a:endParaRPr lang="es-ES" sz="3600" b="1" dirty="0">
              <a:solidFill>
                <a:srgbClr val="70BE97"/>
              </a:solidFill>
              <a:latin typeface="Arial Narrow"/>
              <a:cs typeface="Arial Narrow"/>
            </a:endParaRPr>
          </a:p>
        </p:txBody>
      </p:sp>
      <p:graphicFrame>
        <p:nvGraphicFramePr>
          <p:cNvPr id="2" name="Diagrama 1">
            <a:extLst>
              <a:ext uri="{FF2B5EF4-FFF2-40B4-BE49-F238E27FC236}">
                <a16:creationId xmlns:a16="http://schemas.microsoft.com/office/drawing/2014/main" id="{8A99C6FD-CB33-4A89-8167-8A009BCF6E2E}"/>
              </a:ext>
            </a:extLst>
          </p:cNvPr>
          <p:cNvGraphicFramePr/>
          <p:nvPr>
            <p:extLst/>
          </p:nvPr>
        </p:nvGraphicFramePr>
        <p:xfrm>
          <a:off x="461818" y="1070884"/>
          <a:ext cx="11730182" cy="5417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1C53CC4B-C0E7-4D2F-8C24-9EA9D44D0F33}"/>
              </a:ext>
            </a:extLst>
          </p:cNvPr>
          <p:cNvSpPr/>
          <p:nvPr/>
        </p:nvSpPr>
        <p:spPr>
          <a:xfrm>
            <a:off x="461818" y="6026192"/>
            <a:ext cx="7310546" cy="461819"/>
          </a:xfrm>
          <a:prstGeom prst="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602B"/>
                </a:solidFill>
              </a:rPr>
              <a:t>Ajuste </a:t>
            </a:r>
            <a:r>
              <a:rPr lang="es-CO" dirty="0">
                <a:solidFill>
                  <a:srgbClr val="00602B"/>
                </a:solidFill>
              </a:rPr>
              <a:t>de funcionalidades </a:t>
            </a:r>
            <a:r>
              <a:rPr lang="es-CO" dirty="0" smtClean="0">
                <a:solidFill>
                  <a:srgbClr val="00602B"/>
                </a:solidFill>
              </a:rPr>
              <a:t>(Desarrollo) </a:t>
            </a:r>
            <a:endParaRPr lang="es-CO" dirty="0">
              <a:solidFill>
                <a:srgbClr val="00602B"/>
              </a:solidFill>
            </a:endParaRPr>
          </a:p>
        </p:txBody>
      </p:sp>
      <p:sp>
        <p:nvSpPr>
          <p:cNvPr id="6" name="Título 1">
            <a:extLst>
              <a:ext uri="{FF2B5EF4-FFF2-40B4-BE49-F238E27FC236}">
                <a16:creationId xmlns:a16="http://schemas.microsoft.com/office/drawing/2014/main" id="{54B4888A-6FFF-441C-9D4D-BDF9BEBE4847}"/>
              </a:ext>
            </a:extLst>
          </p:cNvPr>
          <p:cNvSpPr txBox="1">
            <a:spLocks/>
          </p:cNvSpPr>
          <p:nvPr/>
        </p:nvSpPr>
        <p:spPr>
          <a:xfrm>
            <a:off x="674254" y="3943927"/>
            <a:ext cx="11212946" cy="443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solidFill>
                  <a:srgbClr val="70BE97"/>
                </a:solidFill>
                <a:latin typeface="Arial Narrow"/>
                <a:cs typeface="Arial Narrow"/>
              </a:rPr>
              <a:t> </a:t>
            </a:r>
            <a:r>
              <a:rPr lang="es-ES" sz="2000" b="1" dirty="0" smtClean="0">
                <a:solidFill>
                  <a:srgbClr val="70BE97"/>
                </a:solidFill>
                <a:latin typeface="Arial Narrow"/>
                <a:cs typeface="Arial Narrow"/>
              </a:rPr>
              <a:t>              julio- agosto                                        septiembre 		               octubre</a:t>
            </a:r>
            <a:endParaRPr lang="es-ES" sz="2000" b="1" dirty="0">
              <a:solidFill>
                <a:srgbClr val="70BE97"/>
              </a:solidFill>
              <a:latin typeface="Arial Narrow"/>
              <a:cs typeface="Arial Narrow"/>
            </a:endParaRPr>
          </a:p>
        </p:txBody>
      </p:sp>
    </p:spTree>
    <p:extLst>
      <p:ext uri="{BB962C8B-B14F-4D97-AF65-F5344CB8AC3E}">
        <p14:creationId xmlns:p14="http://schemas.microsoft.com/office/powerpoint/2010/main" val="19721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
          <p:cNvGrpSpPr/>
          <p:nvPr/>
        </p:nvGrpSpPr>
        <p:grpSpPr>
          <a:xfrm>
            <a:off x="7970874" y="0"/>
            <a:ext cx="4221126" cy="6858000"/>
            <a:chOff x="4922874" y="0"/>
            <a:chExt cx="4221126" cy="6858000"/>
          </a:xfrm>
        </p:grpSpPr>
        <p:pic>
          <p:nvPicPr>
            <p:cNvPr id="4"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
        <p:nvSpPr>
          <p:cNvPr id="7" name="Rectángulo 6"/>
          <p:cNvSpPr/>
          <p:nvPr/>
        </p:nvSpPr>
        <p:spPr>
          <a:xfrm>
            <a:off x="217283" y="2520128"/>
            <a:ext cx="10384325" cy="1200329"/>
          </a:xfrm>
          <a:prstGeom prst="rect">
            <a:avLst/>
          </a:prstGeom>
        </p:spPr>
        <p:txBody>
          <a:bodyPr wrap="square">
            <a:spAutoFit/>
          </a:bodyPr>
          <a:lstStyle/>
          <a:p>
            <a:pPr algn="ctr">
              <a:buClr>
                <a:srgbClr val="00B050"/>
              </a:buClr>
            </a:pPr>
            <a:r>
              <a:rPr lang="es-ES" sz="3600" b="1" dirty="0" smtClean="0">
                <a:solidFill>
                  <a:srgbClr val="00B050"/>
                </a:solidFill>
                <a:latin typeface="Arial"/>
                <a:ea typeface="Arial"/>
                <a:cs typeface="Arial"/>
                <a:sym typeface="Arial"/>
              </a:rPr>
              <a:t>5.</a:t>
            </a:r>
            <a:r>
              <a:rPr lang="es-ES" sz="3600" b="1" dirty="0" smtClean="0">
                <a:solidFill>
                  <a:schemeClr val="bg1">
                    <a:lumMod val="50000"/>
                  </a:schemeClr>
                </a:solidFill>
                <a:latin typeface="Arial"/>
                <a:ea typeface="Arial"/>
                <a:cs typeface="Arial"/>
                <a:sym typeface="Arial"/>
              </a:rPr>
              <a:t> </a:t>
            </a:r>
            <a:r>
              <a:rPr lang="es-ES" sz="3600" b="1" dirty="0" smtClean="0">
                <a:solidFill>
                  <a:schemeClr val="bg1">
                    <a:lumMod val="50000"/>
                  </a:schemeClr>
                </a:solidFill>
                <a:latin typeface="Arial"/>
                <a:ea typeface="Arial"/>
                <a:cs typeface="Arial"/>
              </a:rPr>
              <a:t>Propuesta </a:t>
            </a:r>
            <a:r>
              <a:rPr lang="es-ES" sz="3600" b="1" dirty="0">
                <a:solidFill>
                  <a:schemeClr val="bg1">
                    <a:lumMod val="50000"/>
                  </a:schemeClr>
                </a:solidFill>
                <a:latin typeface="Arial"/>
                <a:ea typeface="Arial"/>
                <a:cs typeface="Arial"/>
              </a:rPr>
              <a:t>de Actualización Política de Gestión de Riesgos para </a:t>
            </a:r>
            <a:r>
              <a:rPr lang="es-ES" sz="3600" b="1" dirty="0" smtClean="0">
                <a:solidFill>
                  <a:schemeClr val="bg1">
                    <a:lumMod val="50000"/>
                  </a:schemeClr>
                </a:solidFill>
                <a:latin typeface="Arial"/>
                <a:ea typeface="Arial"/>
                <a:cs typeface="Arial"/>
              </a:rPr>
              <a:t>aprobación</a:t>
            </a:r>
            <a:endParaRPr lang="es-ES" sz="3600" b="1" dirty="0">
              <a:solidFill>
                <a:schemeClr val="bg1">
                  <a:lumMod val="50000"/>
                </a:schemeClr>
              </a:solidFill>
              <a:latin typeface="Arial"/>
              <a:ea typeface="Arial"/>
              <a:cs typeface="Arial"/>
            </a:endParaRPr>
          </a:p>
        </p:txBody>
      </p:sp>
    </p:spTree>
    <p:extLst>
      <p:ext uri="{BB962C8B-B14F-4D97-AF65-F5344CB8AC3E}">
        <p14:creationId xmlns:p14="http://schemas.microsoft.com/office/powerpoint/2010/main" val="2352197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Título 1">
            <a:extLst>
              <a:ext uri="{FF2B5EF4-FFF2-40B4-BE49-F238E27FC236}">
                <a16:creationId xmlns:a16="http://schemas.microsoft.com/office/drawing/2014/main" id="{FEA5324F-4CB9-DBC4-482D-EE36775A5FF5}"/>
              </a:ext>
            </a:extLst>
          </p:cNvPr>
          <p:cNvSpPr>
            <a:spLocks noGrp="1"/>
          </p:cNvSpPr>
          <p:nvPr>
            <p:ph type="title"/>
          </p:nvPr>
        </p:nvSpPr>
        <p:spPr>
          <a:xfrm>
            <a:off x="424333" y="153495"/>
            <a:ext cx="11118605" cy="1200607"/>
          </a:xfrm>
        </p:spPr>
        <p:txBody>
          <a:bodyPr>
            <a:noAutofit/>
          </a:bodyPr>
          <a:lstStyle/>
          <a:p>
            <a:pPr algn="l" defTabSz="914400">
              <a:spcBef>
                <a:spcPct val="20000"/>
              </a:spcBef>
            </a:pPr>
            <a:r>
              <a:rPr lang="es-MX" sz="3200" b="1" dirty="0">
                <a:ln w="0"/>
                <a:solidFill>
                  <a:srgbClr val="FFB819"/>
                </a:solidFill>
                <a:effectLst>
                  <a:outerShdw blurRad="38100" dist="25400" dir="5400000" algn="ctr" rotWithShape="0">
                    <a:srgbClr val="6E747A">
                      <a:alpha val="43000"/>
                    </a:srgbClr>
                  </a:outerShdw>
                </a:effectLst>
                <a:latin typeface="+mn-lt"/>
                <a:ea typeface="+mn-ea"/>
                <a:cs typeface="+mn-cs"/>
              </a:rPr>
              <a:t>Temas Actualizados e Incluidos en la nueva Versión de la Política de Administración del Riesgo CVP</a:t>
            </a:r>
          </a:p>
        </p:txBody>
      </p:sp>
      <p:sp>
        <p:nvSpPr>
          <p:cNvPr id="3" name="Rectángulo 2"/>
          <p:cNvSpPr/>
          <p:nvPr/>
        </p:nvSpPr>
        <p:spPr>
          <a:xfrm>
            <a:off x="70164" y="4305577"/>
            <a:ext cx="3009242" cy="1323439"/>
          </a:xfrm>
          <a:prstGeom prst="rect">
            <a:avLst/>
          </a:prstGeom>
        </p:spPr>
        <p:txBody>
          <a:bodyPr wrap="square">
            <a:spAutoFit/>
          </a:bodyPr>
          <a:lstStyle/>
          <a:p>
            <a:pPr algn="just"/>
            <a:r>
              <a:rPr lang="es-ES" sz="1600" dirty="0"/>
              <a:t>Guía para la Administración del Riesgo y el Diseño de Controles en Entidades Públicas - </a:t>
            </a:r>
            <a:r>
              <a:rPr lang="es-ES" sz="1600" b="1" dirty="0"/>
              <a:t>Versión 6 de noviembre de 2022, expedida DAFP”, </a:t>
            </a:r>
            <a:endParaRPr lang="es-CO" sz="1600" b="1" dirty="0"/>
          </a:p>
        </p:txBody>
      </p:sp>
      <p:sp>
        <p:nvSpPr>
          <p:cNvPr id="4" name="Rectángulo 3"/>
          <p:cNvSpPr/>
          <p:nvPr/>
        </p:nvSpPr>
        <p:spPr>
          <a:xfrm>
            <a:off x="3377613" y="4305577"/>
            <a:ext cx="3156247" cy="1384995"/>
          </a:xfrm>
          <a:prstGeom prst="rect">
            <a:avLst/>
          </a:prstGeom>
        </p:spPr>
        <p:txBody>
          <a:bodyPr wrap="square">
            <a:spAutoFit/>
          </a:bodyPr>
          <a:lstStyle/>
          <a:p>
            <a:pPr algn="just"/>
            <a:r>
              <a:rPr lang="es-CO" sz="1400" dirty="0">
                <a:solidFill>
                  <a:schemeClr val="accent2"/>
                </a:solidFill>
                <a:latin typeface="Arial" panose="020B0604020202020204" pitchFamily="34" charset="0"/>
                <a:cs typeface="Arial" panose="020B0604020202020204" pitchFamily="34" charset="0"/>
              </a:rPr>
              <a:t>Documento Técnico “Adaptación de Medidas de Prevención y Mitigación del Riesgo del Lavado de Activos, Financiación del Terrorismo en las Entidades del Distrito Capital – </a:t>
            </a:r>
            <a:r>
              <a:rPr lang="es-CO" sz="1400" b="1" dirty="0">
                <a:solidFill>
                  <a:schemeClr val="accent2"/>
                </a:solidFill>
                <a:latin typeface="Arial" panose="020B0604020202020204" pitchFamily="34" charset="0"/>
                <a:cs typeface="Arial" panose="020B0604020202020204" pitchFamily="34" charset="0"/>
              </a:rPr>
              <a:t>versión 1 Diciembre 29 2022 </a:t>
            </a:r>
            <a:endParaRPr lang="es-CO" sz="1400" b="1" dirty="0"/>
          </a:p>
        </p:txBody>
      </p:sp>
      <p:grpSp>
        <p:nvGrpSpPr>
          <p:cNvPr id="6" name="Grupo 5">
            <a:extLst>
              <a:ext uri="{FF2B5EF4-FFF2-40B4-BE49-F238E27FC236}">
                <a16:creationId xmlns:a16="http://schemas.microsoft.com/office/drawing/2014/main" id="{52C81909-BEDA-C05B-3311-5B61C02F48A9}"/>
              </a:ext>
            </a:extLst>
          </p:cNvPr>
          <p:cNvGrpSpPr/>
          <p:nvPr/>
        </p:nvGrpSpPr>
        <p:grpSpPr>
          <a:xfrm>
            <a:off x="557903" y="1995271"/>
            <a:ext cx="2041521" cy="1892647"/>
            <a:chOff x="186072" y="316196"/>
            <a:chExt cx="1768167" cy="1853469"/>
          </a:xfrm>
        </p:grpSpPr>
        <p:sp>
          <p:nvSpPr>
            <p:cNvPr id="7" name="Elipse 6">
              <a:extLst>
                <a:ext uri="{FF2B5EF4-FFF2-40B4-BE49-F238E27FC236}">
                  <a16:creationId xmlns:a16="http://schemas.microsoft.com/office/drawing/2014/main" id="{A23E7EF0-3EE2-E057-89B9-6E6CBE48ABF8}"/>
                </a:ext>
              </a:extLst>
            </p:cNvPr>
            <p:cNvSpPr/>
            <p:nvPr/>
          </p:nvSpPr>
          <p:spPr>
            <a:xfrm>
              <a:off x="186072" y="316196"/>
              <a:ext cx="1768167" cy="1853469"/>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s-MX"/>
            </a:p>
          </p:txBody>
        </p:sp>
        <p:sp>
          <p:nvSpPr>
            <p:cNvPr id="8" name="Elipse 4">
              <a:extLst>
                <a:ext uri="{FF2B5EF4-FFF2-40B4-BE49-F238E27FC236}">
                  <a16:creationId xmlns:a16="http://schemas.microsoft.com/office/drawing/2014/main" id="{81668F9A-15C5-646D-8E8A-40BE1701F205}"/>
                </a:ext>
              </a:extLst>
            </p:cNvPr>
            <p:cNvSpPr txBox="1"/>
            <p:nvPr/>
          </p:nvSpPr>
          <p:spPr>
            <a:xfrm>
              <a:off x="445014" y="587630"/>
              <a:ext cx="1250283" cy="1310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chemeClr val="accent1"/>
                  </a:solidFill>
                </a:rPr>
                <a:t>Se incluyen lineamientos para los riesgos de FISCALES</a:t>
              </a:r>
            </a:p>
          </p:txBody>
        </p:sp>
      </p:grpSp>
      <p:grpSp>
        <p:nvGrpSpPr>
          <p:cNvPr id="9" name="Grupo 8">
            <a:extLst>
              <a:ext uri="{FF2B5EF4-FFF2-40B4-BE49-F238E27FC236}">
                <a16:creationId xmlns:a16="http://schemas.microsoft.com/office/drawing/2014/main" id="{9F6BAAC1-88AB-139B-6B01-A62484118A69}"/>
              </a:ext>
            </a:extLst>
          </p:cNvPr>
          <p:cNvGrpSpPr/>
          <p:nvPr/>
        </p:nvGrpSpPr>
        <p:grpSpPr>
          <a:xfrm>
            <a:off x="3799049" y="1978493"/>
            <a:ext cx="2123579" cy="2081779"/>
            <a:chOff x="2641586" y="333987"/>
            <a:chExt cx="1892647" cy="1892647"/>
          </a:xfrm>
        </p:grpSpPr>
        <p:sp>
          <p:nvSpPr>
            <p:cNvPr id="10" name="Elipse 9">
              <a:extLst>
                <a:ext uri="{FF2B5EF4-FFF2-40B4-BE49-F238E27FC236}">
                  <a16:creationId xmlns:a16="http://schemas.microsoft.com/office/drawing/2014/main" id="{70A5918E-1A48-F8AC-F039-0FAB5849559B}"/>
                </a:ext>
              </a:extLst>
            </p:cNvPr>
            <p:cNvSpPr/>
            <p:nvPr/>
          </p:nvSpPr>
          <p:spPr>
            <a:xfrm>
              <a:off x="2641586" y="333987"/>
              <a:ext cx="1892647" cy="1892647"/>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s-MX"/>
            </a:p>
          </p:txBody>
        </p:sp>
        <p:sp>
          <p:nvSpPr>
            <p:cNvPr id="11" name="Elipse 4">
              <a:extLst>
                <a:ext uri="{FF2B5EF4-FFF2-40B4-BE49-F238E27FC236}">
                  <a16:creationId xmlns:a16="http://schemas.microsoft.com/office/drawing/2014/main" id="{3532D9CF-D0C1-E275-AB1E-FF0A9C937CDD}"/>
                </a:ext>
              </a:extLst>
            </p:cNvPr>
            <p:cNvSpPr txBox="1"/>
            <p:nvPr/>
          </p:nvSpPr>
          <p:spPr>
            <a:xfrm>
              <a:off x="2918758" y="611159"/>
              <a:ext cx="1338303" cy="1338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chemeClr val="accent2"/>
                  </a:solidFill>
                </a:rPr>
                <a:t>Se incluyen lineamientos para los riesgos de SARLAFT </a:t>
              </a:r>
            </a:p>
          </p:txBody>
        </p:sp>
      </p:grpSp>
      <p:grpSp>
        <p:nvGrpSpPr>
          <p:cNvPr id="12" name="Grupo 11">
            <a:extLst>
              <a:ext uri="{FF2B5EF4-FFF2-40B4-BE49-F238E27FC236}">
                <a16:creationId xmlns:a16="http://schemas.microsoft.com/office/drawing/2014/main" id="{B8A35187-6D92-86BA-C4B6-126269B28913}"/>
              </a:ext>
            </a:extLst>
          </p:cNvPr>
          <p:cNvGrpSpPr/>
          <p:nvPr/>
        </p:nvGrpSpPr>
        <p:grpSpPr>
          <a:xfrm>
            <a:off x="7296677" y="1068999"/>
            <a:ext cx="1860253" cy="1760840"/>
            <a:chOff x="5021092" y="389256"/>
            <a:chExt cx="1860253" cy="1760840"/>
          </a:xfrm>
        </p:grpSpPr>
        <p:sp>
          <p:nvSpPr>
            <p:cNvPr id="13" name="Elipse 12">
              <a:extLst>
                <a:ext uri="{FF2B5EF4-FFF2-40B4-BE49-F238E27FC236}">
                  <a16:creationId xmlns:a16="http://schemas.microsoft.com/office/drawing/2014/main" id="{6C828EEC-0977-B471-7B3F-C81D094F11F9}"/>
                </a:ext>
              </a:extLst>
            </p:cNvPr>
            <p:cNvSpPr/>
            <p:nvPr/>
          </p:nvSpPr>
          <p:spPr>
            <a:xfrm>
              <a:off x="5021092" y="389256"/>
              <a:ext cx="1860253" cy="1760840"/>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s-MX"/>
            </a:p>
          </p:txBody>
        </p:sp>
        <p:sp>
          <p:nvSpPr>
            <p:cNvPr id="14" name="Elipse 4">
              <a:extLst>
                <a:ext uri="{FF2B5EF4-FFF2-40B4-BE49-F238E27FC236}">
                  <a16:creationId xmlns:a16="http://schemas.microsoft.com/office/drawing/2014/main" id="{AFC853F0-6979-010F-7ED0-28732FF68E4F}"/>
                </a:ext>
              </a:extLst>
            </p:cNvPr>
            <p:cNvSpPr txBox="1"/>
            <p:nvPr/>
          </p:nvSpPr>
          <p:spPr>
            <a:xfrm>
              <a:off x="5293520" y="647125"/>
              <a:ext cx="1315397" cy="1245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Tabla de impacto y probabilidad riesgos de gestión *</a:t>
              </a:r>
            </a:p>
          </p:txBody>
        </p:sp>
      </p:grpSp>
      <p:grpSp>
        <p:nvGrpSpPr>
          <p:cNvPr id="15" name="Grupo 14">
            <a:extLst>
              <a:ext uri="{FF2B5EF4-FFF2-40B4-BE49-F238E27FC236}">
                <a16:creationId xmlns:a16="http://schemas.microsoft.com/office/drawing/2014/main" id="{B0760B1A-D95B-BF42-DFD7-3F2CA5084D51}"/>
              </a:ext>
            </a:extLst>
          </p:cNvPr>
          <p:cNvGrpSpPr/>
          <p:nvPr/>
        </p:nvGrpSpPr>
        <p:grpSpPr>
          <a:xfrm>
            <a:off x="9448508" y="2567710"/>
            <a:ext cx="1802852" cy="1767290"/>
            <a:chOff x="7285842" y="387568"/>
            <a:chExt cx="1802852" cy="1767290"/>
          </a:xfrm>
        </p:grpSpPr>
        <p:sp>
          <p:nvSpPr>
            <p:cNvPr id="16" name="Elipse 15">
              <a:extLst>
                <a:ext uri="{FF2B5EF4-FFF2-40B4-BE49-F238E27FC236}">
                  <a16:creationId xmlns:a16="http://schemas.microsoft.com/office/drawing/2014/main" id="{8E7C3EEF-B01B-CBDE-3920-7C6D844204F7}"/>
                </a:ext>
              </a:extLst>
            </p:cNvPr>
            <p:cNvSpPr/>
            <p:nvPr/>
          </p:nvSpPr>
          <p:spPr>
            <a:xfrm>
              <a:off x="7285842" y="387568"/>
              <a:ext cx="1802852" cy="1767290"/>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s-MX"/>
            </a:p>
          </p:txBody>
        </p:sp>
        <p:sp>
          <p:nvSpPr>
            <p:cNvPr id="17" name="Elipse 4">
              <a:extLst>
                <a:ext uri="{FF2B5EF4-FFF2-40B4-BE49-F238E27FC236}">
                  <a16:creationId xmlns:a16="http://schemas.microsoft.com/office/drawing/2014/main" id="{02F12993-60B7-4B40-2780-0689AA101171}"/>
                </a:ext>
              </a:extLst>
            </p:cNvPr>
            <p:cNvSpPr txBox="1"/>
            <p:nvPr/>
          </p:nvSpPr>
          <p:spPr>
            <a:xfrm>
              <a:off x="7549864" y="646382"/>
              <a:ext cx="1274808" cy="1249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Tabla de opciones de tratamiento del riesgo </a:t>
              </a:r>
            </a:p>
          </p:txBody>
        </p:sp>
      </p:grpSp>
      <p:grpSp>
        <p:nvGrpSpPr>
          <p:cNvPr id="18" name="Grupo 17">
            <a:extLst>
              <a:ext uri="{FF2B5EF4-FFF2-40B4-BE49-F238E27FC236}">
                <a16:creationId xmlns:a16="http://schemas.microsoft.com/office/drawing/2014/main" id="{E06FB7CF-1E9E-CF2A-8DB2-FC0EBDB7BA0A}"/>
              </a:ext>
            </a:extLst>
          </p:cNvPr>
          <p:cNvGrpSpPr/>
          <p:nvPr/>
        </p:nvGrpSpPr>
        <p:grpSpPr>
          <a:xfrm>
            <a:off x="7569105" y="4218799"/>
            <a:ext cx="2036289" cy="1896775"/>
            <a:chOff x="9487252" y="285403"/>
            <a:chExt cx="2083319" cy="1957129"/>
          </a:xfrm>
        </p:grpSpPr>
        <p:sp>
          <p:nvSpPr>
            <p:cNvPr id="19" name="Elipse 18">
              <a:extLst>
                <a:ext uri="{FF2B5EF4-FFF2-40B4-BE49-F238E27FC236}">
                  <a16:creationId xmlns:a16="http://schemas.microsoft.com/office/drawing/2014/main" id="{8D058F94-784E-7942-5AE9-44EFBEA6F81A}"/>
                </a:ext>
              </a:extLst>
            </p:cNvPr>
            <p:cNvSpPr/>
            <p:nvPr/>
          </p:nvSpPr>
          <p:spPr>
            <a:xfrm>
              <a:off x="9487252" y="285403"/>
              <a:ext cx="2083319" cy="1957129"/>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s-MX"/>
            </a:p>
          </p:txBody>
        </p:sp>
        <p:sp>
          <p:nvSpPr>
            <p:cNvPr id="20" name="Elipse 4">
              <a:extLst>
                <a:ext uri="{FF2B5EF4-FFF2-40B4-BE49-F238E27FC236}">
                  <a16:creationId xmlns:a16="http://schemas.microsoft.com/office/drawing/2014/main" id="{4F6F828F-B94C-3508-EFE3-EBF54505C694}"/>
                </a:ext>
              </a:extLst>
            </p:cNvPr>
            <p:cNvSpPr txBox="1"/>
            <p:nvPr/>
          </p:nvSpPr>
          <p:spPr>
            <a:xfrm>
              <a:off x="9792347" y="572018"/>
              <a:ext cx="1473129" cy="13838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33425">
                <a:lnSpc>
                  <a:spcPct val="90000"/>
                </a:lnSpc>
                <a:spcBef>
                  <a:spcPct val="0"/>
                </a:spcBef>
                <a:spcAft>
                  <a:spcPct val="35000"/>
                </a:spcAft>
                <a:buNone/>
              </a:pPr>
              <a:r>
                <a:rPr lang="es-MX" sz="1650" kern="1200" dirty="0"/>
                <a:t>Responsabilidades y roles</a:t>
              </a:r>
            </a:p>
            <a:p>
              <a:pPr marL="0" lvl="0" indent="0" algn="ctr" defTabSz="733425">
                <a:lnSpc>
                  <a:spcPct val="90000"/>
                </a:lnSpc>
                <a:spcBef>
                  <a:spcPct val="0"/>
                </a:spcBef>
                <a:spcAft>
                  <a:spcPct val="35000"/>
                </a:spcAft>
                <a:buNone/>
              </a:pPr>
              <a:r>
                <a:rPr lang="es-MX" b="1" kern="1200" dirty="0">
                  <a:solidFill>
                    <a:schemeClr val="accent2"/>
                  </a:solidFill>
                </a:rPr>
                <a:t>Oficial de Cumplimiento</a:t>
              </a:r>
            </a:p>
          </p:txBody>
        </p:sp>
      </p:grpSp>
    </p:spTree>
    <p:extLst>
      <p:ext uri="{BB962C8B-B14F-4D97-AF65-F5344CB8AC3E}">
        <p14:creationId xmlns:p14="http://schemas.microsoft.com/office/powerpoint/2010/main" val="2581037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Título 1">
            <a:extLst>
              <a:ext uri="{FF2B5EF4-FFF2-40B4-BE49-F238E27FC236}">
                <a16:creationId xmlns:a16="http://schemas.microsoft.com/office/drawing/2014/main" id="{FEA5324F-4CB9-DBC4-482D-EE36775A5FF5}"/>
              </a:ext>
            </a:extLst>
          </p:cNvPr>
          <p:cNvSpPr>
            <a:spLocks noGrp="1"/>
          </p:cNvSpPr>
          <p:nvPr>
            <p:ph type="title"/>
          </p:nvPr>
        </p:nvSpPr>
        <p:spPr>
          <a:xfrm>
            <a:off x="441425" y="230407"/>
            <a:ext cx="11118605" cy="1200607"/>
          </a:xfrm>
        </p:spPr>
        <p:txBody>
          <a:bodyPr>
            <a:noAutofit/>
          </a:bodyPr>
          <a:lstStyle/>
          <a:p>
            <a:pPr algn="l" defTabSz="914400">
              <a:spcBef>
                <a:spcPct val="20000"/>
              </a:spcBef>
            </a:pPr>
            <a:r>
              <a:rPr lang="es-MX" sz="3200" b="1" dirty="0">
                <a:ln w="0"/>
                <a:solidFill>
                  <a:srgbClr val="FFB819"/>
                </a:solidFill>
                <a:effectLst>
                  <a:outerShdw blurRad="38100" dist="25400" dir="5400000" algn="ctr" rotWithShape="0">
                    <a:srgbClr val="6E747A">
                      <a:alpha val="43000"/>
                    </a:srgbClr>
                  </a:outerShdw>
                </a:effectLst>
                <a:latin typeface="+mn-lt"/>
                <a:ea typeface="+mn-ea"/>
                <a:cs typeface="+mn-cs"/>
              </a:rPr>
              <a:t>Temas Actualizados e Incluidos en la nueva Versión de la Política de Administración del Riesgo CVP</a:t>
            </a:r>
          </a:p>
        </p:txBody>
      </p:sp>
      <p:sp>
        <p:nvSpPr>
          <p:cNvPr id="7" name="Elipse 4">
            <a:extLst>
              <a:ext uri="{FF2B5EF4-FFF2-40B4-BE49-F238E27FC236}">
                <a16:creationId xmlns:a16="http://schemas.microsoft.com/office/drawing/2014/main" id="{DD576C87-357F-3768-43A3-9E1034AD216C}"/>
              </a:ext>
            </a:extLst>
          </p:cNvPr>
          <p:cNvSpPr txBox="1"/>
          <p:nvPr/>
        </p:nvSpPr>
        <p:spPr>
          <a:xfrm>
            <a:off x="8162007" y="1694354"/>
            <a:ext cx="1338588" cy="1288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400" kern="1200" dirty="0"/>
              <a:t>Se ajusta la tabla de probabilidad para los riesgos de gestión **</a:t>
            </a:r>
          </a:p>
        </p:txBody>
      </p:sp>
      <p:pic>
        <p:nvPicPr>
          <p:cNvPr id="11" name="Imagen 10">
            <a:extLst>
              <a:ext uri="{FF2B5EF4-FFF2-40B4-BE49-F238E27FC236}">
                <a16:creationId xmlns:a16="http://schemas.microsoft.com/office/drawing/2014/main" id="{8B6987A4-D55D-9918-1713-70C0C6482E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25" y="2897808"/>
            <a:ext cx="5118374" cy="2994468"/>
          </a:xfrm>
          <a:prstGeom prst="rect">
            <a:avLst/>
          </a:prstGeom>
          <a:noFill/>
          <a:ln>
            <a:noFill/>
          </a:ln>
        </p:spPr>
      </p:pic>
      <p:pic>
        <p:nvPicPr>
          <p:cNvPr id="12" name="Imagen 11">
            <a:extLst>
              <a:ext uri="{FF2B5EF4-FFF2-40B4-BE49-F238E27FC236}">
                <a16:creationId xmlns:a16="http://schemas.microsoft.com/office/drawing/2014/main" id="{FA5C03EA-98A6-7178-068C-C39916296D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3414" y="2925279"/>
            <a:ext cx="4935774" cy="2994468"/>
          </a:xfrm>
          <a:prstGeom prst="rect">
            <a:avLst/>
          </a:prstGeom>
          <a:noFill/>
          <a:ln>
            <a:noFill/>
          </a:ln>
        </p:spPr>
      </p:pic>
      <p:sp>
        <p:nvSpPr>
          <p:cNvPr id="2" name="Rectángulo 1"/>
          <p:cNvSpPr/>
          <p:nvPr/>
        </p:nvSpPr>
        <p:spPr>
          <a:xfrm>
            <a:off x="441425" y="1597637"/>
            <a:ext cx="5040245" cy="960849"/>
          </a:xfrm>
          <a:prstGeom prst="rect">
            <a:avLst/>
          </a:prstGeom>
          <a:solidFill>
            <a:schemeClr val="accent1">
              <a:lumMod val="20000"/>
              <a:lumOff val="80000"/>
            </a:schemeClr>
          </a:solidFill>
        </p:spPr>
        <p:txBody>
          <a:bodyPr wrap="square">
            <a:spAutoFit/>
          </a:bodyPr>
          <a:lstStyle/>
          <a:p>
            <a:pPr algn="just"/>
            <a:r>
              <a:rPr lang="es-CO" sz="1400" dirty="0">
                <a:latin typeface="Arial" panose="020B0604020202020204" pitchFamily="34" charset="0"/>
              </a:rPr>
              <a:t>En conformidad a la metodología definida por el DAFP, al acuerdo 5 de 1998 y a las que establece los criterios para definir el nivel de impacto tomando como base de medición los SMLV</a:t>
            </a:r>
          </a:p>
        </p:txBody>
      </p:sp>
      <p:sp>
        <p:nvSpPr>
          <p:cNvPr id="3" name="Rectángulo 2"/>
          <p:cNvSpPr/>
          <p:nvPr/>
        </p:nvSpPr>
        <p:spPr>
          <a:xfrm>
            <a:off x="6223704" y="1593371"/>
            <a:ext cx="5215193" cy="1169551"/>
          </a:xfrm>
          <a:prstGeom prst="rect">
            <a:avLst/>
          </a:prstGeom>
          <a:solidFill>
            <a:schemeClr val="accent1">
              <a:lumMod val="20000"/>
              <a:lumOff val="80000"/>
            </a:schemeClr>
          </a:solidFill>
        </p:spPr>
        <p:txBody>
          <a:bodyPr wrap="square">
            <a:spAutoFit/>
          </a:bodyPr>
          <a:lstStyle/>
          <a:p>
            <a:r>
              <a:rPr lang="es-CO" sz="1400" dirty="0">
                <a:latin typeface="Arial" panose="020B0604020202020204" pitchFamily="34" charset="0"/>
              </a:rPr>
              <a:t>Se basaron en el análisis histórico de: Viabilidades generadas en las vigencias (dato promedio) basados en al POAI 2022 de acuerdo con las solicitudes recibidas de cada proyecto y los pagos realizados por parte de la Entidad dentro de las vigencias 2021 y 2022</a:t>
            </a:r>
            <a:endParaRPr lang="es-CO" sz="1400" dirty="0"/>
          </a:p>
        </p:txBody>
      </p:sp>
    </p:spTree>
    <p:extLst>
      <p:ext uri="{BB962C8B-B14F-4D97-AF65-F5344CB8AC3E}">
        <p14:creationId xmlns:p14="http://schemas.microsoft.com/office/powerpoint/2010/main" val="9234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85CEE6E-8A7F-13E0-4879-79566BAD5A98}"/>
              </a:ext>
            </a:extLst>
          </p:cNvPr>
          <p:cNvPicPr>
            <a:picLocks noChangeAspect="1"/>
          </p:cNvPicPr>
          <p:nvPr/>
        </p:nvPicPr>
        <p:blipFill>
          <a:blip r:embed="rId2"/>
          <a:stretch>
            <a:fillRect/>
          </a:stretch>
        </p:blipFill>
        <p:spPr>
          <a:xfrm>
            <a:off x="4628830" y="4311459"/>
            <a:ext cx="3984637" cy="2183106"/>
          </a:xfrm>
          <a:prstGeom prst="rect">
            <a:avLst/>
          </a:prstGeom>
        </p:spPr>
      </p:pic>
      <p:pic>
        <p:nvPicPr>
          <p:cNvPr id="9" name="Imagen 8">
            <a:extLst>
              <a:ext uri="{FF2B5EF4-FFF2-40B4-BE49-F238E27FC236}">
                <a16:creationId xmlns:a16="http://schemas.microsoft.com/office/drawing/2014/main" id="{86BD4A04-FF8F-1AA3-54B7-73A6C4C7B808}"/>
              </a:ext>
            </a:extLst>
          </p:cNvPr>
          <p:cNvPicPr>
            <a:picLocks noChangeAspect="1"/>
          </p:cNvPicPr>
          <p:nvPr/>
        </p:nvPicPr>
        <p:blipFill>
          <a:blip r:embed="rId3"/>
          <a:stretch>
            <a:fillRect/>
          </a:stretch>
        </p:blipFill>
        <p:spPr>
          <a:xfrm>
            <a:off x="848201" y="1400479"/>
            <a:ext cx="3385150" cy="4443434"/>
          </a:xfrm>
          <a:prstGeom prst="rect">
            <a:avLst/>
          </a:prstGeom>
          <a:effectLst>
            <a:innerShdw blurRad="114300">
              <a:srgbClr val="00B0F0"/>
            </a:innerShdw>
          </a:effectLst>
        </p:spPr>
      </p:pic>
      <p:sp useBgFill="1">
        <p:nvSpPr>
          <p:cNvPr id="12" name="Título 1">
            <a:extLst>
              <a:ext uri="{FF2B5EF4-FFF2-40B4-BE49-F238E27FC236}">
                <a16:creationId xmlns:a16="http://schemas.microsoft.com/office/drawing/2014/main" id="{ED21AA4A-7E9B-722A-B61F-46ECBA1DBC4A}"/>
              </a:ext>
            </a:extLst>
          </p:cNvPr>
          <p:cNvSpPr>
            <a:spLocks noGrp="1"/>
          </p:cNvSpPr>
          <p:nvPr>
            <p:ph type="title"/>
          </p:nvPr>
        </p:nvSpPr>
        <p:spPr>
          <a:xfrm>
            <a:off x="452722" y="199872"/>
            <a:ext cx="11118605" cy="1200607"/>
          </a:xfrm>
        </p:spPr>
        <p:txBody>
          <a:bodyPr>
            <a:noAutofit/>
          </a:bodyPr>
          <a:lstStyle/>
          <a:p>
            <a:pPr algn="l" defTabSz="914400">
              <a:spcBef>
                <a:spcPct val="20000"/>
              </a:spcBef>
            </a:pPr>
            <a:r>
              <a:rPr lang="es-MX" sz="3200" b="1" dirty="0">
                <a:ln w="0"/>
                <a:solidFill>
                  <a:srgbClr val="FFB819"/>
                </a:solidFill>
                <a:effectLst>
                  <a:outerShdw blurRad="38100" dist="25400" dir="5400000" algn="ctr" rotWithShape="0">
                    <a:srgbClr val="6E747A">
                      <a:alpha val="43000"/>
                    </a:srgbClr>
                  </a:outerShdw>
                </a:effectLst>
                <a:latin typeface="+mn-lt"/>
                <a:ea typeface="+mn-ea"/>
                <a:cs typeface="+mn-cs"/>
              </a:rPr>
              <a:t>Compromiso en la adopción de SARLAFT </a:t>
            </a:r>
          </a:p>
        </p:txBody>
      </p:sp>
      <p:sp>
        <p:nvSpPr>
          <p:cNvPr id="2" name="CuadroTexto 1">
            <a:extLst>
              <a:ext uri="{FF2B5EF4-FFF2-40B4-BE49-F238E27FC236}">
                <a16:creationId xmlns:a16="http://schemas.microsoft.com/office/drawing/2014/main" id="{5FD23F7B-7393-F609-6447-454BFCBCBED0}"/>
              </a:ext>
            </a:extLst>
          </p:cNvPr>
          <p:cNvSpPr txBox="1"/>
          <p:nvPr/>
        </p:nvSpPr>
        <p:spPr>
          <a:xfrm>
            <a:off x="5479895" y="1593426"/>
            <a:ext cx="5863904" cy="2246769"/>
          </a:xfrm>
          <a:prstGeom prst="rect">
            <a:avLst/>
          </a:prstGeom>
          <a:noFill/>
        </p:spPr>
        <p:txBody>
          <a:bodyPr wrap="square" rtlCol="0">
            <a:spAutoFit/>
          </a:bodyPr>
          <a:lstStyle/>
          <a:p>
            <a:pPr algn="just"/>
            <a:r>
              <a:rPr lang="es-MX" sz="2000" dirty="0"/>
              <a:t>Una vez aprobada la Política, se propone generar el compromiso SARLAFT por parte de la Caja de la Vivienda Popular, uniéndonos a la iniciativa adoptada por las secretarias del Distrito.</a:t>
            </a:r>
          </a:p>
          <a:p>
            <a:pPr algn="just"/>
            <a:endParaRPr lang="es-MX" sz="2000" dirty="0"/>
          </a:p>
          <a:p>
            <a:pPr algn="just"/>
            <a:r>
              <a:rPr lang="es-MX" sz="2000" dirty="0"/>
              <a:t>Esto da paso a la identificación de esta tipología de riegos para el segundo semestre de la vigencia 2023.</a:t>
            </a:r>
          </a:p>
        </p:txBody>
      </p:sp>
    </p:spTree>
    <p:extLst>
      <p:ext uri="{BB962C8B-B14F-4D97-AF65-F5344CB8AC3E}">
        <p14:creationId xmlns:p14="http://schemas.microsoft.com/office/powerpoint/2010/main" val="3271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B11BD79-9F41-471C-8785-BF434B4D9B50}"/>
              </a:ext>
            </a:extLst>
          </p:cNvPr>
          <p:cNvSpPr txBox="1">
            <a:spLocks/>
          </p:cNvSpPr>
          <p:nvPr/>
        </p:nvSpPr>
        <p:spPr>
          <a:xfrm>
            <a:off x="1979686" y="1894897"/>
            <a:ext cx="5606000" cy="85791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s-ES" sz="2800" b="1" dirty="0">
                <a:solidFill>
                  <a:srgbClr val="22A676"/>
                </a:solidFill>
                <a:latin typeface="Museo Sans Condensed 700" charset="0"/>
                <a:ea typeface="Museo Sans Condensed 700" charset="0"/>
                <a:cs typeface="Museo Sans Condensed 700" charset="0"/>
              </a:rPr>
              <a:t> </a:t>
            </a:r>
          </a:p>
        </p:txBody>
      </p:sp>
      <p:sp>
        <p:nvSpPr>
          <p:cNvPr id="10" name="Subtítulo 2">
            <a:extLst>
              <a:ext uri="{FF2B5EF4-FFF2-40B4-BE49-F238E27FC236}">
                <a16:creationId xmlns:a16="http://schemas.microsoft.com/office/drawing/2014/main" id="{D9945A05-3FF8-29B7-687C-AA93BF4959E5}"/>
              </a:ext>
            </a:extLst>
          </p:cNvPr>
          <p:cNvSpPr>
            <a:spLocks noGrp="1"/>
          </p:cNvSpPr>
          <p:nvPr>
            <p:ph type="subTitle" idx="1"/>
          </p:nvPr>
        </p:nvSpPr>
        <p:spPr>
          <a:xfrm>
            <a:off x="763820" y="1291176"/>
            <a:ext cx="10868163" cy="4392061"/>
          </a:xfrm>
        </p:spPr>
        <p:txBody>
          <a:bodyPr>
            <a:noAutofit/>
          </a:bodyPr>
          <a:lstStyle/>
          <a:p>
            <a:pPr marL="342900" indent="-342900" algn="l">
              <a:buClr>
                <a:srgbClr val="00B050"/>
              </a:buClr>
              <a:buFont typeface="+mj-lt"/>
              <a:buAutoNum type="arabicPeriod"/>
            </a:pPr>
            <a:r>
              <a:rPr lang="es-ES" sz="2400" dirty="0"/>
              <a:t>Verificación del quórum.</a:t>
            </a:r>
          </a:p>
          <a:p>
            <a:pPr marL="342900" indent="-342900" algn="l">
              <a:buClr>
                <a:srgbClr val="00B050"/>
              </a:buClr>
              <a:buFont typeface="+mj-lt"/>
              <a:buAutoNum type="arabicPeriod"/>
            </a:pPr>
            <a:r>
              <a:rPr lang="es-ES" sz="2400" dirty="0"/>
              <a:t>Aprobación del orden del día.</a:t>
            </a:r>
          </a:p>
          <a:p>
            <a:pPr marL="342900" indent="-342900" algn="l">
              <a:buClr>
                <a:srgbClr val="00B050"/>
              </a:buClr>
              <a:buFont typeface="+mj-lt"/>
              <a:buAutoNum type="arabicPeriod"/>
            </a:pPr>
            <a:r>
              <a:rPr lang="es-ES" sz="2400" dirty="0"/>
              <a:t>Cumplimiento Plan Anual de Auditorías 30 de junio del  2023 (10 minutos)</a:t>
            </a:r>
          </a:p>
          <a:p>
            <a:pPr marL="342900" indent="-342900" algn="l">
              <a:buClr>
                <a:srgbClr val="00B050"/>
              </a:buClr>
              <a:buFont typeface="+mj-lt"/>
              <a:buAutoNum type="arabicPeriod"/>
            </a:pPr>
            <a:r>
              <a:rPr lang="es-ES" sz="2400" dirty="0"/>
              <a:t>Inducción de los Líderes de los Procesos aplicativo Planes de Mejoramiento</a:t>
            </a:r>
          </a:p>
          <a:p>
            <a:pPr marL="342900" indent="-342900" algn="l">
              <a:buClr>
                <a:srgbClr val="00B050"/>
              </a:buClr>
              <a:buFont typeface="+mj-lt"/>
              <a:buAutoNum type="arabicPeriod"/>
            </a:pPr>
            <a:r>
              <a:rPr lang="es-ES" sz="2400" dirty="0" smtClean="0"/>
              <a:t>Propuesta de Actualización Política de Gestión de Riesgos para aprobación</a:t>
            </a:r>
          </a:p>
          <a:p>
            <a:pPr marL="342900" indent="-342900" algn="l">
              <a:buClr>
                <a:srgbClr val="00B050"/>
              </a:buClr>
              <a:buFont typeface="+mj-lt"/>
              <a:buAutoNum type="arabicPeriod"/>
            </a:pPr>
            <a:r>
              <a:rPr lang="es-ES" sz="2400" dirty="0" smtClean="0"/>
              <a:t>Estado </a:t>
            </a:r>
            <a:r>
              <a:rPr lang="es-ES" sz="2400" dirty="0"/>
              <a:t>del Plan de Mejoramiento Institucional Corte 30 de Junio </a:t>
            </a:r>
          </a:p>
          <a:p>
            <a:pPr marL="342900" indent="-342900" algn="l">
              <a:buClr>
                <a:srgbClr val="00B050"/>
              </a:buClr>
              <a:buFont typeface="+mj-lt"/>
              <a:buAutoNum type="arabicPeriod"/>
            </a:pPr>
            <a:r>
              <a:rPr lang="es-ES" sz="2400" dirty="0"/>
              <a:t>Análisis de Hallazgos Contraloría (Recurrentes) y Plan de Mejoramiento</a:t>
            </a:r>
          </a:p>
          <a:p>
            <a:pPr marL="342900" indent="-342900" algn="l">
              <a:buClr>
                <a:srgbClr val="00B050"/>
              </a:buClr>
              <a:buFont typeface="+mj-lt"/>
              <a:buAutoNum type="arabicPeriod"/>
            </a:pPr>
            <a:r>
              <a:rPr lang="es-ES" sz="2400" dirty="0"/>
              <a:t>Evaluación Independiente del Sistema de Control Interno I Semestre del 2023</a:t>
            </a:r>
          </a:p>
          <a:p>
            <a:pPr marL="342900" indent="-342900" algn="l">
              <a:buClr>
                <a:srgbClr val="00B050"/>
              </a:buClr>
              <a:buFont typeface="+mj-lt"/>
              <a:buAutoNum type="arabicPeriod"/>
            </a:pPr>
            <a:r>
              <a:rPr lang="es-CO" sz="2400" dirty="0"/>
              <a:t>Informe de Austeridad en el Gasto I y II Trimestre del 2023</a:t>
            </a:r>
            <a:endParaRPr lang="es-ES" sz="2400" dirty="0"/>
          </a:p>
          <a:p>
            <a:pPr marL="342900" indent="-342900" algn="l">
              <a:buClr>
                <a:srgbClr val="00B050"/>
              </a:buClr>
              <a:buFont typeface="+mj-lt"/>
              <a:buAutoNum type="arabicPeriod"/>
            </a:pPr>
            <a:r>
              <a:rPr lang="es-ES" sz="2400" dirty="0"/>
              <a:t>Proposiciones y varios.</a:t>
            </a:r>
          </a:p>
          <a:p>
            <a:pPr marL="914400" lvl="1" indent="-457200" algn="l">
              <a:buClr>
                <a:srgbClr val="00B050"/>
              </a:buClr>
              <a:buFont typeface="+mj-lt"/>
              <a:buAutoNum type="alphaLcParenR"/>
            </a:pPr>
            <a:r>
              <a:rPr lang="es-ES" sz="2000" dirty="0"/>
              <a:t>Declaración de Bienes y Rentas y Conflicto de Interés</a:t>
            </a:r>
          </a:p>
        </p:txBody>
      </p:sp>
      <p:sp>
        <p:nvSpPr>
          <p:cNvPr id="11" name="Título 1">
            <a:extLst>
              <a:ext uri="{FF2B5EF4-FFF2-40B4-BE49-F238E27FC236}">
                <a16:creationId xmlns:a16="http://schemas.microsoft.com/office/drawing/2014/main" id="{5487541F-63E8-E169-08AC-4FFA176A8F59}"/>
              </a:ext>
            </a:extLst>
          </p:cNvPr>
          <p:cNvSpPr>
            <a:spLocks noGrp="1"/>
          </p:cNvSpPr>
          <p:nvPr>
            <p:ph type="ctrTitle"/>
          </p:nvPr>
        </p:nvSpPr>
        <p:spPr>
          <a:xfrm>
            <a:off x="896486" y="348077"/>
            <a:ext cx="7772400" cy="857913"/>
          </a:xfrm>
        </p:spPr>
        <p:txBody>
          <a:bodyPr>
            <a:noAutofit/>
          </a:bodyPr>
          <a:lstStyle/>
          <a:p>
            <a:pPr algn="l"/>
            <a:r>
              <a:rPr lang="es-ES" sz="3200" b="1" dirty="0">
                <a:solidFill>
                  <a:srgbClr val="22A676"/>
                </a:solidFill>
                <a:latin typeface="Museo Sans Condensed 900" charset="0"/>
                <a:ea typeface="Museo Sans Condensed 900" charset="0"/>
                <a:cs typeface="Museo Sans Condensed 900" charset="0"/>
              </a:rPr>
              <a:t>Agenda </a:t>
            </a:r>
          </a:p>
        </p:txBody>
      </p:sp>
    </p:spTree>
    <p:extLst>
      <p:ext uri="{BB962C8B-B14F-4D97-AF65-F5344CB8AC3E}">
        <p14:creationId xmlns:p14="http://schemas.microsoft.com/office/powerpoint/2010/main" val="321538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
          <p:cNvGrpSpPr/>
          <p:nvPr/>
        </p:nvGrpSpPr>
        <p:grpSpPr>
          <a:xfrm>
            <a:off x="7970874" y="0"/>
            <a:ext cx="4221126" cy="6858000"/>
            <a:chOff x="4922874" y="0"/>
            <a:chExt cx="4221126" cy="6858000"/>
          </a:xfrm>
        </p:grpSpPr>
        <p:pic>
          <p:nvPicPr>
            <p:cNvPr id="4"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
        <p:nvSpPr>
          <p:cNvPr id="7" name="Rectángulo 6"/>
          <p:cNvSpPr/>
          <p:nvPr/>
        </p:nvSpPr>
        <p:spPr>
          <a:xfrm>
            <a:off x="239943" y="2675813"/>
            <a:ext cx="10142307" cy="1200329"/>
          </a:xfrm>
          <a:prstGeom prst="rect">
            <a:avLst/>
          </a:prstGeom>
        </p:spPr>
        <p:txBody>
          <a:bodyPr wrap="square">
            <a:spAutoFit/>
          </a:bodyPr>
          <a:lstStyle/>
          <a:p>
            <a:pPr algn="ctr">
              <a:buClr>
                <a:srgbClr val="00B050"/>
              </a:buClr>
            </a:pPr>
            <a:r>
              <a:rPr lang="es-ES" sz="3600" b="1" dirty="0" smtClean="0">
                <a:solidFill>
                  <a:srgbClr val="00B050"/>
                </a:solidFill>
              </a:rPr>
              <a:t>6. </a:t>
            </a:r>
            <a:r>
              <a:rPr lang="es-ES" sz="3600" b="1" dirty="0" smtClean="0">
                <a:solidFill>
                  <a:schemeClr val="tx1">
                    <a:tint val="75000"/>
                  </a:schemeClr>
                </a:solidFill>
              </a:rPr>
              <a:t>Estado </a:t>
            </a:r>
            <a:r>
              <a:rPr lang="es-ES" sz="3600" b="1" dirty="0">
                <a:solidFill>
                  <a:schemeClr val="tx1">
                    <a:tint val="75000"/>
                  </a:schemeClr>
                </a:solidFill>
              </a:rPr>
              <a:t>del Plan de Mejoramiento Institucional Corte 30 de Junio</a:t>
            </a:r>
            <a:r>
              <a:rPr lang="es-ES" sz="3600" dirty="0"/>
              <a:t> </a:t>
            </a:r>
          </a:p>
        </p:txBody>
      </p:sp>
    </p:spTree>
    <p:extLst>
      <p:ext uri="{BB962C8B-B14F-4D97-AF65-F5344CB8AC3E}">
        <p14:creationId xmlns:p14="http://schemas.microsoft.com/office/powerpoint/2010/main" val="2005500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053500" y="58996"/>
            <a:ext cx="8956928" cy="6608504"/>
          </a:xfrm>
          <a:prstGeom prst="rect">
            <a:avLst/>
          </a:prstGeom>
        </p:spPr>
      </p:pic>
    </p:spTree>
    <p:extLst>
      <p:ext uri="{BB962C8B-B14F-4D97-AF65-F5344CB8AC3E}">
        <p14:creationId xmlns:p14="http://schemas.microsoft.com/office/powerpoint/2010/main" val="1227695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9832" y="403122"/>
            <a:ext cx="12171939" cy="5484249"/>
          </a:xfrm>
          <a:prstGeom prst="rect">
            <a:avLst/>
          </a:prstGeom>
        </p:spPr>
      </p:pic>
      <p:sp>
        <p:nvSpPr>
          <p:cNvPr id="7" name="CuadroTexto 6"/>
          <p:cNvSpPr txBox="1"/>
          <p:nvPr/>
        </p:nvSpPr>
        <p:spPr>
          <a:xfrm>
            <a:off x="1947939" y="1955891"/>
            <a:ext cx="2028103" cy="276999"/>
          </a:xfrm>
          <a:prstGeom prst="rect">
            <a:avLst/>
          </a:prstGeom>
          <a:solidFill>
            <a:schemeClr val="accent3">
              <a:lumMod val="20000"/>
              <a:lumOff val="80000"/>
            </a:schemeClr>
          </a:solidFill>
        </p:spPr>
        <p:txBody>
          <a:bodyPr wrap="square" rtlCol="0">
            <a:spAutoFit/>
          </a:bodyPr>
          <a:lstStyle/>
          <a:p>
            <a:pPr algn="ctr"/>
            <a:r>
              <a:rPr lang="es-ES" sz="1200" b="1" dirty="0"/>
              <a:t>EVALUACIÓN CONTRALORIA</a:t>
            </a:r>
            <a:endParaRPr lang="es-CO" sz="1200" b="1" dirty="0"/>
          </a:p>
        </p:txBody>
      </p:sp>
      <p:sp>
        <p:nvSpPr>
          <p:cNvPr id="8" name="CuadroTexto 7"/>
          <p:cNvSpPr txBox="1"/>
          <p:nvPr/>
        </p:nvSpPr>
        <p:spPr>
          <a:xfrm>
            <a:off x="3991896" y="1927122"/>
            <a:ext cx="5476993" cy="276999"/>
          </a:xfrm>
          <a:prstGeom prst="rect">
            <a:avLst/>
          </a:prstGeom>
          <a:solidFill>
            <a:schemeClr val="accent5">
              <a:lumMod val="20000"/>
              <a:lumOff val="80000"/>
            </a:schemeClr>
          </a:solidFill>
        </p:spPr>
        <p:txBody>
          <a:bodyPr wrap="square" rtlCol="0">
            <a:spAutoFit/>
          </a:bodyPr>
          <a:lstStyle/>
          <a:p>
            <a:pPr algn="ctr"/>
            <a:r>
              <a:rPr lang="es-ES" sz="1200" b="1" dirty="0"/>
              <a:t>EVALUACIÓN CONTROL INTERNO</a:t>
            </a:r>
            <a:endParaRPr lang="es-CO" sz="1200" b="1" dirty="0"/>
          </a:p>
        </p:txBody>
      </p:sp>
      <p:cxnSp>
        <p:nvCxnSpPr>
          <p:cNvPr id="4" name="Conector recto 3"/>
          <p:cNvCxnSpPr/>
          <p:nvPr/>
        </p:nvCxnSpPr>
        <p:spPr>
          <a:xfrm>
            <a:off x="3982064" y="1907458"/>
            <a:ext cx="0" cy="3844413"/>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11311519" y="1936955"/>
            <a:ext cx="0" cy="3814916"/>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2008527" y="1932332"/>
            <a:ext cx="0" cy="3819539"/>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5" name="Conector recto 4"/>
          <p:cNvCxnSpPr/>
          <p:nvPr/>
        </p:nvCxnSpPr>
        <p:spPr>
          <a:xfrm>
            <a:off x="9468889" y="1907458"/>
            <a:ext cx="0" cy="3844413"/>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24" name="Rectángulo 23"/>
          <p:cNvSpPr/>
          <p:nvPr/>
        </p:nvSpPr>
        <p:spPr>
          <a:xfrm>
            <a:off x="629264" y="6044197"/>
            <a:ext cx="9281652" cy="523220"/>
          </a:xfrm>
          <a:prstGeom prst="rect">
            <a:avLst/>
          </a:prstGeom>
        </p:spPr>
        <p:txBody>
          <a:bodyPr wrap="square">
            <a:spAutoFit/>
          </a:bodyPr>
          <a:lstStyle/>
          <a:p>
            <a:r>
              <a:rPr lang="es-ES" sz="1400" dirty="0">
                <a:solidFill>
                  <a:srgbClr val="176748"/>
                </a:solidFill>
              </a:rPr>
              <a:t>En el plan de mejoramiento SIVICOF hay un total de 159 acciones, en la versión del seguimiento de PMC de la CVP se crearon doce (12) acciones adicionales para realizar el seguimiento detallado.</a:t>
            </a:r>
          </a:p>
        </p:txBody>
      </p:sp>
    </p:spTree>
    <p:extLst>
      <p:ext uri="{BB962C8B-B14F-4D97-AF65-F5344CB8AC3E}">
        <p14:creationId xmlns:p14="http://schemas.microsoft.com/office/powerpoint/2010/main" val="1934024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511277"/>
            <a:ext cx="10972800" cy="796430"/>
          </a:xfrm>
        </p:spPr>
        <p:txBody>
          <a:bodyPr>
            <a:normAutofit/>
          </a:bodyPr>
          <a:lstStyle/>
          <a:p>
            <a:r>
              <a:rPr lang="es-ES" sz="2800" b="1" dirty="0" smtClean="0">
                <a:solidFill>
                  <a:srgbClr val="176748"/>
                </a:solidFill>
              </a:rPr>
              <a:t>Acciones Evaluadas como </a:t>
            </a:r>
            <a:r>
              <a:rPr lang="es-ES" sz="2800" b="1" dirty="0">
                <a:solidFill>
                  <a:srgbClr val="176748"/>
                </a:solidFill>
              </a:rPr>
              <a:t>Incumplidas por la Contraloría </a:t>
            </a:r>
            <a:r>
              <a:rPr lang="es-ES" sz="2800" b="1" dirty="0" smtClean="0">
                <a:solidFill>
                  <a:srgbClr val="176748"/>
                </a:solidFill>
              </a:rPr>
              <a:t>(1)</a:t>
            </a:r>
            <a:endParaRPr lang="es-CO" sz="2800" b="1" dirty="0">
              <a:solidFill>
                <a:srgbClr val="176748"/>
              </a:solidFill>
            </a:endParaRPr>
          </a:p>
        </p:txBody>
      </p:sp>
      <p:graphicFrame>
        <p:nvGraphicFramePr>
          <p:cNvPr id="4" name="Tabla 3"/>
          <p:cNvGraphicFramePr>
            <a:graphicFrameLocks noGrp="1"/>
          </p:cNvGraphicFramePr>
          <p:nvPr>
            <p:extLst/>
          </p:nvPr>
        </p:nvGraphicFramePr>
        <p:xfrm>
          <a:off x="226143" y="1662619"/>
          <a:ext cx="11493908" cy="2940050"/>
        </p:xfrm>
        <a:graphic>
          <a:graphicData uri="http://schemas.openxmlformats.org/drawingml/2006/table">
            <a:tbl>
              <a:tblPr/>
              <a:tblGrid>
                <a:gridCol w="895629">
                  <a:extLst>
                    <a:ext uri="{9D8B030D-6E8A-4147-A177-3AD203B41FA5}">
                      <a16:colId xmlns:a16="http://schemas.microsoft.com/office/drawing/2014/main" val="146360434"/>
                    </a:ext>
                  </a:extLst>
                </a:gridCol>
                <a:gridCol w="895629">
                  <a:extLst>
                    <a:ext uri="{9D8B030D-6E8A-4147-A177-3AD203B41FA5}">
                      <a16:colId xmlns:a16="http://schemas.microsoft.com/office/drawing/2014/main" val="1290680568"/>
                    </a:ext>
                  </a:extLst>
                </a:gridCol>
                <a:gridCol w="1224027">
                  <a:extLst>
                    <a:ext uri="{9D8B030D-6E8A-4147-A177-3AD203B41FA5}">
                      <a16:colId xmlns:a16="http://schemas.microsoft.com/office/drawing/2014/main" val="3527342657"/>
                    </a:ext>
                  </a:extLst>
                </a:gridCol>
                <a:gridCol w="2556586">
                  <a:extLst>
                    <a:ext uri="{9D8B030D-6E8A-4147-A177-3AD203B41FA5}">
                      <a16:colId xmlns:a16="http://schemas.microsoft.com/office/drawing/2014/main" val="1746004512"/>
                    </a:ext>
                  </a:extLst>
                </a:gridCol>
                <a:gridCol w="2739587">
                  <a:extLst>
                    <a:ext uri="{9D8B030D-6E8A-4147-A177-3AD203B41FA5}">
                      <a16:colId xmlns:a16="http://schemas.microsoft.com/office/drawing/2014/main" val="4230217277"/>
                    </a:ext>
                  </a:extLst>
                </a:gridCol>
                <a:gridCol w="659149">
                  <a:extLst>
                    <a:ext uri="{9D8B030D-6E8A-4147-A177-3AD203B41FA5}">
                      <a16:colId xmlns:a16="http://schemas.microsoft.com/office/drawing/2014/main" val="1711979099"/>
                    </a:ext>
                  </a:extLst>
                </a:gridCol>
                <a:gridCol w="732043">
                  <a:extLst>
                    <a:ext uri="{9D8B030D-6E8A-4147-A177-3AD203B41FA5}">
                      <a16:colId xmlns:a16="http://schemas.microsoft.com/office/drawing/2014/main" val="1852697498"/>
                    </a:ext>
                  </a:extLst>
                </a:gridCol>
                <a:gridCol w="854034">
                  <a:extLst>
                    <a:ext uri="{9D8B030D-6E8A-4147-A177-3AD203B41FA5}">
                      <a16:colId xmlns:a16="http://schemas.microsoft.com/office/drawing/2014/main" val="1660598253"/>
                    </a:ext>
                  </a:extLst>
                </a:gridCol>
                <a:gridCol w="937224">
                  <a:extLst>
                    <a:ext uri="{9D8B030D-6E8A-4147-A177-3AD203B41FA5}">
                      <a16:colId xmlns:a16="http://schemas.microsoft.com/office/drawing/2014/main" val="1047034873"/>
                    </a:ext>
                  </a:extLst>
                </a:gridCol>
              </a:tblGrid>
              <a:tr h="800100">
                <a:tc>
                  <a:txBody>
                    <a:bodyPr/>
                    <a:lstStyle/>
                    <a:p>
                      <a:pPr algn="ctr" fontAlgn="ctr"/>
                      <a:r>
                        <a:rPr lang="es-CO" sz="1000" b="1" i="0" u="none" strike="noStrike" dirty="0">
                          <a:solidFill>
                            <a:srgbClr val="000000"/>
                          </a:solidFill>
                          <a:effectLst/>
                          <a:latin typeface="Arial" panose="020B0604020202020204" pitchFamily="34" charset="0"/>
                        </a:rPr>
                        <a:t>CODIGO AUDITORÍA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1" i="0" u="none" strike="noStrike">
                          <a:solidFill>
                            <a:srgbClr val="000000"/>
                          </a:solidFill>
                          <a:effectLst/>
                          <a:latin typeface="Arial" panose="020B0604020202020204" pitchFamily="34" charset="0"/>
                        </a:rPr>
                        <a:t>No. HALLAZGO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1" i="0" u="none" strike="noStrike" dirty="0">
                          <a:solidFill>
                            <a:srgbClr val="000000"/>
                          </a:solidFill>
                          <a:effectLst/>
                          <a:latin typeface="Arial" panose="020B0604020202020204" pitchFamily="34" charset="0"/>
                        </a:rPr>
                        <a:t>PROCESO RESPONSABLE DEL PME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1" i="0" u="none" strike="noStrike" dirty="0">
                          <a:solidFill>
                            <a:srgbClr val="000000"/>
                          </a:solidFill>
                          <a:effectLst/>
                          <a:latin typeface="Arial" panose="020B0604020202020204" pitchFamily="34" charset="0"/>
                        </a:rPr>
                        <a:t>DESCRIPCIÓN HALLAZGO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1" i="0" u="none" strike="noStrike">
                          <a:solidFill>
                            <a:srgbClr val="000000"/>
                          </a:solidFill>
                          <a:effectLst/>
                          <a:latin typeface="Arial" panose="020B0604020202020204" pitchFamily="34" charset="0"/>
                        </a:rPr>
                        <a:t>DESCRIPCIÓN ACCIÓN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1" i="0" u="none" strike="noStrike">
                          <a:solidFill>
                            <a:srgbClr val="000000"/>
                          </a:solidFill>
                          <a:effectLst/>
                          <a:latin typeface="Arial" panose="020B0604020202020204" pitchFamily="34" charset="0"/>
                        </a:rPr>
                        <a:t>FECHA DE INICIO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1" i="0" u="none" strike="noStrike">
                          <a:solidFill>
                            <a:srgbClr val="000000"/>
                          </a:solidFill>
                          <a:effectLst/>
                          <a:latin typeface="Arial" panose="020B0604020202020204" pitchFamily="34" charset="0"/>
                        </a:rPr>
                        <a:t>FECHA DE TERMINACIÓN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000" b="1" i="0" u="none" strike="noStrike">
                          <a:solidFill>
                            <a:srgbClr val="000000"/>
                          </a:solidFill>
                          <a:effectLst/>
                          <a:latin typeface="Arial" panose="020B0604020202020204" pitchFamily="34" charset="0"/>
                        </a:rPr>
                        <a:t>EFICACIA ENTIDAD</a:t>
                      </a:r>
                      <a:br>
                        <a:rPr lang="es-CO" sz="1000" b="1" i="0" u="none" strike="noStrike">
                          <a:solidFill>
                            <a:srgbClr val="000000"/>
                          </a:solidFill>
                          <a:effectLst/>
                          <a:latin typeface="Arial" panose="020B0604020202020204" pitchFamily="34" charset="0"/>
                        </a:rPr>
                      </a:br>
                      <a:r>
                        <a:rPr lang="es-CO" sz="1000" b="1" i="0" u="none" strike="noStrike">
                          <a:solidFill>
                            <a:srgbClr val="000000"/>
                          </a:solidFill>
                          <a:effectLst/>
                          <a:latin typeface="Arial" panose="020B0604020202020204" pitchFamily="34" charset="0"/>
                        </a:rPr>
                        <a:t> (%) 30/06/2023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000" b="1" i="0" u="none" strike="noStrike">
                          <a:solidFill>
                            <a:srgbClr val="000000"/>
                          </a:solidFill>
                          <a:effectLst/>
                          <a:latin typeface="Arial" panose="020B0604020202020204" pitchFamily="34" charset="0"/>
                        </a:rPr>
                        <a:t>ESTADO Y EVALUACIÓN ENTIDAD 30/06/2023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6308607"/>
                  </a:ext>
                </a:extLst>
              </a:tr>
              <a:tr h="508000">
                <a:tc>
                  <a:txBody>
                    <a:bodyPr/>
                    <a:lstStyle/>
                    <a:p>
                      <a:pPr algn="ctr" fontAlgn="ctr"/>
                      <a:r>
                        <a:rPr lang="es-CO" sz="1000" b="0" i="0" u="none" strike="noStrike">
                          <a:solidFill>
                            <a:srgbClr val="000000"/>
                          </a:solidFill>
                          <a:effectLst/>
                          <a:latin typeface="Arial" panose="020B0604020202020204" pitchFamily="34" charset="0"/>
                        </a:rPr>
                        <a:t>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3.2.1.6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Reasentamientos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000" b="0" i="0" u="none" strike="noStrike" dirty="0">
                          <a:solidFill>
                            <a:srgbClr val="000000"/>
                          </a:solidFill>
                          <a:effectLst/>
                          <a:latin typeface="Arial" panose="020B0604020202020204" pitchFamily="34" charset="0"/>
                        </a:rPr>
                        <a:t>HALL ADM INEFECT ACC 1 PROPUESTA POR CVP PARA SUBSANAR HALL ADMI POR NO PRESENTAR DOCS QUE DEN CUENTA ENTREGA A SDA DE PREDIO CHIP AAA0128SYKC ASÍ COMO SOLICITAR A FOPAE, REALIZAR DEMOLICIÓN DE CONSTRUCCIONES Y MEJORAS ADQUIRIDAS EN EL PREDIO DE ALTO RIESGO NO MITIGABLE CORRESPO A AUD DE DESEMP-2019 CÓD 35 EN SEGUIMIENTO DEL PROC AUDITOR LOS SOPORTES ALLEGADOS NO EVIDENCIA QUE SDA HAYA RECIBIDO DICHOS PREDIOS POR CVP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000" b="0" i="0" u="none" strike="noStrike" dirty="0">
                          <a:solidFill>
                            <a:srgbClr val="000000"/>
                          </a:solidFill>
                          <a:effectLst/>
                          <a:latin typeface="Arial" panose="020B0604020202020204" pitchFamily="34" charset="0"/>
                        </a:rPr>
                        <a:t>ESTABLECER E IMPLEMENTAR PLANES DE ACCIÓN POR VIGENCIA APROBADO POR LA “INSTANCIA DE APOYO TÉCNICO AL COMITÉ INSTITUCIONAL DE GESTIÓN Y DESEMPEÑO EN LO RELACIONADO CON LA GESTIÓN DE BIENES INMUEBLES - MESA DE TRABAJO PARA LA GESTIÓN DE BIENES INMUEBLES”, PARA LA ENTREGA DE PREDIOS RECOMENDADO - PR O PREDIOS EN ALTO RIESGO - PAR A LA SECRETARÍA DISTRITAL DE AMBIENTE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1/8/2021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22/7/2022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INCUMPLIDA POR CONTRALORIA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591498"/>
                  </a:ext>
                </a:extLst>
              </a:tr>
            </a:tbl>
          </a:graphicData>
        </a:graphic>
      </p:graphicFrame>
    </p:spTree>
    <p:extLst>
      <p:ext uri="{BB962C8B-B14F-4D97-AF65-F5344CB8AC3E}">
        <p14:creationId xmlns:p14="http://schemas.microsoft.com/office/powerpoint/2010/main" val="169892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09131" y="149354"/>
            <a:ext cx="10972800" cy="79643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800" b="1" dirty="0">
                <a:solidFill>
                  <a:srgbClr val="176748"/>
                </a:solidFill>
              </a:rPr>
              <a:t>Acciones </a:t>
            </a:r>
            <a:r>
              <a:rPr lang="es-ES" sz="2800" b="1" dirty="0" smtClean="0">
                <a:solidFill>
                  <a:srgbClr val="176748"/>
                </a:solidFill>
              </a:rPr>
              <a:t>Evaluadas como Incumplidas </a:t>
            </a:r>
            <a:r>
              <a:rPr lang="es-ES" sz="2800" b="1" dirty="0">
                <a:solidFill>
                  <a:srgbClr val="176748"/>
                </a:solidFill>
              </a:rPr>
              <a:t>por Control Interno (6)</a:t>
            </a:r>
            <a:endParaRPr lang="es-CO" sz="2800" b="1" dirty="0">
              <a:solidFill>
                <a:srgbClr val="176748"/>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638257099"/>
              </p:ext>
            </p:extLst>
          </p:nvPr>
        </p:nvGraphicFramePr>
        <p:xfrm>
          <a:off x="431683" y="833285"/>
          <a:ext cx="11406357" cy="4872263"/>
        </p:xfrm>
        <a:graphic>
          <a:graphicData uri="http://schemas.openxmlformats.org/drawingml/2006/table">
            <a:tbl>
              <a:tblPr/>
              <a:tblGrid>
                <a:gridCol w="679226">
                  <a:extLst>
                    <a:ext uri="{9D8B030D-6E8A-4147-A177-3AD203B41FA5}">
                      <a16:colId xmlns:a16="http://schemas.microsoft.com/office/drawing/2014/main" val="2047799521"/>
                    </a:ext>
                  </a:extLst>
                </a:gridCol>
                <a:gridCol w="905884">
                  <a:extLst>
                    <a:ext uri="{9D8B030D-6E8A-4147-A177-3AD203B41FA5}">
                      <a16:colId xmlns:a16="http://schemas.microsoft.com/office/drawing/2014/main" val="3953111942"/>
                    </a:ext>
                  </a:extLst>
                </a:gridCol>
                <a:gridCol w="1072051">
                  <a:extLst>
                    <a:ext uri="{9D8B030D-6E8A-4147-A177-3AD203B41FA5}">
                      <a16:colId xmlns:a16="http://schemas.microsoft.com/office/drawing/2014/main" val="663185246"/>
                    </a:ext>
                  </a:extLst>
                </a:gridCol>
                <a:gridCol w="3370950">
                  <a:extLst>
                    <a:ext uri="{9D8B030D-6E8A-4147-A177-3AD203B41FA5}">
                      <a16:colId xmlns:a16="http://schemas.microsoft.com/office/drawing/2014/main" val="1456116946"/>
                    </a:ext>
                  </a:extLst>
                </a:gridCol>
                <a:gridCol w="3224980">
                  <a:extLst>
                    <a:ext uri="{9D8B030D-6E8A-4147-A177-3AD203B41FA5}">
                      <a16:colId xmlns:a16="http://schemas.microsoft.com/office/drawing/2014/main" val="1328158599"/>
                    </a:ext>
                  </a:extLst>
                </a:gridCol>
                <a:gridCol w="707923">
                  <a:extLst>
                    <a:ext uri="{9D8B030D-6E8A-4147-A177-3AD203B41FA5}">
                      <a16:colId xmlns:a16="http://schemas.microsoft.com/office/drawing/2014/main" val="2676072151"/>
                    </a:ext>
                  </a:extLst>
                </a:gridCol>
                <a:gridCol w="845574">
                  <a:extLst>
                    <a:ext uri="{9D8B030D-6E8A-4147-A177-3AD203B41FA5}">
                      <a16:colId xmlns:a16="http://schemas.microsoft.com/office/drawing/2014/main" val="2382914192"/>
                    </a:ext>
                  </a:extLst>
                </a:gridCol>
                <a:gridCol w="599769">
                  <a:extLst>
                    <a:ext uri="{9D8B030D-6E8A-4147-A177-3AD203B41FA5}">
                      <a16:colId xmlns:a16="http://schemas.microsoft.com/office/drawing/2014/main" val="637150139"/>
                    </a:ext>
                  </a:extLst>
                </a:gridCol>
              </a:tblGrid>
              <a:tr h="248469">
                <a:tc>
                  <a:txBody>
                    <a:bodyPr/>
                    <a:lstStyle/>
                    <a:p>
                      <a:pPr algn="ctr" fontAlgn="ctr"/>
                      <a:r>
                        <a:rPr lang="es-CO" sz="800" b="1" i="0" u="none" strike="noStrike" dirty="0">
                          <a:solidFill>
                            <a:srgbClr val="000000"/>
                          </a:solidFill>
                          <a:effectLst/>
                          <a:latin typeface="Arial" panose="020B0604020202020204" pitchFamily="34" charset="0"/>
                        </a:rPr>
                        <a:t>CODIGO AUDITORÍA </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800" b="1" i="0" u="none" strike="noStrike">
                          <a:solidFill>
                            <a:srgbClr val="000000"/>
                          </a:solidFill>
                          <a:effectLst/>
                          <a:latin typeface="Arial" panose="020B0604020202020204" pitchFamily="34" charset="0"/>
                        </a:rPr>
                        <a:t>No. HALLAZGO</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800" b="1" i="0" u="none" strike="noStrike">
                          <a:solidFill>
                            <a:srgbClr val="000000"/>
                          </a:solidFill>
                          <a:effectLst/>
                          <a:latin typeface="Arial" panose="020B0604020202020204" pitchFamily="34" charset="0"/>
                        </a:rPr>
                        <a:t>PROCESO RESPONSABLE DEL PME</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800" b="1" i="0" u="none" strike="noStrike" dirty="0">
                          <a:solidFill>
                            <a:srgbClr val="000000"/>
                          </a:solidFill>
                          <a:effectLst/>
                          <a:latin typeface="Arial" panose="020B0604020202020204" pitchFamily="34" charset="0"/>
                        </a:rPr>
                        <a:t>DESCRIPCIÓN HALLAZGO</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800" b="1" i="0" u="none" strike="noStrike">
                          <a:solidFill>
                            <a:srgbClr val="000000"/>
                          </a:solidFill>
                          <a:effectLst/>
                          <a:latin typeface="Arial" panose="020B0604020202020204" pitchFamily="34" charset="0"/>
                        </a:rPr>
                        <a:t>DESCRIPCIÓN ACCIÓN</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800" b="1" i="0" u="none" strike="noStrike">
                          <a:solidFill>
                            <a:srgbClr val="000000"/>
                          </a:solidFill>
                          <a:effectLst/>
                          <a:latin typeface="Arial" panose="020B0604020202020204" pitchFamily="34" charset="0"/>
                        </a:rPr>
                        <a:t>FECHA DE INICIO</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800" b="1" i="0" u="none" strike="noStrike">
                          <a:solidFill>
                            <a:srgbClr val="000000"/>
                          </a:solidFill>
                          <a:effectLst/>
                          <a:latin typeface="Arial" panose="020B0604020202020204" pitchFamily="34" charset="0"/>
                        </a:rPr>
                        <a:t>FECHA DE TERMINACIÓN</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800" b="1" i="0" u="none" strike="noStrike">
                          <a:solidFill>
                            <a:srgbClr val="000000"/>
                          </a:solidFill>
                          <a:effectLst/>
                          <a:latin typeface="Arial" panose="020B0604020202020204" pitchFamily="34" charset="0"/>
                        </a:rPr>
                        <a:t>EFICACIA ENTIDAD</a:t>
                      </a:r>
                      <a:br>
                        <a:rPr lang="es-CO" sz="800" b="1" i="0" u="none" strike="noStrike">
                          <a:solidFill>
                            <a:srgbClr val="000000"/>
                          </a:solidFill>
                          <a:effectLst/>
                          <a:latin typeface="Arial" panose="020B0604020202020204" pitchFamily="34" charset="0"/>
                        </a:rPr>
                      </a:br>
                      <a:r>
                        <a:rPr lang="es-CO" sz="800" b="1" i="0" u="none" strike="noStrike">
                          <a:solidFill>
                            <a:srgbClr val="000000"/>
                          </a:solidFill>
                          <a:effectLst/>
                          <a:latin typeface="Arial" panose="020B0604020202020204" pitchFamily="34" charset="0"/>
                        </a:rPr>
                        <a:t> (%) 30/06/2023</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99736008"/>
                  </a:ext>
                </a:extLst>
              </a:tr>
              <a:tr h="444964">
                <a:tc>
                  <a:txBody>
                    <a:bodyPr/>
                    <a:lstStyle/>
                    <a:p>
                      <a:pPr algn="ctr" fontAlgn="ctr"/>
                      <a:r>
                        <a:rPr lang="es-CO" sz="800" b="0" i="0" u="none" strike="noStrike" dirty="0">
                          <a:solidFill>
                            <a:srgbClr val="000000"/>
                          </a:solidFill>
                          <a:effectLst/>
                          <a:latin typeface="Arial" panose="020B0604020202020204" pitchFamily="34" charset="0"/>
                        </a:rPr>
                        <a:t>209</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3.3.8</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rgbClr val="000000"/>
                          </a:solidFill>
                          <a:effectLst/>
                          <a:latin typeface="Arial" panose="020B0604020202020204" pitchFamily="34" charset="0"/>
                        </a:rPr>
                        <a:t>Reasentamientos</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a:solidFill>
                            <a:srgbClr val="000000"/>
                          </a:solidFill>
                          <a:effectLst/>
                          <a:latin typeface="Arial" panose="020B0604020202020204" pitchFamily="34" charset="0"/>
                        </a:rPr>
                        <a:t>HALLAZGO ADMINISTRATIVO POR NO REALIZAR EL CIERRE DEL PROCESO DE REASENTAMIENTO EN EL IDENTIFICADOR 2010-5-11592</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dirty="0">
                          <a:solidFill>
                            <a:srgbClr val="000000"/>
                          </a:solidFill>
                          <a:effectLst/>
                          <a:latin typeface="Arial" panose="020B0604020202020204" pitchFamily="34" charset="0"/>
                        </a:rPr>
                        <a:t>REALIZAR LAS ACTAS DE CIERRE DE LOS PROCESOS CON LAS FAMILIAS DEL CONVENIO 044, QUE CUMPLIERON LOS REQUISITOS DEL PROCESO DE REASENTAMIENTOS</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3/1/2022</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28/6/2023</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45</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7884808"/>
                  </a:ext>
                </a:extLst>
              </a:tr>
              <a:tr h="414752">
                <a:tc>
                  <a:txBody>
                    <a:bodyPr/>
                    <a:lstStyle/>
                    <a:p>
                      <a:pPr algn="ctr" fontAlgn="ctr"/>
                      <a:r>
                        <a:rPr lang="es-CO" sz="800" b="0" i="0" u="none" strike="noStrike">
                          <a:solidFill>
                            <a:srgbClr val="000000"/>
                          </a:solidFill>
                          <a:effectLst/>
                          <a:latin typeface="Arial" panose="020B0604020202020204" pitchFamily="34" charset="0"/>
                        </a:rPr>
                        <a:t>61</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3.2.2.1</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rgbClr val="000000"/>
                          </a:solidFill>
                          <a:effectLst/>
                          <a:latin typeface="Arial" panose="020B0604020202020204" pitchFamily="34" charset="0"/>
                        </a:rPr>
                        <a:t>Reasentamientos</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dirty="0">
                          <a:solidFill>
                            <a:srgbClr val="000000"/>
                          </a:solidFill>
                          <a:effectLst/>
                          <a:latin typeface="Arial" panose="020B0604020202020204" pitchFamily="34" charset="0"/>
                        </a:rPr>
                        <a:t>HALLAZGO ADMINISTRATIVO: POR NO CONTAR CON UNA CONCILIACIÓN DE LOS SALDOS PRESENTADOS EN CUENTAS DE AHORRO PROGRAMADO - CAP CON CORTE A DICIEMBRE 31 DE 2021</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a:solidFill>
                            <a:srgbClr val="000000"/>
                          </a:solidFill>
                          <a:effectLst/>
                          <a:latin typeface="Arial" panose="020B0604020202020204" pitchFamily="34" charset="0"/>
                        </a:rPr>
                        <a:t>SOLICITAR CONCEPTO A LA SUPERINTENDENCIA FINANCIERA CON EL FIN DE QUE LAS INSTITUCIONES FINANCIERAS SUMINISTREN A LA CVP PERIODICAMENTE LA INFORMACIÓN DE LOS SALDOS DE CAP EN DONDE SE HAYAN CONSIGNADO RECURSOS PUBLICOS.</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20/10/2022</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31/3/2023</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0</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2024757"/>
                  </a:ext>
                </a:extLst>
              </a:tr>
              <a:tr h="414752">
                <a:tc>
                  <a:txBody>
                    <a:bodyPr/>
                    <a:lstStyle/>
                    <a:p>
                      <a:pPr algn="ctr" fontAlgn="ctr"/>
                      <a:r>
                        <a:rPr lang="es-CO" sz="800" b="0" i="0" u="none" strike="noStrike">
                          <a:solidFill>
                            <a:srgbClr val="000000"/>
                          </a:solidFill>
                          <a:effectLst/>
                          <a:latin typeface="Arial" panose="020B0604020202020204" pitchFamily="34" charset="0"/>
                        </a:rPr>
                        <a:t>61</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3.2.2.1</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a:solidFill>
                            <a:srgbClr val="000000"/>
                          </a:solidFill>
                          <a:effectLst/>
                          <a:latin typeface="Arial" panose="020B0604020202020204" pitchFamily="34" charset="0"/>
                        </a:rPr>
                        <a:t>Reasentamientos</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dirty="0">
                          <a:solidFill>
                            <a:srgbClr val="000000"/>
                          </a:solidFill>
                          <a:effectLst/>
                          <a:latin typeface="Arial" panose="020B0604020202020204" pitchFamily="34" charset="0"/>
                        </a:rPr>
                        <a:t>HALLAZGO ADMINISTRATIVO: POR NO CONTAR CON UNA CONCILIACIÓN DE LOS SALDOS PRESENTADOS EN CUENTAS DE AHORRO PROGRAMADO - CAP CON CORTE A DICIEMBRE 31 DE 2021</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dirty="0">
                          <a:solidFill>
                            <a:srgbClr val="000000"/>
                          </a:solidFill>
                          <a:effectLst/>
                          <a:latin typeface="Arial" panose="020B0604020202020204" pitchFamily="34" charset="0"/>
                        </a:rPr>
                        <a:t>PRESENTAR INFORME A 31 DE DICIEMBRE DE 2022 DE LAS CONCILIACIONES RELIZADAS EN CUENTAS DE AHORRO PROGRAMADO CAP EN LOS AÑOS 2021 - 2022</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20/10/2022</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31/1/2023</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0</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9232896"/>
                  </a:ext>
                </a:extLst>
              </a:tr>
              <a:tr h="1139178">
                <a:tc>
                  <a:txBody>
                    <a:bodyPr/>
                    <a:lstStyle/>
                    <a:p>
                      <a:pPr algn="ctr" fontAlgn="ctr"/>
                      <a:r>
                        <a:rPr lang="es-CO" sz="800" b="0" i="0" u="none" strike="noStrike">
                          <a:solidFill>
                            <a:srgbClr val="000000"/>
                          </a:solidFill>
                          <a:effectLst/>
                          <a:latin typeface="Arial" panose="020B0604020202020204" pitchFamily="34" charset="0"/>
                        </a:rPr>
                        <a:t>61</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3.2.2.2</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a:solidFill>
                            <a:srgbClr val="000000"/>
                          </a:solidFill>
                          <a:effectLst/>
                          <a:latin typeface="Arial" panose="020B0604020202020204" pitchFamily="34" charset="0"/>
                        </a:rPr>
                        <a:t>Reasentamientos</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dirty="0">
                          <a:solidFill>
                            <a:srgbClr val="000000"/>
                          </a:solidFill>
                          <a:effectLst/>
                          <a:latin typeface="Arial" panose="020B0604020202020204" pitchFamily="34" charset="0"/>
                        </a:rPr>
                        <a:t>HALLAZGO ADMINISTRATIVO POR MANTENER INACTIVOS $29.707.334.622 DEL VALOR TOTAL DE LOS RECURSOS DEPOSITADOS EN CUENTAS DE AHORRO PROGRAMADO CAP Y DEPÓSITOS A FAVOR DE TERCEROS DAFT, PARA ATENDER LAS RESOLUCIONES DE VUR Y DE ADQUISICIÓN PREDIAL EXPEDIDAS ENTRE LOS AÑOS 2013 A 2021 SOBRE LOS CUALES SE DEPOSITÓ EL 100% DEL VALOR ASIGNADO, NO SE HA EFECTUADO NINGÚN GIRO A TERCEROS, NI RECIBIDO EL PAR, CON OCASIÓN A LA GESTIÓN REALIZADA A DICIEMBRE 31 DE 2021</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a:solidFill>
                            <a:srgbClr val="000000"/>
                          </a:solidFill>
                          <a:effectLst/>
                          <a:latin typeface="Arial" panose="020B0604020202020204" pitchFamily="34" charset="0"/>
                        </a:rPr>
                        <a:t>PRESENTAR INFORME A 31 DE DICIEMBRE DE 2022 DE LAS RESOLUCIONES DE VUR Y DE ADQUISICIÓN PREDIAL EXPEDIDAS ENTRE LOS AÑOS 2013 A 2021 SOBRE LOS CUALES SE REALIZARON GESTIONES Y/O MOVILIZARON RECURSOS ASIGNADOS, SE RECIBIÓ EL PAR, CON OCASIÓN A LA GESTIÓN REALIZADA AÑOS 2021 Y 2022.</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dirty="0">
                          <a:solidFill>
                            <a:srgbClr val="000000"/>
                          </a:solidFill>
                          <a:effectLst/>
                          <a:latin typeface="Arial" panose="020B0604020202020204" pitchFamily="34" charset="0"/>
                        </a:rPr>
                        <a:t>20/10/2022</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31/1/2023</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dirty="0">
                          <a:solidFill>
                            <a:srgbClr val="000000"/>
                          </a:solidFill>
                          <a:effectLst/>
                          <a:latin typeface="Arial" panose="020B0604020202020204" pitchFamily="34" charset="0"/>
                        </a:rPr>
                        <a:t>0</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25314866"/>
                  </a:ext>
                </a:extLst>
              </a:tr>
              <a:tr h="1095234">
                <a:tc>
                  <a:txBody>
                    <a:bodyPr/>
                    <a:lstStyle/>
                    <a:p>
                      <a:pPr algn="ctr" fontAlgn="ctr"/>
                      <a:r>
                        <a:rPr lang="es-CO" sz="800" b="0" i="0" u="none" strike="noStrike">
                          <a:solidFill>
                            <a:srgbClr val="000000"/>
                          </a:solidFill>
                          <a:effectLst/>
                          <a:latin typeface="Arial" panose="020B0604020202020204" pitchFamily="34" charset="0"/>
                        </a:rPr>
                        <a:t>55</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a:solidFill>
                            <a:srgbClr val="000000"/>
                          </a:solidFill>
                          <a:effectLst/>
                          <a:latin typeface="Arial" panose="020B0604020202020204" pitchFamily="34" charset="0"/>
                        </a:rPr>
                        <a:t>3.3.2.3</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a:solidFill>
                            <a:srgbClr val="000000"/>
                          </a:solidFill>
                          <a:effectLst/>
                          <a:latin typeface="Arial" panose="020B0604020202020204" pitchFamily="34" charset="0"/>
                        </a:rPr>
                        <a:t>Gestión Financiera</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a:solidFill>
                            <a:srgbClr val="000000"/>
                          </a:solidFill>
                          <a:effectLst/>
                          <a:latin typeface="Arial" panose="020B0604020202020204" pitchFamily="34" charset="0"/>
                        </a:rPr>
                        <a:t>HALL ADM INEFECTIVIDAD ACCIÓN DE CVP SUBSANAR HALL 3.3.1.3 HALL ADM POR FALTA DE CONTROL Y SEGUIMIENTO A PARTIDAS CONCILIATORIAS QUE FIGURAN COMO “CHEQUES PENDIENTES DE COBRO” DE VIGS ANTERIORES POR VALOR $120.321.091 PENDIENTES DE DEPURAR” CORRESPONDIENTE A LA AUD DE REG A CUENTA 2018 CÓD 23, DEBIDO A QUE EN SEGUIMIENTO DEL PROC AUDITOR SOPORTES ALLEGADOS NO EVIDENCIA QUE CVP EFECTUO LA DEPURACIÓN CUENTA "CHEQUES NO COBRADOS POR RECLAMA</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800" b="0" i="0" u="none" strike="noStrike" dirty="0">
                          <a:solidFill>
                            <a:srgbClr val="000000"/>
                          </a:solidFill>
                          <a:effectLst/>
                          <a:latin typeface="Arial" panose="020B0604020202020204" pitchFamily="34" charset="0"/>
                        </a:rPr>
                        <a:t>DEPURAR 13 CUENTAS POR VALOR DE 80 MILLONES DEL SALDO REFLEJADO A CORTE A 31/12/2020 DE LA CUENTA “CHEQUES NO COBRADOS O POR RECLAMAR.</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dirty="0">
                          <a:solidFill>
                            <a:srgbClr val="000000"/>
                          </a:solidFill>
                          <a:effectLst/>
                          <a:latin typeface="Arial" panose="020B0604020202020204" pitchFamily="34" charset="0"/>
                        </a:rPr>
                        <a:t>1/8/2021</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dirty="0">
                          <a:solidFill>
                            <a:srgbClr val="000000"/>
                          </a:solidFill>
                          <a:effectLst/>
                          <a:latin typeface="Arial" panose="020B0604020202020204" pitchFamily="34" charset="0"/>
                        </a:rPr>
                        <a:t>22/1/2023</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dirty="0">
                          <a:solidFill>
                            <a:srgbClr val="000000"/>
                          </a:solidFill>
                          <a:effectLst/>
                          <a:latin typeface="Arial" panose="020B0604020202020204" pitchFamily="34" charset="0"/>
                        </a:rPr>
                        <a:t>89</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8859468"/>
                  </a:ext>
                </a:extLst>
              </a:tr>
              <a:tr h="598237">
                <a:tc>
                  <a:txBody>
                    <a:bodyPr/>
                    <a:lstStyle/>
                    <a:p>
                      <a:pPr algn="ctr" fontAlgn="ctr"/>
                      <a:r>
                        <a:rPr lang="es-CO" sz="800" b="0" i="0" u="none" strike="noStrike" dirty="0">
                          <a:solidFill>
                            <a:srgbClr val="000000"/>
                          </a:solidFill>
                          <a:effectLst/>
                          <a:latin typeface="Arial" panose="020B0604020202020204" pitchFamily="34" charset="0"/>
                        </a:rPr>
                        <a:t>45</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dirty="0">
                          <a:solidFill>
                            <a:srgbClr val="000000"/>
                          </a:solidFill>
                          <a:effectLst/>
                          <a:latin typeface="Arial" panose="020B0604020202020204" pitchFamily="34" charset="0"/>
                        </a:rPr>
                        <a:t>3.1.1.1</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rgbClr val="000000"/>
                          </a:solidFill>
                          <a:effectLst/>
                          <a:latin typeface="Arial" panose="020B0604020202020204" pitchFamily="34" charset="0"/>
                        </a:rPr>
                        <a:t>Gestión Estratégica</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dirty="0">
                          <a:solidFill>
                            <a:srgbClr val="000000"/>
                          </a:solidFill>
                          <a:effectLst/>
                          <a:latin typeface="Arial" panose="020B0604020202020204" pitchFamily="34" charset="0"/>
                        </a:rPr>
                        <a:t>HALLAZGO ADMINISTRATIVO POR LA CONCENTRACIÓN DE LAS ACTIVIDADES DE LA DELEGACIÓN DEL GASTO Y LA SUPERVISIÓN EN LOS CONTRATOS INTERVENTORÍA 898 DE 2020, 592 DE 2021, 891 DE 2021, 908 DE 2021, 668 DE 2021 Y 885 DE 2020</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800" b="0" i="0" u="none" strike="noStrike" dirty="0">
                          <a:solidFill>
                            <a:srgbClr val="000000"/>
                          </a:solidFill>
                          <a:effectLst/>
                          <a:latin typeface="Arial" panose="020B0604020202020204" pitchFamily="34" charset="0"/>
                        </a:rPr>
                        <a:t>SOCIALIZAR LA RESOLUCIÓN CVP NO. 359 DE 2023 "POR MEDIO DE LA CUAL SE HACE UNA DELEGACIIÓN DE FUNCIONES RELACIONADAS CON LA ORDENACIÓN DEL GASTO, DEL PAGO Y SE DICTAN OTRAS DISPOSICIONES"</a:t>
                      </a:r>
                    </a:p>
                  </a:txBody>
                  <a:tcPr marL="1911" marR="1911" marT="19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dirty="0">
                          <a:solidFill>
                            <a:srgbClr val="000000"/>
                          </a:solidFill>
                          <a:effectLst/>
                          <a:latin typeface="Arial" panose="020B0604020202020204" pitchFamily="34" charset="0"/>
                        </a:rPr>
                        <a:t>15/6/2023</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dirty="0">
                          <a:solidFill>
                            <a:srgbClr val="000000"/>
                          </a:solidFill>
                          <a:effectLst/>
                          <a:latin typeface="Arial" panose="020B0604020202020204" pitchFamily="34" charset="0"/>
                        </a:rPr>
                        <a:t>30/6/2023</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800" b="0" i="0" u="none" strike="noStrike" dirty="0">
                          <a:solidFill>
                            <a:srgbClr val="000000"/>
                          </a:solidFill>
                          <a:effectLst/>
                          <a:latin typeface="Arial" panose="020B0604020202020204" pitchFamily="34" charset="0"/>
                        </a:rPr>
                        <a:t>50</a:t>
                      </a:r>
                    </a:p>
                  </a:txBody>
                  <a:tcPr marL="1911" marR="1911" marT="19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1503431"/>
                  </a:ext>
                </a:extLst>
              </a:tr>
            </a:tbl>
          </a:graphicData>
        </a:graphic>
      </p:graphicFrame>
    </p:spTree>
    <p:extLst>
      <p:ext uri="{BB962C8B-B14F-4D97-AF65-F5344CB8AC3E}">
        <p14:creationId xmlns:p14="http://schemas.microsoft.com/office/powerpoint/2010/main" val="303419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827384" y="462404"/>
            <a:ext cx="9993016" cy="5641219"/>
          </a:xfrm>
          <a:prstGeom prst="rect">
            <a:avLst/>
          </a:prstGeom>
        </p:spPr>
      </p:pic>
      <p:sp>
        <p:nvSpPr>
          <p:cNvPr id="12" name="Rectángulo 11"/>
          <p:cNvSpPr/>
          <p:nvPr/>
        </p:nvSpPr>
        <p:spPr>
          <a:xfrm>
            <a:off x="9496927" y="1287379"/>
            <a:ext cx="1323473" cy="553453"/>
          </a:xfrm>
          <a:prstGeom prst="rect">
            <a:avLst/>
          </a:prstGeom>
          <a:solidFill>
            <a:schemeClr val="bg1"/>
          </a:solidFill>
          <a:ln>
            <a:solidFill>
              <a:srgbClr val="17674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ln w="0"/>
                <a:solidFill>
                  <a:schemeClr val="tx1"/>
                </a:solidFill>
                <a:effectLst>
                  <a:outerShdw blurRad="38100" dist="19050" dir="2700000" algn="tl" rotWithShape="0">
                    <a:schemeClr val="dk1">
                      <a:alpha val="40000"/>
                    </a:schemeClr>
                  </a:outerShdw>
                </a:effectLst>
              </a:rPr>
              <a:t>23 </a:t>
            </a:r>
            <a:r>
              <a:rPr lang="es-CO" dirty="0">
                <a:ln w="0"/>
                <a:solidFill>
                  <a:schemeClr val="tx1"/>
                </a:solidFill>
                <a:effectLst>
                  <a:outerShdw blurRad="38100" dist="19050" dir="2700000" algn="tl" rotWithShape="0">
                    <a:schemeClr val="dk1">
                      <a:alpha val="40000"/>
                    </a:schemeClr>
                  </a:outerShdw>
                </a:effectLst>
              </a:rPr>
              <a:t>Acciones </a:t>
            </a:r>
          </a:p>
        </p:txBody>
      </p:sp>
    </p:spTree>
    <p:extLst>
      <p:ext uri="{BB962C8B-B14F-4D97-AF65-F5344CB8AC3E}">
        <p14:creationId xmlns:p14="http://schemas.microsoft.com/office/powerpoint/2010/main" val="3557536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D17463CA-B581-582B-3D09-AAEFBA41BE2F}"/>
              </a:ext>
            </a:extLst>
          </p:cNvPr>
          <p:cNvGraphicFramePr>
            <a:graphicFrameLocks/>
          </p:cNvGraphicFramePr>
          <p:nvPr/>
        </p:nvGraphicFramePr>
        <p:xfrm>
          <a:off x="1559214" y="1179840"/>
          <a:ext cx="9025659" cy="4004252"/>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n 1"/>
          <p:cNvPicPr>
            <a:picLocks noChangeAspect="1"/>
          </p:cNvPicPr>
          <p:nvPr/>
        </p:nvPicPr>
        <p:blipFill>
          <a:blip r:embed="rId4"/>
          <a:stretch>
            <a:fillRect/>
          </a:stretch>
        </p:blipFill>
        <p:spPr>
          <a:xfrm>
            <a:off x="86736" y="157317"/>
            <a:ext cx="12047045" cy="5938684"/>
          </a:xfrm>
          <a:prstGeom prst="rect">
            <a:avLst/>
          </a:prstGeom>
        </p:spPr>
      </p:pic>
    </p:spTree>
    <p:extLst>
      <p:ext uri="{BB962C8B-B14F-4D97-AF65-F5344CB8AC3E}">
        <p14:creationId xmlns:p14="http://schemas.microsoft.com/office/powerpoint/2010/main" val="3467956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796430"/>
          </a:xfrm>
        </p:spPr>
        <p:txBody>
          <a:bodyPr>
            <a:normAutofit/>
          </a:bodyPr>
          <a:lstStyle/>
          <a:p>
            <a:r>
              <a:rPr lang="es-ES" sz="2800" b="1" dirty="0">
                <a:solidFill>
                  <a:srgbClr val="176748"/>
                </a:solidFill>
              </a:rPr>
              <a:t>Acciones </a:t>
            </a:r>
            <a:r>
              <a:rPr lang="es-ES" sz="2800" b="1" dirty="0" smtClean="0">
                <a:solidFill>
                  <a:srgbClr val="176748"/>
                </a:solidFill>
              </a:rPr>
              <a:t>Incumplidas (6)</a:t>
            </a:r>
            <a:endParaRPr lang="es-CO" sz="2800" b="1" dirty="0">
              <a:solidFill>
                <a:srgbClr val="176748"/>
              </a:solidFill>
            </a:endParaRPr>
          </a:p>
        </p:txBody>
      </p:sp>
      <p:sp>
        <p:nvSpPr>
          <p:cNvPr id="7" name="Shape 3"/>
          <p:cNvSpPr txBox="1"/>
          <p:nvPr/>
        </p:nvSpPr>
        <p:spPr>
          <a:xfrm>
            <a:off x="3627898" y="1285368"/>
            <a:ext cx="228600" cy="304800"/>
          </a:xfrm>
          <a:prstGeom prst="rect">
            <a:avLst/>
          </a:prstGeom>
          <a:noFill/>
          <a:ln>
            <a:noFill/>
          </a:ln>
        </p:spPr>
        <p:txBody>
          <a:bodyPr spcFirstLastPara="1" wrap="square" lIns="91425" tIns="45700" rIns="91425" bIns="4570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SzPts val="1100"/>
              <a:buFont typeface="Arial"/>
              <a:buNone/>
            </a:pPr>
            <a:endParaRPr sz="1100"/>
          </a:p>
        </p:txBody>
      </p:sp>
      <p:sp>
        <p:nvSpPr>
          <p:cNvPr id="10" name="Shape 3"/>
          <p:cNvSpPr txBox="1"/>
          <p:nvPr/>
        </p:nvSpPr>
        <p:spPr>
          <a:xfrm>
            <a:off x="9055100" y="1354138"/>
            <a:ext cx="228600" cy="304800"/>
          </a:xfrm>
          <a:prstGeom prst="rect">
            <a:avLst/>
          </a:prstGeom>
          <a:noFill/>
          <a:ln>
            <a:noFill/>
          </a:ln>
        </p:spPr>
        <p:txBody>
          <a:bodyPr spcFirstLastPara="1" wrap="square" lIns="91425" tIns="45700" rIns="91425" bIns="4570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SzPts val="1100"/>
              <a:buFont typeface="Arial"/>
              <a:buNone/>
            </a:pPr>
            <a:endParaRPr sz="1100"/>
          </a:p>
        </p:txBody>
      </p:sp>
      <p:graphicFrame>
        <p:nvGraphicFramePr>
          <p:cNvPr id="18" name="Tabla 17"/>
          <p:cNvGraphicFramePr>
            <a:graphicFrameLocks noGrp="1"/>
          </p:cNvGraphicFramePr>
          <p:nvPr>
            <p:extLst/>
          </p:nvPr>
        </p:nvGraphicFramePr>
        <p:xfrm>
          <a:off x="162877" y="867439"/>
          <a:ext cx="11871808" cy="5667571"/>
        </p:xfrm>
        <a:graphic>
          <a:graphicData uri="http://schemas.openxmlformats.org/drawingml/2006/table">
            <a:tbl>
              <a:tblPr/>
              <a:tblGrid>
                <a:gridCol w="703423">
                  <a:extLst>
                    <a:ext uri="{9D8B030D-6E8A-4147-A177-3AD203B41FA5}">
                      <a16:colId xmlns:a16="http://schemas.microsoft.com/office/drawing/2014/main" val="648500300"/>
                    </a:ext>
                  </a:extLst>
                </a:gridCol>
                <a:gridCol w="728105">
                  <a:extLst>
                    <a:ext uri="{9D8B030D-6E8A-4147-A177-3AD203B41FA5}">
                      <a16:colId xmlns:a16="http://schemas.microsoft.com/office/drawing/2014/main" val="1447145377"/>
                    </a:ext>
                  </a:extLst>
                </a:gridCol>
                <a:gridCol w="3109871">
                  <a:extLst>
                    <a:ext uri="{9D8B030D-6E8A-4147-A177-3AD203B41FA5}">
                      <a16:colId xmlns:a16="http://schemas.microsoft.com/office/drawing/2014/main" val="4062302857"/>
                    </a:ext>
                  </a:extLst>
                </a:gridCol>
                <a:gridCol w="3358176">
                  <a:extLst>
                    <a:ext uri="{9D8B030D-6E8A-4147-A177-3AD203B41FA5}">
                      <a16:colId xmlns:a16="http://schemas.microsoft.com/office/drawing/2014/main" val="1362081247"/>
                    </a:ext>
                  </a:extLst>
                </a:gridCol>
                <a:gridCol w="1012722">
                  <a:extLst>
                    <a:ext uri="{9D8B030D-6E8A-4147-A177-3AD203B41FA5}">
                      <a16:colId xmlns:a16="http://schemas.microsoft.com/office/drawing/2014/main" val="2890225872"/>
                    </a:ext>
                  </a:extLst>
                </a:gridCol>
                <a:gridCol w="855407">
                  <a:extLst>
                    <a:ext uri="{9D8B030D-6E8A-4147-A177-3AD203B41FA5}">
                      <a16:colId xmlns:a16="http://schemas.microsoft.com/office/drawing/2014/main" val="4233278102"/>
                    </a:ext>
                  </a:extLst>
                </a:gridCol>
                <a:gridCol w="1199535">
                  <a:extLst>
                    <a:ext uri="{9D8B030D-6E8A-4147-A177-3AD203B41FA5}">
                      <a16:colId xmlns:a16="http://schemas.microsoft.com/office/drawing/2014/main" val="3205196386"/>
                    </a:ext>
                  </a:extLst>
                </a:gridCol>
                <a:gridCol w="904569">
                  <a:extLst>
                    <a:ext uri="{9D8B030D-6E8A-4147-A177-3AD203B41FA5}">
                      <a16:colId xmlns:a16="http://schemas.microsoft.com/office/drawing/2014/main" val="2845209907"/>
                    </a:ext>
                  </a:extLst>
                </a:gridCol>
              </a:tblGrid>
              <a:tr h="382341">
                <a:tc>
                  <a:txBody>
                    <a:bodyPr/>
                    <a:lstStyle/>
                    <a:p>
                      <a:pPr algn="ctr" fontAlgn="ctr"/>
                      <a:r>
                        <a:rPr lang="es-CO" sz="900" b="1" i="0" u="none" strike="noStrike">
                          <a:solidFill>
                            <a:srgbClr val="000000"/>
                          </a:solidFill>
                          <a:effectLst/>
                          <a:latin typeface="Arial" panose="020B0604020202020204" pitchFamily="34" charset="0"/>
                        </a:rPr>
                        <a:t>ID Auditoría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900" b="1" i="0" u="none" strike="noStrike">
                          <a:solidFill>
                            <a:srgbClr val="000000"/>
                          </a:solidFill>
                          <a:effectLst/>
                          <a:latin typeface="Arial" panose="020B0604020202020204" pitchFamily="34" charset="0"/>
                        </a:rPr>
                        <a:t>ID Hallazgo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900" b="1" i="0" u="none" strike="noStrike">
                          <a:solidFill>
                            <a:srgbClr val="000000"/>
                          </a:solidFill>
                          <a:effectLst/>
                          <a:latin typeface="Arial" panose="020B0604020202020204" pitchFamily="34" charset="0"/>
                        </a:rPr>
                        <a:t>Descripción: Hallazgo, Observación, No conformidad ó recomendación u Oportunidad de Mejora)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O" sz="900" b="0" i="0" u="none" strike="noStrike">
                          <a:solidFill>
                            <a:srgbClr val="000000"/>
                          </a:solidFill>
                          <a:effectLst/>
                          <a:latin typeface="Calibri" panose="020F0502020204030204" pitchFamily="34" charset="0"/>
                        </a:rPr>
                        <a:t>False </a:t>
                      </a:r>
                      <a:r>
                        <a:rPr lang="es-CO" sz="900" b="1" i="0" u="none" strike="noStrike">
                          <a:solidFill>
                            <a:srgbClr val="000000"/>
                          </a:solidFill>
                          <a:effectLst/>
                          <a:latin typeface="Arial" panose="020B0604020202020204" pitchFamily="34" charset="0"/>
                        </a:rPr>
                        <a:t>Acción</a:t>
                      </a:r>
                      <a:endParaRPr lang="es-CO" sz="9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900" b="1" i="0" u="none" strike="noStrike">
                          <a:solidFill>
                            <a:srgbClr val="000000"/>
                          </a:solidFill>
                          <a:effectLst/>
                          <a:latin typeface="Arial" panose="020B0604020202020204" pitchFamily="34" charset="0"/>
                        </a:rPr>
                        <a:t>Fecha de Inicio</a:t>
                      </a:r>
                      <a:br>
                        <a:rPr lang="es-CO" sz="900" b="1" i="0" u="none" strike="noStrike">
                          <a:solidFill>
                            <a:srgbClr val="000000"/>
                          </a:solidFill>
                          <a:effectLst/>
                          <a:latin typeface="Arial" panose="020B0604020202020204" pitchFamily="34" charset="0"/>
                        </a:rPr>
                      </a:br>
                      <a:r>
                        <a:rPr lang="es-CO" sz="900" b="1" i="0" u="none" strike="noStrike">
                          <a:solidFill>
                            <a:srgbClr val="000000"/>
                          </a:solidFill>
                          <a:effectLst/>
                          <a:latin typeface="Arial" panose="020B0604020202020204" pitchFamily="34" charset="0"/>
                        </a:rPr>
                        <a:t>(dd-mmm-aaaa)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900" b="1" i="0" u="none" strike="noStrike">
                          <a:solidFill>
                            <a:srgbClr val="000000"/>
                          </a:solidFill>
                          <a:effectLst/>
                          <a:latin typeface="Arial" panose="020B0604020202020204" pitchFamily="34" charset="0"/>
                        </a:rPr>
                        <a:t>Fecha de Finalización</a:t>
                      </a:r>
                      <a:br>
                        <a:rPr lang="es-CO" sz="900" b="1" i="0" u="none" strike="noStrike">
                          <a:solidFill>
                            <a:srgbClr val="000000"/>
                          </a:solidFill>
                          <a:effectLst/>
                          <a:latin typeface="Arial" panose="020B0604020202020204" pitchFamily="34" charset="0"/>
                        </a:rPr>
                      </a:br>
                      <a:r>
                        <a:rPr lang="es-CO" sz="900" b="1" i="0" u="none" strike="noStrike">
                          <a:solidFill>
                            <a:srgbClr val="000000"/>
                          </a:solidFill>
                          <a:effectLst/>
                          <a:latin typeface="Arial" panose="020B0604020202020204" pitchFamily="34" charset="0"/>
                        </a:rPr>
                        <a:t>(dd-mmm-aaaa)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900" b="1" i="0" u="none" strike="noStrike">
                          <a:solidFill>
                            <a:srgbClr val="000000"/>
                          </a:solidFill>
                          <a:effectLst/>
                          <a:latin typeface="Arial" panose="020B0604020202020204" pitchFamily="34" charset="0"/>
                        </a:rPr>
                        <a:t>Proceso responsable de ejecutar la acción o corrección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900" b="1" i="0" u="none" strike="noStrike">
                          <a:solidFill>
                            <a:srgbClr val="000000"/>
                          </a:solidFill>
                          <a:effectLst/>
                          <a:latin typeface="Arial" panose="020B0604020202020204" pitchFamily="34" charset="0"/>
                        </a:rPr>
                        <a:t>% Avance Calificación Control Interno 30jun2023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99004947"/>
                  </a:ext>
                </a:extLst>
              </a:tr>
              <a:tr h="481750">
                <a:tc>
                  <a:txBody>
                    <a:bodyPr/>
                    <a:lstStyle/>
                    <a:p>
                      <a:pPr algn="ctr" fontAlgn="ctr"/>
                      <a:r>
                        <a:rPr lang="es-CO" sz="900" b="0" i="0" u="none" strike="noStrike" dirty="0">
                          <a:solidFill>
                            <a:srgbClr val="000000"/>
                          </a:solidFill>
                          <a:effectLst/>
                          <a:latin typeface="Arial" panose="020B0604020202020204" pitchFamily="34" charset="0"/>
                        </a:rPr>
                        <a:t>2022_01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a:solidFill>
                            <a:srgbClr val="000000"/>
                          </a:solidFill>
                          <a:effectLst/>
                          <a:latin typeface="Arial" panose="020B0604020202020204" pitchFamily="34" charset="0"/>
                        </a:rPr>
                        <a:t>Construir y establecer los planes de contingencia, DRP, BCP, BIA que permita asegurar la continuidad de los servicios y sistemas de información de la entidad, se sugiere la implementación de la guía para la preparación de las TIC para la continuidad del negocio dispuesta por MINTIC.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a:solidFill>
                            <a:srgbClr val="000000"/>
                          </a:solidFill>
                          <a:effectLst/>
                          <a:latin typeface="Arial" panose="020B0604020202020204" pitchFamily="34" charset="0"/>
                        </a:rPr>
                        <a:t>Generar un plan de recuperación de desastres (DRP), donde se plasme el paso a paso de recuperación de la infraestructura TIC de la CVP.</a:t>
                      </a:r>
                      <a:br>
                        <a:rPr lang="es-ES" sz="900" b="0" i="0" u="none" strike="noStrike">
                          <a:solidFill>
                            <a:srgbClr val="000000"/>
                          </a:solidFill>
                          <a:effectLst/>
                          <a:latin typeface="Arial" panose="020B0604020202020204" pitchFamily="34" charset="0"/>
                        </a:rPr>
                      </a:br>
                      <a:r>
                        <a:rPr lang="es-ES" sz="900" b="0" i="0" u="none" strike="noStrike">
                          <a:solidFill>
                            <a:srgbClr val="000000"/>
                          </a:solidFill>
                          <a:effectLst/>
                          <a:latin typeface="Arial" panose="020B0604020202020204" pitchFamily="34" charset="0"/>
                        </a:rPr>
                        <a:t> </a:t>
                      </a:r>
                      <a:br>
                        <a:rPr lang="es-ES" sz="900" b="0" i="0" u="none" strike="noStrike">
                          <a:solidFill>
                            <a:srgbClr val="000000"/>
                          </a:solidFill>
                          <a:effectLst/>
                          <a:latin typeface="Arial" panose="020B0604020202020204" pitchFamily="34" charset="0"/>
                        </a:rPr>
                      </a:br>
                      <a:r>
                        <a:rPr lang="es-ES" sz="900" b="0" i="0" u="none" strike="noStrike">
                          <a:solidFill>
                            <a:srgbClr val="000000"/>
                          </a:solidFill>
                          <a:effectLst/>
                          <a:latin typeface="Arial" panose="020B0604020202020204" pitchFamily="34" charset="0"/>
                        </a:rPr>
                        <a:t> Para el caso del BCP y BIA, estos serán llevados a comité institucional para dar inicio con la identificación de las áreas lideres en la construcción de los mismos.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dirty="0">
                          <a:solidFill>
                            <a:srgbClr val="000000"/>
                          </a:solidFill>
                          <a:effectLst/>
                          <a:latin typeface="Arial" panose="020B0604020202020204" pitchFamily="34" charset="0"/>
                        </a:rPr>
                        <a:t>13-may-2022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31-may-2023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a:solidFill>
                            <a:srgbClr val="000000"/>
                          </a:solidFill>
                          <a:effectLst/>
                          <a:latin typeface="Arial" panose="020B0604020202020204" pitchFamily="34" charset="0"/>
                        </a:rPr>
                        <a:t>14. Gestión Tecnología de la Información y Comunicaciones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dirty="0">
                          <a:solidFill>
                            <a:srgbClr val="000000"/>
                          </a:solidFill>
                          <a:effectLst/>
                          <a:latin typeface="Arial" panose="020B06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6903610"/>
                  </a:ext>
                </a:extLst>
              </a:tr>
              <a:tr h="348886">
                <a:tc>
                  <a:txBody>
                    <a:bodyPr/>
                    <a:lstStyle/>
                    <a:p>
                      <a:pPr algn="ctr" fontAlgn="ctr"/>
                      <a:r>
                        <a:rPr lang="es-CO" sz="900" b="0" i="0" u="none" strike="noStrike">
                          <a:solidFill>
                            <a:srgbClr val="000000"/>
                          </a:solidFill>
                          <a:effectLst/>
                          <a:latin typeface="Arial" panose="020B0604020202020204" pitchFamily="34" charset="0"/>
                        </a:rPr>
                        <a:t>2022_01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dirty="0">
                          <a:solidFill>
                            <a:srgbClr val="000000"/>
                          </a:solidFill>
                          <a:effectLst/>
                          <a:latin typeface="Arial" panose="020B0604020202020204" pitchFamily="34" charset="0"/>
                        </a:rPr>
                        <a:t>Construir e implementar el plan de apertura y uso de datos abiertos de la entidad tomando como base la Guía para el uso y aprovechamiento de Datos Abiertos en Colombia, este documento establece orientaciones y buenas prácticas para el desarrollo de estrategias de apertura y uso de datos.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a:solidFill>
                            <a:srgbClr val="000000"/>
                          </a:solidFill>
                          <a:effectLst/>
                          <a:latin typeface="Arial" panose="020B0604020202020204" pitchFamily="34" charset="0"/>
                        </a:rPr>
                        <a:t>Generar el plan de apertura de datos y uso de datos abiertos de la entidad tomando como base la Guía para el uso y aprovechamiento de Datos Abiertos, en conjunto con las cuatro (4) áreas misionales de la entidad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dirty="0">
                          <a:solidFill>
                            <a:srgbClr val="000000"/>
                          </a:solidFill>
                          <a:effectLst/>
                          <a:latin typeface="Arial" panose="020B0604020202020204" pitchFamily="34" charset="0"/>
                        </a:rPr>
                        <a:t>13-may-2022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31-may-2023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a:solidFill>
                            <a:srgbClr val="000000"/>
                          </a:solidFill>
                          <a:effectLst/>
                          <a:latin typeface="Arial" panose="020B0604020202020204" pitchFamily="34" charset="0"/>
                        </a:rPr>
                        <a:t>14. Gestión Tecnología de la Información y Comunicaciones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72524557"/>
                  </a:ext>
                </a:extLst>
              </a:tr>
              <a:tr h="481750">
                <a:tc>
                  <a:txBody>
                    <a:bodyPr/>
                    <a:lstStyle/>
                    <a:p>
                      <a:pPr algn="ctr" fontAlgn="ctr"/>
                      <a:r>
                        <a:rPr lang="es-CO" sz="900" b="0" i="0" u="none" strike="noStrike" dirty="0">
                          <a:solidFill>
                            <a:srgbClr val="000000"/>
                          </a:solidFill>
                          <a:effectLst/>
                          <a:latin typeface="Arial" panose="020B0604020202020204" pitchFamily="34" charset="0"/>
                        </a:rPr>
                        <a:t>2022_09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a:solidFill>
                            <a:srgbClr val="000000"/>
                          </a:solidFill>
                          <a:effectLst/>
                          <a:latin typeface="Arial" panose="020B0604020202020204" pitchFamily="34" charset="0"/>
                        </a:rPr>
                        <a:t>No se evidencia en los Mapas de Riesgos Institucionales riesgos de seguridad de los datos personales administrados por la Caja de Vivienda Popular, que permita evaluar los impactos asociados a los titulares de la información, en los datos personales y en la entidad. No se evidencia un plan de tratamiento de riesgos de seguridad de los datos personales administrados por la Caja de Vivienda Popular.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dirty="0">
                          <a:solidFill>
                            <a:srgbClr val="000000"/>
                          </a:solidFill>
                          <a:effectLst/>
                          <a:latin typeface="Arial" panose="020B0604020202020204" pitchFamily="34" charset="0"/>
                        </a:rPr>
                        <a:t>Apoyar a las áreas correspondientes en la generación del mapa de riesgos de seguridad de datos personales y su tratamiento.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dirty="0">
                          <a:solidFill>
                            <a:srgbClr val="000000"/>
                          </a:solidFill>
                          <a:effectLst/>
                          <a:latin typeface="Arial" panose="020B0604020202020204" pitchFamily="34" charset="0"/>
                        </a:rPr>
                        <a:t>01-oct-2022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30-jun-2023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a:solidFill>
                            <a:srgbClr val="000000"/>
                          </a:solidFill>
                          <a:effectLst/>
                          <a:latin typeface="Arial" panose="020B0604020202020204" pitchFamily="34" charset="0"/>
                        </a:rPr>
                        <a:t>14. Gestión Tecnología de la Información y Comunicaciones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3570052"/>
                  </a:ext>
                </a:extLst>
              </a:tr>
              <a:tr h="1552771">
                <a:tc>
                  <a:txBody>
                    <a:bodyPr/>
                    <a:lstStyle/>
                    <a:p>
                      <a:pPr algn="ctr" fontAlgn="ctr"/>
                      <a:r>
                        <a:rPr lang="es-CO" sz="900" b="0" i="0" u="none" strike="noStrike" dirty="0">
                          <a:solidFill>
                            <a:srgbClr val="000000"/>
                          </a:solidFill>
                          <a:effectLst/>
                          <a:latin typeface="Arial" panose="020B0604020202020204" pitchFamily="34" charset="0"/>
                        </a:rPr>
                        <a:t>2022_07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dirty="0" smtClean="0">
                          <a:solidFill>
                            <a:srgbClr val="000000"/>
                          </a:solidFill>
                          <a:effectLst/>
                          <a:latin typeface="Arial" panose="020B0604020202020204" pitchFamily="34" charset="0"/>
                        </a:rPr>
                        <a:t>la </a:t>
                      </a:r>
                      <a:r>
                        <a:rPr lang="es-ES" sz="900" b="0" i="0" u="none" strike="noStrike" dirty="0">
                          <a:solidFill>
                            <a:srgbClr val="000000"/>
                          </a:solidFill>
                          <a:effectLst/>
                          <a:latin typeface="Arial" panose="020B0604020202020204" pitchFamily="34" charset="0"/>
                        </a:rPr>
                        <a:t>entidad manifestó que para la vigencia 2020 no realizó eliminaciones documentales. No obstante, en el diagnóstico integral de archivos se menciona el inicio de un proceso de eliminación, aprobado por el Comité Institucional de Gestión y Desempeño el día 30 de junio de 2020. </a:t>
                      </a:r>
                      <a:br>
                        <a:rPr lang="es-ES" sz="900" b="0" i="0" u="none" strike="noStrike" dirty="0">
                          <a:solidFill>
                            <a:srgbClr val="000000"/>
                          </a:solidFill>
                          <a:effectLst/>
                          <a:latin typeface="Arial" panose="020B0604020202020204" pitchFamily="34" charset="0"/>
                        </a:rPr>
                      </a:br>
                      <a:r>
                        <a:rPr lang="es-ES" sz="900" b="0" i="0" u="none" strike="noStrike" dirty="0">
                          <a:solidFill>
                            <a:srgbClr val="000000"/>
                          </a:solidFill>
                          <a:effectLst/>
                          <a:latin typeface="Arial" panose="020B0604020202020204" pitchFamily="34" charset="0"/>
                        </a:rPr>
                        <a:t> Se recomienda que, al momento de realizar este trámite, se tengan en cuenta los siguientes aspectos:</a:t>
                      </a:r>
                      <a:br>
                        <a:rPr lang="es-ES" sz="900" b="0" i="0" u="none" strike="noStrike" dirty="0">
                          <a:solidFill>
                            <a:srgbClr val="000000"/>
                          </a:solidFill>
                          <a:effectLst/>
                          <a:latin typeface="Arial" panose="020B0604020202020204" pitchFamily="34" charset="0"/>
                        </a:rPr>
                      </a:br>
                      <a:r>
                        <a:rPr lang="es-ES" sz="900" b="0" i="0" u="none" strike="noStrike" dirty="0">
                          <a:solidFill>
                            <a:srgbClr val="000000"/>
                          </a:solidFill>
                          <a:effectLst/>
                          <a:latin typeface="Arial" panose="020B0604020202020204" pitchFamily="34" charset="0"/>
                        </a:rPr>
                        <a:t> • Procedimiento para efectuar el proceso de eliminación</a:t>
                      </a:r>
                      <a:br>
                        <a:rPr lang="es-ES" sz="900" b="0" i="0" u="none" strike="noStrike" dirty="0">
                          <a:solidFill>
                            <a:srgbClr val="000000"/>
                          </a:solidFill>
                          <a:effectLst/>
                          <a:latin typeface="Arial" panose="020B0604020202020204" pitchFamily="34" charset="0"/>
                        </a:rPr>
                      </a:br>
                      <a:r>
                        <a:rPr lang="es-ES" sz="900" b="0" i="0" u="none" strike="noStrike" dirty="0">
                          <a:solidFill>
                            <a:srgbClr val="000000"/>
                          </a:solidFill>
                          <a:effectLst/>
                          <a:latin typeface="Arial" panose="020B0604020202020204" pitchFamily="34" charset="0"/>
                        </a:rPr>
                        <a:t> documental en el SIG.</a:t>
                      </a:r>
                      <a:br>
                        <a:rPr lang="es-ES" sz="900" b="0" i="0" u="none" strike="noStrike" dirty="0">
                          <a:solidFill>
                            <a:srgbClr val="000000"/>
                          </a:solidFill>
                          <a:effectLst/>
                          <a:latin typeface="Arial" panose="020B0604020202020204" pitchFamily="34" charset="0"/>
                        </a:rPr>
                      </a:br>
                      <a:r>
                        <a:rPr lang="es-ES" sz="900" b="0" i="0" u="none" strike="noStrike" dirty="0">
                          <a:solidFill>
                            <a:srgbClr val="000000"/>
                          </a:solidFill>
                          <a:effectLst/>
                          <a:latin typeface="Arial" panose="020B0604020202020204" pitchFamily="34" charset="0"/>
                        </a:rPr>
                        <a:t> • Link enlace de publicación en el sitio web institucional, de los inventarios documentales por un periodo de 60 días </a:t>
                      </a:r>
                      <a:r>
                        <a:rPr lang="es-ES" sz="900" b="0" i="0" u="none" strike="noStrike" dirty="0" smtClean="0">
                          <a:solidFill>
                            <a:srgbClr val="000000"/>
                          </a:solidFill>
                          <a:effectLst/>
                          <a:latin typeface="Arial" panose="020B0604020202020204" pitchFamily="34" charset="0"/>
                        </a:rPr>
                        <a:t>……</a:t>
                      </a:r>
                      <a:endParaRPr lang="es-ES" sz="9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dirty="0">
                          <a:solidFill>
                            <a:srgbClr val="000000"/>
                          </a:solidFill>
                          <a:effectLst/>
                          <a:latin typeface="Arial" panose="020B0604020202020204" pitchFamily="34" charset="0"/>
                        </a:rPr>
                        <a:t>Adelantar el Diagnóstico Integral de Archivos que comprende:</a:t>
                      </a:r>
                      <a:br>
                        <a:rPr lang="es-ES" sz="900" b="0" i="0" u="none" strike="noStrike" dirty="0">
                          <a:solidFill>
                            <a:srgbClr val="000000"/>
                          </a:solidFill>
                          <a:effectLst/>
                          <a:latin typeface="Arial" panose="020B0604020202020204" pitchFamily="34" charset="0"/>
                        </a:rPr>
                      </a:br>
                      <a:r>
                        <a:rPr lang="es-ES" sz="900" b="0" i="0" u="none" strike="noStrike" dirty="0">
                          <a:solidFill>
                            <a:srgbClr val="000000"/>
                          </a:solidFill>
                          <a:effectLst/>
                          <a:latin typeface="Arial" panose="020B0604020202020204" pitchFamily="34" charset="0"/>
                        </a:rPr>
                        <a:t> - Una primera etapa que permita identificar la estructura administrativa, física del archivo con el objeto de verificar la conservación del acervo documental de la CVP y</a:t>
                      </a:r>
                      <a:br>
                        <a:rPr lang="es-ES" sz="900" b="0" i="0" u="none" strike="noStrike" dirty="0">
                          <a:solidFill>
                            <a:srgbClr val="000000"/>
                          </a:solidFill>
                          <a:effectLst/>
                          <a:latin typeface="Arial" panose="020B0604020202020204" pitchFamily="34" charset="0"/>
                        </a:rPr>
                      </a:br>
                      <a:r>
                        <a:rPr lang="es-ES" sz="900" b="0" i="0" u="none" strike="noStrike" dirty="0">
                          <a:solidFill>
                            <a:srgbClr val="000000"/>
                          </a:solidFill>
                          <a:effectLst/>
                          <a:latin typeface="Arial" panose="020B0604020202020204" pitchFamily="34" charset="0"/>
                        </a:rPr>
                        <a:t> - Segunda etapa correspondiente a su ordenación, características de la documentación, preservación preventiva que sirva de insumo a la entidad para elaborar planes y programas que mejoren los procedimientos actuales y definir las acciones técnicas necesarias para la disposición, selección, eliminación, preservación, mantenimiento y control de los acervos documentales de la entidad.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07-oct-2022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dirty="0">
                          <a:solidFill>
                            <a:srgbClr val="000000"/>
                          </a:solidFill>
                          <a:effectLst/>
                          <a:latin typeface="Arial" panose="020B0604020202020204" pitchFamily="34" charset="0"/>
                        </a:rPr>
                        <a:t>30-abr-2023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11. 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49396683"/>
                  </a:ext>
                </a:extLst>
              </a:tr>
              <a:tr h="348886">
                <a:tc>
                  <a:txBody>
                    <a:bodyPr/>
                    <a:lstStyle/>
                    <a:p>
                      <a:pPr algn="ctr" fontAlgn="ctr"/>
                      <a:r>
                        <a:rPr lang="es-CO" sz="900" b="0" i="0" u="none" strike="noStrike">
                          <a:solidFill>
                            <a:srgbClr val="000000"/>
                          </a:solidFill>
                          <a:effectLst/>
                          <a:latin typeface="Arial" panose="020B0604020202020204" pitchFamily="34" charset="0"/>
                        </a:rPr>
                        <a:t>2022_10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a:solidFill>
                            <a:srgbClr val="000000"/>
                          </a:solidFill>
                          <a:effectLst/>
                          <a:latin typeface="Arial" panose="020B0604020202020204" pitchFamily="34" charset="0"/>
                        </a:rPr>
                        <a:t>Los anexos de las pólizas ajustadas de conformidad a las modificaciones contractuales fueron formalizados fuera de los tiempos establecidos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a:solidFill>
                            <a:srgbClr val="000000"/>
                          </a:solidFill>
                          <a:effectLst/>
                          <a:latin typeface="Arial" panose="020B0604020202020204" pitchFamily="34" charset="0"/>
                        </a:rPr>
                        <a:t>Establecer en el procedimiento de supervisión de contratos que, cuando se identifiquen necesidades de ajustes y/o de las pólizas, el plazo para la publicación de las mismas deberá ser acordado por las partes y socializarlo con el equipo.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03-ene-2023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dirty="0">
                          <a:solidFill>
                            <a:srgbClr val="000000"/>
                          </a:solidFill>
                          <a:effectLst/>
                          <a:latin typeface="Arial" panose="020B0604020202020204" pitchFamily="34" charset="0"/>
                        </a:rPr>
                        <a:t>30-jun-2023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dirty="0">
                          <a:solidFill>
                            <a:srgbClr val="000000"/>
                          </a:solidFill>
                          <a:effectLst/>
                          <a:latin typeface="Arial" panose="020B0604020202020204" pitchFamily="34" charset="0"/>
                        </a:rPr>
                        <a:t>06. Mejoramiento de Barrios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1475593"/>
                  </a:ext>
                </a:extLst>
              </a:tr>
              <a:tr h="348886">
                <a:tc>
                  <a:txBody>
                    <a:bodyPr/>
                    <a:lstStyle/>
                    <a:p>
                      <a:pPr algn="ctr" fontAlgn="ctr"/>
                      <a:r>
                        <a:rPr lang="es-CO" sz="900" b="0" i="0" u="none" strike="noStrike">
                          <a:solidFill>
                            <a:srgbClr val="000000"/>
                          </a:solidFill>
                          <a:effectLst/>
                          <a:latin typeface="Arial" panose="020B0604020202020204" pitchFamily="34" charset="0"/>
                        </a:rPr>
                        <a:t>2022_10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a:solidFill>
                            <a:srgbClr val="000000"/>
                          </a:solidFill>
                          <a:effectLst/>
                          <a:latin typeface="Arial" panose="020B0604020202020204" pitchFamily="34" charset="0"/>
                        </a:rPr>
                        <a:t>De acuerdo con lo verificado para las tres modificaciones realizadas al contrato CVP-CTO-416-2021 se observa el incumplimiento en los plazos establecidos por la entidad.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s-ES" sz="900" b="0" i="0" u="none" strike="noStrike">
                          <a:solidFill>
                            <a:srgbClr val="000000"/>
                          </a:solidFill>
                          <a:effectLst/>
                          <a:latin typeface="Arial" panose="020B0604020202020204" pitchFamily="34" charset="0"/>
                        </a:rPr>
                        <a:t>Socializar con el equipo de la DMB los plazos establecidos por la entidad para realizar las modificaciones contractuales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03-ene-2023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a:solidFill>
                            <a:srgbClr val="000000"/>
                          </a:solidFill>
                          <a:effectLst/>
                          <a:latin typeface="Arial" panose="020B0604020202020204" pitchFamily="34" charset="0"/>
                        </a:rPr>
                        <a:t>30-jun-2023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dirty="0">
                          <a:solidFill>
                            <a:srgbClr val="000000"/>
                          </a:solidFill>
                          <a:effectLst/>
                          <a:latin typeface="Arial" panose="020B0604020202020204" pitchFamily="34" charset="0"/>
                        </a:rPr>
                        <a:t>06. Mejoramiento de Barrios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9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0274784"/>
                  </a:ext>
                </a:extLst>
              </a:tr>
            </a:tbl>
          </a:graphicData>
        </a:graphic>
      </p:graphicFrame>
      <p:sp>
        <p:nvSpPr>
          <p:cNvPr id="19" name="Shape 3"/>
          <p:cNvSpPr txBox="1"/>
          <p:nvPr/>
        </p:nvSpPr>
        <p:spPr>
          <a:xfrm>
            <a:off x="8729663" y="1354138"/>
            <a:ext cx="228600" cy="304800"/>
          </a:xfrm>
          <a:prstGeom prst="rect">
            <a:avLst/>
          </a:prstGeom>
          <a:noFill/>
          <a:ln>
            <a:noFill/>
          </a:ln>
        </p:spPr>
        <p:txBody>
          <a:bodyPr spcFirstLastPara="1" wrap="square" lIns="91425" tIns="45700" rIns="91425" bIns="4570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SzPts val="1100"/>
              <a:buFont typeface="Arial"/>
              <a:buNone/>
            </a:pPr>
            <a:endParaRPr sz="1100"/>
          </a:p>
        </p:txBody>
      </p:sp>
    </p:spTree>
    <p:extLst>
      <p:ext uri="{BB962C8B-B14F-4D97-AF65-F5344CB8AC3E}">
        <p14:creationId xmlns:p14="http://schemas.microsoft.com/office/powerpoint/2010/main" val="3019665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796430"/>
          </a:xfrm>
        </p:spPr>
        <p:txBody>
          <a:bodyPr>
            <a:normAutofit/>
          </a:bodyPr>
          <a:lstStyle/>
          <a:p>
            <a:r>
              <a:rPr lang="es-ES" sz="2800" b="1" dirty="0">
                <a:solidFill>
                  <a:srgbClr val="176748"/>
                </a:solidFill>
              </a:rPr>
              <a:t>Acciones Cumplidas Inefectivas (1)</a:t>
            </a:r>
            <a:endParaRPr lang="es-CO" sz="2800" b="1" dirty="0">
              <a:solidFill>
                <a:srgbClr val="176748"/>
              </a:solidFill>
            </a:endParaRPr>
          </a:p>
        </p:txBody>
      </p:sp>
      <p:sp>
        <p:nvSpPr>
          <p:cNvPr id="7" name="Shape 3"/>
          <p:cNvSpPr txBox="1"/>
          <p:nvPr/>
        </p:nvSpPr>
        <p:spPr>
          <a:xfrm>
            <a:off x="3627898" y="1285368"/>
            <a:ext cx="228600" cy="304800"/>
          </a:xfrm>
          <a:prstGeom prst="rect">
            <a:avLst/>
          </a:prstGeom>
          <a:noFill/>
          <a:ln>
            <a:noFill/>
          </a:ln>
        </p:spPr>
        <p:txBody>
          <a:bodyPr spcFirstLastPara="1" wrap="square" lIns="91425" tIns="45700" rIns="91425" bIns="4570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SzPts val="1100"/>
              <a:buFont typeface="Arial"/>
              <a:buNone/>
            </a:pPr>
            <a:endParaRPr sz="1100"/>
          </a:p>
        </p:txBody>
      </p:sp>
      <p:sp>
        <p:nvSpPr>
          <p:cNvPr id="9" name="Shape 3"/>
          <p:cNvSpPr txBox="1"/>
          <p:nvPr/>
        </p:nvSpPr>
        <p:spPr>
          <a:xfrm>
            <a:off x="3460750" y="3083870"/>
            <a:ext cx="228600" cy="304800"/>
          </a:xfrm>
          <a:prstGeom prst="rect">
            <a:avLst/>
          </a:prstGeom>
          <a:noFill/>
          <a:ln>
            <a:noFill/>
          </a:ln>
        </p:spPr>
        <p:txBody>
          <a:bodyPr spcFirstLastPara="1" wrap="square" lIns="91425" tIns="45700" rIns="91425" bIns="4570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SzPts val="1100"/>
              <a:buFont typeface="Arial"/>
              <a:buNone/>
            </a:pPr>
            <a:endParaRPr sz="1100"/>
          </a:p>
        </p:txBody>
      </p:sp>
      <p:sp>
        <p:nvSpPr>
          <p:cNvPr id="10" name="Shape 3"/>
          <p:cNvSpPr txBox="1"/>
          <p:nvPr/>
        </p:nvSpPr>
        <p:spPr>
          <a:xfrm>
            <a:off x="9055100" y="1354138"/>
            <a:ext cx="228600" cy="304800"/>
          </a:xfrm>
          <a:prstGeom prst="rect">
            <a:avLst/>
          </a:prstGeom>
          <a:noFill/>
          <a:ln>
            <a:noFill/>
          </a:ln>
        </p:spPr>
        <p:txBody>
          <a:bodyPr spcFirstLastPara="1" wrap="square" lIns="91425" tIns="45700" rIns="91425" bIns="4570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SzPts val="1100"/>
              <a:buFont typeface="Arial"/>
              <a:buNone/>
            </a:pPr>
            <a:endParaRPr sz="1100"/>
          </a:p>
        </p:txBody>
      </p:sp>
      <p:graphicFrame>
        <p:nvGraphicFramePr>
          <p:cNvPr id="13" name="Tabla 12"/>
          <p:cNvGraphicFramePr>
            <a:graphicFrameLocks noGrp="1"/>
          </p:cNvGraphicFramePr>
          <p:nvPr>
            <p:extLst/>
          </p:nvPr>
        </p:nvGraphicFramePr>
        <p:xfrm>
          <a:off x="609599" y="1482767"/>
          <a:ext cx="10972801" cy="2055974"/>
        </p:xfrm>
        <a:graphic>
          <a:graphicData uri="http://schemas.openxmlformats.org/drawingml/2006/table">
            <a:tbl>
              <a:tblPr/>
              <a:tblGrid>
                <a:gridCol w="650156">
                  <a:extLst>
                    <a:ext uri="{9D8B030D-6E8A-4147-A177-3AD203B41FA5}">
                      <a16:colId xmlns:a16="http://schemas.microsoft.com/office/drawing/2014/main" val="3401586437"/>
                    </a:ext>
                  </a:extLst>
                </a:gridCol>
                <a:gridCol w="672968">
                  <a:extLst>
                    <a:ext uri="{9D8B030D-6E8A-4147-A177-3AD203B41FA5}">
                      <a16:colId xmlns:a16="http://schemas.microsoft.com/office/drawing/2014/main" val="1609562156"/>
                    </a:ext>
                  </a:extLst>
                </a:gridCol>
                <a:gridCol w="2874372">
                  <a:extLst>
                    <a:ext uri="{9D8B030D-6E8A-4147-A177-3AD203B41FA5}">
                      <a16:colId xmlns:a16="http://schemas.microsoft.com/office/drawing/2014/main" val="1415048713"/>
                    </a:ext>
                  </a:extLst>
                </a:gridCol>
                <a:gridCol w="2634841">
                  <a:extLst>
                    <a:ext uri="{9D8B030D-6E8A-4147-A177-3AD203B41FA5}">
                      <a16:colId xmlns:a16="http://schemas.microsoft.com/office/drawing/2014/main" val="3914294736"/>
                    </a:ext>
                  </a:extLst>
                </a:gridCol>
                <a:gridCol w="866874">
                  <a:extLst>
                    <a:ext uri="{9D8B030D-6E8A-4147-A177-3AD203B41FA5}">
                      <a16:colId xmlns:a16="http://schemas.microsoft.com/office/drawing/2014/main" val="22681645"/>
                    </a:ext>
                  </a:extLst>
                </a:gridCol>
                <a:gridCol w="866874">
                  <a:extLst>
                    <a:ext uri="{9D8B030D-6E8A-4147-A177-3AD203B41FA5}">
                      <a16:colId xmlns:a16="http://schemas.microsoft.com/office/drawing/2014/main" val="2905617351"/>
                    </a:ext>
                  </a:extLst>
                </a:gridCol>
                <a:gridCol w="1163436">
                  <a:extLst>
                    <a:ext uri="{9D8B030D-6E8A-4147-A177-3AD203B41FA5}">
                      <a16:colId xmlns:a16="http://schemas.microsoft.com/office/drawing/2014/main" val="3110309894"/>
                    </a:ext>
                  </a:extLst>
                </a:gridCol>
                <a:gridCol w="1243280">
                  <a:extLst>
                    <a:ext uri="{9D8B030D-6E8A-4147-A177-3AD203B41FA5}">
                      <a16:colId xmlns:a16="http://schemas.microsoft.com/office/drawing/2014/main" val="737625381"/>
                    </a:ext>
                  </a:extLst>
                </a:gridCol>
              </a:tblGrid>
              <a:tr h="684374">
                <a:tc>
                  <a:txBody>
                    <a:bodyPr/>
                    <a:lstStyle/>
                    <a:p>
                      <a:pPr algn="ctr" fontAlgn="ctr"/>
                      <a:r>
                        <a:rPr lang="es-CO" sz="1000" b="1" i="0" u="none" strike="noStrike">
                          <a:solidFill>
                            <a:srgbClr val="000000"/>
                          </a:solidFill>
                          <a:effectLst/>
                          <a:latin typeface="Arial" panose="020B0604020202020204" pitchFamily="34" charset="0"/>
                        </a:rPr>
                        <a:t>ID Auditoría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s-CO" sz="1000" b="1" i="0" u="none" strike="noStrike">
                          <a:solidFill>
                            <a:srgbClr val="000000"/>
                          </a:solidFill>
                          <a:effectLst/>
                          <a:latin typeface="Arial" panose="020B0604020202020204" pitchFamily="34" charset="0"/>
                        </a:rPr>
                        <a:t>ID Hallazgo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s-ES" sz="1000" b="1" i="0" u="none" strike="noStrike">
                          <a:solidFill>
                            <a:srgbClr val="000000"/>
                          </a:solidFill>
                          <a:effectLst/>
                          <a:latin typeface="Arial" panose="020B0604020202020204" pitchFamily="34" charset="0"/>
                        </a:rPr>
                        <a:t>Descripción: Hallazgo, Observación, No conformidad ó recomendación u Oportunidad de Mejora)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CO" sz="1000" b="1" i="0" u="none" strike="noStrike" dirty="0" smtClean="0">
                          <a:solidFill>
                            <a:srgbClr val="000000"/>
                          </a:solidFill>
                          <a:effectLst/>
                          <a:latin typeface="Arial" panose="020B0604020202020204" pitchFamily="34" charset="0"/>
                        </a:rPr>
                        <a:t>Acción</a:t>
                      </a:r>
                      <a:endParaRPr lang="es-CO"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s-CO" sz="1000" b="1" i="0" u="none" strike="noStrike">
                          <a:solidFill>
                            <a:srgbClr val="000000"/>
                          </a:solidFill>
                          <a:effectLst/>
                          <a:latin typeface="Arial" panose="020B0604020202020204" pitchFamily="34" charset="0"/>
                        </a:rPr>
                        <a:t>Fecha de Inicio</a:t>
                      </a:r>
                      <a:br>
                        <a:rPr lang="es-CO" sz="1000" b="1" i="0" u="none" strike="noStrike">
                          <a:solidFill>
                            <a:srgbClr val="000000"/>
                          </a:solidFill>
                          <a:effectLst/>
                          <a:latin typeface="Arial" panose="020B0604020202020204" pitchFamily="34" charset="0"/>
                        </a:rPr>
                      </a:br>
                      <a:r>
                        <a:rPr lang="es-CO" sz="1000" b="1" i="0" u="none" strike="noStrike">
                          <a:solidFill>
                            <a:srgbClr val="000000"/>
                          </a:solidFill>
                          <a:effectLst/>
                          <a:latin typeface="Arial" panose="020B0604020202020204" pitchFamily="34" charset="0"/>
                        </a:rPr>
                        <a:t>(dd-mmm-aaaa)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s-CO" sz="1000" b="1" i="0" u="none" strike="noStrike">
                          <a:solidFill>
                            <a:srgbClr val="000000"/>
                          </a:solidFill>
                          <a:effectLst/>
                          <a:latin typeface="Arial" panose="020B0604020202020204" pitchFamily="34" charset="0"/>
                        </a:rPr>
                        <a:t>Fecha de Finalización</a:t>
                      </a:r>
                      <a:br>
                        <a:rPr lang="es-CO" sz="1000" b="1" i="0" u="none" strike="noStrike">
                          <a:solidFill>
                            <a:srgbClr val="000000"/>
                          </a:solidFill>
                          <a:effectLst/>
                          <a:latin typeface="Arial" panose="020B0604020202020204" pitchFamily="34" charset="0"/>
                        </a:rPr>
                      </a:br>
                      <a:r>
                        <a:rPr lang="es-CO" sz="1000" b="1" i="0" u="none" strike="noStrike">
                          <a:solidFill>
                            <a:srgbClr val="000000"/>
                          </a:solidFill>
                          <a:effectLst/>
                          <a:latin typeface="Arial" panose="020B0604020202020204" pitchFamily="34" charset="0"/>
                        </a:rPr>
                        <a:t>(dd-mmm-aaaa)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s-ES" sz="1000" b="1" i="0" u="none" strike="noStrike">
                          <a:solidFill>
                            <a:srgbClr val="000000"/>
                          </a:solidFill>
                          <a:effectLst/>
                          <a:latin typeface="Arial" panose="020B0604020202020204" pitchFamily="34" charset="0"/>
                        </a:rPr>
                        <a:t>Proceso responsable de ejecutar la acción o corrección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s-ES" sz="1000" b="1" i="0" u="none" strike="noStrike" dirty="0">
                          <a:solidFill>
                            <a:srgbClr val="000000"/>
                          </a:solidFill>
                          <a:effectLst/>
                          <a:latin typeface="Arial" panose="020B0604020202020204" pitchFamily="34" charset="0"/>
                        </a:rPr>
                        <a:t>% Avance Calificación Control Interno 30jun2023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893383489"/>
                  </a:ext>
                </a:extLst>
              </a:tr>
              <a:tr h="985499">
                <a:tc>
                  <a:txBody>
                    <a:bodyPr/>
                    <a:lstStyle/>
                    <a:p>
                      <a:pPr algn="ctr" fontAlgn="ctr"/>
                      <a:r>
                        <a:rPr lang="es-CO" sz="1000" b="0" i="0" u="none" strike="noStrike">
                          <a:solidFill>
                            <a:srgbClr val="000000"/>
                          </a:solidFill>
                          <a:effectLst/>
                          <a:latin typeface="Arial" panose="020B0604020202020204" pitchFamily="34" charset="0"/>
                        </a:rPr>
                        <a:t>2022_09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s-ES" sz="1000" b="0" i="0" u="none" strike="noStrike" dirty="0">
                          <a:solidFill>
                            <a:srgbClr val="000000"/>
                          </a:solidFill>
                          <a:effectLst/>
                          <a:latin typeface="Arial" panose="020B0604020202020204" pitchFamily="34" charset="0"/>
                        </a:rPr>
                        <a:t>Se evidencia un avance del 62,5% en los controles de seguridad en la captura de la información de datos personales, dado que en formatos de caracterización de las familias no se evidencia con claridad las finalidades para la cual se recolectarán datos sensibles y de menores de edad así mismo no se evidencia soporte (físico o digital) del titular de la información autorizando a la CVP el tratamiento de este tipo de datos.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effectLst/>
                          <a:latin typeface="Arial" panose="020B0604020202020204" pitchFamily="34" charset="0"/>
                        </a:rPr>
                        <a:t>Actualizar el PIC de la CVP  seguridad y privacidad de la información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15-sep-2022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31-mar-2023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Arial" panose="020B0604020202020204" pitchFamily="34" charset="0"/>
                        </a:rPr>
                        <a:t>14. Gestión Tecnología de la Información y Comunicaciones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927499"/>
                  </a:ext>
                </a:extLst>
              </a:tr>
            </a:tbl>
          </a:graphicData>
        </a:graphic>
      </p:graphicFrame>
      <p:sp>
        <p:nvSpPr>
          <p:cNvPr id="14" name="Shape 3"/>
          <p:cNvSpPr txBox="1"/>
          <p:nvPr/>
        </p:nvSpPr>
        <p:spPr>
          <a:xfrm>
            <a:off x="6308724" y="1626347"/>
            <a:ext cx="228600" cy="304800"/>
          </a:xfrm>
          <a:prstGeom prst="rect">
            <a:avLst/>
          </a:prstGeom>
          <a:noFill/>
          <a:ln>
            <a:noFill/>
          </a:ln>
        </p:spPr>
        <p:txBody>
          <a:bodyPr spcFirstLastPara="1" wrap="square" lIns="91425" tIns="45700" rIns="91425" bIns="4570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SzPts val="1100"/>
              <a:buFont typeface="Arial"/>
              <a:buNone/>
            </a:pPr>
            <a:endParaRPr sz="1100"/>
          </a:p>
        </p:txBody>
      </p:sp>
    </p:spTree>
    <p:extLst>
      <p:ext uri="{BB962C8B-B14F-4D97-AF65-F5344CB8AC3E}">
        <p14:creationId xmlns:p14="http://schemas.microsoft.com/office/powerpoint/2010/main" val="1511580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3645" y="213544"/>
            <a:ext cx="12158355" cy="4419644"/>
          </a:xfrm>
          <a:prstGeom prst="rect">
            <a:avLst/>
          </a:prstGeom>
        </p:spPr>
      </p:pic>
    </p:spTree>
    <p:extLst>
      <p:ext uri="{BB962C8B-B14F-4D97-AF65-F5344CB8AC3E}">
        <p14:creationId xmlns:p14="http://schemas.microsoft.com/office/powerpoint/2010/main" val="50726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1973748" y="533204"/>
            <a:ext cx="7772400" cy="857913"/>
          </a:xfrm>
        </p:spPr>
        <p:txBody>
          <a:bodyPr>
            <a:noAutofit/>
          </a:bodyPr>
          <a:lstStyle/>
          <a:p>
            <a:pPr algn="l"/>
            <a:r>
              <a:rPr lang="es-ES" sz="3200" b="1" dirty="0">
                <a:solidFill>
                  <a:srgbClr val="22A676"/>
                </a:solidFill>
                <a:latin typeface="Museo Sans Condensed 900" charset="0"/>
                <a:ea typeface="Museo Sans Condensed 900" charset="0"/>
                <a:cs typeface="Museo Sans Condensed 900" charset="0"/>
              </a:rPr>
              <a:t>1. Verificación del Quórum</a:t>
            </a:r>
          </a:p>
        </p:txBody>
      </p:sp>
      <p:cxnSp>
        <p:nvCxnSpPr>
          <p:cNvPr id="5" name="Conector recto 4">
            <a:extLst>
              <a:ext uri="{FF2B5EF4-FFF2-40B4-BE49-F238E27FC236}">
                <a16:creationId xmlns:a16="http://schemas.microsoft.com/office/drawing/2014/main" id="{D255B36D-C070-49A7-8D44-4155090A1847}"/>
              </a:ext>
            </a:extLst>
          </p:cNvPr>
          <p:cNvCxnSpPr/>
          <p:nvPr/>
        </p:nvCxnSpPr>
        <p:spPr>
          <a:xfrm>
            <a:off x="2052358" y="1415340"/>
            <a:ext cx="3335138" cy="0"/>
          </a:xfrm>
          <a:prstGeom prst="line">
            <a:avLst/>
          </a:prstGeom>
          <a:ln>
            <a:solidFill>
              <a:srgbClr val="22A676"/>
            </a:solidFill>
          </a:ln>
          <a:effectLst/>
        </p:spPr>
        <p:style>
          <a:lnRef idx="2">
            <a:schemeClr val="accent1"/>
          </a:lnRef>
          <a:fillRef idx="0">
            <a:schemeClr val="accent1"/>
          </a:fillRef>
          <a:effectRef idx="1">
            <a:schemeClr val="accent1"/>
          </a:effectRef>
          <a:fontRef idx="minor">
            <a:schemeClr val="tx1"/>
          </a:fontRef>
        </p:style>
      </p:cxnSp>
      <p:sp>
        <p:nvSpPr>
          <p:cNvPr id="10" name="Subtítulo 2"/>
          <p:cNvSpPr>
            <a:spLocks noGrp="1"/>
          </p:cNvSpPr>
          <p:nvPr>
            <p:ph type="subTitle" idx="1"/>
          </p:nvPr>
        </p:nvSpPr>
        <p:spPr>
          <a:xfrm>
            <a:off x="1979687" y="1439566"/>
            <a:ext cx="7634111" cy="4440115"/>
          </a:xfrm>
        </p:spPr>
        <p:txBody>
          <a:bodyPr>
            <a:noAutofit/>
          </a:bodyPr>
          <a:lstStyle/>
          <a:p>
            <a:pPr algn="l">
              <a:buClr>
                <a:srgbClr val="E39734"/>
              </a:buClr>
            </a:pPr>
            <a:endParaRPr lang="es-419" sz="1500" dirty="0">
              <a:solidFill>
                <a:schemeClr val="tx1">
                  <a:lumMod val="50000"/>
                  <a:lumOff val="50000"/>
                </a:schemeClr>
              </a:solidFill>
              <a:latin typeface="Museo Sans Condensed 500" charset="0"/>
              <a:ea typeface="Museo Sans Condensed 500" charset="0"/>
              <a:cs typeface="Museo Sans Condensed 500" charset="0"/>
            </a:endParaRPr>
          </a:p>
          <a:p>
            <a:pPr algn="just">
              <a:buClr>
                <a:srgbClr val="E39734"/>
              </a:buClr>
            </a:pPr>
            <a:endParaRPr lang="es-MX" sz="1400" dirty="0">
              <a:solidFill>
                <a:schemeClr val="tx1">
                  <a:lumMod val="50000"/>
                  <a:lumOff val="50000"/>
                </a:schemeClr>
              </a:solidFill>
              <a:latin typeface="Museo Sans Condensed 500" charset="0"/>
              <a:ea typeface="Museo Sans Condensed 500" charset="0"/>
              <a:cs typeface="Museo Sans Condensed 500" charset="0"/>
            </a:endParaRPr>
          </a:p>
          <a:p>
            <a:pPr algn="just">
              <a:buClr>
                <a:srgbClr val="E39734"/>
              </a:buClr>
            </a:pPr>
            <a:endParaRPr lang="es-MX" sz="1500" dirty="0">
              <a:solidFill>
                <a:schemeClr val="tx1">
                  <a:lumMod val="50000"/>
                  <a:lumOff val="50000"/>
                </a:schemeClr>
              </a:solidFill>
              <a:latin typeface="Museo Sans Condensed 500" charset="0"/>
              <a:ea typeface="Museo Sans Condensed 500" charset="0"/>
              <a:cs typeface="Museo Sans Condensed 500" charset="0"/>
            </a:endParaRPr>
          </a:p>
          <a:p>
            <a:pPr algn="l">
              <a:buClr>
                <a:srgbClr val="E39734"/>
              </a:buClr>
            </a:pPr>
            <a:endParaRPr lang="es-MX" sz="1500" dirty="0">
              <a:solidFill>
                <a:schemeClr val="tx1">
                  <a:lumMod val="50000"/>
                  <a:lumOff val="50000"/>
                </a:schemeClr>
              </a:solidFill>
              <a:latin typeface="Museo Sans Condensed 500" charset="0"/>
              <a:ea typeface="Museo Sans Condensed 500" charset="0"/>
              <a:cs typeface="Museo Sans Condensed 500" charset="0"/>
            </a:endParaRPr>
          </a:p>
          <a:p>
            <a:pPr algn="l">
              <a:buClr>
                <a:srgbClr val="E39734"/>
              </a:buClr>
            </a:pPr>
            <a:endParaRPr lang="es-419" sz="1500" dirty="0">
              <a:solidFill>
                <a:schemeClr val="tx1">
                  <a:lumMod val="50000"/>
                  <a:lumOff val="50000"/>
                </a:schemeClr>
              </a:solidFill>
              <a:latin typeface="Museo Sans Condensed 500" charset="0"/>
              <a:ea typeface="Museo Sans Condensed 500" charset="0"/>
              <a:cs typeface="Museo Sans Condensed 500" charset="0"/>
            </a:endParaRPr>
          </a:p>
          <a:p>
            <a:pPr algn="l">
              <a:buClr>
                <a:srgbClr val="E39734"/>
              </a:buClr>
            </a:pPr>
            <a:endParaRPr lang="es-419" sz="1500" dirty="0">
              <a:solidFill>
                <a:schemeClr val="tx1">
                  <a:lumMod val="50000"/>
                  <a:lumOff val="50000"/>
                </a:schemeClr>
              </a:solidFill>
              <a:latin typeface="Museo Sans Condensed 500" charset="0"/>
              <a:ea typeface="Museo Sans Condensed 500" charset="0"/>
              <a:cs typeface="Museo Sans Condensed 500" charset="0"/>
            </a:endParaRPr>
          </a:p>
          <a:p>
            <a:pPr algn="l">
              <a:buClr>
                <a:srgbClr val="E39734"/>
              </a:buClr>
            </a:pPr>
            <a:r>
              <a:rPr lang="es-MX" sz="1500" dirty="0">
                <a:solidFill>
                  <a:schemeClr val="tx1">
                    <a:lumMod val="50000"/>
                    <a:lumOff val="50000"/>
                  </a:schemeClr>
                </a:solidFill>
                <a:latin typeface="Museo Sans Condensed 500" charset="0"/>
                <a:ea typeface="Museo Sans Condensed 500" charset="0"/>
                <a:cs typeface="Museo Sans Condensed 500" charset="0"/>
              </a:rPr>
              <a:t/>
            </a:r>
            <a:br>
              <a:rPr lang="es-MX" sz="1500" dirty="0">
                <a:solidFill>
                  <a:schemeClr val="tx1">
                    <a:lumMod val="50000"/>
                    <a:lumOff val="50000"/>
                  </a:schemeClr>
                </a:solidFill>
                <a:latin typeface="Museo Sans Condensed 500" charset="0"/>
                <a:ea typeface="Museo Sans Condensed 500" charset="0"/>
                <a:cs typeface="Museo Sans Condensed 500" charset="0"/>
              </a:rPr>
            </a:br>
            <a:endParaRPr lang="es-MX" sz="1500" dirty="0">
              <a:solidFill>
                <a:schemeClr val="tx1">
                  <a:lumMod val="50000"/>
                  <a:lumOff val="50000"/>
                </a:schemeClr>
              </a:solidFill>
              <a:latin typeface="Museo Sans Condensed 500" charset="0"/>
              <a:ea typeface="Museo Sans Condensed 500" charset="0"/>
              <a:cs typeface="Museo Sans Condensed 500" charset="0"/>
            </a:endParaRPr>
          </a:p>
          <a:p>
            <a:pPr algn="just">
              <a:buClr>
                <a:srgbClr val="E39734"/>
              </a:buClr>
            </a:pPr>
            <a:endParaRPr lang="es-MX" sz="1500" dirty="0">
              <a:solidFill>
                <a:schemeClr val="tx1">
                  <a:lumMod val="50000"/>
                  <a:lumOff val="50000"/>
                </a:schemeClr>
              </a:solidFill>
              <a:latin typeface="Museo Sans Condensed 500" charset="0"/>
              <a:ea typeface="Museo Sans Condensed 500" charset="0"/>
              <a:cs typeface="Museo Sans Condensed 500" charset="0"/>
            </a:endParaRPr>
          </a:p>
          <a:p>
            <a:pPr algn="just">
              <a:buClr>
                <a:srgbClr val="E39734"/>
              </a:buClr>
            </a:pPr>
            <a:endParaRPr lang="es-MX" sz="1500" dirty="0">
              <a:solidFill>
                <a:schemeClr val="tx1">
                  <a:lumMod val="50000"/>
                  <a:lumOff val="50000"/>
                </a:schemeClr>
              </a:solidFill>
              <a:latin typeface="Museo Sans Condensed 500" charset="0"/>
              <a:ea typeface="Museo Sans Condensed 500" charset="0"/>
              <a:cs typeface="Museo Sans Condensed 500" charset="0"/>
            </a:endParaRPr>
          </a:p>
          <a:p>
            <a:pPr algn="just">
              <a:buClr>
                <a:srgbClr val="E39734"/>
              </a:buClr>
            </a:pPr>
            <a:r>
              <a:rPr lang="es-MX" sz="1500" dirty="0">
                <a:solidFill>
                  <a:schemeClr val="tx1">
                    <a:lumMod val="50000"/>
                    <a:lumOff val="50000"/>
                  </a:schemeClr>
                </a:solidFill>
                <a:latin typeface="Museo Sans Condensed 500" charset="0"/>
                <a:ea typeface="Museo Sans Condensed 500" charset="0"/>
                <a:cs typeface="Museo Sans Condensed 500" charset="0"/>
              </a:rPr>
              <a:t> </a:t>
            </a:r>
          </a:p>
        </p:txBody>
      </p:sp>
      <p:sp>
        <p:nvSpPr>
          <p:cNvPr id="6" name="Rectángulo 5">
            <a:extLst>
              <a:ext uri="{FF2B5EF4-FFF2-40B4-BE49-F238E27FC236}">
                <a16:creationId xmlns:a16="http://schemas.microsoft.com/office/drawing/2014/main" id="{A0F60EAD-EA35-4918-945F-E36334B95713}"/>
              </a:ext>
            </a:extLst>
          </p:cNvPr>
          <p:cNvSpPr/>
          <p:nvPr/>
        </p:nvSpPr>
        <p:spPr>
          <a:xfrm>
            <a:off x="2144402" y="1463790"/>
            <a:ext cx="7670807" cy="4593565"/>
          </a:xfrm>
          <a:prstGeom prst="rect">
            <a:avLst/>
          </a:prstGeom>
        </p:spPr>
        <p:txBody>
          <a:bodyPr wrap="square">
            <a:spAutoFit/>
          </a:bodyPr>
          <a:lstStyle/>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Dirección General</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Oficina Asesora de Planeación</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Oficina de Tecnologías de la Información y Comunicaciones TIC</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Oficina Asesora de Comunicaciones</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Dirección de Reasentamientos</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Dirección de Urbanización y Titulaciones</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Dirección de Mejoramiento de Vivienda</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Dirección de Mejoramiento de Barrios</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Dirección Jurídica</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Dirección de Gestión Corporativa </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Subdirección Administrativa</a:t>
            </a:r>
          </a:p>
          <a:p>
            <a:pPr marL="342900" indent="-342900">
              <a:spcBef>
                <a:spcPts val="300"/>
              </a:spcBef>
              <a:buFont typeface="+mj-lt"/>
              <a:buAutoNum type="arabicPeriod"/>
            </a:pPr>
            <a:r>
              <a:rPr lang="es-MX" sz="2000" dirty="0">
                <a:latin typeface="Calibri" panose="020F0502020204030204" pitchFamily="34" charset="0"/>
                <a:cs typeface="Calibri" panose="020F0502020204030204" pitchFamily="34" charset="0"/>
              </a:rPr>
              <a:t>Subdirección Financiera</a:t>
            </a:r>
          </a:p>
          <a:p>
            <a:pPr>
              <a:spcBef>
                <a:spcPts val="600"/>
              </a:spcBef>
            </a:pPr>
            <a:r>
              <a:rPr lang="es-MX" sz="2000" dirty="0">
                <a:latin typeface="Calibri" panose="020F0502020204030204" pitchFamily="34" charset="0"/>
                <a:cs typeface="Calibri" panose="020F0502020204030204" pitchFamily="34" charset="0"/>
              </a:rPr>
              <a:t>13. Asesor de Control Interno (Con voz, pero sin voto)</a:t>
            </a:r>
            <a:endParaRPr lang="es-CO" sz="2000" dirty="0">
              <a:latin typeface="Calibri" panose="020F0502020204030204" pitchFamily="34" charset="0"/>
              <a:cs typeface="Calibri" panose="020F0502020204030204" pitchFamily="34" charset="0"/>
            </a:endParaRPr>
          </a:p>
        </p:txBody>
      </p:sp>
      <p:pic>
        <p:nvPicPr>
          <p:cNvPr id="2" name="Picture 6" descr="Dont Look Up y los meteoritos reales">
            <a:extLst>
              <a:ext uri="{FF2B5EF4-FFF2-40B4-BE49-F238E27FC236}">
                <a16:creationId xmlns:a16="http://schemas.microsoft.com/office/drawing/2014/main" id="{8EBD7EA4-14FE-4B28-1610-84A6976161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1294" y="1516699"/>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Dont Look Up y los meteoritos reales">
            <a:extLst>
              <a:ext uri="{FF2B5EF4-FFF2-40B4-BE49-F238E27FC236}">
                <a16:creationId xmlns:a16="http://schemas.microsoft.com/office/drawing/2014/main" id="{D230290A-3958-F7A0-8389-524466B5E4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5648" y="1849209"/>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ont Look Up y los meteoritos reales">
            <a:extLst>
              <a:ext uri="{FF2B5EF4-FFF2-40B4-BE49-F238E27FC236}">
                <a16:creationId xmlns:a16="http://schemas.microsoft.com/office/drawing/2014/main" id="{98908732-9085-250B-8BF8-94F543663B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858" y="2126299"/>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ont Look Up y los meteoritos reales">
            <a:extLst>
              <a:ext uri="{FF2B5EF4-FFF2-40B4-BE49-F238E27FC236}">
                <a16:creationId xmlns:a16="http://schemas.microsoft.com/office/drawing/2014/main" id="{459C504A-69B1-7D32-1CC8-38C2E00436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1621" y="257426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ont Look Up y los meteoritos reales">
            <a:extLst>
              <a:ext uri="{FF2B5EF4-FFF2-40B4-BE49-F238E27FC236}">
                <a16:creationId xmlns:a16="http://schemas.microsoft.com/office/drawing/2014/main" id="{0C1C2DC3-2CF8-3BC8-5C78-6074B7C280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742" y="2906772"/>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ont Look Up y los meteoritos reales">
            <a:extLst>
              <a:ext uri="{FF2B5EF4-FFF2-40B4-BE49-F238E27FC236}">
                <a16:creationId xmlns:a16="http://schemas.microsoft.com/office/drawing/2014/main" id="{EF284C57-EB0B-AC21-2C52-B146EB9B52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7294" y="320040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ont Look Up y los meteoritos reales">
            <a:extLst>
              <a:ext uri="{FF2B5EF4-FFF2-40B4-BE49-F238E27FC236}">
                <a16:creationId xmlns:a16="http://schemas.microsoft.com/office/drawing/2014/main" id="{81C6F26A-6142-57E0-FD00-D9D8449BDB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1988" y="3628077"/>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ont Look Up y los meteoritos reales">
            <a:extLst>
              <a:ext uri="{FF2B5EF4-FFF2-40B4-BE49-F238E27FC236}">
                <a16:creationId xmlns:a16="http://schemas.microsoft.com/office/drawing/2014/main" id="{E8B2B5AD-5628-42F9-FB22-2F2CE9986C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382" y="394145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ont Look Up y los meteoritos reales">
            <a:extLst>
              <a:ext uri="{FF2B5EF4-FFF2-40B4-BE49-F238E27FC236}">
                <a16:creationId xmlns:a16="http://schemas.microsoft.com/office/drawing/2014/main" id="{DB555693-C3AF-ABFE-5D52-EADDF7EFA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612" y="431993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ont Look Up y los meteoritos reales">
            <a:extLst>
              <a:ext uri="{FF2B5EF4-FFF2-40B4-BE49-F238E27FC236}">
                <a16:creationId xmlns:a16="http://schemas.microsoft.com/office/drawing/2014/main" id="{982CC1DE-810F-2F0E-A395-3CF2387B0E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272" y="4617402"/>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ont Look Up y los meteoritos reales">
            <a:extLst>
              <a:ext uri="{FF2B5EF4-FFF2-40B4-BE49-F238E27FC236}">
                <a16:creationId xmlns:a16="http://schemas.microsoft.com/office/drawing/2014/main" id="{F503FB55-1117-D568-4E0E-E1C98F1FA8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072" y="5021899"/>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ont Look Up y los meteoritos reales">
            <a:extLst>
              <a:ext uri="{FF2B5EF4-FFF2-40B4-BE49-F238E27FC236}">
                <a16:creationId xmlns:a16="http://schemas.microsoft.com/office/drawing/2014/main" id="{D87EF9E6-DAA4-A8B5-97E2-A217918274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2135" y="5706653"/>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56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
          <p:cNvGrpSpPr/>
          <p:nvPr/>
        </p:nvGrpSpPr>
        <p:grpSpPr>
          <a:xfrm>
            <a:off x="7970874" y="0"/>
            <a:ext cx="4221126" cy="6858000"/>
            <a:chOff x="4922874" y="0"/>
            <a:chExt cx="4221126" cy="6858000"/>
          </a:xfrm>
        </p:grpSpPr>
        <p:pic>
          <p:nvPicPr>
            <p:cNvPr id="4"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
        <p:nvSpPr>
          <p:cNvPr id="2" name="Rectángulo 1">
            <a:extLst>
              <a:ext uri="{FF2B5EF4-FFF2-40B4-BE49-F238E27FC236}">
                <a16:creationId xmlns:a16="http://schemas.microsoft.com/office/drawing/2014/main" id="{9D179F23-7CBB-3651-64FC-E2C29BE0AA99}"/>
              </a:ext>
            </a:extLst>
          </p:cNvPr>
          <p:cNvSpPr/>
          <p:nvPr/>
        </p:nvSpPr>
        <p:spPr>
          <a:xfrm>
            <a:off x="700496" y="2568296"/>
            <a:ext cx="9067724" cy="218521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marL="896938" indent="-896938" algn="ctr">
              <a:buClr>
                <a:srgbClr val="00B050"/>
              </a:buClr>
              <a:buFont typeface="+mj-lt"/>
              <a:buAutoNum type="arabicPeriod" startAt="5"/>
              <a:defRPr/>
            </a:pPr>
            <a:r>
              <a:rPr lang="es-ES" sz="3600" b="1" dirty="0">
                <a:solidFill>
                  <a:schemeClr val="tx1">
                    <a:tint val="75000"/>
                  </a:schemeClr>
                </a:solidFill>
                <a:latin typeface="+mn-lt"/>
                <a:ea typeface="+mn-ea"/>
                <a:cs typeface="+mn-cs"/>
              </a:rPr>
              <a:t>Análisis de Hallazgos Contraloría (Recurrentes) y Plan de Mejoramiento</a:t>
            </a:r>
          </a:p>
          <a:p>
            <a:pPr marL="404813" indent="-404813" defTabSz="685595">
              <a:buClrTx/>
              <a:defRPr/>
            </a:pPr>
            <a:endParaRPr lang="es-CO" sz="3200" b="1" dirty="0">
              <a:solidFill>
                <a:schemeClr val="bg1">
                  <a:lumMod val="50000"/>
                </a:schemeClr>
              </a:solidFill>
            </a:endParaRPr>
          </a:p>
          <a:p>
            <a:pPr marL="404813" indent="-404813" defTabSz="685595">
              <a:buClrTx/>
              <a:defRPr/>
            </a:pPr>
            <a:endParaRPr lang="es-CO" sz="3200" b="1" dirty="0">
              <a:solidFill>
                <a:schemeClr val="bg1">
                  <a:lumMod val="50000"/>
                </a:schemeClr>
              </a:solidFill>
            </a:endParaRPr>
          </a:p>
        </p:txBody>
      </p:sp>
    </p:spTree>
    <p:extLst>
      <p:ext uri="{BB962C8B-B14F-4D97-AF65-F5344CB8AC3E}">
        <p14:creationId xmlns:p14="http://schemas.microsoft.com/office/powerpoint/2010/main" val="54263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916706481"/>
              </p:ext>
            </p:extLst>
          </p:nvPr>
        </p:nvGraphicFramePr>
        <p:xfrm>
          <a:off x="3530597" y="4804456"/>
          <a:ext cx="4460876" cy="1223165"/>
        </p:xfrm>
        <a:graphic>
          <a:graphicData uri="http://schemas.openxmlformats.org/drawingml/2006/table">
            <a:tbl>
              <a:tblPr>
                <a:tableStyleId>{B301B821-A1FF-4177-AEE7-76D212191A09}</a:tableStyleId>
              </a:tblPr>
              <a:tblGrid>
                <a:gridCol w="2133462">
                  <a:extLst>
                    <a:ext uri="{9D8B030D-6E8A-4147-A177-3AD203B41FA5}">
                      <a16:colId xmlns:a16="http://schemas.microsoft.com/office/drawing/2014/main" val="1612545051"/>
                    </a:ext>
                  </a:extLst>
                </a:gridCol>
                <a:gridCol w="1163707">
                  <a:extLst>
                    <a:ext uri="{9D8B030D-6E8A-4147-A177-3AD203B41FA5}">
                      <a16:colId xmlns:a16="http://schemas.microsoft.com/office/drawing/2014/main" val="2593166905"/>
                    </a:ext>
                  </a:extLst>
                </a:gridCol>
                <a:gridCol w="1163707">
                  <a:extLst>
                    <a:ext uri="{9D8B030D-6E8A-4147-A177-3AD203B41FA5}">
                      <a16:colId xmlns:a16="http://schemas.microsoft.com/office/drawing/2014/main" val="3846071399"/>
                    </a:ext>
                  </a:extLst>
                </a:gridCol>
              </a:tblGrid>
              <a:tr h="244633">
                <a:tc>
                  <a:txBody>
                    <a:bodyPr/>
                    <a:lstStyle/>
                    <a:p>
                      <a:pPr algn="ctr" fontAlgn="b"/>
                      <a:r>
                        <a:rPr lang="es-ES" sz="1200" b="1" i="0" u="none" strike="noStrike" dirty="0">
                          <a:solidFill>
                            <a:srgbClr val="000000"/>
                          </a:solidFill>
                          <a:effectLst/>
                          <a:latin typeface="Calibri" panose="020F0502020204030204" pitchFamily="34" charset="0"/>
                        </a:rPr>
                        <a:t>Plan</a:t>
                      </a:r>
                      <a:r>
                        <a:rPr lang="es-ES" sz="1200" b="1" i="0" u="none" strike="noStrike" baseline="0" dirty="0">
                          <a:solidFill>
                            <a:srgbClr val="000000"/>
                          </a:solidFill>
                          <a:effectLst/>
                          <a:latin typeface="Calibri" panose="020F0502020204030204" pitchFamily="34" charset="0"/>
                        </a:rPr>
                        <a:t> de Desarrollo</a:t>
                      </a:r>
                      <a:endParaRPr lang="es-CO" sz="12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s-CO" sz="1200" b="1" u="none" strike="noStrike" dirty="0">
                          <a:effectLst/>
                        </a:rPr>
                        <a:t>No.</a:t>
                      </a:r>
                      <a:r>
                        <a:rPr lang="es-CO" sz="1200" b="1" u="none" strike="noStrike" baseline="0" dirty="0">
                          <a:effectLst/>
                        </a:rPr>
                        <a:t> </a:t>
                      </a:r>
                      <a:r>
                        <a:rPr lang="es-CO" sz="1200" b="1" u="none" strike="noStrike" dirty="0">
                          <a:effectLst/>
                        </a:rPr>
                        <a:t>Auditorias</a:t>
                      </a:r>
                      <a:endParaRPr lang="es-CO" sz="12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s-CO" sz="1200" b="1" u="none" strike="noStrike" dirty="0">
                          <a:effectLst/>
                        </a:rPr>
                        <a:t>No. Hallazgos</a:t>
                      </a:r>
                      <a:endParaRPr lang="es-CO" sz="12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676000019"/>
                  </a:ext>
                </a:extLst>
              </a:tr>
              <a:tr h="244633">
                <a:tc>
                  <a:txBody>
                    <a:bodyPr/>
                    <a:lstStyle/>
                    <a:p>
                      <a:pPr algn="l" fontAlgn="b"/>
                      <a:r>
                        <a:rPr lang="es-CO" sz="1200" u="none" strike="noStrike" dirty="0">
                          <a:effectLst/>
                        </a:rPr>
                        <a:t>2008-2012 BP</a:t>
                      </a:r>
                      <a:endParaRPr lang="es-CO"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200" u="none" strike="noStrike" dirty="0">
                          <a:effectLst/>
                        </a:rPr>
                        <a:t>3</a:t>
                      </a:r>
                      <a:endParaRPr lang="es-CO"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200" u="none" strike="noStrike" dirty="0">
                          <a:effectLst/>
                        </a:rPr>
                        <a:t>3</a:t>
                      </a:r>
                      <a:endParaRPr lang="es-CO"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3380456"/>
                  </a:ext>
                </a:extLst>
              </a:tr>
              <a:tr h="244633">
                <a:tc>
                  <a:txBody>
                    <a:bodyPr/>
                    <a:lstStyle/>
                    <a:p>
                      <a:pPr algn="l" fontAlgn="b"/>
                      <a:r>
                        <a:rPr lang="es-CO" sz="1200" u="none" strike="noStrike" dirty="0">
                          <a:effectLst/>
                        </a:rPr>
                        <a:t>2012-2016 BH</a:t>
                      </a:r>
                      <a:endParaRPr lang="es-CO"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200" u="none" strike="noStrike" dirty="0">
                          <a:effectLst/>
                        </a:rPr>
                        <a:t>6</a:t>
                      </a:r>
                      <a:endParaRPr lang="es-CO"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200" u="none" strike="noStrike" dirty="0">
                          <a:effectLst/>
                        </a:rPr>
                        <a:t>117</a:t>
                      </a:r>
                      <a:endParaRPr lang="es-CO"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40332989"/>
                  </a:ext>
                </a:extLst>
              </a:tr>
              <a:tr h="244633">
                <a:tc>
                  <a:txBody>
                    <a:bodyPr/>
                    <a:lstStyle/>
                    <a:p>
                      <a:pPr algn="l" fontAlgn="b"/>
                      <a:r>
                        <a:rPr lang="es-CO" sz="1200" u="none" strike="noStrike">
                          <a:effectLst/>
                        </a:rPr>
                        <a:t>2016-2020 BMPT</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200" u="none" strike="noStrike" dirty="0">
                          <a:effectLst/>
                        </a:rPr>
                        <a:t>10</a:t>
                      </a:r>
                      <a:endParaRPr lang="es-CO"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200" u="none" strike="noStrike" dirty="0">
                          <a:effectLst/>
                        </a:rPr>
                        <a:t>203</a:t>
                      </a:r>
                      <a:endParaRPr lang="es-CO"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51161082"/>
                  </a:ext>
                </a:extLst>
              </a:tr>
              <a:tr h="244633">
                <a:tc>
                  <a:txBody>
                    <a:bodyPr/>
                    <a:lstStyle/>
                    <a:p>
                      <a:pPr algn="l" fontAlgn="b"/>
                      <a:r>
                        <a:rPr lang="es-CO" sz="1200" u="none" strike="noStrike" dirty="0">
                          <a:effectLst/>
                        </a:rPr>
                        <a:t>2020-2024 NCSABS21</a:t>
                      </a:r>
                      <a:endParaRPr lang="es-CO"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200" b="1" u="none" strike="noStrike" dirty="0">
                          <a:solidFill>
                            <a:schemeClr val="tx2"/>
                          </a:solidFill>
                          <a:effectLst/>
                        </a:rPr>
                        <a:t>11</a:t>
                      </a:r>
                      <a:endParaRPr lang="es-CO" sz="12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s-CO" sz="1200" u="none" strike="noStrike" dirty="0">
                          <a:effectLst/>
                        </a:rPr>
                        <a:t>206</a:t>
                      </a:r>
                      <a:endParaRPr lang="es-CO"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1692523"/>
                  </a:ext>
                </a:extLst>
              </a:tr>
            </a:tbl>
          </a:graphicData>
        </a:graphic>
      </p:graphicFrame>
      <p:graphicFrame>
        <p:nvGraphicFramePr>
          <p:cNvPr id="18" name="Gráfico 17"/>
          <p:cNvGraphicFramePr>
            <a:graphicFrameLocks/>
          </p:cNvGraphicFramePr>
          <p:nvPr>
            <p:extLst>
              <p:ext uri="{D42A27DB-BD31-4B8C-83A1-F6EECF244321}">
                <p14:modId xmlns:p14="http://schemas.microsoft.com/office/powerpoint/2010/main" val="1389734763"/>
              </p:ext>
            </p:extLst>
          </p:nvPr>
        </p:nvGraphicFramePr>
        <p:xfrm>
          <a:off x="350928" y="1019045"/>
          <a:ext cx="11182510" cy="353325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Conector recto 21"/>
          <p:cNvCxnSpPr/>
          <p:nvPr/>
        </p:nvCxnSpPr>
        <p:spPr>
          <a:xfrm flipV="1">
            <a:off x="3256133" y="963057"/>
            <a:ext cx="0" cy="3174843"/>
          </a:xfrm>
          <a:prstGeom prst="line">
            <a:avLst/>
          </a:prstGeom>
          <a:ln w="9525" cap="flat" cmpd="sng" algn="ctr">
            <a:solidFill>
              <a:schemeClr val="accent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ector recto 23"/>
          <p:cNvCxnSpPr/>
          <p:nvPr/>
        </p:nvCxnSpPr>
        <p:spPr>
          <a:xfrm flipV="1">
            <a:off x="8672836" y="1000939"/>
            <a:ext cx="0" cy="3174843"/>
          </a:xfrm>
          <a:prstGeom prst="line">
            <a:avLst/>
          </a:prstGeom>
          <a:ln w="9525" cap="flat" cmpd="sng" algn="ctr">
            <a:solidFill>
              <a:schemeClr val="accent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ector recto 24"/>
          <p:cNvCxnSpPr/>
          <p:nvPr/>
        </p:nvCxnSpPr>
        <p:spPr>
          <a:xfrm flipV="1">
            <a:off x="5969342" y="1000210"/>
            <a:ext cx="0" cy="3174843"/>
          </a:xfrm>
          <a:prstGeom prst="line">
            <a:avLst/>
          </a:prstGeom>
          <a:ln w="9525" cap="flat" cmpd="sng" algn="ctr">
            <a:solidFill>
              <a:schemeClr val="accent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CuadroTexto 25"/>
          <p:cNvSpPr txBox="1"/>
          <p:nvPr/>
        </p:nvSpPr>
        <p:spPr>
          <a:xfrm>
            <a:off x="1688644" y="884831"/>
            <a:ext cx="1010212" cy="523220"/>
          </a:xfrm>
          <a:prstGeom prst="rect">
            <a:avLst/>
          </a:prstGeom>
          <a:noFill/>
        </p:spPr>
        <p:txBody>
          <a:bodyPr wrap="none" rtlCol="0">
            <a:spAutoFit/>
          </a:bodyPr>
          <a:lstStyle/>
          <a:p>
            <a:pPr algn="ctr"/>
            <a:r>
              <a:rPr lang="es-CO" sz="1400" b="1" dirty="0">
                <a:solidFill>
                  <a:srgbClr val="E3DE00"/>
                </a:solidFill>
              </a:rPr>
              <a:t>2008-2012 </a:t>
            </a:r>
          </a:p>
          <a:p>
            <a:pPr algn="ctr"/>
            <a:r>
              <a:rPr lang="es-CO" sz="1400" b="1" dirty="0">
                <a:solidFill>
                  <a:srgbClr val="E3DE00"/>
                </a:solidFill>
              </a:rPr>
              <a:t>BP</a:t>
            </a:r>
          </a:p>
        </p:txBody>
      </p:sp>
      <p:sp>
        <p:nvSpPr>
          <p:cNvPr id="27" name="CuadroTexto 26"/>
          <p:cNvSpPr txBox="1"/>
          <p:nvPr/>
        </p:nvSpPr>
        <p:spPr>
          <a:xfrm>
            <a:off x="3932208" y="893088"/>
            <a:ext cx="1010212" cy="523220"/>
          </a:xfrm>
          <a:prstGeom prst="rect">
            <a:avLst/>
          </a:prstGeom>
          <a:noFill/>
        </p:spPr>
        <p:txBody>
          <a:bodyPr wrap="none" rtlCol="0">
            <a:spAutoFit/>
          </a:bodyPr>
          <a:lstStyle/>
          <a:p>
            <a:pPr algn="ctr"/>
            <a:r>
              <a:rPr lang="es-CO" sz="1400" b="1" dirty="0">
                <a:solidFill>
                  <a:srgbClr val="530DB9"/>
                </a:solidFill>
              </a:rPr>
              <a:t>2012-2016 </a:t>
            </a:r>
          </a:p>
          <a:p>
            <a:pPr algn="ctr"/>
            <a:r>
              <a:rPr lang="es-CO" sz="1400" b="1" dirty="0">
                <a:solidFill>
                  <a:srgbClr val="530DB9"/>
                </a:solidFill>
              </a:rPr>
              <a:t>BH</a:t>
            </a:r>
          </a:p>
        </p:txBody>
      </p:sp>
      <p:sp>
        <p:nvSpPr>
          <p:cNvPr id="28" name="CuadroTexto 27"/>
          <p:cNvSpPr txBox="1"/>
          <p:nvPr/>
        </p:nvSpPr>
        <p:spPr>
          <a:xfrm>
            <a:off x="6775340" y="884831"/>
            <a:ext cx="1010212" cy="523220"/>
          </a:xfrm>
          <a:prstGeom prst="rect">
            <a:avLst/>
          </a:prstGeom>
          <a:noFill/>
        </p:spPr>
        <p:txBody>
          <a:bodyPr wrap="none" rtlCol="0">
            <a:spAutoFit/>
          </a:bodyPr>
          <a:lstStyle/>
          <a:p>
            <a:pPr algn="ctr"/>
            <a:r>
              <a:rPr lang="es-CO" sz="1400" b="1" dirty="0">
                <a:solidFill>
                  <a:schemeClr val="accent1"/>
                </a:solidFill>
              </a:rPr>
              <a:t>2016-2020 </a:t>
            </a:r>
          </a:p>
          <a:p>
            <a:pPr algn="ctr"/>
            <a:r>
              <a:rPr lang="es-CO" sz="1400" b="1" dirty="0">
                <a:solidFill>
                  <a:schemeClr val="accent1"/>
                </a:solidFill>
              </a:rPr>
              <a:t>BMPT</a:t>
            </a:r>
          </a:p>
        </p:txBody>
      </p:sp>
      <p:sp>
        <p:nvSpPr>
          <p:cNvPr id="29" name="CuadroTexto 28"/>
          <p:cNvSpPr txBox="1"/>
          <p:nvPr/>
        </p:nvSpPr>
        <p:spPr>
          <a:xfrm>
            <a:off x="9618472" y="920395"/>
            <a:ext cx="970137" cy="523220"/>
          </a:xfrm>
          <a:prstGeom prst="rect">
            <a:avLst/>
          </a:prstGeom>
          <a:noFill/>
        </p:spPr>
        <p:txBody>
          <a:bodyPr wrap="none" rtlCol="0">
            <a:spAutoFit/>
          </a:bodyPr>
          <a:lstStyle/>
          <a:p>
            <a:pPr algn="ctr"/>
            <a:r>
              <a:rPr lang="es-CO" sz="1400" b="1" dirty="0">
                <a:solidFill>
                  <a:srgbClr val="00B050"/>
                </a:solidFill>
              </a:rPr>
              <a:t>2020-2024</a:t>
            </a:r>
          </a:p>
          <a:p>
            <a:pPr algn="ctr"/>
            <a:r>
              <a:rPr lang="es-CO" sz="1400" b="1" dirty="0">
                <a:solidFill>
                  <a:srgbClr val="00B050"/>
                </a:solidFill>
              </a:rPr>
              <a:t>NCSAS21</a:t>
            </a:r>
          </a:p>
        </p:txBody>
      </p:sp>
      <p:sp>
        <p:nvSpPr>
          <p:cNvPr id="11" name="Rectángulo: esquinas redondeadas 1">
            <a:extLst>
              <a:ext uri="{FF2B5EF4-FFF2-40B4-BE49-F238E27FC236}">
                <a16:creationId xmlns:a16="http://schemas.microsoft.com/office/drawing/2014/main" id="{A02A4EF2-FCDA-37F2-FF27-698A12803435}"/>
              </a:ext>
            </a:extLst>
          </p:cNvPr>
          <p:cNvSpPr/>
          <p:nvPr/>
        </p:nvSpPr>
        <p:spPr>
          <a:xfrm>
            <a:off x="436886" y="130328"/>
            <a:ext cx="11318228" cy="463889"/>
          </a:xfrm>
          <a:prstGeom prst="roundRect">
            <a:avLst/>
          </a:prstGeom>
          <a:solidFill>
            <a:srgbClr val="22A6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Análisis Histórico de Hallazgos Contraloría por Plan de Desarrollo</a:t>
            </a:r>
            <a:endParaRPr lang="es-CO" sz="2800" b="1" dirty="0">
              <a:solidFill>
                <a:schemeClr val="bg1"/>
              </a:solidFill>
              <a:latin typeface="Museo Sans Condensed 900" charset="0"/>
            </a:endParaRPr>
          </a:p>
        </p:txBody>
      </p:sp>
    </p:spTree>
    <p:extLst>
      <p:ext uri="{BB962C8B-B14F-4D97-AF65-F5344CB8AC3E}">
        <p14:creationId xmlns:p14="http://schemas.microsoft.com/office/powerpoint/2010/main" val="986161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2632645584"/>
              </p:ext>
            </p:extLst>
          </p:nvPr>
        </p:nvGraphicFramePr>
        <p:xfrm>
          <a:off x="677161" y="742164"/>
          <a:ext cx="11077953" cy="41647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202031178"/>
              </p:ext>
            </p:extLst>
          </p:nvPr>
        </p:nvGraphicFramePr>
        <p:xfrm>
          <a:off x="3014276" y="5054853"/>
          <a:ext cx="6011501" cy="1439501"/>
        </p:xfrm>
        <a:graphic>
          <a:graphicData uri="http://schemas.openxmlformats.org/drawingml/2006/table">
            <a:tbl>
              <a:tblPr>
                <a:tableStyleId>{B301B821-A1FF-4177-AEE7-76D212191A09}</a:tableStyleId>
              </a:tblPr>
              <a:tblGrid>
                <a:gridCol w="1643928">
                  <a:extLst>
                    <a:ext uri="{9D8B030D-6E8A-4147-A177-3AD203B41FA5}">
                      <a16:colId xmlns:a16="http://schemas.microsoft.com/office/drawing/2014/main" val="309343883"/>
                    </a:ext>
                  </a:extLst>
                </a:gridCol>
                <a:gridCol w="1022889">
                  <a:extLst>
                    <a:ext uri="{9D8B030D-6E8A-4147-A177-3AD203B41FA5}">
                      <a16:colId xmlns:a16="http://schemas.microsoft.com/office/drawing/2014/main" val="2350247781"/>
                    </a:ext>
                  </a:extLst>
                </a:gridCol>
                <a:gridCol w="925469">
                  <a:extLst>
                    <a:ext uri="{9D8B030D-6E8A-4147-A177-3AD203B41FA5}">
                      <a16:colId xmlns:a16="http://schemas.microsoft.com/office/drawing/2014/main" val="1372601358"/>
                    </a:ext>
                  </a:extLst>
                </a:gridCol>
                <a:gridCol w="1039127">
                  <a:extLst>
                    <a:ext uri="{9D8B030D-6E8A-4147-A177-3AD203B41FA5}">
                      <a16:colId xmlns:a16="http://schemas.microsoft.com/office/drawing/2014/main" val="819353350"/>
                    </a:ext>
                  </a:extLst>
                </a:gridCol>
                <a:gridCol w="1380088">
                  <a:extLst>
                    <a:ext uri="{9D8B030D-6E8A-4147-A177-3AD203B41FA5}">
                      <a16:colId xmlns:a16="http://schemas.microsoft.com/office/drawing/2014/main" val="397738037"/>
                    </a:ext>
                  </a:extLst>
                </a:gridCol>
              </a:tblGrid>
              <a:tr h="411221">
                <a:tc>
                  <a:txBody>
                    <a:bodyPr/>
                    <a:lstStyle/>
                    <a:p>
                      <a:pPr algn="l" fontAlgn="ctr"/>
                      <a:r>
                        <a:rPr lang="es-CO" sz="1200" b="1" u="none" strike="noStrike" dirty="0">
                          <a:effectLst/>
                        </a:rPr>
                        <a:t>ESTADO</a:t>
                      </a:r>
                      <a:r>
                        <a:rPr lang="es-CO" sz="1200" b="1" u="none" strike="noStrike" baseline="0" dirty="0">
                          <a:effectLst/>
                        </a:rPr>
                        <a:t> </a:t>
                      </a:r>
                      <a:endParaRPr lang="es-CO" sz="12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es-CO" sz="1200" b="1" u="none" strike="noStrike" dirty="0">
                          <a:effectLst/>
                        </a:rPr>
                        <a:t>2008-2012 </a:t>
                      </a:r>
                    </a:p>
                    <a:p>
                      <a:pPr algn="ctr" fontAlgn="ctr"/>
                      <a:r>
                        <a:rPr lang="es-CO" sz="1200" b="1" u="none" strike="noStrike" dirty="0">
                          <a:effectLst/>
                        </a:rPr>
                        <a:t>BP</a:t>
                      </a:r>
                      <a:endParaRPr lang="es-CO" sz="12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es-CO" sz="1200" b="1" u="none" strike="noStrike" dirty="0">
                          <a:effectLst/>
                        </a:rPr>
                        <a:t>2012-2016 BH</a:t>
                      </a:r>
                      <a:endParaRPr lang="es-CO" sz="12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es-CO" sz="1200" b="1" u="none" strike="noStrike" dirty="0">
                          <a:effectLst/>
                        </a:rPr>
                        <a:t>2016-2020 BMPT</a:t>
                      </a:r>
                      <a:endParaRPr lang="es-CO" sz="12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es-CO" sz="1200" b="1" u="none" strike="noStrike" dirty="0">
                          <a:effectLst/>
                        </a:rPr>
                        <a:t>2020-2024 </a:t>
                      </a:r>
                    </a:p>
                    <a:p>
                      <a:pPr algn="ctr" fontAlgn="ctr"/>
                      <a:r>
                        <a:rPr lang="es-CO" sz="1200" b="1" u="none" strike="noStrike" dirty="0">
                          <a:effectLst/>
                        </a:rPr>
                        <a:t>NCSAS21</a:t>
                      </a:r>
                      <a:endParaRPr lang="es-CO" sz="1200" b="1"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14571283"/>
                  </a:ext>
                </a:extLst>
              </a:tr>
              <a:tr h="205656">
                <a:tc>
                  <a:txBody>
                    <a:bodyPr/>
                    <a:lstStyle/>
                    <a:p>
                      <a:pPr algn="l" fontAlgn="b"/>
                      <a:r>
                        <a:rPr lang="es-CO" sz="1200" b="1" u="none" strike="noStrike" dirty="0">
                          <a:solidFill>
                            <a:schemeClr val="accent1"/>
                          </a:solidFill>
                          <a:effectLst/>
                        </a:rPr>
                        <a:t>CERRADA</a:t>
                      </a:r>
                      <a:endParaRPr lang="es-CO" sz="1200" b="1"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b"/>
                      <a:r>
                        <a:rPr lang="es-CO" sz="1200" b="1" u="none" strike="noStrike" dirty="0">
                          <a:solidFill>
                            <a:schemeClr val="accent1"/>
                          </a:solidFill>
                          <a:effectLst/>
                        </a:rPr>
                        <a:t>3</a:t>
                      </a:r>
                      <a:endParaRPr lang="es-CO" sz="1200" b="1"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b"/>
                      <a:r>
                        <a:rPr lang="es-CO" sz="1200" b="1" u="none" strike="noStrike" dirty="0">
                          <a:solidFill>
                            <a:schemeClr val="accent1"/>
                          </a:solidFill>
                          <a:effectLst/>
                        </a:rPr>
                        <a:t>110</a:t>
                      </a:r>
                      <a:endParaRPr lang="es-CO" sz="1200" b="1"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b"/>
                      <a:r>
                        <a:rPr lang="es-CO" sz="1200" b="1" u="none" strike="noStrike" dirty="0">
                          <a:solidFill>
                            <a:schemeClr val="accent1"/>
                          </a:solidFill>
                          <a:effectLst/>
                        </a:rPr>
                        <a:t>185</a:t>
                      </a:r>
                      <a:endParaRPr lang="es-CO" sz="1200" b="1"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b"/>
                      <a:r>
                        <a:rPr lang="es-CO" sz="1200" b="1" u="none" strike="noStrike" dirty="0">
                          <a:solidFill>
                            <a:schemeClr val="accent1"/>
                          </a:solidFill>
                          <a:effectLst/>
                        </a:rPr>
                        <a:t>86</a:t>
                      </a:r>
                      <a:endParaRPr lang="es-CO" sz="1200" b="1" i="0" u="none" strike="noStrike" dirty="0">
                        <a:solidFill>
                          <a:schemeClr val="accent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68857106"/>
                  </a:ext>
                </a:extLst>
              </a:tr>
              <a:tr h="205656">
                <a:tc>
                  <a:txBody>
                    <a:bodyPr/>
                    <a:lstStyle/>
                    <a:p>
                      <a:pPr algn="l" fontAlgn="b"/>
                      <a:r>
                        <a:rPr lang="es-CO" sz="1100" u="none" strike="noStrike">
                          <a:effectLst/>
                        </a:rPr>
                        <a:t>ABIERTA</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107</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27778923"/>
                  </a:ext>
                </a:extLst>
              </a:tr>
              <a:tr h="205656">
                <a:tc gridSpan="2">
                  <a:txBody>
                    <a:bodyPr/>
                    <a:lstStyle/>
                    <a:p>
                      <a:pPr algn="l" fontAlgn="b"/>
                      <a:r>
                        <a:rPr lang="es-CO" sz="1100" u="none" strike="noStrike" dirty="0">
                          <a:effectLst/>
                        </a:rPr>
                        <a:t>INEFECTIVA</a:t>
                      </a:r>
                      <a:endParaRPr lang="es-CO"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O"/>
                    </a:p>
                  </a:txBody>
                  <a:tcPr/>
                </a:tc>
                <a:tc>
                  <a:txBody>
                    <a:bodyPr/>
                    <a:lstStyle/>
                    <a:p>
                      <a:pPr algn="ctr" fontAlgn="b"/>
                      <a:r>
                        <a:rPr lang="es-CO" sz="1100" u="none" strike="noStrike" dirty="0">
                          <a:effectLst/>
                        </a:rPr>
                        <a:t>7</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18</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12</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67978"/>
                  </a:ext>
                </a:extLst>
              </a:tr>
              <a:tr h="205656">
                <a:tc>
                  <a:txBody>
                    <a:bodyPr/>
                    <a:lstStyle/>
                    <a:p>
                      <a:pPr algn="l" fontAlgn="b"/>
                      <a:r>
                        <a:rPr lang="es-CO" sz="1100" u="none" strike="noStrike">
                          <a:effectLst/>
                        </a:rPr>
                        <a:t>INCUMPLIDA</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56912768"/>
                  </a:ext>
                </a:extLst>
              </a:tr>
              <a:tr h="205656">
                <a:tc>
                  <a:txBody>
                    <a:bodyPr/>
                    <a:lstStyle/>
                    <a:p>
                      <a:pPr algn="l" fontAlgn="b"/>
                      <a:r>
                        <a:rPr lang="es-CO" sz="1100" b="1" u="none" strike="noStrike" dirty="0" smtClean="0">
                          <a:effectLst/>
                        </a:rPr>
                        <a:t>TOTAL</a:t>
                      </a:r>
                      <a:endParaRPr lang="es-CO" sz="11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CO" sz="1100" b="1" u="none" strike="noStrike" dirty="0">
                          <a:effectLst/>
                        </a:rPr>
                        <a:t>3</a:t>
                      </a:r>
                      <a:endParaRPr lang="es-CO" sz="11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CO" sz="1100" b="1" u="none" strike="noStrike" dirty="0">
                          <a:effectLst/>
                        </a:rPr>
                        <a:t>117</a:t>
                      </a:r>
                      <a:endParaRPr lang="es-CO" sz="11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CO" sz="1100" b="1" u="none" strike="noStrike" dirty="0">
                          <a:effectLst/>
                        </a:rPr>
                        <a:t>203</a:t>
                      </a:r>
                      <a:endParaRPr lang="es-CO" sz="11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CO" sz="1100" b="1" u="none" strike="noStrike" dirty="0">
                          <a:effectLst/>
                        </a:rPr>
                        <a:t>206</a:t>
                      </a:r>
                      <a:endParaRPr lang="es-CO" sz="11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653763591"/>
                  </a:ext>
                </a:extLst>
              </a:tr>
            </a:tbl>
          </a:graphicData>
        </a:graphic>
      </p:graphicFrame>
      <p:sp>
        <p:nvSpPr>
          <p:cNvPr id="4" name="CuadroTexto 3"/>
          <p:cNvSpPr txBox="1"/>
          <p:nvPr/>
        </p:nvSpPr>
        <p:spPr>
          <a:xfrm>
            <a:off x="937206" y="911959"/>
            <a:ext cx="1010212" cy="523220"/>
          </a:xfrm>
          <a:prstGeom prst="rect">
            <a:avLst/>
          </a:prstGeom>
          <a:noFill/>
        </p:spPr>
        <p:txBody>
          <a:bodyPr wrap="none" rtlCol="0">
            <a:spAutoFit/>
          </a:bodyPr>
          <a:lstStyle/>
          <a:p>
            <a:pPr algn="ctr"/>
            <a:r>
              <a:rPr lang="es-CO" sz="1400" b="1" dirty="0">
                <a:solidFill>
                  <a:srgbClr val="E3DE00"/>
                </a:solidFill>
              </a:rPr>
              <a:t>2008-2012 </a:t>
            </a:r>
          </a:p>
          <a:p>
            <a:pPr algn="ctr"/>
            <a:r>
              <a:rPr lang="es-CO" sz="1400" b="1" dirty="0">
                <a:solidFill>
                  <a:srgbClr val="E3DE00"/>
                </a:solidFill>
              </a:rPr>
              <a:t>BP</a:t>
            </a:r>
          </a:p>
        </p:txBody>
      </p:sp>
      <p:sp>
        <p:nvSpPr>
          <p:cNvPr id="5" name="CuadroTexto 4"/>
          <p:cNvSpPr txBox="1"/>
          <p:nvPr/>
        </p:nvSpPr>
        <p:spPr>
          <a:xfrm>
            <a:off x="3852723" y="903228"/>
            <a:ext cx="1010212" cy="523220"/>
          </a:xfrm>
          <a:prstGeom prst="rect">
            <a:avLst/>
          </a:prstGeom>
          <a:noFill/>
        </p:spPr>
        <p:txBody>
          <a:bodyPr wrap="none" rtlCol="0">
            <a:spAutoFit/>
          </a:bodyPr>
          <a:lstStyle/>
          <a:p>
            <a:pPr algn="ctr"/>
            <a:r>
              <a:rPr lang="es-CO" sz="1400" b="1" dirty="0">
                <a:solidFill>
                  <a:schemeClr val="accent4"/>
                </a:solidFill>
              </a:rPr>
              <a:t>2012-2016 </a:t>
            </a:r>
          </a:p>
          <a:p>
            <a:pPr algn="ctr"/>
            <a:r>
              <a:rPr lang="es-CO" sz="1400" b="1" dirty="0">
                <a:solidFill>
                  <a:schemeClr val="accent4"/>
                </a:solidFill>
              </a:rPr>
              <a:t>BH</a:t>
            </a:r>
          </a:p>
        </p:txBody>
      </p:sp>
      <p:sp>
        <p:nvSpPr>
          <p:cNvPr id="6" name="CuadroTexto 5"/>
          <p:cNvSpPr txBox="1"/>
          <p:nvPr/>
        </p:nvSpPr>
        <p:spPr>
          <a:xfrm>
            <a:off x="6929249" y="907195"/>
            <a:ext cx="1010212" cy="523220"/>
          </a:xfrm>
          <a:prstGeom prst="rect">
            <a:avLst/>
          </a:prstGeom>
          <a:noFill/>
        </p:spPr>
        <p:txBody>
          <a:bodyPr wrap="none" rtlCol="0">
            <a:spAutoFit/>
          </a:bodyPr>
          <a:lstStyle/>
          <a:p>
            <a:pPr algn="ctr"/>
            <a:r>
              <a:rPr lang="es-CO" sz="1400" b="1" dirty="0">
                <a:solidFill>
                  <a:schemeClr val="accent1"/>
                </a:solidFill>
              </a:rPr>
              <a:t>2016-2020 </a:t>
            </a:r>
          </a:p>
          <a:p>
            <a:pPr algn="ctr"/>
            <a:r>
              <a:rPr lang="es-CO" sz="1400" b="1" dirty="0">
                <a:solidFill>
                  <a:schemeClr val="accent1"/>
                </a:solidFill>
              </a:rPr>
              <a:t>BMPT</a:t>
            </a:r>
          </a:p>
        </p:txBody>
      </p:sp>
      <p:sp>
        <p:nvSpPr>
          <p:cNvPr id="7" name="CuadroTexto 6"/>
          <p:cNvSpPr txBox="1"/>
          <p:nvPr/>
        </p:nvSpPr>
        <p:spPr>
          <a:xfrm>
            <a:off x="10103540" y="903228"/>
            <a:ext cx="970137" cy="523220"/>
          </a:xfrm>
          <a:prstGeom prst="rect">
            <a:avLst/>
          </a:prstGeom>
          <a:noFill/>
        </p:spPr>
        <p:txBody>
          <a:bodyPr wrap="none" rtlCol="0">
            <a:spAutoFit/>
          </a:bodyPr>
          <a:lstStyle/>
          <a:p>
            <a:pPr algn="ctr"/>
            <a:r>
              <a:rPr lang="es-CO" sz="1400" b="1" dirty="0">
                <a:solidFill>
                  <a:srgbClr val="00B050"/>
                </a:solidFill>
              </a:rPr>
              <a:t>2020-2024</a:t>
            </a:r>
          </a:p>
          <a:p>
            <a:pPr algn="ctr"/>
            <a:r>
              <a:rPr lang="es-CO" sz="1400" b="1" dirty="0">
                <a:solidFill>
                  <a:srgbClr val="00B050"/>
                </a:solidFill>
              </a:rPr>
              <a:t>NCSAS21</a:t>
            </a:r>
          </a:p>
        </p:txBody>
      </p:sp>
      <p:sp>
        <p:nvSpPr>
          <p:cNvPr id="8" name="Rectángulo: esquinas redondeadas 1">
            <a:extLst>
              <a:ext uri="{FF2B5EF4-FFF2-40B4-BE49-F238E27FC236}">
                <a16:creationId xmlns:a16="http://schemas.microsoft.com/office/drawing/2014/main" id="{A02A4EF2-FCDA-37F2-FF27-698A12803435}"/>
              </a:ext>
            </a:extLst>
          </p:cNvPr>
          <p:cNvSpPr/>
          <p:nvPr/>
        </p:nvSpPr>
        <p:spPr>
          <a:xfrm>
            <a:off x="436886" y="130328"/>
            <a:ext cx="11318228" cy="463889"/>
          </a:xfrm>
          <a:prstGeom prst="roundRect">
            <a:avLst/>
          </a:prstGeom>
          <a:solidFill>
            <a:srgbClr val="22A6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Análisis Histórico de Hallazgos Contraloría por Incidencia</a:t>
            </a:r>
            <a:endParaRPr lang="es-CO" sz="2800" b="1" dirty="0">
              <a:solidFill>
                <a:schemeClr val="bg1"/>
              </a:solidFill>
              <a:latin typeface="Museo Sans Condensed 900" charset="0"/>
            </a:endParaRPr>
          </a:p>
        </p:txBody>
      </p:sp>
      <p:cxnSp>
        <p:nvCxnSpPr>
          <p:cNvPr id="9" name="Conector recto 8"/>
          <p:cNvCxnSpPr/>
          <p:nvPr/>
        </p:nvCxnSpPr>
        <p:spPr>
          <a:xfrm flipV="1">
            <a:off x="2432268" y="809149"/>
            <a:ext cx="0" cy="2486312"/>
          </a:xfrm>
          <a:prstGeom prst="line">
            <a:avLst/>
          </a:prstGeom>
          <a:ln w="9525" cap="flat" cmpd="sng" algn="ctr">
            <a:solidFill>
              <a:schemeClr val="accent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Conector recto 10"/>
          <p:cNvCxnSpPr/>
          <p:nvPr/>
        </p:nvCxnSpPr>
        <p:spPr>
          <a:xfrm flipV="1">
            <a:off x="9052553" y="809150"/>
            <a:ext cx="0" cy="2486312"/>
          </a:xfrm>
          <a:prstGeom prst="line">
            <a:avLst/>
          </a:prstGeom>
          <a:ln w="9525" cap="flat" cmpd="sng" algn="ctr">
            <a:solidFill>
              <a:schemeClr val="accent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recto 11"/>
          <p:cNvCxnSpPr/>
          <p:nvPr/>
        </p:nvCxnSpPr>
        <p:spPr>
          <a:xfrm flipV="1">
            <a:off x="5761113" y="809150"/>
            <a:ext cx="0" cy="2486311"/>
          </a:xfrm>
          <a:prstGeom prst="line">
            <a:avLst/>
          </a:prstGeom>
          <a:ln w="9525" cap="flat" cmpd="sng" algn="ctr">
            <a:solidFill>
              <a:schemeClr val="accent1">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44041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109458" y="776032"/>
            <a:ext cx="7396682" cy="190379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2" name="Rectángulo: esquinas redondeadas 1">
            <a:extLst>
              <a:ext uri="{FF2B5EF4-FFF2-40B4-BE49-F238E27FC236}">
                <a16:creationId xmlns:a16="http://schemas.microsoft.com/office/drawing/2014/main" id="{A02A4EF2-FCDA-37F2-FF27-698A12803435}"/>
              </a:ext>
            </a:extLst>
          </p:cNvPr>
          <p:cNvSpPr/>
          <p:nvPr/>
        </p:nvSpPr>
        <p:spPr>
          <a:xfrm>
            <a:off x="581741" y="106479"/>
            <a:ext cx="11318228" cy="463889"/>
          </a:xfrm>
          <a:prstGeom prst="roundRect">
            <a:avLst/>
          </a:prstGeom>
          <a:solidFill>
            <a:srgbClr val="22A67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spc="0" baseline="0">
                <a:solidFill>
                  <a:prstClr val="black">
                    <a:lumMod val="65000"/>
                    <a:lumOff val="35000"/>
                  </a:prstClr>
                </a:solidFill>
                <a:latin typeface="+mn-lt"/>
                <a:ea typeface="+mn-ea"/>
                <a:cs typeface="+mn-cs"/>
              </a:defRPr>
            </a:pPr>
            <a:r>
              <a:rPr lang="en-US" sz="1600" b="1" dirty="0">
                <a:solidFill>
                  <a:schemeClr val="bg1"/>
                </a:solidFill>
              </a:rPr>
              <a:t>ANÁLISIS DE LOS HALLAZGOS RECURRENTES </a:t>
            </a:r>
          </a:p>
        </p:txBody>
      </p:sp>
      <p:graphicFrame>
        <p:nvGraphicFramePr>
          <p:cNvPr id="5" name="Gráfico 4"/>
          <p:cNvGraphicFramePr>
            <a:graphicFrameLocks/>
          </p:cNvGraphicFramePr>
          <p:nvPr>
            <p:extLst>
              <p:ext uri="{D42A27DB-BD31-4B8C-83A1-F6EECF244321}">
                <p14:modId xmlns:p14="http://schemas.microsoft.com/office/powerpoint/2010/main" val="2238466979"/>
              </p:ext>
            </p:extLst>
          </p:nvPr>
        </p:nvGraphicFramePr>
        <p:xfrm>
          <a:off x="2480650" y="658337"/>
          <a:ext cx="7197504" cy="59778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845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944527"/>
              </p:ext>
            </p:extLst>
          </p:nvPr>
        </p:nvGraphicFramePr>
        <p:xfrm>
          <a:off x="474705" y="1226841"/>
          <a:ext cx="4465469" cy="1783629"/>
        </p:xfrm>
        <a:graphic>
          <a:graphicData uri="http://schemas.openxmlformats.org/drawingml/2006/table">
            <a:tbl>
              <a:tblPr/>
              <a:tblGrid>
                <a:gridCol w="3893285">
                  <a:extLst>
                    <a:ext uri="{9D8B030D-6E8A-4147-A177-3AD203B41FA5}">
                      <a16:colId xmlns:a16="http://schemas.microsoft.com/office/drawing/2014/main" val="2918099379"/>
                    </a:ext>
                  </a:extLst>
                </a:gridCol>
                <a:gridCol w="572184">
                  <a:extLst>
                    <a:ext uri="{9D8B030D-6E8A-4147-A177-3AD203B41FA5}">
                      <a16:colId xmlns:a16="http://schemas.microsoft.com/office/drawing/2014/main" val="3740801201"/>
                    </a:ext>
                  </a:extLst>
                </a:gridCol>
              </a:tblGrid>
              <a:tr h="210789">
                <a:tc>
                  <a:txBody>
                    <a:bodyPr/>
                    <a:lstStyle/>
                    <a:p>
                      <a:pPr algn="l" fontAlgn="b"/>
                      <a:r>
                        <a:rPr lang="es-CO" sz="1600" b="1" i="0" u="none" strike="noStrike" dirty="0">
                          <a:solidFill>
                            <a:srgbClr val="000000"/>
                          </a:solidFill>
                          <a:effectLst/>
                          <a:latin typeface="Calibri" panose="020F0502020204030204" pitchFamily="34" charset="0"/>
                        </a:rPr>
                        <a:t>Contratación</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chemeClr val="accent1">
                        <a:lumMod val="20000"/>
                        <a:lumOff val="80000"/>
                      </a:schemeClr>
                    </a:solidFill>
                  </a:tcPr>
                </a:tc>
                <a:tc>
                  <a:txBody>
                    <a:bodyPr/>
                    <a:lstStyle/>
                    <a:p>
                      <a:pPr algn="ctr" fontAlgn="b"/>
                      <a:r>
                        <a:rPr lang="es-CO" sz="1200" b="1" i="0" u="none" strike="noStrike" dirty="0">
                          <a:solidFill>
                            <a:srgbClr val="000000"/>
                          </a:solidFill>
                          <a:effectLst/>
                          <a:latin typeface="Calibri" panose="020F0502020204030204" pitchFamily="34" charset="0"/>
                        </a:rPr>
                        <a:t>42</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4412976"/>
                  </a:ext>
                </a:extLst>
              </a:tr>
              <a:tr h="210789">
                <a:tc>
                  <a:txBody>
                    <a:bodyPr/>
                    <a:lstStyle/>
                    <a:p>
                      <a:pPr algn="l" fontAlgn="b"/>
                      <a:r>
                        <a:rPr lang="es-ES" sz="1200" b="0" i="0" u="none" strike="noStrike" dirty="0" smtClean="0">
                          <a:solidFill>
                            <a:srgbClr val="000000"/>
                          </a:solidFill>
                          <a:effectLst/>
                          <a:latin typeface="Calibri" panose="020F0502020204030204" pitchFamily="34" charset="0"/>
                        </a:rPr>
                        <a:t>Liquidación Contratos</a:t>
                      </a:r>
                      <a:r>
                        <a:rPr lang="es-ES" sz="1200" b="0" i="0" u="none" strike="noStrike" baseline="0" dirty="0" smtClean="0">
                          <a:solidFill>
                            <a:srgbClr val="000000"/>
                          </a:solidFill>
                          <a:effectLst/>
                          <a:latin typeface="Calibri" panose="020F0502020204030204" pitchFamily="34" charset="0"/>
                        </a:rPr>
                        <a:t> (Derivados, Obras, PAD)</a:t>
                      </a:r>
                      <a:endParaRPr lang="es-ES" sz="1200" b="0" i="0" u="none" strike="noStrike" dirty="0">
                        <a:solidFill>
                          <a:srgbClr val="000000"/>
                        </a:solidFill>
                        <a:effectLst/>
                        <a:latin typeface="Calibri" panose="020F0502020204030204" pitchFamily="34" charset="0"/>
                      </a:endParaRPr>
                    </a:p>
                  </a:txBody>
                  <a:tcPr marL="857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s-CO" sz="1200" b="0" i="0" u="none" strike="noStrike" dirty="0">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3653727270"/>
                  </a:ext>
                </a:extLst>
              </a:tr>
              <a:tr h="265530">
                <a:tc>
                  <a:txBody>
                    <a:bodyPr/>
                    <a:lstStyle/>
                    <a:p>
                      <a:pPr algn="l" fontAlgn="b"/>
                      <a:r>
                        <a:rPr lang="es-ES" sz="1200" b="0" i="0" u="none" strike="noStrike" baseline="0" dirty="0" smtClean="0">
                          <a:solidFill>
                            <a:srgbClr val="000000"/>
                          </a:solidFill>
                          <a:effectLst/>
                          <a:latin typeface="Calibri" panose="020F0502020204030204" pitchFamily="34" charset="0"/>
                        </a:rPr>
                        <a:t>Incumplimiento O</a:t>
                      </a:r>
                      <a:r>
                        <a:rPr lang="es-ES" sz="1200" b="0" i="0" u="none" strike="noStrike" dirty="0" smtClean="0">
                          <a:solidFill>
                            <a:srgbClr val="000000"/>
                          </a:solidFill>
                          <a:effectLst/>
                          <a:latin typeface="Calibri" panose="020F0502020204030204" pitchFamily="34" charset="0"/>
                        </a:rPr>
                        <a:t>bligaciones pactadas /Soportes</a:t>
                      </a:r>
                      <a:endParaRPr lang="es-ES" sz="1200" b="0" i="0" u="none" strike="noStrike" dirty="0">
                        <a:solidFill>
                          <a:srgbClr val="000000"/>
                        </a:solidFill>
                        <a:effectLst/>
                        <a:latin typeface="Calibri" panose="020F0502020204030204" pitchFamily="34" charset="0"/>
                      </a:endParaRPr>
                    </a:p>
                  </a:txBody>
                  <a:tcPr marL="85725" marR="9525" marT="9525" marB="0" anchor="b">
                    <a:lnL>
                      <a:noFill/>
                    </a:lnL>
                    <a:lnR>
                      <a:noFill/>
                    </a:lnR>
                    <a:lnT>
                      <a:noFill/>
                    </a:lnT>
                    <a:lnB>
                      <a:noFill/>
                    </a:lnB>
                  </a:tcPr>
                </a:tc>
                <a:tc>
                  <a:txBody>
                    <a:bodyPr/>
                    <a:lstStyle/>
                    <a:p>
                      <a:pPr algn="ctr" fontAlgn="b"/>
                      <a:r>
                        <a:rPr lang="es-CO" sz="1200" b="0" i="0" u="none" strike="noStrike" dirty="0" smtClean="0">
                          <a:solidFill>
                            <a:srgbClr val="000000"/>
                          </a:solidFill>
                          <a:effectLst/>
                          <a:latin typeface="Calibri" panose="020F0502020204030204" pitchFamily="34" charset="0"/>
                        </a:rPr>
                        <a:t>10</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2843275"/>
                  </a:ext>
                </a:extLst>
              </a:tr>
              <a:tr h="210789">
                <a:tc>
                  <a:txBody>
                    <a:bodyPr/>
                    <a:lstStyle/>
                    <a:p>
                      <a:pPr algn="l" fontAlgn="b"/>
                      <a:r>
                        <a:rPr lang="es-CO" sz="1200" b="0" i="0" u="none" strike="noStrike" dirty="0" smtClean="0">
                          <a:solidFill>
                            <a:srgbClr val="000000"/>
                          </a:solidFill>
                          <a:effectLst/>
                          <a:latin typeface="Calibri" panose="020F0502020204030204" pitchFamily="34" charset="0"/>
                        </a:rPr>
                        <a:t>Pólizas</a:t>
                      </a:r>
                      <a:endParaRPr lang="es-CO" sz="1200" b="0" i="0" u="none" strike="noStrike" dirty="0">
                        <a:solidFill>
                          <a:srgbClr val="000000"/>
                        </a:solidFill>
                        <a:effectLst/>
                        <a:latin typeface="Calibri" panose="020F0502020204030204" pitchFamily="34" charset="0"/>
                      </a:endParaRPr>
                    </a:p>
                  </a:txBody>
                  <a:tcPr marL="85725" marR="9525" marT="9525" marB="0" anchor="b">
                    <a:lnL>
                      <a:noFill/>
                    </a:lnL>
                    <a:lnR>
                      <a:noFill/>
                    </a:lnR>
                    <a:lnT>
                      <a:noFill/>
                    </a:lnT>
                    <a:lnB>
                      <a:noFill/>
                    </a:lnB>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3879919386"/>
                  </a:ext>
                </a:extLst>
              </a:tr>
              <a:tr h="210789">
                <a:tc>
                  <a:txBody>
                    <a:bodyPr/>
                    <a:lstStyle/>
                    <a:p>
                      <a:pPr algn="l" fontAlgn="b"/>
                      <a:r>
                        <a:rPr lang="es-CO" sz="1200" b="0" i="0" u="none" strike="noStrike" dirty="0" smtClean="0">
                          <a:solidFill>
                            <a:srgbClr val="000000"/>
                          </a:solidFill>
                          <a:effectLst/>
                          <a:latin typeface="Calibri" panose="020F0502020204030204" pitchFamily="34" charset="0"/>
                        </a:rPr>
                        <a:t>Anticipo</a:t>
                      </a:r>
                      <a:endParaRPr lang="es-CO" sz="1200" b="0" i="0" u="none" strike="noStrike" dirty="0">
                        <a:solidFill>
                          <a:srgbClr val="000000"/>
                        </a:solidFill>
                        <a:effectLst/>
                        <a:latin typeface="Calibri" panose="020F0502020204030204" pitchFamily="34" charset="0"/>
                      </a:endParaRPr>
                    </a:p>
                  </a:txBody>
                  <a:tcPr marL="85725" marR="9525" marT="9525" marB="0" anchor="b">
                    <a:lnL>
                      <a:noFill/>
                    </a:lnL>
                    <a:lnR>
                      <a:noFill/>
                    </a:lnR>
                    <a:lnT>
                      <a:noFill/>
                    </a:lnT>
                    <a:lnB>
                      <a:noFill/>
                    </a:lnB>
                  </a:tcPr>
                </a:tc>
                <a:tc>
                  <a:txBody>
                    <a:bodyPr/>
                    <a:lstStyle/>
                    <a:p>
                      <a:pPr algn="ctr" fontAlgn="b"/>
                      <a:r>
                        <a:rPr lang="es-CO" sz="12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1749590582"/>
                  </a:ext>
                </a:extLst>
              </a:tr>
              <a:tr h="210789">
                <a:tc>
                  <a:txBody>
                    <a:bodyPr/>
                    <a:lstStyle/>
                    <a:p>
                      <a:pPr algn="l" fontAlgn="b"/>
                      <a:r>
                        <a:rPr lang="es-CO" sz="1200" b="0" i="0" u="none" strike="noStrike" dirty="0" smtClean="0">
                          <a:solidFill>
                            <a:srgbClr val="000000"/>
                          </a:solidFill>
                          <a:effectLst/>
                          <a:latin typeface="Calibri" panose="020F0502020204030204" pitchFamily="34" charset="0"/>
                        </a:rPr>
                        <a:t>Estudios previos / Estudios</a:t>
                      </a:r>
                      <a:r>
                        <a:rPr lang="es-CO" sz="1200" b="0" i="0" u="none" strike="noStrike" baseline="0" dirty="0" smtClean="0">
                          <a:solidFill>
                            <a:srgbClr val="000000"/>
                          </a:solidFill>
                          <a:effectLst/>
                          <a:latin typeface="Calibri" panose="020F0502020204030204" pitchFamily="34" charset="0"/>
                        </a:rPr>
                        <a:t> de Mercado</a:t>
                      </a:r>
                      <a:endParaRPr lang="es-CO" sz="1200" b="0" i="0" u="none" strike="noStrike" dirty="0">
                        <a:solidFill>
                          <a:srgbClr val="000000"/>
                        </a:solidFill>
                        <a:effectLst/>
                        <a:latin typeface="Calibri" panose="020F0502020204030204" pitchFamily="34" charset="0"/>
                      </a:endParaRPr>
                    </a:p>
                  </a:txBody>
                  <a:tcPr marL="85725" marR="9525" marT="9525" marB="0" anchor="b">
                    <a:lnL>
                      <a:noFill/>
                    </a:lnL>
                    <a:lnR>
                      <a:noFill/>
                    </a:lnR>
                    <a:lnT>
                      <a:noFill/>
                    </a:lnT>
                    <a:lnB>
                      <a:noFill/>
                    </a:lnB>
                  </a:tcPr>
                </a:tc>
                <a:tc>
                  <a:txBody>
                    <a:bodyPr/>
                    <a:lstStyle/>
                    <a:p>
                      <a:pPr algn="ctr" fontAlgn="b"/>
                      <a:r>
                        <a:rPr lang="es-CO" sz="1200" b="0" i="0" u="none" strike="noStrike" dirty="0" smtClean="0">
                          <a:solidFill>
                            <a:srgbClr val="000000"/>
                          </a:solidFill>
                          <a:effectLst/>
                          <a:latin typeface="Calibri" panose="020F0502020204030204" pitchFamily="34" charset="0"/>
                        </a:rPr>
                        <a:t>4</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07461153"/>
                  </a:ext>
                </a:extLst>
              </a:tr>
              <a:tr h="210789">
                <a:tc>
                  <a:txBody>
                    <a:bodyPr/>
                    <a:lstStyle/>
                    <a:p>
                      <a:pPr algn="l" fontAlgn="b"/>
                      <a:r>
                        <a:rPr lang="es-ES" sz="1200" b="0" i="0" u="none" strike="noStrike" dirty="0">
                          <a:solidFill>
                            <a:srgbClr val="000000"/>
                          </a:solidFill>
                          <a:effectLst/>
                          <a:latin typeface="Calibri" panose="020F0502020204030204" pitchFamily="34" charset="0"/>
                        </a:rPr>
                        <a:t>Notificación </a:t>
                      </a:r>
                      <a:r>
                        <a:rPr lang="es-ES" sz="1200" b="0" i="0" u="none" strike="noStrike" dirty="0" smtClean="0">
                          <a:solidFill>
                            <a:srgbClr val="000000"/>
                          </a:solidFill>
                          <a:effectLst/>
                          <a:latin typeface="Calibri" panose="020F0502020204030204" pitchFamily="34" charset="0"/>
                        </a:rPr>
                        <a:t>tardía </a:t>
                      </a:r>
                      <a:r>
                        <a:rPr lang="es-ES" sz="1200" b="0" i="0" u="none" strike="noStrike" dirty="0">
                          <a:solidFill>
                            <a:srgbClr val="000000"/>
                          </a:solidFill>
                          <a:effectLst/>
                          <a:latin typeface="Calibri" panose="020F0502020204030204" pitchFamily="34" charset="0"/>
                        </a:rPr>
                        <a:t>del presunto incumplimiento</a:t>
                      </a:r>
                    </a:p>
                  </a:txBody>
                  <a:tcPr marL="85725" marR="9525" marT="9525" marB="0" anchor="b">
                    <a:lnL>
                      <a:noFill/>
                    </a:lnL>
                    <a:lnR>
                      <a:noFill/>
                    </a:lnR>
                    <a:lnT>
                      <a:noFill/>
                    </a:lnT>
                    <a:lnB>
                      <a:noFill/>
                    </a:lnB>
                  </a:tcPr>
                </a:tc>
                <a:tc>
                  <a:txBody>
                    <a:bodyPr/>
                    <a:lstStyle/>
                    <a:p>
                      <a:pPr algn="ctr" fontAlgn="b"/>
                      <a:r>
                        <a:rPr lang="es-CO" sz="12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228603495"/>
                  </a:ext>
                </a:extLst>
              </a:tr>
              <a:tr h="210789">
                <a:tc>
                  <a:txBody>
                    <a:bodyPr/>
                    <a:lstStyle/>
                    <a:p>
                      <a:pPr algn="l" fontAlgn="b"/>
                      <a:r>
                        <a:rPr lang="es-ES" sz="1200" b="0" i="0" u="none" strike="noStrike" dirty="0" smtClean="0">
                          <a:solidFill>
                            <a:srgbClr val="000000"/>
                          </a:solidFill>
                          <a:effectLst/>
                          <a:latin typeface="Calibri" panose="020F0502020204030204" pitchFamily="34" charset="0"/>
                        </a:rPr>
                        <a:t>Otros</a:t>
                      </a:r>
                      <a:endParaRPr lang="es-CO" sz="1200" b="0" i="0" u="none" strike="noStrike" dirty="0">
                        <a:solidFill>
                          <a:srgbClr val="000000"/>
                        </a:solidFill>
                        <a:effectLst/>
                        <a:latin typeface="Calibri" panose="020F0502020204030204" pitchFamily="34" charset="0"/>
                      </a:endParaRPr>
                    </a:p>
                  </a:txBody>
                  <a:tcPr marL="85725" marR="9525" marT="9525" marB="0" anchor="b">
                    <a:lnL>
                      <a:noFill/>
                    </a:lnL>
                    <a:lnR>
                      <a:noFill/>
                    </a:lnR>
                    <a:lnT>
                      <a:noFill/>
                    </a:lnT>
                    <a:lnB>
                      <a:noFill/>
                    </a:lnB>
                  </a:tcPr>
                </a:tc>
                <a:tc>
                  <a:txBody>
                    <a:bodyPr/>
                    <a:lstStyle/>
                    <a:p>
                      <a:pPr algn="ctr" fontAlgn="b"/>
                      <a:r>
                        <a:rPr lang="es-ES" sz="1200" b="0" i="0" u="none" strike="noStrike" dirty="0" smtClean="0">
                          <a:solidFill>
                            <a:srgbClr val="000000"/>
                          </a:solidFill>
                          <a:effectLst/>
                          <a:latin typeface="Calibri" panose="020F0502020204030204" pitchFamily="34" charset="0"/>
                        </a:rPr>
                        <a:t>6</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14941607"/>
                  </a:ext>
                </a:extLst>
              </a:tr>
            </a:tbl>
          </a:graphicData>
        </a:graphic>
      </p:graphicFrame>
      <p:sp>
        <p:nvSpPr>
          <p:cNvPr id="10" name="Rectángulo: esquinas redondeadas 1">
            <a:extLst>
              <a:ext uri="{FF2B5EF4-FFF2-40B4-BE49-F238E27FC236}">
                <a16:creationId xmlns:a16="http://schemas.microsoft.com/office/drawing/2014/main" id="{A02A4EF2-FCDA-37F2-FF27-698A12803435}"/>
              </a:ext>
            </a:extLst>
          </p:cNvPr>
          <p:cNvSpPr/>
          <p:nvPr/>
        </p:nvSpPr>
        <p:spPr>
          <a:xfrm>
            <a:off x="436886" y="130328"/>
            <a:ext cx="11318228" cy="463889"/>
          </a:xfrm>
          <a:prstGeom prst="roundRect">
            <a:avLst/>
          </a:prstGeom>
          <a:solidFill>
            <a:srgbClr val="22A67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spc="0" baseline="0">
                <a:solidFill>
                  <a:prstClr val="black">
                    <a:lumMod val="65000"/>
                    <a:lumOff val="35000"/>
                  </a:prstClr>
                </a:solidFill>
                <a:latin typeface="+mn-lt"/>
                <a:ea typeface="+mn-ea"/>
                <a:cs typeface="+mn-cs"/>
              </a:defRPr>
            </a:pPr>
            <a:r>
              <a:rPr lang="en-US" sz="1600" b="1" dirty="0" smtClean="0">
                <a:solidFill>
                  <a:schemeClr val="bg1"/>
                </a:solidFill>
              </a:rPr>
              <a:t>HALLAZGOS </a:t>
            </a:r>
            <a:r>
              <a:rPr lang="en-US" sz="1600" b="1" dirty="0">
                <a:solidFill>
                  <a:schemeClr val="bg1"/>
                </a:solidFill>
              </a:rPr>
              <a:t>RECURRENTES </a:t>
            </a:r>
            <a:r>
              <a:rPr lang="en-US" sz="1600" b="1" dirty="0" smtClean="0">
                <a:solidFill>
                  <a:schemeClr val="bg1"/>
                </a:solidFill>
              </a:rPr>
              <a:t> Y PLAN DE MEJORAMIENTOS PROPUESTO</a:t>
            </a:r>
            <a:endParaRPr lang="en-US" sz="1600" b="1" dirty="0">
              <a:solidFill>
                <a:schemeClr val="bg1"/>
              </a:solidFill>
            </a:endParaRPr>
          </a:p>
        </p:txBody>
      </p:sp>
      <p:sp>
        <p:nvSpPr>
          <p:cNvPr id="2" name="CuadroTexto 1"/>
          <p:cNvSpPr txBox="1"/>
          <p:nvPr/>
        </p:nvSpPr>
        <p:spPr>
          <a:xfrm>
            <a:off x="1747319" y="708488"/>
            <a:ext cx="1452064" cy="400110"/>
          </a:xfrm>
          <a:prstGeom prst="rect">
            <a:avLst/>
          </a:prstGeom>
          <a:noFill/>
        </p:spPr>
        <p:txBody>
          <a:bodyPr wrap="none" rtlCol="0">
            <a:spAutoFit/>
          </a:bodyPr>
          <a:lstStyle/>
          <a:p>
            <a:r>
              <a:rPr lang="es-ES" sz="2000" b="1" dirty="0" smtClean="0">
                <a:effectLst>
                  <a:outerShdw blurRad="38100" dist="38100" dir="2700000" algn="tl">
                    <a:srgbClr val="000000">
                      <a:alpha val="43137"/>
                    </a:srgbClr>
                  </a:outerShdw>
                </a:effectLst>
              </a:rPr>
              <a:t>HALLAZGOS</a:t>
            </a:r>
            <a:endParaRPr lang="es-CO" sz="2000" b="1" dirty="0">
              <a:effectLst>
                <a:outerShdw blurRad="38100" dist="38100" dir="2700000" algn="tl">
                  <a:srgbClr val="000000">
                    <a:alpha val="43137"/>
                  </a:srgbClr>
                </a:outerShdw>
              </a:effectLst>
            </a:endParaRPr>
          </a:p>
        </p:txBody>
      </p:sp>
      <p:sp>
        <p:nvSpPr>
          <p:cNvPr id="5" name="Flecha derecha 4"/>
          <p:cNvSpPr/>
          <p:nvPr/>
        </p:nvSpPr>
        <p:spPr>
          <a:xfrm>
            <a:off x="5169529" y="1715481"/>
            <a:ext cx="697116" cy="33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Rectángulo 13"/>
          <p:cNvSpPr/>
          <p:nvPr/>
        </p:nvSpPr>
        <p:spPr>
          <a:xfrm>
            <a:off x="6096000" y="1301129"/>
            <a:ext cx="5498360" cy="2238776"/>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just">
              <a:spcBef>
                <a:spcPts val="600"/>
              </a:spcBef>
              <a:defRPr/>
            </a:pPr>
            <a:r>
              <a:rPr lang="es-ES" sz="1200" b="1" dirty="0" smtClean="0">
                <a:solidFill>
                  <a:prstClr val="black"/>
                </a:solidFill>
                <a:latin typeface="Calibri"/>
              </a:rPr>
              <a:t>Liquidación Contratos</a:t>
            </a:r>
          </a:p>
          <a:p>
            <a:pPr marL="171450" indent="-171450" algn="just">
              <a:spcBef>
                <a:spcPts val="600"/>
              </a:spcBef>
              <a:buFont typeface="Arial" panose="020B0604020202020204" pitchFamily="34" charset="0"/>
              <a:buChar char="•"/>
              <a:defRPr/>
            </a:pPr>
            <a:r>
              <a:rPr lang="es-ES" sz="1200" b="1" dirty="0" smtClean="0">
                <a:solidFill>
                  <a:schemeClr val="accent1"/>
                </a:solidFill>
                <a:latin typeface="Calibri"/>
              </a:rPr>
              <a:t>Liquidar Contratos Derivados de Fiducias y PAD</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Consolidar base de datos o sistema de información con las fechas para la liquidación de los Contratos para su respectivo control </a:t>
            </a:r>
            <a:r>
              <a:rPr lang="es-ES" sz="1200" b="1" u="sng" dirty="0">
                <a:solidFill>
                  <a:schemeClr val="accent1"/>
                </a:solidFill>
              </a:rPr>
              <a:t>Contratos  Derivados de Fiducias, </a:t>
            </a:r>
            <a:endParaRPr lang="es-CO" sz="1200" dirty="0" smtClean="0">
              <a:solidFill>
                <a:prstClr val="black"/>
              </a:solidFill>
              <a:latin typeface="Calibri"/>
            </a:endParaRP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Designar una persona que pueda realizar seguimiento y emitir alertas tempranas </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Realizar seguimiento periódico a las liquidaciones en el Comité de Contratación</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Iniciar procesos Disciplinarios por la omisión en la liquidación oportuna</a:t>
            </a:r>
          </a:p>
          <a:p>
            <a:pPr algn="just">
              <a:defRPr/>
            </a:pPr>
            <a:endParaRPr lang="es-CO" sz="1100" b="1" u="sng" dirty="0">
              <a:solidFill>
                <a:schemeClr val="accent1"/>
              </a:solidFill>
            </a:endParaRPr>
          </a:p>
        </p:txBody>
      </p:sp>
      <p:sp>
        <p:nvSpPr>
          <p:cNvPr id="15" name="CuadroTexto 14"/>
          <p:cNvSpPr txBox="1"/>
          <p:nvPr/>
        </p:nvSpPr>
        <p:spPr>
          <a:xfrm>
            <a:off x="6268419" y="747618"/>
            <a:ext cx="3519169" cy="400110"/>
          </a:xfrm>
          <a:prstGeom prst="rect">
            <a:avLst/>
          </a:prstGeom>
          <a:noFill/>
        </p:spPr>
        <p:txBody>
          <a:bodyPr wrap="none" rtlCol="0">
            <a:spAutoFit/>
          </a:bodyPr>
          <a:lstStyle/>
          <a:p>
            <a:r>
              <a:rPr lang="es-ES" sz="2000" b="1" dirty="0" smtClean="0">
                <a:effectLst>
                  <a:outerShdw blurRad="38100" dist="38100" dir="2700000" algn="tl">
                    <a:srgbClr val="000000">
                      <a:alpha val="43137"/>
                    </a:srgbClr>
                  </a:outerShdw>
                </a:effectLst>
              </a:rPr>
              <a:t>Acciones de Mejora Propuestas</a:t>
            </a:r>
            <a:endParaRPr lang="es-CO" sz="2000" b="1" dirty="0">
              <a:effectLst>
                <a:outerShdw blurRad="38100" dist="38100" dir="2700000" algn="tl">
                  <a:srgbClr val="000000">
                    <a:alpha val="43137"/>
                  </a:srgbClr>
                </a:outerShdw>
              </a:effectLst>
            </a:endParaRPr>
          </a:p>
        </p:txBody>
      </p:sp>
      <p:sp>
        <p:nvSpPr>
          <p:cNvPr id="16" name="Rectángulo 15"/>
          <p:cNvSpPr/>
          <p:nvPr/>
        </p:nvSpPr>
        <p:spPr>
          <a:xfrm>
            <a:off x="368285" y="3924120"/>
            <a:ext cx="5498360" cy="1966618"/>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just">
              <a:spcBef>
                <a:spcPts val="600"/>
              </a:spcBef>
              <a:defRPr/>
            </a:pPr>
            <a:r>
              <a:rPr lang="es-ES" sz="1200" b="1" dirty="0" smtClean="0">
                <a:solidFill>
                  <a:prstClr val="black"/>
                </a:solidFill>
                <a:latin typeface="Calibri"/>
              </a:rPr>
              <a:t>Incumplimiento Obligaciones Pactada</a:t>
            </a:r>
            <a:endParaRPr lang="es-ES" sz="1200" dirty="0">
              <a:solidFill>
                <a:prstClr val="black"/>
              </a:solidFill>
              <a:latin typeface="Calibri"/>
            </a:endParaRPr>
          </a:p>
          <a:p>
            <a:pPr marL="171450" indent="-171450" algn="just">
              <a:buFont typeface="Arial" panose="020B0604020202020204" pitchFamily="34" charset="0"/>
              <a:buChar char="•"/>
              <a:defRPr/>
            </a:pPr>
            <a:endParaRPr lang="es-ES" sz="1100" b="1" u="sng" dirty="0" smtClean="0">
              <a:solidFill>
                <a:schemeClr val="accent1"/>
              </a:solidFill>
            </a:endParaRPr>
          </a:p>
          <a:p>
            <a:pPr marL="171450" indent="-171450" algn="just">
              <a:spcBef>
                <a:spcPts val="600"/>
              </a:spcBef>
              <a:buFont typeface="Arial" panose="020B0604020202020204" pitchFamily="34" charset="0"/>
              <a:buChar char="•"/>
              <a:defRPr/>
            </a:pPr>
            <a:r>
              <a:rPr lang="es-ES" sz="1200" dirty="0">
                <a:solidFill>
                  <a:prstClr val="black"/>
                </a:solidFill>
                <a:latin typeface="Calibri"/>
              </a:rPr>
              <a:t>Revisar de manera periódica estado de los </a:t>
            </a:r>
            <a:r>
              <a:rPr lang="es-ES" sz="1200" b="1" u="sng" dirty="0">
                <a:solidFill>
                  <a:schemeClr val="accent1"/>
                </a:solidFill>
              </a:rPr>
              <a:t>contratos </a:t>
            </a:r>
            <a:r>
              <a:rPr lang="es-ES" sz="1200" b="1" u="sng" dirty="0" smtClean="0">
                <a:solidFill>
                  <a:schemeClr val="accent1"/>
                </a:solidFill>
              </a:rPr>
              <a:t>relevantes o de </a:t>
            </a:r>
            <a:r>
              <a:rPr lang="es-ES" sz="1200" b="1" u="sng" dirty="0" err="1" smtClean="0">
                <a:solidFill>
                  <a:schemeClr val="accent1"/>
                </a:solidFill>
              </a:rPr>
              <a:t>alt</a:t>
            </a:r>
            <a:r>
              <a:rPr lang="es-ES" sz="1200" b="1" u="sng" dirty="0" smtClean="0">
                <a:solidFill>
                  <a:schemeClr val="accent1"/>
                </a:solidFill>
              </a:rPr>
              <a:t> impacto  </a:t>
            </a:r>
            <a:r>
              <a:rPr lang="es-ES" sz="1200" dirty="0">
                <a:solidFill>
                  <a:prstClr val="black"/>
                </a:solidFill>
                <a:latin typeface="Calibri"/>
              </a:rPr>
              <a:t>de la Entidad  en Comité de Contratación y/o Comité Directivo para la toma de decisiones frente a posibles incumplimientos</a:t>
            </a:r>
          </a:p>
          <a:p>
            <a:pPr marL="171450" indent="-171450" algn="just">
              <a:spcBef>
                <a:spcPts val="600"/>
              </a:spcBef>
              <a:buFont typeface="Arial" panose="020B0604020202020204" pitchFamily="34" charset="0"/>
              <a:buChar char="•"/>
              <a:defRPr/>
            </a:pPr>
            <a:r>
              <a:rPr lang="es-ES" sz="1200" dirty="0">
                <a:solidFill>
                  <a:prstClr val="black"/>
                </a:solidFill>
                <a:latin typeface="Calibri"/>
              </a:rPr>
              <a:t>Fortalecer la </a:t>
            </a:r>
            <a:r>
              <a:rPr lang="es-ES" sz="1200" dirty="0" smtClean="0">
                <a:solidFill>
                  <a:prstClr val="black"/>
                </a:solidFill>
                <a:latin typeface="Calibri"/>
              </a:rPr>
              <a:t>competencias de los supervisores de los contratos</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Realizar el reporte del estado de los contratos de manera periódica (Trimestral)</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Inicio oportuno de procesos de incumplimientos</a:t>
            </a:r>
          </a:p>
        </p:txBody>
      </p:sp>
      <p:sp>
        <p:nvSpPr>
          <p:cNvPr id="18" name="Rectángulo 17"/>
          <p:cNvSpPr/>
          <p:nvPr/>
        </p:nvSpPr>
        <p:spPr>
          <a:xfrm>
            <a:off x="6096000" y="3947104"/>
            <a:ext cx="5498360" cy="1920650"/>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just">
              <a:spcBef>
                <a:spcPts val="600"/>
              </a:spcBef>
              <a:defRPr/>
            </a:pPr>
            <a:r>
              <a:rPr lang="es-ES" sz="1200" b="1" dirty="0" smtClean="0">
                <a:solidFill>
                  <a:prstClr val="black"/>
                </a:solidFill>
                <a:latin typeface="Calibri"/>
              </a:rPr>
              <a:t>Pólizas</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Consolidar base de datos o sistema de información con las fechas de las pólizas de los Contratos </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Designar una persona que pueda realizar seguimiento y emitir alertas tempranas a </a:t>
            </a:r>
            <a:r>
              <a:rPr lang="es-ES" sz="1200" b="1" dirty="0" smtClean="0">
                <a:solidFill>
                  <a:prstClr val="black"/>
                </a:solidFill>
                <a:latin typeface="Calibri"/>
              </a:rPr>
              <a:t>las modificaciones a los contratos y la actualización de las pólizas</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Realizar seguimiento periódico a las </a:t>
            </a:r>
            <a:r>
              <a:rPr lang="es-ES" sz="1200" b="1" dirty="0" smtClean="0">
                <a:solidFill>
                  <a:prstClr val="black"/>
                </a:solidFill>
                <a:latin typeface="Calibri"/>
              </a:rPr>
              <a:t>pólizas</a:t>
            </a:r>
            <a:r>
              <a:rPr lang="es-ES" sz="1200" dirty="0" smtClean="0">
                <a:solidFill>
                  <a:prstClr val="black"/>
                </a:solidFill>
                <a:latin typeface="Calibri"/>
              </a:rPr>
              <a:t> en el Comité de Contratación</a:t>
            </a:r>
          </a:p>
          <a:p>
            <a:pPr algn="just">
              <a:defRPr/>
            </a:pPr>
            <a:endParaRPr lang="es-CO" sz="1100" b="1" u="sng" dirty="0">
              <a:solidFill>
                <a:schemeClr val="accent1"/>
              </a:solidFill>
            </a:endParaRPr>
          </a:p>
        </p:txBody>
      </p:sp>
    </p:spTree>
    <p:extLst>
      <p:ext uri="{BB962C8B-B14F-4D97-AF65-F5344CB8AC3E}">
        <p14:creationId xmlns:p14="http://schemas.microsoft.com/office/powerpoint/2010/main" val="2202893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1">
            <a:extLst>
              <a:ext uri="{FF2B5EF4-FFF2-40B4-BE49-F238E27FC236}">
                <a16:creationId xmlns:a16="http://schemas.microsoft.com/office/drawing/2014/main" id="{A02A4EF2-FCDA-37F2-FF27-698A12803435}"/>
              </a:ext>
            </a:extLst>
          </p:cNvPr>
          <p:cNvSpPr/>
          <p:nvPr/>
        </p:nvSpPr>
        <p:spPr>
          <a:xfrm>
            <a:off x="436886" y="130328"/>
            <a:ext cx="11318228" cy="463889"/>
          </a:xfrm>
          <a:prstGeom prst="roundRect">
            <a:avLst/>
          </a:prstGeom>
          <a:solidFill>
            <a:srgbClr val="22A67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spc="0" baseline="0">
                <a:solidFill>
                  <a:prstClr val="black">
                    <a:lumMod val="65000"/>
                    <a:lumOff val="35000"/>
                  </a:prstClr>
                </a:solidFill>
                <a:latin typeface="+mn-lt"/>
                <a:ea typeface="+mn-ea"/>
                <a:cs typeface="+mn-cs"/>
              </a:defRPr>
            </a:pPr>
            <a:r>
              <a:rPr lang="en-US" sz="1600" b="1" dirty="0" smtClean="0">
                <a:solidFill>
                  <a:schemeClr val="bg1"/>
                </a:solidFill>
              </a:rPr>
              <a:t>HALLAZGOS </a:t>
            </a:r>
            <a:r>
              <a:rPr lang="en-US" sz="1600" b="1" dirty="0">
                <a:solidFill>
                  <a:schemeClr val="bg1"/>
                </a:solidFill>
              </a:rPr>
              <a:t>RECURRENTES </a:t>
            </a:r>
            <a:r>
              <a:rPr lang="en-US" sz="1600" b="1" dirty="0" smtClean="0">
                <a:solidFill>
                  <a:schemeClr val="bg1"/>
                </a:solidFill>
              </a:rPr>
              <a:t> Y PLAN DE MEJORAMIENTOS PROPUESTO</a:t>
            </a:r>
            <a:endParaRPr lang="en-US" sz="1600" b="1" dirty="0">
              <a:solidFill>
                <a:schemeClr val="bg1"/>
              </a:solidFill>
            </a:endParaRPr>
          </a:p>
        </p:txBody>
      </p:sp>
      <p:sp>
        <p:nvSpPr>
          <p:cNvPr id="2" name="CuadroTexto 1"/>
          <p:cNvSpPr txBox="1"/>
          <p:nvPr/>
        </p:nvSpPr>
        <p:spPr>
          <a:xfrm>
            <a:off x="1747319" y="708488"/>
            <a:ext cx="1452064" cy="400110"/>
          </a:xfrm>
          <a:prstGeom prst="rect">
            <a:avLst/>
          </a:prstGeom>
          <a:noFill/>
        </p:spPr>
        <p:txBody>
          <a:bodyPr wrap="none" rtlCol="0">
            <a:spAutoFit/>
          </a:bodyPr>
          <a:lstStyle/>
          <a:p>
            <a:r>
              <a:rPr lang="es-ES" sz="2000" b="1" dirty="0" smtClean="0">
                <a:effectLst>
                  <a:outerShdw blurRad="38100" dist="38100" dir="2700000" algn="tl">
                    <a:srgbClr val="000000">
                      <a:alpha val="43137"/>
                    </a:srgbClr>
                  </a:outerShdw>
                </a:effectLst>
              </a:rPr>
              <a:t>HALLAZGOS</a:t>
            </a:r>
            <a:endParaRPr lang="es-CO" sz="2000" b="1" dirty="0">
              <a:effectLst>
                <a:outerShdw blurRad="38100" dist="38100" dir="2700000" algn="tl">
                  <a:srgbClr val="000000">
                    <a:alpha val="43137"/>
                  </a:srgbClr>
                </a:outerShdw>
              </a:effectLst>
            </a:endParaRPr>
          </a:p>
        </p:txBody>
      </p:sp>
      <p:sp>
        <p:nvSpPr>
          <p:cNvPr id="5" name="Flecha derecha 4"/>
          <p:cNvSpPr/>
          <p:nvPr/>
        </p:nvSpPr>
        <p:spPr>
          <a:xfrm>
            <a:off x="6468902" y="1459946"/>
            <a:ext cx="540190" cy="5589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Rectángulo 13"/>
          <p:cNvSpPr/>
          <p:nvPr/>
        </p:nvSpPr>
        <p:spPr>
          <a:xfrm>
            <a:off x="7116024" y="1336253"/>
            <a:ext cx="4729624" cy="451228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just">
              <a:spcBef>
                <a:spcPts val="600"/>
              </a:spcBef>
              <a:buFont typeface="Arial" panose="020B0604020202020204" pitchFamily="34" charset="0"/>
              <a:buChar char="•"/>
              <a:defRPr/>
            </a:pPr>
            <a:r>
              <a:rPr lang="es-ES" sz="1400" dirty="0" smtClean="0">
                <a:solidFill>
                  <a:schemeClr val="tx1"/>
                </a:solidFill>
              </a:rPr>
              <a:t>Fortalecer el control para asegurar la entrega del predio PAR</a:t>
            </a:r>
          </a:p>
          <a:p>
            <a:pPr marL="171450" indent="-171450" algn="just">
              <a:spcBef>
                <a:spcPts val="600"/>
              </a:spcBef>
              <a:buFont typeface="Arial" panose="020B0604020202020204" pitchFamily="34" charset="0"/>
              <a:buChar char="•"/>
              <a:defRPr/>
            </a:pPr>
            <a:r>
              <a:rPr lang="es-ES" sz="1400" dirty="0" smtClean="0">
                <a:solidFill>
                  <a:schemeClr val="tx1"/>
                </a:solidFill>
              </a:rPr>
              <a:t>Gestionar los </a:t>
            </a:r>
            <a:r>
              <a:rPr lang="es-ES" sz="1400" dirty="0" smtClean="0">
                <a:solidFill>
                  <a:srgbClr val="000000"/>
                </a:solidFill>
                <a:latin typeface="Calibri" panose="020F0502020204030204" pitchFamily="34" charset="0"/>
              </a:rPr>
              <a:t>recursos </a:t>
            </a:r>
            <a:r>
              <a:rPr lang="es-ES" sz="1400" dirty="0">
                <a:solidFill>
                  <a:srgbClr val="000000"/>
                </a:solidFill>
                <a:latin typeface="Calibri" panose="020F0502020204030204" pitchFamily="34" charset="0"/>
              </a:rPr>
              <a:t>depositados en CAP y </a:t>
            </a:r>
            <a:r>
              <a:rPr lang="es-ES" sz="1400" dirty="0" smtClean="0">
                <a:solidFill>
                  <a:srgbClr val="000000"/>
                </a:solidFill>
                <a:latin typeface="Calibri" panose="020F0502020204030204" pitchFamily="34" charset="0"/>
              </a:rPr>
              <a:t>DAFP </a:t>
            </a:r>
            <a:r>
              <a:rPr lang="es-ES" sz="1400" b="1" dirty="0" smtClean="0">
                <a:solidFill>
                  <a:srgbClr val="00B050"/>
                </a:solidFill>
                <a:latin typeface="Calibri" panose="020F0502020204030204" pitchFamily="34" charset="0"/>
              </a:rPr>
              <a:t>(Plan de Acción)</a:t>
            </a:r>
            <a:endParaRPr lang="es-ES" sz="1400" b="1" dirty="0">
              <a:solidFill>
                <a:srgbClr val="00B050"/>
              </a:solidFill>
              <a:latin typeface="Calibri" panose="020F0502020204030204" pitchFamily="34" charset="0"/>
            </a:endParaRPr>
          </a:p>
          <a:p>
            <a:pPr marL="171450" indent="-171450" algn="just">
              <a:spcBef>
                <a:spcPts val="600"/>
              </a:spcBef>
              <a:buFont typeface="Arial" panose="020B0604020202020204" pitchFamily="34" charset="0"/>
              <a:buChar char="•"/>
              <a:defRPr/>
            </a:pPr>
            <a:r>
              <a:rPr lang="es-ES" sz="1400" dirty="0" smtClean="0">
                <a:solidFill>
                  <a:schemeClr val="tx1"/>
                </a:solidFill>
              </a:rPr>
              <a:t>Realizar los pagos oportunos de relocalización transitoria y Reubicación Definitiva </a:t>
            </a:r>
          </a:p>
          <a:p>
            <a:pPr marL="171450" indent="-171450" algn="just">
              <a:spcBef>
                <a:spcPts val="600"/>
              </a:spcBef>
              <a:buFont typeface="Arial" panose="020B0604020202020204" pitchFamily="34" charset="0"/>
              <a:buChar char="•"/>
              <a:defRPr/>
            </a:pPr>
            <a:r>
              <a:rPr lang="es-ES" sz="1400" dirty="0" smtClean="0">
                <a:solidFill>
                  <a:schemeClr val="tx1"/>
                </a:solidFill>
              </a:rPr>
              <a:t>Implementar el sistema de información consolidado de reasentamientos que cubra todo el proceso </a:t>
            </a:r>
            <a:r>
              <a:rPr lang="es-ES" sz="1400" b="1" dirty="0" smtClean="0">
                <a:solidFill>
                  <a:schemeClr val="accent1"/>
                </a:solidFill>
              </a:rPr>
              <a:t>(</a:t>
            </a:r>
            <a:r>
              <a:rPr lang="es-ES" sz="1400" b="1" dirty="0" smtClean="0">
                <a:solidFill>
                  <a:srgbClr val="00B050"/>
                </a:solidFill>
              </a:rPr>
              <a:t>Técnico, Social, Financiero y de Predios hasta el cierre)</a:t>
            </a:r>
          </a:p>
          <a:p>
            <a:pPr marL="171450" indent="-171450" algn="just">
              <a:spcBef>
                <a:spcPts val="600"/>
              </a:spcBef>
              <a:buFont typeface="Arial" panose="020B0604020202020204" pitchFamily="34" charset="0"/>
              <a:buChar char="•"/>
              <a:defRPr/>
            </a:pPr>
            <a:r>
              <a:rPr lang="es-ES" sz="1400" dirty="0">
                <a:solidFill>
                  <a:schemeClr val="tx1"/>
                </a:solidFill>
              </a:rPr>
              <a:t>Realizar los </a:t>
            </a:r>
            <a:r>
              <a:rPr lang="es-ES" sz="1400" dirty="0" smtClean="0">
                <a:solidFill>
                  <a:schemeClr val="tx1"/>
                </a:solidFill>
              </a:rPr>
              <a:t>cierres de los procesos de reasentamientos para depurar las bases de datos y saldos financieros.</a:t>
            </a:r>
          </a:p>
          <a:p>
            <a:pPr marL="171450" indent="-171450" algn="just">
              <a:spcBef>
                <a:spcPts val="600"/>
              </a:spcBef>
              <a:buFont typeface="Arial" panose="020B0604020202020204" pitchFamily="34" charset="0"/>
              <a:buChar char="•"/>
              <a:defRPr/>
            </a:pPr>
            <a:r>
              <a:rPr lang="es-ES" sz="1400" b="1" dirty="0" smtClean="0">
                <a:solidFill>
                  <a:srgbClr val="00B050"/>
                </a:solidFill>
              </a:rPr>
              <a:t>Actualizar </a:t>
            </a:r>
            <a:r>
              <a:rPr lang="es-ES" sz="1400" dirty="0" smtClean="0">
                <a:solidFill>
                  <a:schemeClr val="tx1"/>
                </a:solidFill>
              </a:rPr>
              <a:t>la información de la información en la </a:t>
            </a:r>
            <a:r>
              <a:rPr lang="es-ES" sz="1400" b="1" dirty="0" smtClean="0">
                <a:solidFill>
                  <a:srgbClr val="00B050"/>
                </a:solidFill>
              </a:rPr>
              <a:t>base de la Contraloría</a:t>
            </a:r>
            <a:r>
              <a:rPr lang="es-ES" sz="1400" dirty="0" smtClean="0">
                <a:solidFill>
                  <a:schemeClr val="tx1"/>
                </a:solidFill>
              </a:rPr>
              <a:t> hasta tanto no se tenga el sistema con la información consolidada.</a:t>
            </a:r>
          </a:p>
          <a:p>
            <a:pPr marL="171450" indent="-171450" algn="just">
              <a:spcBef>
                <a:spcPts val="600"/>
              </a:spcBef>
              <a:buFont typeface="Arial" panose="020B0604020202020204" pitchFamily="34" charset="0"/>
              <a:buChar char="•"/>
              <a:defRPr/>
            </a:pPr>
            <a:r>
              <a:rPr lang="es-ES" sz="1400" dirty="0" smtClean="0">
                <a:solidFill>
                  <a:schemeClr val="tx1"/>
                </a:solidFill>
              </a:rPr>
              <a:t>Implementar controles frente a las solicitudes de pagos de DAFP para evitar que se vuelva a presentar doble giro de recursos</a:t>
            </a:r>
          </a:p>
          <a:p>
            <a:pPr marL="171450" indent="-171450" algn="just">
              <a:spcBef>
                <a:spcPts val="600"/>
              </a:spcBef>
              <a:buFont typeface="Arial" panose="020B0604020202020204" pitchFamily="34" charset="0"/>
              <a:buChar char="•"/>
              <a:defRPr/>
            </a:pPr>
            <a:r>
              <a:rPr lang="es-ES" sz="1400" dirty="0" smtClean="0">
                <a:solidFill>
                  <a:schemeClr val="tx1"/>
                </a:solidFill>
              </a:rPr>
              <a:t>Solicitar concepto frente al pago de relocalización transitoria </a:t>
            </a:r>
            <a:r>
              <a:rPr lang="es-ES" sz="1400" b="1" dirty="0" smtClean="0">
                <a:solidFill>
                  <a:srgbClr val="00B050"/>
                </a:solidFill>
              </a:rPr>
              <a:t>a indígenas</a:t>
            </a:r>
          </a:p>
          <a:p>
            <a:pPr marL="171450" indent="-171450" algn="just">
              <a:spcBef>
                <a:spcPts val="600"/>
              </a:spcBef>
              <a:buFont typeface="Arial" panose="020B0604020202020204" pitchFamily="34" charset="0"/>
              <a:buChar char="•"/>
              <a:defRPr/>
            </a:pPr>
            <a:endParaRPr lang="es-ES" sz="1400" dirty="0" smtClean="0">
              <a:solidFill>
                <a:schemeClr val="tx1"/>
              </a:solidFill>
            </a:endParaRPr>
          </a:p>
          <a:p>
            <a:pPr marL="171450" indent="-171450" algn="just">
              <a:spcBef>
                <a:spcPts val="600"/>
              </a:spcBef>
              <a:buFont typeface="Arial" panose="020B0604020202020204" pitchFamily="34" charset="0"/>
              <a:buChar char="•"/>
              <a:defRPr/>
            </a:pPr>
            <a:endParaRPr lang="es-ES" sz="1400" dirty="0" smtClean="0">
              <a:solidFill>
                <a:schemeClr val="tx1"/>
              </a:solidFill>
            </a:endParaRPr>
          </a:p>
          <a:p>
            <a:pPr marL="171450" indent="-171450" algn="just">
              <a:spcBef>
                <a:spcPts val="600"/>
              </a:spcBef>
              <a:buFont typeface="Arial" panose="020B0604020202020204" pitchFamily="34" charset="0"/>
              <a:buChar char="•"/>
              <a:defRPr/>
            </a:pPr>
            <a:endParaRPr lang="es-ES" sz="1400" dirty="0">
              <a:solidFill>
                <a:schemeClr val="tx1"/>
              </a:solidFill>
            </a:endParaRPr>
          </a:p>
          <a:p>
            <a:pPr marL="171450" indent="-171450" algn="just">
              <a:spcBef>
                <a:spcPts val="600"/>
              </a:spcBef>
              <a:buFont typeface="Arial" panose="020B0604020202020204" pitchFamily="34" charset="0"/>
              <a:buChar char="•"/>
              <a:defRPr/>
            </a:pPr>
            <a:endParaRPr lang="es-CO" sz="1400" dirty="0">
              <a:solidFill>
                <a:schemeClr val="tx1"/>
              </a:solidFill>
            </a:endParaRPr>
          </a:p>
        </p:txBody>
      </p:sp>
      <p:sp>
        <p:nvSpPr>
          <p:cNvPr id="15" name="CuadroTexto 14"/>
          <p:cNvSpPr txBox="1"/>
          <p:nvPr/>
        </p:nvSpPr>
        <p:spPr>
          <a:xfrm>
            <a:off x="6268419" y="747618"/>
            <a:ext cx="3519169" cy="400110"/>
          </a:xfrm>
          <a:prstGeom prst="rect">
            <a:avLst/>
          </a:prstGeom>
          <a:noFill/>
        </p:spPr>
        <p:txBody>
          <a:bodyPr wrap="none" rtlCol="0">
            <a:spAutoFit/>
          </a:bodyPr>
          <a:lstStyle/>
          <a:p>
            <a:r>
              <a:rPr lang="es-ES" sz="2000" b="1" dirty="0" smtClean="0">
                <a:effectLst>
                  <a:outerShdw blurRad="38100" dist="38100" dir="2700000" algn="tl">
                    <a:srgbClr val="000000">
                      <a:alpha val="43137"/>
                    </a:srgbClr>
                  </a:outerShdw>
                </a:effectLst>
              </a:rPr>
              <a:t>Acciones de Mejora Propuestas</a:t>
            </a:r>
            <a:endParaRPr lang="es-CO" sz="2000" b="1" dirty="0">
              <a:effectLst>
                <a:outerShdw blurRad="38100" dist="38100" dir="2700000" algn="tl">
                  <a:srgbClr val="000000">
                    <a:alpha val="43137"/>
                  </a:srgbClr>
                </a:outerShdw>
              </a:effectLst>
            </a:endParaRPr>
          </a:p>
        </p:txBody>
      </p:sp>
      <p:sp>
        <p:nvSpPr>
          <p:cNvPr id="16" name="Rectángulo 15"/>
          <p:cNvSpPr/>
          <p:nvPr/>
        </p:nvSpPr>
        <p:spPr>
          <a:xfrm>
            <a:off x="875279" y="7431988"/>
            <a:ext cx="5498360" cy="1966618"/>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just">
              <a:spcBef>
                <a:spcPts val="600"/>
              </a:spcBef>
              <a:defRPr/>
            </a:pPr>
            <a:r>
              <a:rPr lang="es-ES" sz="1200" b="1" dirty="0" smtClean="0">
                <a:solidFill>
                  <a:prstClr val="black"/>
                </a:solidFill>
                <a:latin typeface="Calibri"/>
              </a:rPr>
              <a:t>Incumplimiento Obligaciones Pactada</a:t>
            </a:r>
            <a:endParaRPr lang="es-ES" sz="1200" dirty="0">
              <a:solidFill>
                <a:prstClr val="black"/>
              </a:solidFill>
              <a:latin typeface="Calibri"/>
            </a:endParaRPr>
          </a:p>
          <a:p>
            <a:pPr marL="171450" indent="-171450" algn="just">
              <a:buFont typeface="Arial" panose="020B0604020202020204" pitchFamily="34" charset="0"/>
              <a:buChar char="•"/>
              <a:defRPr/>
            </a:pPr>
            <a:endParaRPr lang="es-ES" sz="1100" b="1" u="sng" dirty="0" smtClean="0">
              <a:solidFill>
                <a:schemeClr val="accent1"/>
              </a:solidFill>
            </a:endParaRPr>
          </a:p>
          <a:p>
            <a:pPr marL="171450" indent="-171450" algn="just">
              <a:spcBef>
                <a:spcPts val="600"/>
              </a:spcBef>
              <a:buFont typeface="Arial" panose="020B0604020202020204" pitchFamily="34" charset="0"/>
              <a:buChar char="•"/>
              <a:defRPr/>
            </a:pPr>
            <a:r>
              <a:rPr lang="es-ES" sz="1200" dirty="0">
                <a:solidFill>
                  <a:prstClr val="black"/>
                </a:solidFill>
                <a:latin typeface="Calibri"/>
              </a:rPr>
              <a:t>Revisar de manera periódica estado de los </a:t>
            </a:r>
            <a:r>
              <a:rPr lang="es-ES" sz="1200" b="1" u="sng" dirty="0">
                <a:solidFill>
                  <a:schemeClr val="accent1"/>
                </a:solidFill>
              </a:rPr>
              <a:t>contratos </a:t>
            </a:r>
            <a:r>
              <a:rPr lang="es-ES" sz="1200" b="1" u="sng" dirty="0" smtClean="0">
                <a:solidFill>
                  <a:schemeClr val="accent1"/>
                </a:solidFill>
              </a:rPr>
              <a:t>relevantes o de </a:t>
            </a:r>
            <a:r>
              <a:rPr lang="es-ES" sz="1200" b="1" u="sng" dirty="0" err="1" smtClean="0">
                <a:solidFill>
                  <a:schemeClr val="accent1"/>
                </a:solidFill>
              </a:rPr>
              <a:t>alt</a:t>
            </a:r>
            <a:r>
              <a:rPr lang="es-ES" sz="1200" b="1" u="sng" dirty="0" smtClean="0">
                <a:solidFill>
                  <a:schemeClr val="accent1"/>
                </a:solidFill>
              </a:rPr>
              <a:t> impacto  </a:t>
            </a:r>
            <a:r>
              <a:rPr lang="es-ES" sz="1200" dirty="0">
                <a:solidFill>
                  <a:prstClr val="black"/>
                </a:solidFill>
                <a:latin typeface="Calibri"/>
              </a:rPr>
              <a:t>de la Entidad  en Comité de Contratación y/o Comité Directivo para la toma de decisiones frente a posibles incumplimientos</a:t>
            </a:r>
          </a:p>
          <a:p>
            <a:pPr marL="171450" indent="-171450" algn="just">
              <a:spcBef>
                <a:spcPts val="600"/>
              </a:spcBef>
              <a:buFont typeface="Arial" panose="020B0604020202020204" pitchFamily="34" charset="0"/>
              <a:buChar char="•"/>
              <a:defRPr/>
            </a:pPr>
            <a:r>
              <a:rPr lang="es-ES" sz="1200" dirty="0">
                <a:solidFill>
                  <a:prstClr val="black"/>
                </a:solidFill>
                <a:latin typeface="Calibri"/>
              </a:rPr>
              <a:t>Fortalecer la </a:t>
            </a:r>
            <a:r>
              <a:rPr lang="es-ES" sz="1200" dirty="0" smtClean="0">
                <a:solidFill>
                  <a:prstClr val="black"/>
                </a:solidFill>
                <a:latin typeface="Calibri"/>
              </a:rPr>
              <a:t>competencias de los supervisores de los contratos</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Realizar el reporte del estado de los contratos de manera periódica (Trimestral)</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Inicio oportuno de procesos de incumplimientos</a:t>
            </a:r>
          </a:p>
        </p:txBody>
      </p:sp>
      <p:sp>
        <p:nvSpPr>
          <p:cNvPr id="18" name="Rectángulo 17"/>
          <p:cNvSpPr/>
          <p:nvPr/>
        </p:nvSpPr>
        <p:spPr>
          <a:xfrm>
            <a:off x="6602994" y="7477956"/>
            <a:ext cx="5498360" cy="1920650"/>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just">
              <a:spcBef>
                <a:spcPts val="600"/>
              </a:spcBef>
              <a:defRPr/>
            </a:pPr>
            <a:r>
              <a:rPr lang="es-ES" sz="1200" b="1" dirty="0" smtClean="0">
                <a:solidFill>
                  <a:prstClr val="black"/>
                </a:solidFill>
                <a:latin typeface="Calibri"/>
              </a:rPr>
              <a:t>Pólizas</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Consolidar base de datos o sistema de información con las fechas de las pólizas de los Contratos </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Designar una persona que pueda realizar seguimiento y emitir alertas tempranas a </a:t>
            </a:r>
            <a:r>
              <a:rPr lang="es-ES" sz="1200" b="1" dirty="0" smtClean="0">
                <a:solidFill>
                  <a:prstClr val="black"/>
                </a:solidFill>
                <a:latin typeface="Calibri"/>
              </a:rPr>
              <a:t>las modificaciones a los contratos</a:t>
            </a:r>
          </a:p>
          <a:p>
            <a:pPr marL="171450" indent="-171450" algn="just">
              <a:spcBef>
                <a:spcPts val="600"/>
              </a:spcBef>
              <a:buFont typeface="Arial" panose="020B0604020202020204" pitchFamily="34" charset="0"/>
              <a:buChar char="•"/>
              <a:defRPr/>
            </a:pPr>
            <a:r>
              <a:rPr lang="es-ES" sz="1200" dirty="0" smtClean="0">
                <a:solidFill>
                  <a:prstClr val="black"/>
                </a:solidFill>
                <a:latin typeface="Calibri"/>
              </a:rPr>
              <a:t>Realizar seguimiento periódico a las </a:t>
            </a:r>
            <a:r>
              <a:rPr lang="es-ES" sz="1200" b="1" dirty="0" smtClean="0">
                <a:solidFill>
                  <a:prstClr val="black"/>
                </a:solidFill>
                <a:latin typeface="Calibri"/>
              </a:rPr>
              <a:t>pólizas</a:t>
            </a:r>
            <a:r>
              <a:rPr lang="es-ES" sz="1200" dirty="0" smtClean="0">
                <a:solidFill>
                  <a:prstClr val="black"/>
                </a:solidFill>
                <a:latin typeface="Calibri"/>
              </a:rPr>
              <a:t> en el Comité de Contratación</a:t>
            </a:r>
          </a:p>
          <a:p>
            <a:pPr algn="just">
              <a:defRPr/>
            </a:pPr>
            <a:endParaRPr lang="es-CO" sz="1100" b="1" u="sng" dirty="0">
              <a:solidFill>
                <a:schemeClr val="accent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099251250"/>
              </p:ext>
            </p:extLst>
          </p:nvPr>
        </p:nvGraphicFramePr>
        <p:xfrm>
          <a:off x="299770" y="1261999"/>
          <a:ext cx="5968649" cy="3545386"/>
        </p:xfrm>
        <a:graphic>
          <a:graphicData uri="http://schemas.openxmlformats.org/drawingml/2006/table">
            <a:tbl>
              <a:tblPr/>
              <a:tblGrid>
                <a:gridCol w="5665338">
                  <a:extLst>
                    <a:ext uri="{9D8B030D-6E8A-4147-A177-3AD203B41FA5}">
                      <a16:colId xmlns:a16="http://schemas.microsoft.com/office/drawing/2014/main" val="2186854267"/>
                    </a:ext>
                  </a:extLst>
                </a:gridCol>
                <a:gridCol w="303311">
                  <a:extLst>
                    <a:ext uri="{9D8B030D-6E8A-4147-A177-3AD203B41FA5}">
                      <a16:colId xmlns:a16="http://schemas.microsoft.com/office/drawing/2014/main" val="4025406851"/>
                    </a:ext>
                  </a:extLst>
                </a:gridCol>
              </a:tblGrid>
              <a:tr h="218288">
                <a:tc>
                  <a:txBody>
                    <a:bodyPr/>
                    <a:lstStyle/>
                    <a:p>
                      <a:pPr algn="l" fontAlgn="b"/>
                      <a:r>
                        <a:rPr lang="es-CO" sz="1200" b="1" i="0" u="none" strike="noStrike">
                          <a:solidFill>
                            <a:srgbClr val="000000"/>
                          </a:solidFill>
                          <a:effectLst/>
                          <a:latin typeface="Calibri" panose="020F0502020204030204" pitchFamily="34" charset="0"/>
                        </a:rPr>
                        <a:t>Reasentamiento</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Calibri" panose="020F0502020204030204" pitchFamily="34" charset="0"/>
                        </a:rPr>
                        <a:t>40</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74704504"/>
                  </a:ext>
                </a:extLst>
              </a:tr>
              <a:tr h="291321">
                <a:tc>
                  <a:txBody>
                    <a:bodyPr/>
                    <a:lstStyle/>
                    <a:p>
                      <a:pPr algn="l" fontAlgn="b"/>
                      <a:r>
                        <a:rPr lang="es-ES" sz="1200" b="0" i="0" u="none" strike="noStrike" dirty="0">
                          <a:solidFill>
                            <a:srgbClr val="000000"/>
                          </a:solidFill>
                          <a:effectLst/>
                          <a:latin typeface="Calibri" panose="020F0502020204030204" pitchFamily="34" charset="0"/>
                        </a:rPr>
                        <a:t>Pago VUR sin entrega del predio PAR o cumplir requisitos de compraventa</a:t>
                      </a:r>
                    </a:p>
                  </a:txBody>
                  <a:tcPr marL="857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s-CO" sz="1200" b="0" i="0" u="none" strike="noStrike">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255411748"/>
                  </a:ext>
                </a:extLst>
              </a:tr>
              <a:tr h="218288">
                <a:tc>
                  <a:txBody>
                    <a:bodyPr/>
                    <a:lstStyle/>
                    <a:p>
                      <a:pPr algn="l" fontAlgn="b"/>
                      <a:r>
                        <a:rPr lang="es-ES" sz="1200" b="0" i="0" u="none" strike="noStrike" dirty="0">
                          <a:solidFill>
                            <a:srgbClr val="000000"/>
                          </a:solidFill>
                          <a:effectLst/>
                          <a:latin typeface="Calibri" panose="020F0502020204030204" pitchFamily="34" charset="0"/>
                        </a:rPr>
                        <a:t>Inactivos recursos depositados en CAP y DAFP</a:t>
                      </a:r>
                    </a:p>
                  </a:txBody>
                  <a:tcPr marL="85725" marR="9525" marT="9525" marB="0" anchor="b">
                    <a:lnL>
                      <a:noFill/>
                    </a:lnL>
                    <a:lnR>
                      <a:noFill/>
                    </a:lnR>
                    <a:lnT>
                      <a:noFill/>
                    </a:lnT>
                    <a:lnB>
                      <a:noFill/>
                    </a:lnB>
                  </a:tcPr>
                </a:tc>
                <a:tc>
                  <a:txBody>
                    <a:bodyPr/>
                    <a:lstStyle/>
                    <a:p>
                      <a:pPr algn="r" fontAlgn="b"/>
                      <a:r>
                        <a:rPr lang="es-CO"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895446002"/>
                  </a:ext>
                </a:extLst>
              </a:tr>
              <a:tr h="208840">
                <a:tc>
                  <a:txBody>
                    <a:bodyPr/>
                    <a:lstStyle/>
                    <a:p>
                      <a:pPr algn="l" fontAlgn="b"/>
                      <a:r>
                        <a:rPr lang="es-ES" sz="1200" b="0" i="0" u="none" strike="noStrike">
                          <a:solidFill>
                            <a:srgbClr val="000000"/>
                          </a:solidFill>
                          <a:effectLst/>
                          <a:latin typeface="Calibri" panose="020F0502020204030204" pitchFamily="34" charset="0"/>
                        </a:rPr>
                        <a:t>Inoportuna ejecución recursos de Reubicación Definitiva VUR o Relocalización transitoria</a:t>
                      </a:r>
                    </a:p>
                  </a:txBody>
                  <a:tcPr marL="85725" marR="9525" marT="9525" marB="0" anchor="b">
                    <a:lnL>
                      <a:noFill/>
                    </a:lnL>
                    <a:lnR>
                      <a:noFill/>
                    </a:lnR>
                    <a:lnT>
                      <a:noFill/>
                    </a:lnT>
                    <a:lnB>
                      <a:noFill/>
                    </a:lnB>
                  </a:tcPr>
                </a:tc>
                <a:tc>
                  <a:txBody>
                    <a:bodyPr/>
                    <a:lstStyle/>
                    <a:p>
                      <a:pPr algn="r" fontAlgn="b"/>
                      <a:r>
                        <a:rPr lang="es-CO" sz="1200" b="0" i="0" u="none" strike="noStrike" dirty="0">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228037940"/>
                  </a:ext>
                </a:extLst>
              </a:tr>
              <a:tr h="218288">
                <a:tc>
                  <a:txBody>
                    <a:bodyPr/>
                    <a:lstStyle/>
                    <a:p>
                      <a:pPr algn="l" fontAlgn="b"/>
                      <a:r>
                        <a:rPr lang="es-ES" sz="1200" b="0" i="0" u="none" strike="noStrike" dirty="0">
                          <a:solidFill>
                            <a:srgbClr val="000000"/>
                          </a:solidFill>
                          <a:effectLst/>
                          <a:latin typeface="Calibri" panose="020F0502020204030204" pitchFamily="34" charset="0"/>
                        </a:rPr>
                        <a:t>Inconsistencias en la información de relocalización transitoria</a:t>
                      </a:r>
                    </a:p>
                  </a:txBody>
                  <a:tcPr marL="85725" marR="9525" marT="9525" marB="0" anchor="b">
                    <a:lnL>
                      <a:noFill/>
                    </a:lnL>
                    <a:lnR>
                      <a:noFill/>
                    </a:lnR>
                    <a:lnT>
                      <a:noFill/>
                    </a:lnT>
                    <a:lnB>
                      <a:noFill/>
                    </a:lnB>
                  </a:tcPr>
                </a:tc>
                <a:tc>
                  <a:txBody>
                    <a:bodyPr/>
                    <a:lstStyle/>
                    <a:p>
                      <a:pPr algn="r" fontAlgn="b"/>
                      <a:r>
                        <a:rPr lang="es-CO" sz="12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1130047885"/>
                  </a:ext>
                </a:extLst>
              </a:tr>
              <a:tr h="218288">
                <a:tc>
                  <a:txBody>
                    <a:bodyPr/>
                    <a:lstStyle/>
                    <a:p>
                      <a:pPr algn="l" fontAlgn="b"/>
                      <a:r>
                        <a:rPr lang="es-ES" sz="1200" b="0" i="0" u="none" strike="noStrike" dirty="0">
                          <a:solidFill>
                            <a:srgbClr val="000000"/>
                          </a:solidFill>
                          <a:effectLst/>
                          <a:latin typeface="Calibri" panose="020F0502020204030204" pitchFamily="34" charset="0"/>
                        </a:rPr>
                        <a:t>No contar con una conciliación de los saldos presentados en </a:t>
                      </a:r>
                      <a:r>
                        <a:rPr lang="es-ES" sz="1200" b="0" i="0" u="none" strike="noStrike" dirty="0" smtClean="0">
                          <a:solidFill>
                            <a:srgbClr val="000000"/>
                          </a:solidFill>
                          <a:effectLst/>
                          <a:latin typeface="Calibri" panose="020F0502020204030204" pitchFamily="34" charset="0"/>
                        </a:rPr>
                        <a:t>CAP /DAFP</a:t>
                      </a:r>
                      <a:endParaRPr lang="es-ES" sz="1200" b="0" i="0" u="none" strike="noStrike" dirty="0">
                        <a:solidFill>
                          <a:srgbClr val="000000"/>
                        </a:solidFill>
                        <a:effectLst/>
                        <a:latin typeface="Calibri" panose="020F0502020204030204" pitchFamily="34" charset="0"/>
                      </a:endParaRPr>
                    </a:p>
                  </a:txBody>
                  <a:tcPr marL="85725" marR="9525" marT="9525" marB="0" anchor="b">
                    <a:lnL>
                      <a:noFill/>
                    </a:lnL>
                    <a:lnR>
                      <a:noFill/>
                    </a:lnR>
                    <a:lnT>
                      <a:noFill/>
                    </a:lnT>
                    <a:lnB>
                      <a:noFill/>
                    </a:lnB>
                  </a:tcPr>
                </a:tc>
                <a:tc>
                  <a:txBody>
                    <a:bodyPr/>
                    <a:lstStyle/>
                    <a:p>
                      <a:pPr algn="r" fontAlgn="b"/>
                      <a:r>
                        <a:rPr lang="es-CO" sz="1200" b="0" i="0" u="none" strike="noStrike" dirty="0" smtClean="0">
                          <a:solidFill>
                            <a:srgbClr val="000000"/>
                          </a:solidFill>
                          <a:effectLst/>
                          <a:latin typeface="Calibri" panose="020F0502020204030204" pitchFamily="34" charset="0"/>
                        </a:rPr>
                        <a:t>3</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78271059"/>
                  </a:ext>
                </a:extLst>
              </a:tr>
              <a:tr h="218288">
                <a:tc>
                  <a:txBody>
                    <a:bodyPr/>
                    <a:lstStyle/>
                    <a:p>
                      <a:pPr algn="l" fontAlgn="b"/>
                      <a:r>
                        <a:rPr lang="es-CO" sz="1200" b="0" i="0" u="none" strike="noStrike" dirty="0">
                          <a:solidFill>
                            <a:srgbClr val="000000"/>
                          </a:solidFill>
                          <a:effectLst/>
                          <a:latin typeface="Calibri" panose="020F0502020204030204" pitchFamily="34" charset="0"/>
                        </a:rPr>
                        <a:t>No cierre proceso reasentamiento</a:t>
                      </a:r>
                    </a:p>
                  </a:txBody>
                  <a:tcPr marL="85725" marR="9525" marT="9525" marB="0" anchor="b">
                    <a:lnL>
                      <a:noFill/>
                    </a:lnL>
                    <a:lnR>
                      <a:noFill/>
                    </a:lnR>
                    <a:lnT>
                      <a:noFill/>
                    </a:lnT>
                    <a:lnB>
                      <a:noFill/>
                    </a:lnB>
                  </a:tcPr>
                </a:tc>
                <a:tc>
                  <a:txBody>
                    <a:bodyPr/>
                    <a:lstStyle/>
                    <a:p>
                      <a:pPr algn="r" fontAlgn="b"/>
                      <a:r>
                        <a:rPr lang="es-CO" sz="1200" b="0" i="0" u="none" strike="noStrike" dirty="0" smtClean="0">
                          <a:solidFill>
                            <a:srgbClr val="000000"/>
                          </a:solidFill>
                          <a:effectLst/>
                          <a:latin typeface="Calibri" panose="020F0502020204030204" pitchFamily="34" charset="0"/>
                        </a:rPr>
                        <a:t>4</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82930634"/>
                  </a:ext>
                </a:extLst>
              </a:tr>
              <a:tr h="218288">
                <a:tc>
                  <a:txBody>
                    <a:bodyPr/>
                    <a:lstStyle/>
                    <a:p>
                      <a:pPr algn="l" fontAlgn="b"/>
                      <a:r>
                        <a:rPr lang="es-CO" sz="1200" b="0" i="0" u="none" strike="noStrike" dirty="0">
                          <a:solidFill>
                            <a:srgbClr val="000000"/>
                          </a:solidFill>
                          <a:effectLst/>
                          <a:latin typeface="Calibri" panose="020F0502020204030204" pitchFamily="34" charset="0"/>
                        </a:rPr>
                        <a:t>No suscribir Promesa de Compraventa</a:t>
                      </a:r>
                    </a:p>
                  </a:txBody>
                  <a:tcPr marL="85725" marR="9525" marT="9525" marB="0" anchor="b">
                    <a:lnL>
                      <a:noFill/>
                    </a:lnL>
                    <a:lnR>
                      <a:noFill/>
                    </a:lnR>
                    <a:lnT>
                      <a:noFill/>
                    </a:lnT>
                    <a:lnB>
                      <a:noFill/>
                    </a:lnB>
                  </a:tcPr>
                </a:tc>
                <a:tc>
                  <a:txBody>
                    <a:bodyPr/>
                    <a:lstStyle/>
                    <a:p>
                      <a:pPr algn="r" fontAlgn="b"/>
                      <a:r>
                        <a:rPr lang="es-CO" sz="12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3670153087"/>
                  </a:ext>
                </a:extLst>
              </a:tr>
              <a:tr h="218288">
                <a:tc>
                  <a:txBody>
                    <a:bodyPr/>
                    <a:lstStyle/>
                    <a:p>
                      <a:pPr algn="l" fontAlgn="b"/>
                      <a:r>
                        <a:rPr lang="es-ES" sz="1200" b="0" i="0" u="none" strike="noStrike" dirty="0" smtClean="0">
                          <a:solidFill>
                            <a:srgbClr val="000000"/>
                          </a:solidFill>
                          <a:effectLst/>
                          <a:latin typeface="Calibri" panose="020F0502020204030204" pitchFamily="34" charset="0"/>
                        </a:rPr>
                        <a:t>Pago </a:t>
                      </a:r>
                      <a:r>
                        <a:rPr lang="es-ES" sz="1200" b="0" i="0" u="none" strike="noStrike" dirty="0">
                          <a:solidFill>
                            <a:srgbClr val="000000"/>
                          </a:solidFill>
                          <a:effectLst/>
                          <a:latin typeface="Calibri" panose="020F0502020204030204" pitchFamily="34" charset="0"/>
                        </a:rPr>
                        <a:t>de relocalización a población </a:t>
                      </a:r>
                      <a:r>
                        <a:rPr lang="es-ES" sz="1200" b="0" i="0" u="none" strike="noStrike" dirty="0" smtClean="0">
                          <a:solidFill>
                            <a:srgbClr val="000000"/>
                          </a:solidFill>
                          <a:effectLst/>
                          <a:latin typeface="Calibri" panose="020F0502020204030204" pitchFamily="34" charset="0"/>
                        </a:rPr>
                        <a:t>indígena</a:t>
                      </a:r>
                      <a:endParaRPr lang="es-ES" sz="1200" b="0" i="0" u="none" strike="noStrike" dirty="0">
                        <a:solidFill>
                          <a:srgbClr val="000000"/>
                        </a:solidFill>
                        <a:effectLst/>
                        <a:latin typeface="Calibri" panose="020F0502020204030204" pitchFamily="34" charset="0"/>
                      </a:endParaRPr>
                    </a:p>
                  </a:txBody>
                  <a:tcPr marL="85725" marR="9525" marT="9525"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185296163"/>
                  </a:ext>
                </a:extLst>
              </a:tr>
              <a:tr h="425769">
                <a:tc>
                  <a:txBody>
                    <a:bodyPr/>
                    <a:lstStyle/>
                    <a:p>
                      <a:pPr algn="l" fontAlgn="b"/>
                      <a:r>
                        <a:rPr lang="es-ES" sz="1200" b="0" i="0" u="none" strike="noStrike" dirty="0">
                          <a:solidFill>
                            <a:srgbClr val="000000"/>
                          </a:solidFill>
                          <a:effectLst/>
                          <a:latin typeface="Calibri" panose="020F0502020204030204" pitchFamily="34" charset="0"/>
                        </a:rPr>
                        <a:t>No recuperar el dinero VUR girados a la Fiduciaria por desistimiento de la Beneficiaria y Proyecto con Incumplimiento</a:t>
                      </a:r>
                    </a:p>
                  </a:txBody>
                  <a:tcPr marL="85725" marR="9525" marT="9525"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354867211"/>
                  </a:ext>
                </a:extLst>
              </a:tr>
              <a:tr h="218288">
                <a:tc>
                  <a:txBody>
                    <a:bodyPr/>
                    <a:lstStyle/>
                    <a:p>
                      <a:pPr algn="l" fontAlgn="b"/>
                      <a:r>
                        <a:rPr lang="es-ES" sz="1200" b="0" i="0" u="none" strike="noStrike">
                          <a:solidFill>
                            <a:srgbClr val="000000"/>
                          </a:solidFill>
                          <a:effectLst/>
                          <a:latin typeface="Calibri" panose="020F0502020204030204" pitchFamily="34" charset="0"/>
                        </a:rPr>
                        <a:t>Recursos DAF girados dos veces al mismo beneficiario</a:t>
                      </a:r>
                    </a:p>
                  </a:txBody>
                  <a:tcPr marL="85725" marR="9525" marT="9525"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829029570"/>
                  </a:ext>
                </a:extLst>
              </a:tr>
              <a:tr h="218288">
                <a:tc>
                  <a:txBody>
                    <a:bodyPr/>
                    <a:lstStyle/>
                    <a:p>
                      <a:pPr algn="l" fontAlgn="b"/>
                      <a:r>
                        <a:rPr lang="es-ES" sz="1200" b="0" i="0" u="none" strike="noStrike">
                          <a:solidFill>
                            <a:srgbClr val="000000"/>
                          </a:solidFill>
                          <a:effectLst/>
                          <a:latin typeface="Calibri" panose="020F0502020204030204" pitchFamily="34" charset="0"/>
                        </a:rPr>
                        <a:t>Inconsistencia en el procesos de reasentamiento de un identificador</a:t>
                      </a:r>
                    </a:p>
                  </a:txBody>
                  <a:tcPr marL="85725" marR="9525" marT="9525"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646791069"/>
                  </a:ext>
                </a:extLst>
              </a:tr>
              <a:tr h="218288">
                <a:tc>
                  <a:txBody>
                    <a:bodyPr/>
                    <a:lstStyle/>
                    <a:p>
                      <a:pPr algn="l" fontAlgn="b"/>
                      <a:r>
                        <a:rPr lang="es-ES" sz="1200" b="0" i="0" u="none" strike="noStrike">
                          <a:solidFill>
                            <a:srgbClr val="000000"/>
                          </a:solidFill>
                          <a:effectLst/>
                          <a:latin typeface="Calibri" panose="020F0502020204030204" pitchFamily="34" charset="0"/>
                        </a:rPr>
                        <a:t>Viabilidad de Relocalización transitoria con la certificación de un requisito inexistente</a:t>
                      </a:r>
                    </a:p>
                  </a:txBody>
                  <a:tcPr marL="85725" marR="9525" marT="9525"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4179444487"/>
                  </a:ext>
                </a:extLst>
              </a:tr>
              <a:tr h="218288">
                <a:tc>
                  <a:txBody>
                    <a:bodyPr/>
                    <a:lstStyle/>
                    <a:p>
                      <a:pPr algn="l" fontAlgn="b"/>
                      <a:r>
                        <a:rPr lang="es-CO" sz="1200" b="0" i="0" u="none" strike="noStrike">
                          <a:solidFill>
                            <a:srgbClr val="000000"/>
                          </a:solidFill>
                          <a:effectLst/>
                          <a:latin typeface="Calibri" panose="020F0502020204030204" pitchFamily="34" charset="0"/>
                        </a:rPr>
                        <a:t>Visitas periodicas de relocalización transitoria</a:t>
                      </a:r>
                    </a:p>
                  </a:txBody>
                  <a:tcPr marL="85725" marR="9525" marT="9525"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215618387"/>
                  </a:ext>
                </a:extLst>
              </a:tr>
              <a:tr h="218288">
                <a:tc>
                  <a:txBody>
                    <a:bodyPr/>
                    <a:lstStyle/>
                    <a:p>
                      <a:pPr algn="l" fontAlgn="b"/>
                      <a:r>
                        <a:rPr lang="es-CO" sz="1200" b="1" i="0" u="none" strike="noStrike" dirty="0">
                          <a:solidFill>
                            <a:srgbClr val="000000"/>
                          </a:solidFill>
                          <a:effectLst/>
                          <a:latin typeface="Calibri" panose="020F0502020204030204" pitchFamily="34" charset="0"/>
                        </a:rPr>
                        <a:t>Urbanizaciones y Titulación</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Calibri" panose="020F0502020204030204" pitchFamily="34" charset="0"/>
                        </a:rPr>
                        <a:t>32</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17458645"/>
                  </a:ext>
                </a:extLst>
              </a:tr>
            </a:tbl>
          </a:graphicData>
        </a:graphic>
      </p:graphicFrame>
    </p:spTree>
    <p:extLst>
      <p:ext uri="{BB962C8B-B14F-4D97-AF65-F5344CB8AC3E}">
        <p14:creationId xmlns:p14="http://schemas.microsoft.com/office/powerpoint/2010/main" val="3192829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1">
            <a:extLst>
              <a:ext uri="{FF2B5EF4-FFF2-40B4-BE49-F238E27FC236}">
                <a16:creationId xmlns:a16="http://schemas.microsoft.com/office/drawing/2014/main" id="{A02A4EF2-FCDA-37F2-FF27-698A12803435}"/>
              </a:ext>
            </a:extLst>
          </p:cNvPr>
          <p:cNvSpPr/>
          <p:nvPr/>
        </p:nvSpPr>
        <p:spPr>
          <a:xfrm>
            <a:off x="436886" y="130328"/>
            <a:ext cx="11318228" cy="463889"/>
          </a:xfrm>
          <a:prstGeom prst="roundRect">
            <a:avLst/>
          </a:prstGeom>
          <a:solidFill>
            <a:srgbClr val="22A67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spc="0" baseline="0">
                <a:solidFill>
                  <a:prstClr val="black">
                    <a:lumMod val="65000"/>
                    <a:lumOff val="35000"/>
                  </a:prstClr>
                </a:solidFill>
                <a:latin typeface="+mn-lt"/>
                <a:ea typeface="+mn-ea"/>
                <a:cs typeface="+mn-cs"/>
              </a:defRPr>
            </a:pPr>
            <a:r>
              <a:rPr lang="en-US" sz="1600" b="1" dirty="0" smtClean="0">
                <a:solidFill>
                  <a:schemeClr val="bg1"/>
                </a:solidFill>
              </a:rPr>
              <a:t>HALLAZGOS </a:t>
            </a:r>
            <a:r>
              <a:rPr lang="en-US" sz="1600" b="1" dirty="0">
                <a:solidFill>
                  <a:schemeClr val="bg1"/>
                </a:solidFill>
              </a:rPr>
              <a:t>RECURRENTES </a:t>
            </a:r>
            <a:r>
              <a:rPr lang="en-US" sz="1600" b="1" dirty="0" smtClean="0">
                <a:solidFill>
                  <a:schemeClr val="bg1"/>
                </a:solidFill>
              </a:rPr>
              <a:t> Y PLAN DE MEJORAMIENTOS PROPUESTO</a:t>
            </a:r>
            <a:endParaRPr lang="en-US" sz="1600" b="1" dirty="0">
              <a:solidFill>
                <a:schemeClr val="bg1"/>
              </a:solidFill>
            </a:endParaRPr>
          </a:p>
        </p:txBody>
      </p:sp>
      <p:sp>
        <p:nvSpPr>
          <p:cNvPr id="2" name="CuadroTexto 1"/>
          <p:cNvSpPr txBox="1"/>
          <p:nvPr/>
        </p:nvSpPr>
        <p:spPr>
          <a:xfrm>
            <a:off x="1747319" y="708488"/>
            <a:ext cx="1452064" cy="400110"/>
          </a:xfrm>
          <a:prstGeom prst="rect">
            <a:avLst/>
          </a:prstGeom>
          <a:noFill/>
        </p:spPr>
        <p:txBody>
          <a:bodyPr wrap="none" rtlCol="0">
            <a:spAutoFit/>
          </a:bodyPr>
          <a:lstStyle/>
          <a:p>
            <a:r>
              <a:rPr lang="es-ES" sz="2000" b="1" dirty="0" smtClean="0">
                <a:effectLst>
                  <a:outerShdw blurRad="38100" dist="38100" dir="2700000" algn="tl">
                    <a:srgbClr val="000000">
                      <a:alpha val="43137"/>
                    </a:srgbClr>
                  </a:outerShdw>
                </a:effectLst>
              </a:rPr>
              <a:t>HALLAZGOS</a:t>
            </a:r>
            <a:endParaRPr lang="es-CO" sz="2000" b="1" dirty="0">
              <a:effectLst>
                <a:outerShdw blurRad="38100" dist="38100" dir="2700000" algn="tl">
                  <a:srgbClr val="000000">
                    <a:alpha val="43137"/>
                  </a:srgbClr>
                </a:outerShdw>
              </a:effectLst>
            </a:endParaRPr>
          </a:p>
        </p:txBody>
      </p:sp>
      <p:sp>
        <p:nvSpPr>
          <p:cNvPr id="5" name="Flecha derecha 4"/>
          <p:cNvSpPr/>
          <p:nvPr/>
        </p:nvSpPr>
        <p:spPr>
          <a:xfrm>
            <a:off x="6893968" y="1664659"/>
            <a:ext cx="411706" cy="5589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Rectángulo 13"/>
          <p:cNvSpPr/>
          <p:nvPr/>
        </p:nvSpPr>
        <p:spPr>
          <a:xfrm>
            <a:off x="7305674" y="1484128"/>
            <a:ext cx="4539973" cy="4102522"/>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just">
              <a:spcBef>
                <a:spcPts val="600"/>
              </a:spcBef>
              <a:buFont typeface="Arial" panose="020B0604020202020204" pitchFamily="34" charset="0"/>
              <a:buChar char="•"/>
              <a:defRPr/>
            </a:pPr>
            <a:r>
              <a:rPr lang="es-ES" sz="1400" dirty="0" smtClean="0">
                <a:solidFill>
                  <a:schemeClr val="tx1"/>
                </a:solidFill>
              </a:rPr>
              <a:t>Realizar conciliaciones mensuales o trimestrales con la SDHT para el reconocimiento de los rendimiento financieros de los aportes.</a:t>
            </a:r>
          </a:p>
          <a:p>
            <a:pPr marL="171450" indent="-171450" algn="just">
              <a:spcBef>
                <a:spcPts val="600"/>
              </a:spcBef>
              <a:buFont typeface="Arial" panose="020B0604020202020204" pitchFamily="34" charset="0"/>
              <a:buChar char="•"/>
              <a:defRPr/>
            </a:pPr>
            <a:r>
              <a:rPr lang="es-ES" sz="1400" dirty="0" smtClean="0">
                <a:solidFill>
                  <a:srgbClr val="000000"/>
                </a:solidFill>
                <a:latin typeface="Calibri" panose="020F0502020204030204" pitchFamily="34" charset="0"/>
              </a:rPr>
              <a:t>Reconocer </a:t>
            </a:r>
            <a:r>
              <a:rPr lang="es-ES" sz="1400" dirty="0">
                <a:solidFill>
                  <a:srgbClr val="000000"/>
                </a:solidFill>
                <a:latin typeface="Calibri" panose="020F0502020204030204" pitchFamily="34" charset="0"/>
              </a:rPr>
              <a:t>obligaciones x </a:t>
            </a:r>
            <a:r>
              <a:rPr lang="es-ES" sz="1400" dirty="0" smtClean="0">
                <a:solidFill>
                  <a:srgbClr val="000000"/>
                </a:solidFill>
                <a:latin typeface="Calibri" panose="020F0502020204030204" pitchFamily="34" charset="0"/>
              </a:rPr>
              <a:t>Pagar a la SHT cuando no se ejecuten todos los recursos aportados</a:t>
            </a:r>
          </a:p>
          <a:p>
            <a:pPr marL="171450" indent="-171450" algn="just">
              <a:spcBef>
                <a:spcPts val="600"/>
              </a:spcBef>
              <a:buFont typeface="Arial" panose="020B0604020202020204" pitchFamily="34" charset="0"/>
              <a:buChar char="•"/>
              <a:defRPr/>
            </a:pPr>
            <a:r>
              <a:rPr lang="es-ES" sz="1400" dirty="0" smtClean="0">
                <a:solidFill>
                  <a:schemeClr val="tx1"/>
                </a:solidFill>
              </a:rPr>
              <a:t>Reportar y registrar los derechos por cobrar de los subsidios</a:t>
            </a:r>
          </a:p>
          <a:p>
            <a:pPr marL="171450" indent="-171450" algn="just">
              <a:spcBef>
                <a:spcPts val="600"/>
              </a:spcBef>
              <a:buFont typeface="Arial" panose="020B0604020202020204" pitchFamily="34" charset="0"/>
              <a:buChar char="•"/>
              <a:defRPr/>
            </a:pPr>
            <a:r>
              <a:rPr lang="es-ES" sz="1400" dirty="0" smtClean="0">
                <a:solidFill>
                  <a:schemeClr val="tx1"/>
                </a:solidFill>
              </a:rPr>
              <a:t>Establecer un punto de control en el proceso DUT y  en la Subdirección Financiera, para asegurar que la información de reporta la Fiduciaria en la Rendición de Cuentas corresponde a la realidad  del proyecto.</a:t>
            </a:r>
          </a:p>
          <a:p>
            <a:pPr marL="171450" indent="-171450" algn="just">
              <a:spcBef>
                <a:spcPts val="600"/>
              </a:spcBef>
              <a:buFont typeface="Arial" panose="020B0604020202020204" pitchFamily="34" charset="0"/>
              <a:buChar char="•"/>
              <a:defRPr/>
            </a:pPr>
            <a:r>
              <a:rPr lang="es-ES" sz="1400" dirty="0" smtClean="0">
                <a:solidFill>
                  <a:schemeClr val="tx1"/>
                </a:solidFill>
              </a:rPr>
              <a:t>Exigir a la fiduciaria respuesta oportuna a los requerimientos que solicita la CVP y el suministro de los soportes de las operaciones.</a:t>
            </a:r>
          </a:p>
          <a:p>
            <a:pPr marL="171450" indent="-171450" algn="just">
              <a:spcBef>
                <a:spcPts val="600"/>
              </a:spcBef>
              <a:buFont typeface="Arial" panose="020B0604020202020204" pitchFamily="34" charset="0"/>
              <a:buChar char="•"/>
              <a:defRPr/>
            </a:pPr>
            <a:r>
              <a:rPr lang="es-ES" sz="1400" dirty="0" smtClean="0">
                <a:solidFill>
                  <a:schemeClr val="tx1"/>
                </a:solidFill>
              </a:rPr>
              <a:t>Realizar el registros oportuno de las </a:t>
            </a:r>
            <a:r>
              <a:rPr lang="es-ES" sz="1400" dirty="0">
                <a:solidFill>
                  <a:srgbClr val="000000"/>
                </a:solidFill>
                <a:latin typeface="Calibri" panose="020F0502020204030204" pitchFamily="34" charset="0"/>
              </a:rPr>
              <a:t>escrituradas y </a:t>
            </a:r>
            <a:r>
              <a:rPr lang="es-ES" sz="1400" dirty="0" smtClean="0">
                <a:solidFill>
                  <a:srgbClr val="000000"/>
                </a:solidFill>
                <a:latin typeface="Calibri" panose="020F0502020204030204" pitchFamily="34" charset="0"/>
              </a:rPr>
              <a:t>VIP entregadas en la base de bienes</a:t>
            </a:r>
            <a:endParaRPr lang="es-ES" sz="1400" dirty="0">
              <a:solidFill>
                <a:srgbClr val="000000"/>
              </a:solidFill>
              <a:latin typeface="Calibri" panose="020F0502020204030204" pitchFamily="34" charset="0"/>
            </a:endParaRPr>
          </a:p>
          <a:p>
            <a:pPr marL="171450" indent="-171450" algn="just">
              <a:spcBef>
                <a:spcPts val="600"/>
              </a:spcBef>
              <a:buFont typeface="Arial" panose="020B0604020202020204" pitchFamily="34" charset="0"/>
              <a:buChar char="•"/>
              <a:defRPr/>
            </a:pPr>
            <a:endParaRPr lang="es-ES" sz="1400" dirty="0" smtClean="0">
              <a:solidFill>
                <a:schemeClr val="tx1"/>
              </a:solidFill>
            </a:endParaRPr>
          </a:p>
          <a:p>
            <a:pPr marL="171450" indent="-171450" algn="just">
              <a:spcBef>
                <a:spcPts val="600"/>
              </a:spcBef>
              <a:buFont typeface="Arial" panose="020B0604020202020204" pitchFamily="34" charset="0"/>
              <a:buChar char="•"/>
              <a:defRPr/>
            </a:pPr>
            <a:endParaRPr lang="es-ES" sz="1400" dirty="0" smtClean="0">
              <a:solidFill>
                <a:schemeClr val="tx1"/>
              </a:solidFill>
            </a:endParaRPr>
          </a:p>
          <a:p>
            <a:pPr marL="171450" indent="-171450" algn="just">
              <a:spcBef>
                <a:spcPts val="600"/>
              </a:spcBef>
              <a:buFont typeface="Arial" panose="020B0604020202020204" pitchFamily="34" charset="0"/>
              <a:buChar char="•"/>
              <a:defRPr/>
            </a:pPr>
            <a:endParaRPr lang="es-ES" sz="1400" dirty="0" smtClean="0">
              <a:solidFill>
                <a:schemeClr val="tx1"/>
              </a:solidFill>
            </a:endParaRPr>
          </a:p>
          <a:p>
            <a:pPr marL="171450" indent="-171450" algn="just">
              <a:spcBef>
                <a:spcPts val="600"/>
              </a:spcBef>
              <a:buFont typeface="Arial" panose="020B0604020202020204" pitchFamily="34" charset="0"/>
              <a:buChar char="•"/>
              <a:defRPr/>
            </a:pPr>
            <a:endParaRPr lang="es-ES" sz="1400" dirty="0" smtClean="0">
              <a:solidFill>
                <a:schemeClr val="tx1"/>
              </a:solidFill>
            </a:endParaRPr>
          </a:p>
          <a:p>
            <a:pPr marL="171450" indent="-171450" algn="just">
              <a:spcBef>
                <a:spcPts val="600"/>
              </a:spcBef>
              <a:buFont typeface="Arial" panose="020B0604020202020204" pitchFamily="34" charset="0"/>
              <a:buChar char="•"/>
              <a:defRPr/>
            </a:pPr>
            <a:endParaRPr lang="es-ES" sz="1400" dirty="0" smtClean="0">
              <a:solidFill>
                <a:schemeClr val="tx1"/>
              </a:solidFill>
            </a:endParaRPr>
          </a:p>
          <a:p>
            <a:pPr marL="171450" indent="-171450" algn="just">
              <a:spcBef>
                <a:spcPts val="600"/>
              </a:spcBef>
              <a:buFont typeface="Arial" panose="020B0604020202020204" pitchFamily="34" charset="0"/>
              <a:buChar char="•"/>
              <a:defRPr/>
            </a:pPr>
            <a:endParaRPr lang="es-ES" sz="1400" dirty="0">
              <a:solidFill>
                <a:schemeClr val="tx1"/>
              </a:solidFill>
            </a:endParaRPr>
          </a:p>
          <a:p>
            <a:pPr marL="171450" indent="-171450" algn="just">
              <a:spcBef>
                <a:spcPts val="600"/>
              </a:spcBef>
              <a:buFont typeface="Arial" panose="020B0604020202020204" pitchFamily="34" charset="0"/>
              <a:buChar char="•"/>
              <a:defRPr/>
            </a:pPr>
            <a:endParaRPr lang="es-CO" sz="1400" dirty="0">
              <a:solidFill>
                <a:schemeClr val="tx1"/>
              </a:solidFill>
            </a:endParaRPr>
          </a:p>
        </p:txBody>
      </p:sp>
      <p:sp>
        <p:nvSpPr>
          <p:cNvPr id="15" name="CuadroTexto 14"/>
          <p:cNvSpPr txBox="1"/>
          <p:nvPr/>
        </p:nvSpPr>
        <p:spPr>
          <a:xfrm>
            <a:off x="6268419" y="747618"/>
            <a:ext cx="3519169" cy="400110"/>
          </a:xfrm>
          <a:prstGeom prst="rect">
            <a:avLst/>
          </a:prstGeom>
          <a:noFill/>
        </p:spPr>
        <p:txBody>
          <a:bodyPr wrap="none" rtlCol="0">
            <a:spAutoFit/>
          </a:bodyPr>
          <a:lstStyle/>
          <a:p>
            <a:r>
              <a:rPr lang="es-ES" sz="2000" b="1" dirty="0" smtClean="0">
                <a:effectLst>
                  <a:outerShdw blurRad="38100" dist="38100" dir="2700000" algn="tl">
                    <a:srgbClr val="000000">
                      <a:alpha val="43137"/>
                    </a:srgbClr>
                  </a:outerShdw>
                </a:effectLst>
              </a:rPr>
              <a:t>Acciones de Mejora Propuestas</a:t>
            </a:r>
            <a:endParaRPr lang="es-CO" sz="2000" b="1" dirty="0">
              <a:effectLst>
                <a:outerShdw blurRad="38100" dist="38100" dir="2700000" algn="tl">
                  <a:srgbClr val="000000">
                    <a:alpha val="43137"/>
                  </a:srgbClr>
                </a:outerShdw>
              </a:effectLst>
            </a:endParaRPr>
          </a:p>
        </p:txBody>
      </p:sp>
      <p:graphicFrame>
        <p:nvGraphicFramePr>
          <p:cNvPr id="6" name="Tabla 5"/>
          <p:cNvGraphicFramePr>
            <a:graphicFrameLocks noGrp="1"/>
          </p:cNvGraphicFramePr>
          <p:nvPr>
            <p:extLst>
              <p:ext uri="{D42A27DB-BD31-4B8C-83A1-F6EECF244321}">
                <p14:modId xmlns:p14="http://schemas.microsoft.com/office/powerpoint/2010/main" val="694817213"/>
              </p:ext>
            </p:extLst>
          </p:nvPr>
        </p:nvGraphicFramePr>
        <p:xfrm>
          <a:off x="252541" y="1484128"/>
          <a:ext cx="6572509" cy="2796536"/>
        </p:xfrm>
        <a:graphic>
          <a:graphicData uri="http://schemas.openxmlformats.org/drawingml/2006/table">
            <a:tbl>
              <a:tblPr/>
              <a:tblGrid>
                <a:gridCol w="6341416">
                  <a:extLst>
                    <a:ext uri="{9D8B030D-6E8A-4147-A177-3AD203B41FA5}">
                      <a16:colId xmlns:a16="http://schemas.microsoft.com/office/drawing/2014/main" val="5854088"/>
                    </a:ext>
                  </a:extLst>
                </a:gridCol>
                <a:gridCol w="231093">
                  <a:extLst>
                    <a:ext uri="{9D8B030D-6E8A-4147-A177-3AD203B41FA5}">
                      <a16:colId xmlns:a16="http://schemas.microsoft.com/office/drawing/2014/main" val="2210157768"/>
                    </a:ext>
                  </a:extLst>
                </a:gridCol>
              </a:tblGrid>
              <a:tr h="163286">
                <a:tc>
                  <a:txBody>
                    <a:bodyPr/>
                    <a:lstStyle/>
                    <a:p>
                      <a:pPr algn="l" fontAlgn="b"/>
                      <a:r>
                        <a:rPr lang="es-CO" sz="2000" b="1" i="0" u="none" strike="noStrike" dirty="0">
                          <a:solidFill>
                            <a:srgbClr val="000000"/>
                          </a:solidFill>
                          <a:effectLst/>
                          <a:latin typeface="Calibri" panose="020F0502020204030204" pitchFamily="34" charset="0"/>
                        </a:rPr>
                        <a:t>Urbanizaciones y </a:t>
                      </a:r>
                      <a:r>
                        <a:rPr lang="es-CO" sz="2000" b="1" i="0" u="none" strike="noStrike" dirty="0" smtClean="0">
                          <a:solidFill>
                            <a:srgbClr val="000000"/>
                          </a:solidFill>
                          <a:effectLst/>
                          <a:latin typeface="Calibri" panose="020F0502020204030204" pitchFamily="34" charset="0"/>
                        </a:rPr>
                        <a:t>Titulación (Fiducias)</a:t>
                      </a:r>
                      <a:endParaRPr lang="es-CO" sz="2000" b="1" i="0" u="none" strike="noStrike" dirty="0">
                        <a:solidFill>
                          <a:srgbClr val="000000"/>
                        </a:solidFill>
                        <a:effectLst/>
                        <a:latin typeface="Calibri" panose="020F0502020204030204" pitchFamily="34" charset="0"/>
                      </a:endParaRPr>
                    </a:p>
                  </a:txBody>
                  <a:tcPr marL="8164" marR="8164" marT="8164"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Calibri" panose="020F0502020204030204" pitchFamily="34" charset="0"/>
                        </a:rPr>
                        <a:t>32</a:t>
                      </a:r>
                    </a:p>
                  </a:txBody>
                  <a:tcPr marL="8164" marR="8164" marT="8164"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991066244"/>
                  </a:ext>
                </a:extLst>
              </a:tr>
              <a:tr h="16328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ES" sz="1200" b="0" i="0" u="none" strike="noStrike" dirty="0" smtClean="0">
                          <a:solidFill>
                            <a:srgbClr val="000000"/>
                          </a:solidFill>
                          <a:effectLst/>
                          <a:latin typeface="Calibri" panose="020F0502020204030204" pitchFamily="34" charset="0"/>
                        </a:rPr>
                        <a:t>Presentar como propios rendimientos financieros de aportes SDHT /reconocer obligaciones x Pagar</a:t>
                      </a:r>
                    </a:p>
                  </a:txBody>
                  <a:tcPr marL="73479" marR="8164" marT="8164"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s-CO" sz="1200" b="0" i="0" u="none" strike="noStrike" dirty="0" smtClean="0">
                          <a:solidFill>
                            <a:srgbClr val="000000"/>
                          </a:solidFill>
                          <a:effectLst/>
                          <a:latin typeface="Calibri" panose="020F0502020204030204" pitchFamily="34" charset="0"/>
                        </a:rPr>
                        <a:t>7</a:t>
                      </a:r>
                      <a:endParaRPr lang="es-CO" sz="1200" b="0" i="0" u="none" strike="noStrike" dirty="0">
                        <a:solidFill>
                          <a:srgbClr val="000000"/>
                        </a:solidFill>
                        <a:effectLst/>
                        <a:latin typeface="Calibri" panose="020F0502020204030204" pitchFamily="34" charset="0"/>
                      </a:endParaRPr>
                    </a:p>
                  </a:txBody>
                  <a:tcPr marL="8164" marR="8164" marT="8164"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761262081"/>
                  </a:ext>
                </a:extLst>
              </a:tr>
              <a:tr h="16328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ES" sz="1200" b="0" i="0" u="none" strike="noStrike" dirty="0" smtClean="0">
                          <a:solidFill>
                            <a:srgbClr val="000000"/>
                          </a:solidFill>
                          <a:effectLst/>
                          <a:latin typeface="Calibri" panose="020F0502020204030204" pitchFamily="34" charset="0"/>
                        </a:rPr>
                        <a:t>No registro de los derechos por cobrar correspondientes a la asignación de subsidios</a:t>
                      </a:r>
                    </a:p>
                  </a:txBody>
                  <a:tcPr marL="73479" marR="8164" marT="8164" marB="0" anchor="b">
                    <a:lnL>
                      <a:noFill/>
                    </a:lnL>
                    <a:lnR>
                      <a:noFill/>
                    </a:lnR>
                    <a:lnT>
                      <a:noFill/>
                    </a:lnT>
                    <a:lnB>
                      <a:noFill/>
                    </a:lnB>
                  </a:tcPr>
                </a:tc>
                <a:tc>
                  <a:txBody>
                    <a:bodyPr/>
                    <a:lstStyle/>
                    <a:p>
                      <a:pPr algn="r" fontAlgn="b"/>
                      <a:r>
                        <a:rPr lang="es-ES" sz="1200" b="0" i="0" u="none" strike="noStrike" dirty="0" smtClean="0">
                          <a:solidFill>
                            <a:srgbClr val="000000"/>
                          </a:solidFill>
                          <a:effectLst/>
                          <a:latin typeface="Calibri" panose="020F0502020204030204" pitchFamily="34" charset="0"/>
                        </a:rPr>
                        <a:t>5</a:t>
                      </a:r>
                      <a:endParaRPr lang="es-CO" sz="1200" b="0" i="0" u="none" strike="noStrike" dirty="0">
                        <a:solidFill>
                          <a:srgbClr val="000000"/>
                        </a:solidFill>
                        <a:effectLst/>
                        <a:latin typeface="Calibri" panose="020F0502020204030204" pitchFamily="34" charset="0"/>
                      </a:endParaRPr>
                    </a:p>
                  </a:txBody>
                  <a:tcPr marL="8164" marR="8164" marT="8164" marB="0" anchor="b">
                    <a:lnL>
                      <a:noFill/>
                    </a:lnL>
                    <a:lnR>
                      <a:noFill/>
                    </a:lnR>
                    <a:lnT>
                      <a:noFill/>
                    </a:lnT>
                    <a:lnB>
                      <a:noFill/>
                    </a:lnB>
                  </a:tcPr>
                </a:tc>
                <a:extLst>
                  <a:ext uri="{0D108BD9-81ED-4DB2-BD59-A6C34878D82A}">
                    <a16:rowId xmlns:a16="http://schemas.microsoft.com/office/drawing/2014/main" val="3159262820"/>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Diferencias información balance general del patrimonio autónomo</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4</a:t>
                      </a:r>
                    </a:p>
                  </a:txBody>
                  <a:tcPr marL="8164" marR="8164" marT="8164" marB="0" anchor="b">
                    <a:lnL>
                      <a:noFill/>
                    </a:lnL>
                    <a:lnR>
                      <a:noFill/>
                    </a:lnR>
                    <a:lnT>
                      <a:noFill/>
                    </a:lnT>
                    <a:lnB>
                      <a:noFill/>
                    </a:lnB>
                  </a:tcPr>
                </a:tc>
                <a:extLst>
                  <a:ext uri="{0D108BD9-81ED-4DB2-BD59-A6C34878D82A}">
                    <a16:rowId xmlns:a16="http://schemas.microsoft.com/office/drawing/2014/main" val="3863990599"/>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No suministrar la totalidad de los extractos del FIC</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3</a:t>
                      </a:r>
                    </a:p>
                  </a:txBody>
                  <a:tcPr marL="8164" marR="8164" marT="8164" marB="0" anchor="b">
                    <a:lnL>
                      <a:noFill/>
                    </a:lnL>
                    <a:lnR>
                      <a:noFill/>
                    </a:lnR>
                    <a:lnT>
                      <a:noFill/>
                    </a:lnT>
                    <a:lnB>
                      <a:noFill/>
                    </a:lnB>
                  </a:tcPr>
                </a:tc>
                <a:extLst>
                  <a:ext uri="{0D108BD9-81ED-4DB2-BD59-A6C34878D82A}">
                    <a16:rowId xmlns:a16="http://schemas.microsoft.com/office/drawing/2014/main" val="2327230750"/>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No reconocimiento vip escrituradas y entregadas</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3</a:t>
                      </a:r>
                    </a:p>
                  </a:txBody>
                  <a:tcPr marL="8164" marR="8164" marT="8164" marB="0" anchor="b">
                    <a:lnL>
                      <a:noFill/>
                    </a:lnL>
                    <a:lnR>
                      <a:noFill/>
                    </a:lnR>
                    <a:lnT>
                      <a:noFill/>
                    </a:lnT>
                    <a:lnB>
                      <a:noFill/>
                    </a:lnB>
                  </a:tcPr>
                </a:tc>
                <a:extLst>
                  <a:ext uri="{0D108BD9-81ED-4DB2-BD59-A6C34878D82A}">
                    <a16:rowId xmlns:a16="http://schemas.microsoft.com/office/drawing/2014/main" val="1923540134"/>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Reconocimiento de un terreno que no cumple con los atributos de activo</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2</a:t>
                      </a:r>
                    </a:p>
                  </a:txBody>
                  <a:tcPr marL="8164" marR="8164" marT="8164" marB="0" anchor="b">
                    <a:lnL>
                      <a:noFill/>
                    </a:lnL>
                    <a:lnR>
                      <a:noFill/>
                    </a:lnR>
                    <a:lnT>
                      <a:noFill/>
                    </a:lnT>
                    <a:lnB>
                      <a:noFill/>
                    </a:lnB>
                  </a:tcPr>
                </a:tc>
                <a:extLst>
                  <a:ext uri="{0D108BD9-81ED-4DB2-BD59-A6C34878D82A}">
                    <a16:rowId xmlns:a16="http://schemas.microsoft.com/office/drawing/2014/main" val="2359303591"/>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saldos improductivos en las cuentas de fiducia sin rendimientos</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2</a:t>
                      </a:r>
                    </a:p>
                  </a:txBody>
                  <a:tcPr marL="8164" marR="8164" marT="8164" marB="0" anchor="b">
                    <a:lnL>
                      <a:noFill/>
                    </a:lnL>
                    <a:lnR>
                      <a:noFill/>
                    </a:lnR>
                    <a:lnT>
                      <a:noFill/>
                    </a:lnT>
                    <a:lnB>
                      <a:noFill/>
                    </a:lnB>
                  </a:tcPr>
                </a:tc>
                <a:extLst>
                  <a:ext uri="{0D108BD9-81ED-4DB2-BD59-A6C34878D82A}">
                    <a16:rowId xmlns:a16="http://schemas.microsoft.com/office/drawing/2014/main" val="1186732968"/>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inexistencia de procedimientos y controles programas vip y contratos fiducia</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8164" marR="8164" marT="8164" marB="0" anchor="b">
                    <a:lnL>
                      <a:noFill/>
                    </a:lnL>
                    <a:lnR>
                      <a:noFill/>
                    </a:lnR>
                    <a:lnT>
                      <a:noFill/>
                    </a:lnT>
                    <a:lnB>
                      <a:noFill/>
                    </a:lnB>
                  </a:tcPr>
                </a:tc>
                <a:extLst>
                  <a:ext uri="{0D108BD9-81ED-4DB2-BD59-A6C34878D82A}">
                    <a16:rowId xmlns:a16="http://schemas.microsoft.com/office/drawing/2014/main" val="4150103703"/>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Inconsistencias contabilización de los costos de venta de las unidades escrituradas del proyecto</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8164" marR="8164" marT="8164" marB="0" anchor="b">
                    <a:lnL>
                      <a:noFill/>
                    </a:lnL>
                    <a:lnR>
                      <a:noFill/>
                    </a:lnR>
                    <a:lnT>
                      <a:noFill/>
                    </a:lnT>
                    <a:lnB>
                      <a:noFill/>
                    </a:lnB>
                  </a:tcPr>
                </a:tc>
                <a:extLst>
                  <a:ext uri="{0D108BD9-81ED-4DB2-BD59-A6C34878D82A}">
                    <a16:rowId xmlns:a16="http://schemas.microsoft.com/office/drawing/2014/main" val="3404909083"/>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Falta de gestión de la CVP frente al cobro de los subsidios VIPA</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8164" marR="8164" marT="8164" marB="0" anchor="b">
                    <a:lnL>
                      <a:noFill/>
                    </a:lnL>
                    <a:lnR>
                      <a:noFill/>
                    </a:lnR>
                    <a:lnT>
                      <a:noFill/>
                    </a:lnT>
                    <a:lnB>
                      <a:noFill/>
                    </a:lnB>
                  </a:tcPr>
                </a:tc>
                <a:extLst>
                  <a:ext uri="{0D108BD9-81ED-4DB2-BD59-A6C34878D82A}">
                    <a16:rowId xmlns:a16="http://schemas.microsoft.com/office/drawing/2014/main" val="3688833759"/>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falta de soportes de las operaciones de la fiducia</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8164" marR="8164" marT="8164" marB="0" anchor="b">
                    <a:lnL>
                      <a:noFill/>
                    </a:lnL>
                    <a:lnR>
                      <a:noFill/>
                    </a:lnR>
                    <a:lnT>
                      <a:noFill/>
                    </a:lnT>
                    <a:lnB>
                      <a:noFill/>
                    </a:lnB>
                  </a:tcPr>
                </a:tc>
                <a:extLst>
                  <a:ext uri="{0D108BD9-81ED-4DB2-BD59-A6C34878D82A}">
                    <a16:rowId xmlns:a16="http://schemas.microsoft.com/office/drawing/2014/main" val="183214943"/>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no haber aportado al PAD los recursos pactados en el convenio 408 de 2013</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a:solidFill>
                            <a:srgbClr val="000000"/>
                          </a:solidFill>
                          <a:effectLst/>
                          <a:latin typeface="Calibri" panose="020F0502020204030204" pitchFamily="34" charset="0"/>
                        </a:rPr>
                        <a:t>1</a:t>
                      </a:r>
                    </a:p>
                  </a:txBody>
                  <a:tcPr marL="8164" marR="8164" marT="8164" marB="0" anchor="b">
                    <a:lnL>
                      <a:noFill/>
                    </a:lnL>
                    <a:lnR>
                      <a:noFill/>
                    </a:lnR>
                    <a:lnT>
                      <a:noFill/>
                    </a:lnT>
                    <a:lnB>
                      <a:noFill/>
                    </a:lnB>
                  </a:tcPr>
                </a:tc>
                <a:extLst>
                  <a:ext uri="{0D108BD9-81ED-4DB2-BD59-A6C34878D82A}">
                    <a16:rowId xmlns:a16="http://schemas.microsoft.com/office/drawing/2014/main" val="1551234487"/>
                  </a:ext>
                </a:extLst>
              </a:tr>
              <a:tr h="163286">
                <a:tc>
                  <a:txBody>
                    <a:bodyPr/>
                    <a:lstStyle/>
                    <a:p>
                      <a:pPr algn="l" fontAlgn="b"/>
                      <a:r>
                        <a:rPr lang="es-ES" sz="1200" b="0" i="0" u="none" strike="noStrike" dirty="0" smtClean="0">
                          <a:solidFill>
                            <a:srgbClr val="000000"/>
                          </a:solidFill>
                          <a:effectLst/>
                          <a:latin typeface="Calibri" panose="020F0502020204030204" pitchFamily="34" charset="0"/>
                        </a:rPr>
                        <a:t>no liquidación de contratos derivados</a:t>
                      </a:r>
                      <a:endParaRPr lang="es-ES" sz="1200" b="0" i="0" u="none" strike="noStrike" dirty="0">
                        <a:solidFill>
                          <a:srgbClr val="000000"/>
                        </a:solidFill>
                        <a:effectLst/>
                        <a:latin typeface="Calibri" panose="020F0502020204030204" pitchFamily="34" charset="0"/>
                      </a:endParaRPr>
                    </a:p>
                  </a:txBody>
                  <a:tcPr marL="73479" marR="8164" marT="8164" marB="0" anchor="b">
                    <a:lnL>
                      <a:noFill/>
                    </a:lnL>
                    <a:lnR>
                      <a:noFill/>
                    </a:lnR>
                    <a:lnT>
                      <a:noFill/>
                    </a:lnT>
                    <a:lnB>
                      <a:noFill/>
                    </a:lnB>
                  </a:tcPr>
                </a:tc>
                <a:tc>
                  <a:txBody>
                    <a:bodyPr/>
                    <a:lstStyle/>
                    <a:p>
                      <a:pPr algn="r" fontAlgn="b"/>
                      <a:r>
                        <a:rPr lang="es-CO" sz="1200" b="0" i="0" u="none" strike="noStrike" dirty="0">
                          <a:solidFill>
                            <a:srgbClr val="000000"/>
                          </a:solidFill>
                          <a:effectLst/>
                          <a:latin typeface="Calibri" panose="020F0502020204030204" pitchFamily="34" charset="0"/>
                        </a:rPr>
                        <a:t>1</a:t>
                      </a:r>
                    </a:p>
                  </a:txBody>
                  <a:tcPr marL="8164" marR="8164" marT="8164" marB="0" anchor="b">
                    <a:lnL>
                      <a:noFill/>
                    </a:lnL>
                    <a:lnR>
                      <a:noFill/>
                    </a:lnR>
                    <a:lnT>
                      <a:noFill/>
                    </a:lnT>
                    <a:lnB>
                      <a:noFill/>
                    </a:lnB>
                  </a:tcPr>
                </a:tc>
                <a:extLst>
                  <a:ext uri="{0D108BD9-81ED-4DB2-BD59-A6C34878D82A}">
                    <a16:rowId xmlns:a16="http://schemas.microsoft.com/office/drawing/2014/main" val="3893062225"/>
                  </a:ext>
                </a:extLst>
              </a:tr>
            </a:tbl>
          </a:graphicData>
        </a:graphic>
      </p:graphicFrame>
    </p:spTree>
    <p:extLst>
      <p:ext uri="{BB962C8B-B14F-4D97-AF65-F5344CB8AC3E}">
        <p14:creationId xmlns:p14="http://schemas.microsoft.com/office/powerpoint/2010/main" val="669393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
          <p:cNvGrpSpPr/>
          <p:nvPr/>
        </p:nvGrpSpPr>
        <p:grpSpPr>
          <a:xfrm>
            <a:off x="7970874" y="0"/>
            <a:ext cx="4221126" cy="6858000"/>
            <a:chOff x="4922874" y="0"/>
            <a:chExt cx="4221126" cy="6858000"/>
          </a:xfrm>
        </p:grpSpPr>
        <p:pic>
          <p:nvPicPr>
            <p:cNvPr id="4"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
        <p:nvSpPr>
          <p:cNvPr id="2" name="Rectángulo 1">
            <a:extLst>
              <a:ext uri="{FF2B5EF4-FFF2-40B4-BE49-F238E27FC236}">
                <a16:creationId xmlns:a16="http://schemas.microsoft.com/office/drawing/2014/main" id="{9D179F23-7CBB-3651-64FC-E2C29BE0AA99}"/>
              </a:ext>
            </a:extLst>
          </p:cNvPr>
          <p:cNvSpPr/>
          <p:nvPr/>
        </p:nvSpPr>
        <p:spPr>
          <a:xfrm>
            <a:off x="700496" y="2568296"/>
            <a:ext cx="9067724" cy="169277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buClr>
                <a:srgbClr val="00B050"/>
              </a:buClr>
              <a:defRPr/>
            </a:pPr>
            <a:r>
              <a:rPr lang="es-CO" sz="3600" b="1" dirty="0">
                <a:solidFill>
                  <a:srgbClr val="00B050"/>
                </a:solidFill>
                <a:latin typeface="+mn-lt"/>
                <a:ea typeface="+mn-ea"/>
                <a:cs typeface="+mn-cs"/>
              </a:rPr>
              <a:t>6. </a:t>
            </a:r>
            <a:r>
              <a:rPr lang="es-CO" sz="3600" b="1" dirty="0">
                <a:solidFill>
                  <a:schemeClr val="tx1">
                    <a:tint val="75000"/>
                  </a:schemeClr>
                </a:solidFill>
                <a:latin typeface="+mn-lt"/>
                <a:ea typeface="+mn-ea"/>
                <a:cs typeface="+mn-cs"/>
              </a:rPr>
              <a:t>Evaluación Independiente del Sistema de Control Interno I Semestre del 2023</a:t>
            </a:r>
            <a:endParaRPr lang="es-CO" sz="3200" b="1" dirty="0">
              <a:solidFill>
                <a:schemeClr val="bg1">
                  <a:lumMod val="50000"/>
                </a:schemeClr>
              </a:solidFill>
            </a:endParaRPr>
          </a:p>
          <a:p>
            <a:pPr marL="404813" indent="-404813" defTabSz="685595">
              <a:buClrTx/>
              <a:defRPr/>
            </a:pPr>
            <a:endParaRPr lang="es-CO" sz="3200" b="1" dirty="0">
              <a:solidFill>
                <a:schemeClr val="bg1">
                  <a:lumMod val="50000"/>
                </a:schemeClr>
              </a:solidFill>
            </a:endParaRPr>
          </a:p>
        </p:txBody>
      </p:sp>
    </p:spTree>
    <p:extLst>
      <p:ext uri="{BB962C8B-B14F-4D97-AF65-F5344CB8AC3E}">
        <p14:creationId xmlns:p14="http://schemas.microsoft.com/office/powerpoint/2010/main" val="3353466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1" name="Rectángulo 10"/>
          <p:cNvSpPr/>
          <p:nvPr/>
        </p:nvSpPr>
        <p:spPr>
          <a:xfrm>
            <a:off x="7111516" y="3378081"/>
            <a:ext cx="2015779" cy="3245097"/>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just">
              <a:spcAft>
                <a:spcPts val="800"/>
              </a:spcAft>
              <a:buFont typeface="Arial" panose="020B0604020202020204" pitchFamily="34" charset="0"/>
              <a:buChar char="•"/>
              <a:defRPr/>
            </a:pPr>
            <a:r>
              <a:rPr lang="es-CO" sz="867" dirty="0">
                <a:solidFill>
                  <a:prstClr val="black"/>
                </a:solidFill>
                <a:latin typeface="Calibri"/>
              </a:rPr>
              <a:t>Incluir el desplegable de denuncia anónima; se cuenta con denuncia de actos de corrupción, sin embargo; cuando se elige esa opción, para continuar a la siguiente página requiere de documentar nombres, apellidos y documento de identidad.</a:t>
            </a:r>
          </a:p>
          <a:p>
            <a:pPr marL="171450" indent="-171450" algn="just">
              <a:spcAft>
                <a:spcPts val="800"/>
              </a:spcAft>
              <a:buFont typeface="Arial" panose="020B0604020202020204" pitchFamily="34" charset="0"/>
              <a:buChar char="•"/>
              <a:defRPr/>
            </a:pPr>
            <a:r>
              <a:rPr lang="es-CO" sz="867" dirty="0">
                <a:solidFill>
                  <a:prstClr val="black"/>
                </a:solidFill>
                <a:latin typeface="Calibri"/>
              </a:rPr>
              <a:t>Formalizar la documentación de los controles para el sistema ORFEO.</a:t>
            </a:r>
          </a:p>
          <a:p>
            <a:pPr marL="171450" indent="-171450" algn="just">
              <a:spcAft>
                <a:spcPts val="800"/>
              </a:spcAft>
              <a:buFont typeface="Arial" panose="020B0604020202020204" pitchFamily="34" charset="0"/>
              <a:buChar char="•"/>
              <a:defRPr/>
            </a:pPr>
            <a:r>
              <a:rPr lang="es-CO" sz="867" dirty="0">
                <a:solidFill>
                  <a:prstClr val="black"/>
                </a:solidFill>
                <a:latin typeface="Calibri"/>
              </a:rPr>
              <a:t>Finalizar con el instructivo del sistema ORFEO para que pueda ser consultado por todos los funcionarios, servidores y contratistas de la Entidad.</a:t>
            </a:r>
          </a:p>
          <a:p>
            <a:pPr algn="just">
              <a:spcAft>
                <a:spcPts val="800"/>
              </a:spcAft>
              <a:defRPr/>
            </a:pPr>
            <a:r>
              <a:rPr lang="es-CO" sz="933" b="1" dirty="0">
                <a:solidFill>
                  <a:prstClr val="black"/>
                </a:solidFill>
                <a:latin typeface="Calibri"/>
              </a:rPr>
              <a:t>Conclusión: </a:t>
            </a:r>
            <a:r>
              <a:rPr lang="es-ES" sz="933" dirty="0">
                <a:solidFill>
                  <a:prstClr val="black"/>
                </a:solidFill>
                <a:latin typeface="Calibri"/>
              </a:rPr>
              <a:t>En general cumple con las actividades relacionadas con la  divulgación de resultados y mejoras en la gestión administrativa, buscando que la información y la comunicación sea adecuada para los grupos de valor e interés.</a:t>
            </a:r>
            <a:endParaRPr lang="es-CO" sz="933" dirty="0">
              <a:solidFill>
                <a:prstClr val="black"/>
              </a:solidFill>
              <a:latin typeface="Calibri"/>
            </a:endParaRPr>
          </a:p>
        </p:txBody>
      </p:sp>
      <p:pic>
        <p:nvPicPr>
          <p:cNvPr id="13" name="Imagen 12"/>
          <p:cNvPicPr>
            <a:picLocks noChangeAspect="1"/>
          </p:cNvPicPr>
          <p:nvPr/>
        </p:nvPicPr>
        <p:blipFill>
          <a:blip r:embed="rId3"/>
          <a:stretch>
            <a:fillRect/>
          </a:stretch>
        </p:blipFill>
        <p:spPr>
          <a:xfrm>
            <a:off x="1373838" y="1258784"/>
            <a:ext cx="2674820" cy="1481147"/>
          </a:xfrm>
          <a:prstGeom prst="rect">
            <a:avLst/>
          </a:prstGeom>
        </p:spPr>
      </p:pic>
      <p:sp>
        <p:nvSpPr>
          <p:cNvPr id="16" name="CuadroTexto 15"/>
          <p:cNvSpPr txBox="1"/>
          <p:nvPr/>
        </p:nvSpPr>
        <p:spPr>
          <a:xfrm>
            <a:off x="6201632" y="768921"/>
            <a:ext cx="5329461" cy="338554"/>
          </a:xfrm>
          <a:prstGeom prst="rect">
            <a:avLst/>
          </a:prstGeom>
          <a:solidFill>
            <a:srgbClr val="F4FBDD"/>
          </a:solidFill>
        </p:spPr>
        <p:txBody>
          <a:bodyPr wrap="square" rtlCol="0">
            <a:spAutoFit/>
          </a:bodyPr>
          <a:lstStyle/>
          <a:p>
            <a:pPr algn="ctr">
              <a:defRPr/>
            </a:pPr>
            <a:r>
              <a:rPr lang="es-CO" sz="1600" b="1" dirty="0">
                <a:solidFill>
                  <a:prstClr val="black"/>
                </a:solidFill>
                <a:latin typeface="Calibri"/>
              </a:rPr>
              <a:t>Nivel de Cumplimiento por Componente</a:t>
            </a:r>
          </a:p>
        </p:txBody>
      </p:sp>
      <p:sp>
        <p:nvSpPr>
          <p:cNvPr id="17" name="CuadroTexto 16"/>
          <p:cNvSpPr txBox="1"/>
          <p:nvPr/>
        </p:nvSpPr>
        <p:spPr>
          <a:xfrm>
            <a:off x="570432" y="764706"/>
            <a:ext cx="4982221" cy="338554"/>
          </a:xfrm>
          <a:prstGeom prst="rect">
            <a:avLst/>
          </a:prstGeom>
          <a:solidFill>
            <a:srgbClr val="F4FBDD"/>
          </a:solidFill>
        </p:spPr>
        <p:txBody>
          <a:bodyPr wrap="square" rtlCol="0">
            <a:spAutoFit/>
          </a:bodyPr>
          <a:lstStyle/>
          <a:p>
            <a:pPr algn="ctr">
              <a:defRPr/>
            </a:pPr>
            <a:r>
              <a:rPr lang="es-CO" sz="1600" b="1" dirty="0">
                <a:solidFill>
                  <a:prstClr val="black"/>
                </a:solidFill>
                <a:latin typeface="Calibri"/>
              </a:rPr>
              <a:t>Estado del Sistema de Control Interno SG</a:t>
            </a:r>
          </a:p>
        </p:txBody>
      </p:sp>
      <p:graphicFrame>
        <p:nvGraphicFramePr>
          <p:cNvPr id="18" name="Gráfico 17"/>
          <p:cNvGraphicFramePr>
            <a:graphicFrameLocks/>
          </p:cNvGraphicFramePr>
          <p:nvPr>
            <p:extLst>
              <p:ext uri="{D42A27DB-BD31-4B8C-83A1-F6EECF244321}">
                <p14:modId xmlns:p14="http://schemas.microsoft.com/office/powerpoint/2010/main" val="3875726636"/>
              </p:ext>
            </p:extLst>
          </p:nvPr>
        </p:nvGraphicFramePr>
        <p:xfrm>
          <a:off x="6201631" y="1071464"/>
          <a:ext cx="5329461" cy="1628563"/>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ángulo 18"/>
          <p:cNvSpPr/>
          <p:nvPr/>
        </p:nvSpPr>
        <p:spPr>
          <a:xfrm>
            <a:off x="644358" y="2912345"/>
            <a:ext cx="1896451" cy="389087"/>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CO" sz="1400" b="1" dirty="0">
                <a:solidFill>
                  <a:prstClr val="black"/>
                </a:solidFill>
                <a:latin typeface="Calibri"/>
              </a:rPr>
              <a:t>Ambiente de Control</a:t>
            </a:r>
          </a:p>
        </p:txBody>
      </p:sp>
      <p:sp>
        <p:nvSpPr>
          <p:cNvPr id="21" name="Rectángulo 20"/>
          <p:cNvSpPr/>
          <p:nvPr/>
        </p:nvSpPr>
        <p:spPr>
          <a:xfrm>
            <a:off x="2786768" y="2898967"/>
            <a:ext cx="2114413" cy="39691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CO" sz="1400" b="1" dirty="0">
                <a:solidFill>
                  <a:prstClr val="black"/>
                </a:solidFill>
                <a:latin typeface="Calibri"/>
              </a:rPr>
              <a:t>Evaluación de Riesgo</a:t>
            </a:r>
          </a:p>
        </p:txBody>
      </p:sp>
      <p:sp>
        <p:nvSpPr>
          <p:cNvPr id="22" name="Rectángulo 21"/>
          <p:cNvSpPr/>
          <p:nvPr/>
        </p:nvSpPr>
        <p:spPr>
          <a:xfrm>
            <a:off x="5080195" y="2904092"/>
            <a:ext cx="1919104" cy="401597"/>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CO" sz="1400" b="1" dirty="0">
                <a:solidFill>
                  <a:prstClr val="black"/>
                </a:solidFill>
                <a:latin typeface="Calibri"/>
              </a:rPr>
              <a:t>Actividades de Control</a:t>
            </a:r>
          </a:p>
        </p:txBody>
      </p:sp>
      <p:sp>
        <p:nvSpPr>
          <p:cNvPr id="23" name="Rectángulo 22"/>
          <p:cNvSpPr/>
          <p:nvPr/>
        </p:nvSpPr>
        <p:spPr>
          <a:xfrm>
            <a:off x="7215611" y="2908770"/>
            <a:ext cx="1911683" cy="396919"/>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CO" sz="1400" b="1" dirty="0">
                <a:solidFill>
                  <a:prstClr val="black"/>
                </a:solidFill>
                <a:latin typeface="Calibri"/>
              </a:rPr>
              <a:t>Información y Comunicación</a:t>
            </a:r>
          </a:p>
        </p:txBody>
      </p:sp>
      <p:sp>
        <p:nvSpPr>
          <p:cNvPr id="24" name="Rectángulo 23"/>
          <p:cNvSpPr/>
          <p:nvPr/>
        </p:nvSpPr>
        <p:spPr>
          <a:xfrm>
            <a:off x="2786768" y="3382039"/>
            <a:ext cx="2093912" cy="3245099"/>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just">
              <a:spcAft>
                <a:spcPts val="800"/>
              </a:spcAft>
              <a:buFont typeface="Arial" panose="020B0604020202020204" pitchFamily="34" charset="0"/>
              <a:buChar char="•"/>
              <a:defRPr/>
            </a:pPr>
            <a:r>
              <a:rPr lang="es-CO" sz="867" dirty="0">
                <a:solidFill>
                  <a:prstClr val="black"/>
                </a:solidFill>
                <a:latin typeface="Calibri"/>
              </a:rPr>
              <a:t>Revisar y actualizar los mapas de riesgos cuando se detectan materializaciones de riesgo.</a:t>
            </a:r>
          </a:p>
          <a:p>
            <a:pPr marL="171450" indent="-171450" algn="just">
              <a:spcAft>
                <a:spcPts val="800"/>
              </a:spcAft>
              <a:buFont typeface="Arial" panose="020B0604020202020204" pitchFamily="34" charset="0"/>
              <a:buChar char="•"/>
              <a:defRPr/>
            </a:pPr>
            <a:r>
              <a:rPr lang="es-CO" sz="867" dirty="0">
                <a:solidFill>
                  <a:prstClr val="black"/>
                </a:solidFill>
                <a:latin typeface="Calibri"/>
              </a:rPr>
              <a:t>Evaluar por parte de los Directivos las fallas en los controles (diseño y ejecución) para definir cursos de acción apropiados para su mejora y actualizar los mapas de riesgos.</a:t>
            </a:r>
          </a:p>
          <a:p>
            <a:pPr marL="171450" indent="-171450" algn="just">
              <a:spcAft>
                <a:spcPts val="800"/>
              </a:spcAft>
              <a:buFont typeface="Arial" panose="020B0604020202020204" pitchFamily="34" charset="0"/>
              <a:buChar char="•"/>
              <a:defRPr/>
            </a:pPr>
            <a:r>
              <a:rPr lang="es-CO" sz="867" dirty="0">
                <a:solidFill>
                  <a:prstClr val="black"/>
                </a:solidFill>
                <a:latin typeface="Calibri"/>
              </a:rPr>
              <a:t>Evaluar por parte de los Directivos las fallas en los controles (diseño y ejecución) basados en los informes de la segunda y tercera línea de defensa</a:t>
            </a:r>
          </a:p>
          <a:p>
            <a:pPr marL="171450" indent="-171450" algn="just">
              <a:spcAft>
                <a:spcPts val="800"/>
              </a:spcAft>
              <a:buFont typeface="Arial" panose="020B0604020202020204" pitchFamily="34" charset="0"/>
              <a:buChar char="•"/>
              <a:defRPr/>
            </a:pPr>
            <a:r>
              <a:rPr lang="es-CO" sz="867" dirty="0">
                <a:solidFill>
                  <a:prstClr val="black"/>
                </a:solidFill>
                <a:latin typeface="Calibri"/>
              </a:rPr>
              <a:t>Analizar el impacto sobre el control interno por cambios en los diferentes niveles organizacionales</a:t>
            </a:r>
          </a:p>
          <a:p>
            <a:pPr algn="just">
              <a:spcAft>
                <a:spcPts val="800"/>
              </a:spcAft>
              <a:defRPr/>
            </a:pPr>
            <a:r>
              <a:rPr lang="es-ES" sz="867" b="1" dirty="0">
                <a:solidFill>
                  <a:prstClr val="black"/>
                </a:solidFill>
                <a:latin typeface="Calibri"/>
              </a:rPr>
              <a:t>Conclusión: </a:t>
            </a:r>
            <a:r>
              <a:rPr lang="es-CO" sz="867" dirty="0">
                <a:solidFill>
                  <a:prstClr val="black"/>
                </a:solidFill>
                <a:latin typeface="Calibri"/>
              </a:rPr>
              <a:t>En general existe una adecuada gestión de riesgos que pueden llegar a afectar el logro de los objetivos institucionales, se realiza un seguimiento periódico y adecuado a la gestión del riesgo.</a:t>
            </a:r>
          </a:p>
        </p:txBody>
      </p:sp>
      <p:sp>
        <p:nvSpPr>
          <p:cNvPr id="25" name="Rectángulo 24"/>
          <p:cNvSpPr/>
          <p:nvPr/>
        </p:nvSpPr>
        <p:spPr>
          <a:xfrm>
            <a:off x="5074725" y="3382039"/>
            <a:ext cx="1896451" cy="3245098"/>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just">
              <a:buFont typeface="Arial" panose="020B0604020202020204" pitchFamily="34" charset="0"/>
              <a:buChar char="•"/>
              <a:defRPr/>
            </a:pPr>
            <a:r>
              <a:rPr lang="es-CO" sz="933" dirty="0">
                <a:solidFill>
                  <a:prstClr val="black"/>
                </a:solidFill>
                <a:latin typeface="Calibri"/>
              </a:rPr>
              <a:t>Evaluar por parte de la tercera línea de defensa los controles implementados por proveedores de servicios de TI.</a:t>
            </a:r>
          </a:p>
          <a:p>
            <a:pPr marL="171450" indent="-171450" algn="just">
              <a:buFont typeface="Arial" panose="020B0604020202020204" pitchFamily="34" charset="0"/>
              <a:buChar char="•"/>
              <a:defRPr/>
            </a:pPr>
            <a:r>
              <a:rPr lang="es-CO" sz="933" dirty="0">
                <a:solidFill>
                  <a:prstClr val="black"/>
                </a:solidFill>
                <a:latin typeface="Calibri"/>
              </a:rPr>
              <a:t>Evaluación por parte de la tercera línea de defensa con respecto a los controles implementados por proveedores de servicios tercerizados de TI. </a:t>
            </a:r>
          </a:p>
          <a:p>
            <a:pPr algn="just">
              <a:defRPr/>
            </a:pPr>
            <a:endParaRPr lang="es-CO" sz="933" b="1" dirty="0">
              <a:solidFill>
                <a:prstClr val="black"/>
              </a:solidFill>
              <a:latin typeface="Calibri"/>
            </a:endParaRPr>
          </a:p>
          <a:p>
            <a:pPr algn="just">
              <a:defRPr/>
            </a:pPr>
            <a:r>
              <a:rPr lang="es-ES" sz="933" b="1" dirty="0">
                <a:solidFill>
                  <a:prstClr val="black"/>
                </a:solidFill>
                <a:latin typeface="Calibri"/>
              </a:rPr>
              <a:t>Conclusión: </a:t>
            </a:r>
            <a:r>
              <a:rPr lang="es-ES" sz="933" dirty="0">
                <a:solidFill>
                  <a:prstClr val="black"/>
                </a:solidFill>
                <a:latin typeface="Calibri"/>
              </a:rPr>
              <a:t>En general se valoran los mecanismos para dar tratamiento a los riesgos (en cuanto a diseño y aplicación de los controles) en la Caja de la Vivienda Popular</a:t>
            </a:r>
            <a:r>
              <a:rPr lang="es-ES" sz="933" b="1" dirty="0">
                <a:solidFill>
                  <a:prstClr val="black"/>
                </a:solidFill>
                <a:latin typeface="Calibri"/>
              </a:rPr>
              <a:t>.</a:t>
            </a:r>
            <a:endParaRPr lang="es-CO" sz="933" dirty="0">
              <a:solidFill>
                <a:prstClr val="black"/>
              </a:solidFill>
              <a:latin typeface="Calibri"/>
            </a:endParaRPr>
          </a:p>
        </p:txBody>
      </p:sp>
      <p:sp>
        <p:nvSpPr>
          <p:cNvPr id="26" name="CuadroTexto 25"/>
          <p:cNvSpPr txBox="1"/>
          <p:nvPr/>
        </p:nvSpPr>
        <p:spPr>
          <a:xfrm>
            <a:off x="1158827" y="1180362"/>
            <a:ext cx="1401908" cy="430887"/>
          </a:xfrm>
          <a:prstGeom prst="rect">
            <a:avLst/>
          </a:prstGeom>
          <a:noFill/>
        </p:spPr>
        <p:txBody>
          <a:bodyPr wrap="square" rtlCol="0">
            <a:spAutoFit/>
          </a:bodyPr>
          <a:lstStyle/>
          <a:p>
            <a:pPr algn="ctr">
              <a:defRPr/>
            </a:pPr>
            <a:r>
              <a:rPr lang="es-ES" sz="1100" b="1" dirty="0">
                <a:solidFill>
                  <a:prstClr val="black"/>
                </a:solidFill>
                <a:latin typeface="Calibri"/>
              </a:rPr>
              <a:t>Deficiencia de control</a:t>
            </a:r>
            <a:endParaRPr lang="es-CO" sz="1100" b="1" dirty="0">
              <a:solidFill>
                <a:prstClr val="black"/>
              </a:solidFill>
              <a:latin typeface="Calibri"/>
            </a:endParaRPr>
          </a:p>
        </p:txBody>
      </p:sp>
      <p:sp>
        <p:nvSpPr>
          <p:cNvPr id="27" name="CuadroTexto 26"/>
          <p:cNvSpPr txBox="1"/>
          <p:nvPr/>
        </p:nvSpPr>
        <p:spPr>
          <a:xfrm>
            <a:off x="191345" y="1973775"/>
            <a:ext cx="1401908" cy="430887"/>
          </a:xfrm>
          <a:prstGeom prst="rect">
            <a:avLst/>
          </a:prstGeom>
          <a:noFill/>
        </p:spPr>
        <p:txBody>
          <a:bodyPr wrap="square" rtlCol="0">
            <a:spAutoFit/>
          </a:bodyPr>
          <a:lstStyle/>
          <a:p>
            <a:pPr algn="ctr">
              <a:defRPr/>
            </a:pPr>
            <a:r>
              <a:rPr lang="es-ES" sz="1100" b="1" dirty="0">
                <a:solidFill>
                  <a:prstClr val="black"/>
                </a:solidFill>
                <a:latin typeface="Calibri"/>
              </a:rPr>
              <a:t>Deficiencia de control mayor</a:t>
            </a:r>
            <a:endParaRPr lang="es-CO" sz="1100" b="1" dirty="0">
              <a:solidFill>
                <a:prstClr val="black"/>
              </a:solidFill>
              <a:latin typeface="Calibri"/>
            </a:endParaRPr>
          </a:p>
        </p:txBody>
      </p:sp>
      <p:sp>
        <p:nvSpPr>
          <p:cNvPr id="28" name="CuadroTexto 27"/>
          <p:cNvSpPr txBox="1"/>
          <p:nvPr/>
        </p:nvSpPr>
        <p:spPr>
          <a:xfrm>
            <a:off x="2841441" y="1180362"/>
            <a:ext cx="1401908" cy="430887"/>
          </a:xfrm>
          <a:prstGeom prst="rect">
            <a:avLst/>
          </a:prstGeom>
          <a:noFill/>
        </p:spPr>
        <p:txBody>
          <a:bodyPr wrap="square" rtlCol="0">
            <a:spAutoFit/>
          </a:bodyPr>
          <a:lstStyle/>
          <a:p>
            <a:pPr algn="ctr">
              <a:defRPr/>
            </a:pPr>
            <a:r>
              <a:rPr lang="es-ES" sz="1100" b="1" dirty="0">
                <a:solidFill>
                  <a:prstClr val="black"/>
                </a:solidFill>
                <a:latin typeface="Calibri"/>
              </a:rPr>
              <a:t>Oportunidad de Mejora</a:t>
            </a:r>
            <a:endParaRPr lang="es-CO" sz="1100" b="1" dirty="0">
              <a:solidFill>
                <a:prstClr val="black"/>
              </a:solidFill>
              <a:latin typeface="Calibri"/>
            </a:endParaRPr>
          </a:p>
        </p:txBody>
      </p:sp>
      <p:sp>
        <p:nvSpPr>
          <p:cNvPr id="29" name="CuadroTexto 28"/>
          <p:cNvSpPr txBox="1"/>
          <p:nvPr/>
        </p:nvSpPr>
        <p:spPr>
          <a:xfrm>
            <a:off x="3960523" y="1830909"/>
            <a:ext cx="1661679" cy="784830"/>
          </a:xfrm>
          <a:prstGeom prst="rect">
            <a:avLst/>
          </a:prstGeom>
          <a:noFill/>
        </p:spPr>
        <p:txBody>
          <a:bodyPr wrap="square" rtlCol="0">
            <a:spAutoFit/>
          </a:bodyPr>
          <a:lstStyle/>
          <a:p>
            <a:pPr algn="ctr">
              <a:defRPr/>
            </a:pPr>
            <a:r>
              <a:rPr lang="es-ES" sz="1100" b="1" dirty="0">
                <a:solidFill>
                  <a:prstClr val="black"/>
                </a:solidFill>
                <a:latin typeface="Calibri"/>
              </a:rPr>
              <a:t>Mantenimiento de Control</a:t>
            </a:r>
          </a:p>
          <a:p>
            <a:pPr algn="ctr">
              <a:defRPr/>
            </a:pPr>
            <a:endParaRPr lang="es-ES" sz="500" b="1" dirty="0">
              <a:solidFill>
                <a:srgbClr val="009900"/>
              </a:solidFill>
              <a:latin typeface="Calibri"/>
            </a:endParaRPr>
          </a:p>
          <a:p>
            <a:pPr algn="ctr">
              <a:defRPr/>
            </a:pPr>
            <a:r>
              <a:rPr lang="es-ES" sz="900" b="1" dirty="0">
                <a:solidFill>
                  <a:srgbClr val="009900"/>
                </a:solidFill>
                <a:latin typeface="Calibri"/>
              </a:rPr>
              <a:t>Se encuentra presente y funciona correctamente</a:t>
            </a:r>
            <a:endParaRPr lang="es-CO" sz="1100" b="1" dirty="0">
              <a:solidFill>
                <a:srgbClr val="009900"/>
              </a:solidFill>
              <a:latin typeface="Calibri"/>
            </a:endParaRPr>
          </a:p>
        </p:txBody>
      </p:sp>
      <p:sp>
        <p:nvSpPr>
          <p:cNvPr id="30" name="Rectángulo 29"/>
          <p:cNvSpPr/>
          <p:nvPr/>
        </p:nvSpPr>
        <p:spPr>
          <a:xfrm>
            <a:off x="625743" y="3382038"/>
            <a:ext cx="1896451" cy="3245098"/>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marL="171450" lvl="1" indent="-171450" algn="just">
              <a:spcAft>
                <a:spcPts val="800"/>
              </a:spcAft>
              <a:buFont typeface="Arial" panose="020B0604020202020204" pitchFamily="34" charset="0"/>
              <a:buChar char="•"/>
              <a:defRPr/>
            </a:pPr>
            <a:endParaRPr lang="es-CO" sz="933" dirty="0">
              <a:solidFill>
                <a:prstClr val="black"/>
              </a:solidFill>
              <a:latin typeface="Calibri"/>
            </a:endParaRPr>
          </a:p>
          <a:p>
            <a:pPr marL="171450" lvl="1" indent="-171450" algn="just">
              <a:spcAft>
                <a:spcPts val="800"/>
              </a:spcAft>
              <a:buFont typeface="Arial" panose="020B0604020202020204" pitchFamily="34" charset="0"/>
              <a:buChar char="•"/>
              <a:defRPr/>
            </a:pPr>
            <a:r>
              <a:rPr lang="es-CO" sz="933" dirty="0">
                <a:solidFill>
                  <a:prstClr val="black"/>
                </a:solidFill>
                <a:latin typeface="Calibri"/>
              </a:rPr>
              <a:t>Formalizar las acciones a seguir o implementar ante un posible conflicto de interés. </a:t>
            </a:r>
          </a:p>
          <a:p>
            <a:pPr marL="171450" lvl="1" indent="-171450" algn="just">
              <a:spcAft>
                <a:spcPts val="800"/>
              </a:spcAft>
              <a:buFont typeface="Arial" panose="020B0604020202020204" pitchFamily="34" charset="0"/>
              <a:buChar char="•"/>
              <a:defRPr/>
            </a:pPr>
            <a:r>
              <a:rPr lang="es-CO" sz="933" dirty="0">
                <a:solidFill>
                  <a:prstClr val="black"/>
                </a:solidFill>
                <a:latin typeface="Calibri"/>
              </a:rPr>
              <a:t>Socializar y realizar seguimiento al reporte de los conflictos de interés de las áreas misionales.</a:t>
            </a:r>
          </a:p>
          <a:p>
            <a:pPr marL="171450" lvl="1" indent="-171450" algn="just">
              <a:spcAft>
                <a:spcPts val="800"/>
              </a:spcAft>
              <a:buFont typeface="Arial" panose="020B0604020202020204" pitchFamily="34" charset="0"/>
              <a:buChar char="•"/>
              <a:defRPr/>
            </a:pPr>
            <a:r>
              <a:rPr lang="es-CO" sz="933" dirty="0">
                <a:solidFill>
                  <a:prstClr val="black"/>
                </a:solidFill>
                <a:latin typeface="Calibri"/>
              </a:rPr>
              <a:t>Realizar el análisis como insumo de la mejora de la entidad frente a las denuncias recibidas por medio de la línea de denuncia interna.</a:t>
            </a:r>
          </a:p>
          <a:p>
            <a:pPr marL="171450" lvl="1" indent="-171450" algn="just">
              <a:spcAft>
                <a:spcPts val="800"/>
              </a:spcAft>
              <a:buFont typeface="Arial" panose="020B0604020202020204" pitchFamily="34" charset="0"/>
              <a:buChar char="•"/>
              <a:defRPr/>
            </a:pPr>
            <a:r>
              <a:rPr lang="es-CO" sz="933" dirty="0">
                <a:solidFill>
                  <a:prstClr val="black"/>
                </a:solidFill>
                <a:latin typeface="Calibri"/>
              </a:rPr>
              <a:t>Evaluar el impacto del Plan Institucional de Capacitación – PIC</a:t>
            </a:r>
          </a:p>
          <a:p>
            <a:pPr algn="just">
              <a:defRPr/>
            </a:pPr>
            <a:r>
              <a:rPr lang="es-CO" sz="933" b="1" dirty="0">
                <a:solidFill>
                  <a:prstClr val="black"/>
                </a:solidFill>
                <a:latin typeface="Calibri"/>
              </a:rPr>
              <a:t>Conclusión: </a:t>
            </a:r>
            <a:r>
              <a:rPr lang="es-CO" sz="933" dirty="0">
                <a:solidFill>
                  <a:prstClr val="black"/>
                </a:solidFill>
                <a:latin typeface="Calibri"/>
              </a:rPr>
              <a:t>En general la Caja de la Vivienda Popular asegura las condiciones básicas para el sostenimiento del Sistema de Control Interno.</a:t>
            </a:r>
            <a:endParaRPr lang="es-ES" sz="933" dirty="0">
              <a:solidFill>
                <a:prstClr val="black"/>
              </a:solidFill>
              <a:latin typeface="Calibri"/>
            </a:endParaRPr>
          </a:p>
          <a:p>
            <a:pPr algn="just">
              <a:defRPr/>
            </a:pPr>
            <a:endParaRPr lang="es-CO" sz="1000" dirty="0">
              <a:solidFill>
                <a:prstClr val="black"/>
              </a:solidFill>
              <a:latin typeface="Calibri"/>
            </a:endParaRPr>
          </a:p>
        </p:txBody>
      </p:sp>
      <p:sp>
        <p:nvSpPr>
          <p:cNvPr id="35" name="Rectángulo 34">
            <a:extLst>
              <a:ext uri="{FF2B5EF4-FFF2-40B4-BE49-F238E27FC236}">
                <a16:creationId xmlns:a16="http://schemas.microsoft.com/office/drawing/2014/main" id="{BDC0CE54-298E-48DE-A982-D1D9354FE7C0}"/>
              </a:ext>
            </a:extLst>
          </p:cNvPr>
          <p:cNvSpPr/>
          <p:nvPr/>
        </p:nvSpPr>
        <p:spPr>
          <a:xfrm>
            <a:off x="9387371" y="2912298"/>
            <a:ext cx="1994414" cy="393391"/>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CO" sz="1400" b="1" dirty="0">
                <a:solidFill>
                  <a:prstClr val="black"/>
                </a:solidFill>
                <a:latin typeface="Calibri"/>
              </a:rPr>
              <a:t>Actividades de Monitoreo</a:t>
            </a:r>
          </a:p>
        </p:txBody>
      </p:sp>
      <p:sp>
        <p:nvSpPr>
          <p:cNvPr id="36" name="Rectángulo 35">
            <a:extLst>
              <a:ext uri="{FF2B5EF4-FFF2-40B4-BE49-F238E27FC236}">
                <a16:creationId xmlns:a16="http://schemas.microsoft.com/office/drawing/2014/main" id="{02FC9BC4-2DB6-4C11-B858-6EACC30D6A5E}"/>
              </a:ext>
            </a:extLst>
          </p:cNvPr>
          <p:cNvSpPr/>
          <p:nvPr/>
        </p:nvSpPr>
        <p:spPr>
          <a:xfrm>
            <a:off x="9390778" y="3382039"/>
            <a:ext cx="1991007" cy="3245098"/>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marL="228594" indent="-228594" algn="just">
              <a:spcAft>
                <a:spcPts val="800"/>
              </a:spcAft>
              <a:buFont typeface="Arial" panose="020B0604020202020204" pitchFamily="34" charset="0"/>
              <a:buChar char="•"/>
              <a:defRPr/>
            </a:pPr>
            <a:r>
              <a:rPr lang="es-CO" sz="933" dirty="0">
                <a:solidFill>
                  <a:prstClr val="black"/>
                </a:solidFill>
                <a:latin typeface="Calibri"/>
              </a:rPr>
              <a:t>Se recomienda utilizar el análisis de las  PQRS como insumo para la mejora del SCI de la Entidad.</a:t>
            </a:r>
          </a:p>
          <a:p>
            <a:pPr marL="228594" indent="-228594" algn="just">
              <a:spcAft>
                <a:spcPts val="800"/>
              </a:spcAft>
              <a:buFont typeface="Arial" panose="020B0604020202020204" pitchFamily="34" charset="0"/>
              <a:buChar char="•"/>
              <a:defRPr/>
            </a:pPr>
            <a:r>
              <a:rPr lang="es-CO" sz="933" dirty="0">
                <a:solidFill>
                  <a:prstClr val="black"/>
                </a:solidFill>
                <a:latin typeface="Calibri"/>
              </a:rPr>
              <a:t>Verificar el avance y cumplimiento de las acciones incluidas en los planes de mejoramiento producto de las autoevaluaciones. (2ª Línea).</a:t>
            </a:r>
          </a:p>
          <a:p>
            <a:pPr algn="just">
              <a:defRPr/>
            </a:pPr>
            <a:endParaRPr lang="es-CO" sz="933" b="1" dirty="0">
              <a:solidFill>
                <a:schemeClr val="tx1"/>
              </a:solidFill>
              <a:latin typeface="Calibri"/>
            </a:endParaRPr>
          </a:p>
          <a:p>
            <a:pPr algn="just">
              <a:defRPr/>
            </a:pPr>
            <a:r>
              <a:rPr lang="es-CO" sz="933" b="1" dirty="0">
                <a:solidFill>
                  <a:schemeClr val="tx1"/>
                </a:solidFill>
                <a:latin typeface="Calibri"/>
              </a:rPr>
              <a:t>Conclusión: </a:t>
            </a:r>
            <a:r>
              <a:rPr lang="es-CO" sz="933" dirty="0">
                <a:solidFill>
                  <a:prstClr val="black"/>
                </a:solidFill>
                <a:latin typeface="Calibri"/>
              </a:rPr>
              <a:t>En general el objetivo del componente se cumple, pues se lleva a cabo una evaluación de la gestión institucional y monitoreo continuo al estado del Sistema de Control Interno.</a:t>
            </a:r>
          </a:p>
        </p:txBody>
      </p:sp>
      <p:cxnSp>
        <p:nvCxnSpPr>
          <p:cNvPr id="8" name="Conector recto de flecha 7">
            <a:extLst>
              <a:ext uri="{FF2B5EF4-FFF2-40B4-BE49-F238E27FC236}">
                <a16:creationId xmlns:a16="http://schemas.microsoft.com/office/drawing/2014/main" id="{404771B9-BC39-9A53-D893-70583CCA945A}"/>
              </a:ext>
            </a:extLst>
          </p:cNvPr>
          <p:cNvCxnSpPr>
            <a:cxnSpLocks/>
          </p:cNvCxnSpPr>
          <p:nvPr/>
        </p:nvCxnSpPr>
        <p:spPr>
          <a:xfrm flipV="1">
            <a:off x="2741966" y="2367241"/>
            <a:ext cx="859728" cy="1444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CuadroTexto 30">
            <a:extLst>
              <a:ext uri="{FF2B5EF4-FFF2-40B4-BE49-F238E27FC236}">
                <a16:creationId xmlns:a16="http://schemas.microsoft.com/office/drawing/2014/main" id="{AE956522-DE1D-5BA2-0D34-EB235201A0EC}"/>
              </a:ext>
            </a:extLst>
          </p:cNvPr>
          <p:cNvSpPr txBox="1"/>
          <p:nvPr/>
        </p:nvSpPr>
        <p:spPr>
          <a:xfrm>
            <a:off x="1859781" y="1885745"/>
            <a:ext cx="1798775" cy="625877"/>
          </a:xfrm>
          <a:prstGeom prst="rect">
            <a:avLst/>
          </a:prstGeom>
          <a:noFill/>
        </p:spPr>
        <p:txBody>
          <a:bodyPr wrap="square" rtlCol="0">
            <a:spAutoFit/>
          </a:bodyPr>
          <a:lstStyle/>
          <a:p>
            <a:pPr algn="ctr">
              <a:defRPr/>
            </a:pPr>
            <a:r>
              <a:rPr lang="es-ES" sz="1467" b="1" dirty="0">
                <a:solidFill>
                  <a:prstClr val="black"/>
                </a:solidFill>
                <a:latin typeface="Calibri"/>
              </a:rPr>
              <a:t>I Semestre 2023</a:t>
            </a:r>
            <a:endParaRPr lang="es-CO" sz="1467" b="1" dirty="0">
              <a:solidFill>
                <a:prstClr val="black"/>
              </a:solidFill>
              <a:latin typeface="Calibri"/>
            </a:endParaRPr>
          </a:p>
          <a:p>
            <a:pPr algn="ctr">
              <a:defRPr/>
            </a:pPr>
            <a:r>
              <a:rPr lang="es-CO" sz="2000" b="1" dirty="0">
                <a:solidFill>
                  <a:prstClr val="black"/>
                </a:solidFill>
                <a:latin typeface="Calibri"/>
              </a:rPr>
              <a:t>94,0%</a:t>
            </a:r>
          </a:p>
        </p:txBody>
      </p:sp>
      <p:sp>
        <p:nvSpPr>
          <p:cNvPr id="2" name="Rectángulo: esquinas redondeadas 1">
            <a:extLst>
              <a:ext uri="{FF2B5EF4-FFF2-40B4-BE49-F238E27FC236}">
                <a16:creationId xmlns:a16="http://schemas.microsoft.com/office/drawing/2014/main" id="{A02A4EF2-FCDA-37F2-FF27-698A12803435}"/>
              </a:ext>
            </a:extLst>
          </p:cNvPr>
          <p:cNvSpPr/>
          <p:nvPr/>
        </p:nvSpPr>
        <p:spPr>
          <a:xfrm>
            <a:off x="436886" y="130328"/>
            <a:ext cx="11318228" cy="463889"/>
          </a:xfrm>
          <a:prstGeom prst="roundRect">
            <a:avLst/>
          </a:prstGeom>
          <a:solidFill>
            <a:srgbClr val="22A6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800" b="1" dirty="0"/>
          </a:p>
          <a:p>
            <a:pPr algn="ctr"/>
            <a:r>
              <a:rPr lang="es-MX" sz="2800" b="1" dirty="0">
                <a:solidFill>
                  <a:schemeClr val="bg1"/>
                </a:solidFill>
                <a:latin typeface="Museo Sans Condensed 900" charset="0"/>
              </a:rPr>
              <a:t>Evaluación Independiente del Sistema de Control Interno - CVP</a:t>
            </a:r>
            <a:endParaRPr lang="es-CO" sz="2800" b="1" dirty="0">
              <a:solidFill>
                <a:schemeClr val="bg1"/>
              </a:solidFill>
              <a:latin typeface="Museo Sans Condensed 900" charset="0"/>
            </a:endParaRPr>
          </a:p>
          <a:p>
            <a:pPr algn="ctr"/>
            <a:endParaRPr lang="es-MX" dirty="0"/>
          </a:p>
        </p:txBody>
      </p:sp>
      <p:graphicFrame>
        <p:nvGraphicFramePr>
          <p:cNvPr id="3" name="Gráfico 2">
            <a:extLst>
              <a:ext uri="{FF2B5EF4-FFF2-40B4-BE49-F238E27FC236}">
                <a16:creationId xmlns:a16="http://schemas.microsoft.com/office/drawing/2014/main" id="{99D9FC24-D05E-9004-09E8-B0A6B57AD355}"/>
              </a:ext>
            </a:extLst>
          </p:cNvPr>
          <p:cNvGraphicFramePr>
            <a:graphicFrameLocks/>
          </p:cNvGraphicFramePr>
          <p:nvPr>
            <p:extLst>
              <p:ext uri="{D42A27DB-BD31-4B8C-83A1-F6EECF244321}">
                <p14:modId xmlns:p14="http://schemas.microsoft.com/office/powerpoint/2010/main" val="4121783609"/>
              </p:ext>
            </p:extLst>
          </p:nvPr>
        </p:nvGraphicFramePr>
        <p:xfrm>
          <a:off x="6201632" y="1179867"/>
          <a:ext cx="5329461" cy="1589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4644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
          <p:cNvGrpSpPr/>
          <p:nvPr/>
        </p:nvGrpSpPr>
        <p:grpSpPr>
          <a:xfrm>
            <a:off x="7970874" y="0"/>
            <a:ext cx="4221126" cy="6858000"/>
            <a:chOff x="4922874" y="0"/>
            <a:chExt cx="4221126" cy="6858000"/>
          </a:xfrm>
        </p:grpSpPr>
        <p:pic>
          <p:nvPicPr>
            <p:cNvPr id="4"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
        <p:nvSpPr>
          <p:cNvPr id="2" name="Rectángulo 1">
            <a:extLst>
              <a:ext uri="{FF2B5EF4-FFF2-40B4-BE49-F238E27FC236}">
                <a16:creationId xmlns:a16="http://schemas.microsoft.com/office/drawing/2014/main" id="{9D179F23-7CBB-3651-64FC-E2C29BE0AA99}"/>
              </a:ext>
            </a:extLst>
          </p:cNvPr>
          <p:cNvSpPr/>
          <p:nvPr/>
        </p:nvSpPr>
        <p:spPr>
          <a:xfrm>
            <a:off x="700496" y="2568296"/>
            <a:ext cx="9067724" cy="1569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marL="404813" indent="-404813" algn="ctr" defTabSz="685595">
              <a:buClrTx/>
              <a:defRPr/>
            </a:pPr>
            <a:r>
              <a:rPr lang="es-CO" sz="3200" b="1" dirty="0">
                <a:solidFill>
                  <a:srgbClr val="00B050"/>
                </a:solidFill>
              </a:rPr>
              <a:t>7. </a:t>
            </a:r>
            <a:r>
              <a:rPr lang="es-CO" sz="3200" b="1" dirty="0">
                <a:solidFill>
                  <a:schemeClr val="bg1">
                    <a:lumMod val="50000"/>
                  </a:schemeClr>
                </a:solidFill>
              </a:rPr>
              <a:t>Informe de Austeridad en el Gasto I y II Trimestre del 2023</a:t>
            </a:r>
          </a:p>
          <a:p>
            <a:pPr marL="404813" indent="-404813" defTabSz="685595">
              <a:buClrTx/>
              <a:defRPr/>
            </a:pPr>
            <a:endParaRPr lang="es-CO" sz="3200" b="1" dirty="0">
              <a:solidFill>
                <a:schemeClr val="bg1">
                  <a:lumMod val="50000"/>
                </a:schemeClr>
              </a:solidFill>
            </a:endParaRPr>
          </a:p>
        </p:txBody>
      </p:sp>
    </p:spTree>
    <p:extLst>
      <p:ext uri="{BB962C8B-B14F-4D97-AF65-F5344CB8AC3E}">
        <p14:creationId xmlns:p14="http://schemas.microsoft.com/office/powerpoint/2010/main" val="395341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ángulo 59">
            <a:extLst>
              <a:ext uri="{FF2B5EF4-FFF2-40B4-BE49-F238E27FC236}">
                <a16:creationId xmlns:a16="http://schemas.microsoft.com/office/drawing/2014/main" id="{94989AE0-35F7-4A6B-A88C-39D632B8CE2A}"/>
              </a:ext>
            </a:extLst>
          </p:cNvPr>
          <p:cNvSpPr/>
          <p:nvPr/>
        </p:nvSpPr>
        <p:spPr>
          <a:xfrm>
            <a:off x="1223816" y="2601734"/>
            <a:ext cx="7882083" cy="6463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685595">
              <a:buClr>
                <a:srgbClr val="00B050"/>
              </a:buClr>
              <a:defRPr/>
            </a:pPr>
            <a:r>
              <a:rPr lang="es-CO" sz="3600" b="1" dirty="0" smtClean="0">
                <a:solidFill>
                  <a:srgbClr val="00B050"/>
                </a:solidFill>
              </a:rPr>
              <a:t>2. </a:t>
            </a:r>
            <a:r>
              <a:rPr lang="es-CO" sz="3600" b="1" dirty="0" smtClean="0">
                <a:solidFill>
                  <a:schemeClr val="bg1">
                    <a:lumMod val="50000"/>
                  </a:schemeClr>
                </a:solidFill>
              </a:rPr>
              <a:t>Aprobación </a:t>
            </a:r>
            <a:r>
              <a:rPr lang="es-CO" sz="3600" b="1" dirty="0">
                <a:solidFill>
                  <a:schemeClr val="bg1">
                    <a:lumMod val="50000"/>
                  </a:schemeClr>
                </a:solidFill>
              </a:rPr>
              <a:t>del orden del día</a:t>
            </a:r>
          </a:p>
        </p:txBody>
      </p:sp>
      <p:grpSp>
        <p:nvGrpSpPr>
          <p:cNvPr id="6" name="Agrupar 1"/>
          <p:cNvGrpSpPr/>
          <p:nvPr/>
        </p:nvGrpSpPr>
        <p:grpSpPr>
          <a:xfrm>
            <a:off x="7970874" y="0"/>
            <a:ext cx="4221126" cy="6858000"/>
            <a:chOff x="4922874" y="0"/>
            <a:chExt cx="4221126" cy="6858000"/>
          </a:xfrm>
        </p:grpSpPr>
        <p:pic>
          <p:nvPicPr>
            <p:cNvPr id="7"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8"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Tree>
    <p:extLst>
      <p:ext uri="{BB962C8B-B14F-4D97-AF65-F5344CB8AC3E}">
        <p14:creationId xmlns:p14="http://schemas.microsoft.com/office/powerpoint/2010/main" val="2175489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AF0DC32-411C-426F-9047-1562A011CA0B}"/>
              </a:ext>
            </a:extLst>
          </p:cNvPr>
          <p:cNvSpPr>
            <a:spLocks noChangeArrowheads="1"/>
          </p:cNvSpPr>
          <p:nvPr/>
        </p:nvSpPr>
        <p:spPr bwMode="auto">
          <a:xfrm>
            <a:off x="145774" y="232549"/>
            <a:ext cx="1190045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 referencia a los contratos de prestación de servicios y administración del personal (D492/19; Capitulo II, Artículos del 3-11) identificamos lo siguiente:</a:t>
            </a:r>
            <a:endParaRPr kumimoji="0" lang="es-CO" altLang="es-CO"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Diagrama 2">
            <a:extLst>
              <a:ext uri="{FF2B5EF4-FFF2-40B4-BE49-F238E27FC236}">
                <a16:creationId xmlns:a16="http://schemas.microsoft.com/office/drawing/2014/main" id="{447CF675-0CD8-4C90-860F-BB7209A1BE9F}"/>
              </a:ext>
            </a:extLst>
          </p:cNvPr>
          <p:cNvGraphicFramePr/>
          <p:nvPr>
            <p:extLst/>
          </p:nvPr>
        </p:nvGraphicFramePr>
        <p:xfrm>
          <a:off x="145774" y="940329"/>
          <a:ext cx="11754677" cy="506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302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AF0DC32-411C-426F-9047-1562A011CA0B}"/>
              </a:ext>
            </a:extLst>
          </p:cNvPr>
          <p:cNvSpPr>
            <a:spLocks noChangeArrowheads="1"/>
          </p:cNvSpPr>
          <p:nvPr/>
        </p:nvSpPr>
        <p:spPr bwMode="auto">
          <a:xfrm>
            <a:off x="145774" y="355660"/>
            <a:ext cx="1190045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s-ES" altLang="es-CO" sz="1600" b="1" dirty="0">
                <a:latin typeface="Arial" panose="020B0604020202020204" pitchFamily="34" charset="0"/>
                <a:cs typeface="Arial" panose="020B0604020202020204" pitchFamily="34" charset="0"/>
              </a:rPr>
              <a:t>Con respecto a los contratos de administración de servicios (D492/19; Capitulo IV, Artículos del 13-26) identificamos lo siguiente</a:t>
            </a:r>
            <a:r>
              <a:rPr lang="es-ES" altLang="es-CO" dirty="0">
                <a:latin typeface="Arial" panose="020B0604020202020204" pitchFamily="34" charset="0"/>
              </a:rPr>
              <a:t>:</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Diagrama 2">
            <a:extLst>
              <a:ext uri="{FF2B5EF4-FFF2-40B4-BE49-F238E27FC236}">
                <a16:creationId xmlns:a16="http://schemas.microsoft.com/office/drawing/2014/main" id="{447CF675-0CD8-4C90-860F-BB7209A1BE9F}"/>
              </a:ext>
            </a:extLst>
          </p:cNvPr>
          <p:cNvGraphicFramePr/>
          <p:nvPr>
            <p:extLst/>
          </p:nvPr>
        </p:nvGraphicFramePr>
        <p:xfrm>
          <a:off x="145774" y="940329"/>
          <a:ext cx="11900452" cy="5248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77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AF0DC32-411C-426F-9047-1562A011CA0B}"/>
              </a:ext>
            </a:extLst>
          </p:cNvPr>
          <p:cNvSpPr>
            <a:spLocks noChangeArrowheads="1"/>
          </p:cNvSpPr>
          <p:nvPr/>
        </p:nvSpPr>
        <p:spPr bwMode="auto">
          <a:xfrm>
            <a:off x="145774" y="94050"/>
            <a:ext cx="1190045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lang="es-ES" altLang="es-CO" dirty="0">
              <a:latin typeface="Arial" panose="020B0604020202020204" pitchFamily="34" charset="0"/>
            </a:endParaRPr>
          </a:p>
          <a:p>
            <a:pPr lvl="0" defTabSz="914400" eaLnBrk="0" fontAlgn="base" hangingPunct="0">
              <a:spcBef>
                <a:spcPct val="0"/>
              </a:spcBef>
              <a:spcAft>
                <a:spcPct val="0"/>
              </a:spcAft>
            </a:pPr>
            <a:r>
              <a:rPr lang="es-ES" altLang="es-CO" sz="1600" b="1" dirty="0">
                <a:latin typeface="Arial" panose="020B0604020202020204" pitchFamily="34" charset="0"/>
                <a:cs typeface="Arial" panose="020B0604020202020204" pitchFamily="34" charset="0"/>
              </a:rPr>
              <a:t>En la validación del control de los recursos naturales y sostenibilidad ambiental (D492/19; Capítulo V, Artículo 27) identificamos lo siguiente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Diagrama 2">
            <a:extLst>
              <a:ext uri="{FF2B5EF4-FFF2-40B4-BE49-F238E27FC236}">
                <a16:creationId xmlns:a16="http://schemas.microsoft.com/office/drawing/2014/main" id="{447CF675-0CD8-4C90-860F-BB7209A1BE9F}"/>
              </a:ext>
            </a:extLst>
          </p:cNvPr>
          <p:cNvGraphicFramePr/>
          <p:nvPr>
            <p:extLst/>
          </p:nvPr>
        </p:nvGraphicFramePr>
        <p:xfrm>
          <a:off x="-246112" y="1133235"/>
          <a:ext cx="11900452" cy="4773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305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ángulo 59">
            <a:extLst>
              <a:ext uri="{FF2B5EF4-FFF2-40B4-BE49-F238E27FC236}">
                <a16:creationId xmlns:a16="http://schemas.microsoft.com/office/drawing/2014/main" id="{94989AE0-35F7-4A6B-A88C-39D632B8CE2A}"/>
              </a:ext>
            </a:extLst>
          </p:cNvPr>
          <p:cNvSpPr/>
          <p:nvPr/>
        </p:nvSpPr>
        <p:spPr>
          <a:xfrm>
            <a:off x="844514" y="2613360"/>
            <a:ext cx="8634004" cy="206210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marL="404813" indent="-404813" algn="ctr" defTabSz="685595">
              <a:buClrTx/>
              <a:defRPr/>
            </a:pPr>
            <a:r>
              <a:rPr lang="es-ES" sz="3200" b="1" dirty="0">
                <a:solidFill>
                  <a:srgbClr val="00B050"/>
                </a:solidFill>
              </a:rPr>
              <a:t>8. </a:t>
            </a:r>
            <a:r>
              <a:rPr lang="es-ES" sz="3200" b="1" dirty="0">
                <a:solidFill>
                  <a:schemeClr val="bg1">
                    <a:lumMod val="50000"/>
                  </a:schemeClr>
                </a:solidFill>
              </a:rPr>
              <a:t>Proposiciones y Varios.</a:t>
            </a:r>
          </a:p>
          <a:p>
            <a:pPr marL="404813" indent="-404813" algn="ctr" defTabSz="685595">
              <a:buClrTx/>
              <a:defRPr/>
            </a:pPr>
            <a:endParaRPr lang="es-CO" sz="3200" b="1" dirty="0">
              <a:solidFill>
                <a:schemeClr val="bg1">
                  <a:lumMod val="50000"/>
                </a:schemeClr>
              </a:solidFill>
            </a:endParaRPr>
          </a:p>
          <a:p>
            <a:pPr marL="404813" indent="-404813" algn="ctr" defTabSz="685595">
              <a:buClrTx/>
              <a:defRPr/>
            </a:pPr>
            <a:endParaRPr lang="es-CO" sz="3200" b="1" dirty="0">
              <a:solidFill>
                <a:schemeClr val="bg1">
                  <a:lumMod val="50000"/>
                </a:schemeClr>
              </a:solidFill>
            </a:endParaRPr>
          </a:p>
          <a:p>
            <a:pPr marL="404813" indent="-404813" algn="ctr" defTabSz="685595">
              <a:buClrTx/>
              <a:defRPr/>
            </a:pPr>
            <a:endParaRPr lang="es-ES" sz="3200" b="1" dirty="0">
              <a:solidFill>
                <a:schemeClr val="bg1">
                  <a:lumMod val="50000"/>
                </a:schemeClr>
              </a:solidFill>
            </a:endParaRPr>
          </a:p>
        </p:txBody>
      </p:sp>
      <p:grpSp>
        <p:nvGrpSpPr>
          <p:cNvPr id="3" name="Agrupar 1"/>
          <p:cNvGrpSpPr/>
          <p:nvPr/>
        </p:nvGrpSpPr>
        <p:grpSpPr>
          <a:xfrm>
            <a:off x="7970874" y="0"/>
            <a:ext cx="4221126" cy="6858000"/>
            <a:chOff x="4922874" y="0"/>
            <a:chExt cx="4221126" cy="6858000"/>
          </a:xfrm>
        </p:grpSpPr>
        <p:pic>
          <p:nvPicPr>
            <p:cNvPr id="4"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Tree>
    <p:extLst>
      <p:ext uri="{BB962C8B-B14F-4D97-AF65-F5344CB8AC3E}">
        <p14:creationId xmlns:p14="http://schemas.microsoft.com/office/powerpoint/2010/main" val="2480970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880552292"/>
              </p:ext>
            </p:extLst>
          </p:nvPr>
        </p:nvGraphicFramePr>
        <p:xfrm>
          <a:off x="609600" y="1180006"/>
          <a:ext cx="10339263" cy="3731366"/>
        </p:xfrm>
        <a:graphic>
          <a:graphicData uri="http://schemas.openxmlformats.org/drawingml/2006/table">
            <a:tbl>
              <a:tblPr/>
              <a:tblGrid>
                <a:gridCol w="2162175">
                  <a:extLst>
                    <a:ext uri="{9D8B030D-6E8A-4147-A177-3AD203B41FA5}">
                      <a16:colId xmlns:a16="http://schemas.microsoft.com/office/drawing/2014/main" val="3840195379"/>
                    </a:ext>
                  </a:extLst>
                </a:gridCol>
                <a:gridCol w="3175658">
                  <a:extLst>
                    <a:ext uri="{9D8B030D-6E8A-4147-A177-3AD203B41FA5}">
                      <a16:colId xmlns:a16="http://schemas.microsoft.com/office/drawing/2014/main" val="3932708840"/>
                    </a:ext>
                  </a:extLst>
                </a:gridCol>
                <a:gridCol w="714490">
                  <a:extLst>
                    <a:ext uri="{9D8B030D-6E8A-4147-A177-3AD203B41FA5}">
                      <a16:colId xmlns:a16="http://schemas.microsoft.com/office/drawing/2014/main" val="2707363124"/>
                    </a:ext>
                  </a:extLst>
                </a:gridCol>
                <a:gridCol w="714490">
                  <a:extLst>
                    <a:ext uri="{9D8B030D-6E8A-4147-A177-3AD203B41FA5}">
                      <a16:colId xmlns:a16="http://schemas.microsoft.com/office/drawing/2014/main" val="810982768"/>
                    </a:ext>
                  </a:extLst>
                </a:gridCol>
                <a:gridCol w="714490">
                  <a:extLst>
                    <a:ext uri="{9D8B030D-6E8A-4147-A177-3AD203B41FA5}">
                      <a16:colId xmlns:a16="http://schemas.microsoft.com/office/drawing/2014/main" val="1265696748"/>
                    </a:ext>
                  </a:extLst>
                </a:gridCol>
                <a:gridCol w="714490">
                  <a:extLst>
                    <a:ext uri="{9D8B030D-6E8A-4147-A177-3AD203B41FA5}">
                      <a16:colId xmlns:a16="http://schemas.microsoft.com/office/drawing/2014/main" val="2824456617"/>
                    </a:ext>
                  </a:extLst>
                </a:gridCol>
                <a:gridCol w="714490">
                  <a:extLst>
                    <a:ext uri="{9D8B030D-6E8A-4147-A177-3AD203B41FA5}">
                      <a16:colId xmlns:a16="http://schemas.microsoft.com/office/drawing/2014/main" val="3741731969"/>
                    </a:ext>
                  </a:extLst>
                </a:gridCol>
                <a:gridCol w="714490">
                  <a:extLst>
                    <a:ext uri="{9D8B030D-6E8A-4147-A177-3AD203B41FA5}">
                      <a16:colId xmlns:a16="http://schemas.microsoft.com/office/drawing/2014/main" val="3387244318"/>
                    </a:ext>
                  </a:extLst>
                </a:gridCol>
                <a:gridCol w="714490">
                  <a:extLst>
                    <a:ext uri="{9D8B030D-6E8A-4147-A177-3AD203B41FA5}">
                      <a16:colId xmlns:a16="http://schemas.microsoft.com/office/drawing/2014/main" val="2072359949"/>
                    </a:ext>
                  </a:extLst>
                </a:gridCol>
              </a:tblGrid>
              <a:tr h="140978">
                <a:tc rowSpan="3">
                  <a:txBody>
                    <a:bodyPr/>
                    <a:lstStyle/>
                    <a:p>
                      <a:pPr algn="ctr" fontAlgn="ctr"/>
                      <a:r>
                        <a:rPr lang="es-CO" sz="1400" b="1" i="0" u="none" strike="noStrike" dirty="0">
                          <a:solidFill>
                            <a:srgbClr val="000000"/>
                          </a:solidFill>
                          <a:effectLst/>
                          <a:latin typeface="Calibri" panose="020F0502020204030204" pitchFamily="34" charset="0"/>
                        </a:rPr>
                        <a:t>Nombre</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CO" sz="1400" b="1" i="0" u="none" strike="noStrike" dirty="0">
                          <a:solidFill>
                            <a:srgbClr val="000000"/>
                          </a:solidFill>
                          <a:effectLst/>
                          <a:latin typeface="Calibri" panose="020F0502020204030204" pitchFamily="34" charset="0"/>
                        </a:rPr>
                        <a:t>Cargo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7">
                  <a:txBody>
                    <a:bodyPr/>
                    <a:lstStyle/>
                    <a:p>
                      <a:pPr algn="ctr" fontAlgn="b"/>
                      <a:r>
                        <a:rPr lang="es-CO" sz="1600" b="1" i="0" u="none" strike="noStrike" dirty="0">
                          <a:solidFill>
                            <a:srgbClr val="000000"/>
                          </a:solidFill>
                          <a:effectLst/>
                          <a:latin typeface="Calibri" panose="020F0502020204030204" pitchFamily="34" charset="0"/>
                        </a:rPr>
                        <a:t>SIDEAP</a:t>
                      </a:r>
                    </a:p>
                  </a:txBody>
                  <a:tcPr marL="8811" marR="8811" marT="88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026027822"/>
                  </a:ext>
                </a:extLst>
              </a:tr>
              <a:tr h="326012">
                <a:tc vMerge="1">
                  <a:txBody>
                    <a:bodyPr/>
                    <a:lstStyle/>
                    <a:p>
                      <a:endParaRPr lang="es-CO"/>
                    </a:p>
                  </a:txBody>
                  <a:tcPr/>
                </a:tc>
                <a:tc vMerge="1">
                  <a:txBody>
                    <a:bodyPr/>
                    <a:lstStyle/>
                    <a:p>
                      <a:endParaRPr lang="es-CO"/>
                    </a:p>
                  </a:txBody>
                  <a:tcPr/>
                </a:tc>
                <a:tc gridSpan="3">
                  <a:txBody>
                    <a:bodyPr/>
                    <a:lstStyle/>
                    <a:p>
                      <a:pPr algn="ctr" fontAlgn="ctr"/>
                      <a:r>
                        <a:rPr lang="es-ES" sz="900" b="1" i="0" u="none" strike="noStrike">
                          <a:solidFill>
                            <a:srgbClr val="000000"/>
                          </a:solidFill>
                          <a:effectLst/>
                          <a:latin typeface="Arial" panose="020B0604020202020204" pitchFamily="34" charset="0"/>
                        </a:rPr>
                        <a:t>DECLARACIÓN DE BIENES Y RENTA</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gridSpan="4">
                  <a:txBody>
                    <a:bodyPr/>
                    <a:lstStyle/>
                    <a:p>
                      <a:pPr algn="ctr" fontAlgn="ctr"/>
                      <a:r>
                        <a:rPr lang="es-ES" sz="900" b="1" i="0" u="none" strike="noStrike">
                          <a:solidFill>
                            <a:srgbClr val="000000"/>
                          </a:solidFill>
                          <a:effectLst/>
                          <a:latin typeface="Arial" panose="020B0604020202020204" pitchFamily="34" charset="0"/>
                        </a:rPr>
                        <a:t>DECLARACIÓN DE CONFLICTOS DE INTERÉS</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324206513"/>
                  </a:ext>
                </a:extLst>
              </a:tr>
              <a:tr h="422935">
                <a:tc vMerge="1">
                  <a:txBody>
                    <a:bodyPr/>
                    <a:lstStyle/>
                    <a:p>
                      <a:endParaRPr lang="es-CO"/>
                    </a:p>
                  </a:txBody>
                  <a:tcPr/>
                </a:tc>
                <a:tc vMerge="1">
                  <a:txBody>
                    <a:bodyPr/>
                    <a:lstStyle/>
                    <a:p>
                      <a:endParaRPr lang="es-CO"/>
                    </a:p>
                  </a:txBody>
                  <a:tcPr/>
                </a:tc>
                <a:tc>
                  <a:txBody>
                    <a:bodyPr/>
                    <a:lstStyle/>
                    <a:p>
                      <a:pPr algn="ctr" fontAlgn="ctr"/>
                      <a:r>
                        <a:rPr lang="es-CO" sz="900" b="1" i="0" u="none" strike="noStrike">
                          <a:solidFill>
                            <a:srgbClr val="000000"/>
                          </a:solidFill>
                          <a:effectLst/>
                          <a:latin typeface="Arial" panose="020B0604020202020204" pitchFamily="34" charset="0"/>
                        </a:rPr>
                        <a:t>Se encuentra publicado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900" b="1" i="0" u="none" strike="noStrike">
                          <a:solidFill>
                            <a:srgbClr val="000000"/>
                          </a:solidFill>
                          <a:effectLst/>
                          <a:latin typeface="Arial" panose="020B0604020202020204" pitchFamily="34" charset="0"/>
                        </a:rPr>
                        <a:t>Actualizado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900" b="1" i="0" u="none" strike="noStrike">
                          <a:solidFill>
                            <a:srgbClr val="000000"/>
                          </a:solidFill>
                          <a:effectLst/>
                          <a:latin typeface="Arial" panose="020B0604020202020204" pitchFamily="34" charset="0"/>
                        </a:rPr>
                        <a:t>Vigencia</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900" b="1" i="0" u="none" strike="noStrike">
                          <a:solidFill>
                            <a:srgbClr val="000000"/>
                          </a:solidFill>
                          <a:effectLst/>
                          <a:latin typeface="Arial" panose="020B0604020202020204" pitchFamily="34" charset="0"/>
                        </a:rPr>
                        <a:t>Se encuentra publicado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900" b="1" i="0" u="none" strike="noStrike">
                          <a:solidFill>
                            <a:srgbClr val="000000"/>
                          </a:solidFill>
                          <a:effectLst/>
                          <a:latin typeface="Arial" panose="020B0604020202020204" pitchFamily="34" charset="0"/>
                        </a:rPr>
                        <a:t>Actualizado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900" b="1" i="0" u="none" strike="noStrike">
                          <a:solidFill>
                            <a:srgbClr val="000000"/>
                          </a:solidFill>
                          <a:effectLst/>
                          <a:latin typeface="Arial" panose="020B0604020202020204" pitchFamily="34" charset="0"/>
                        </a:rPr>
                        <a:t>Incurso en alguna causal</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900" b="1" i="0" u="none" strike="noStrike">
                          <a:solidFill>
                            <a:srgbClr val="000000"/>
                          </a:solidFill>
                          <a:effectLst/>
                          <a:latin typeface="Arial" panose="020B0604020202020204" pitchFamily="34" charset="0"/>
                        </a:rPr>
                        <a:t>Fecha</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13793069"/>
                  </a:ext>
                </a:extLst>
              </a:tr>
              <a:tr h="185034">
                <a:tc>
                  <a:txBody>
                    <a:bodyPr/>
                    <a:lstStyle/>
                    <a:p>
                      <a:pPr algn="l" fontAlgn="ctr"/>
                      <a:r>
                        <a:rPr lang="es-CO" sz="1000" b="0" i="0" u="none" strike="noStrike" dirty="0">
                          <a:solidFill>
                            <a:srgbClr val="000000"/>
                          </a:solidFill>
                          <a:effectLst/>
                          <a:latin typeface="Calibri" panose="020F0502020204030204" pitchFamily="34" charset="0"/>
                        </a:rPr>
                        <a:t>Javier Baquero Maldonado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Director general</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27-feb-23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1000" b="0" i="0" u="none" strike="noStrike">
                          <a:solidFill>
                            <a:srgbClr val="000000"/>
                          </a:solidFill>
                          <a:effectLst/>
                          <a:latin typeface="Calibri" panose="020F0502020204030204" pitchFamily="34" charset="0"/>
                        </a:rPr>
                        <a:t>17-feb-23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184175"/>
                  </a:ext>
                </a:extLst>
              </a:tr>
              <a:tr h="185034">
                <a:tc>
                  <a:txBody>
                    <a:bodyPr/>
                    <a:lstStyle/>
                    <a:p>
                      <a:pPr algn="l" fontAlgn="ctr"/>
                      <a:r>
                        <a:rPr lang="es-CO" sz="1000" b="0" i="0" u="none" strike="noStrike">
                          <a:solidFill>
                            <a:srgbClr val="000000"/>
                          </a:solidFill>
                          <a:effectLst/>
                          <a:latin typeface="Calibri" panose="020F0502020204030204" pitchFamily="34" charset="0"/>
                        </a:rPr>
                        <a:t>Cristina Sánchez Herrera</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Directora de Gestión Corporativa</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27-mar-23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27-mar-23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364432"/>
                  </a:ext>
                </a:extLst>
              </a:tr>
              <a:tr h="185034">
                <a:tc>
                  <a:txBody>
                    <a:bodyPr/>
                    <a:lstStyle/>
                    <a:p>
                      <a:pPr algn="l" fontAlgn="ctr"/>
                      <a:r>
                        <a:rPr lang="es-CO" sz="1000" b="0" i="0" u="none" strike="noStrike">
                          <a:solidFill>
                            <a:srgbClr val="000000"/>
                          </a:solidFill>
                          <a:effectLst/>
                          <a:latin typeface="Calibri" panose="020F0502020204030204" pitchFamily="34" charset="0"/>
                        </a:rPr>
                        <a:t>Ricardo Alberto Serrato Pardo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Director de Reasentamientos</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009438"/>
                  </a:ext>
                </a:extLst>
              </a:tr>
              <a:tr h="185034">
                <a:tc>
                  <a:txBody>
                    <a:bodyPr/>
                    <a:lstStyle/>
                    <a:p>
                      <a:pPr algn="l" fontAlgn="ctr"/>
                      <a:r>
                        <a:rPr lang="es-CO" sz="1000" b="0" i="0" u="none" strike="noStrike">
                          <a:solidFill>
                            <a:srgbClr val="000000"/>
                          </a:solidFill>
                          <a:effectLst/>
                          <a:latin typeface="Calibri" panose="020F0502020204030204" pitchFamily="34" charset="0"/>
                        </a:rPr>
                        <a:t>Diana Angélica López Rodriguez</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Directora de Vivienda</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2-ene-23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31-ene-23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417950"/>
                  </a:ext>
                </a:extLst>
              </a:tr>
              <a:tr h="185034">
                <a:tc>
                  <a:txBody>
                    <a:bodyPr/>
                    <a:lstStyle/>
                    <a:p>
                      <a:pPr algn="l" fontAlgn="ctr"/>
                      <a:r>
                        <a:rPr lang="es-CO" sz="1000" b="0" i="0" u="none" strike="noStrike">
                          <a:solidFill>
                            <a:srgbClr val="000000"/>
                          </a:solidFill>
                          <a:effectLst/>
                          <a:latin typeface="Calibri" panose="020F0502020204030204" pitchFamily="34" charset="0"/>
                        </a:rPr>
                        <a:t>Mario Augusto Perez Rodriguez</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Director de Urbanizaciones y Titulación</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13-mar-23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13-mar-23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702269"/>
                  </a:ext>
                </a:extLst>
              </a:tr>
              <a:tr h="185034">
                <a:tc>
                  <a:txBody>
                    <a:bodyPr/>
                    <a:lstStyle/>
                    <a:p>
                      <a:pPr algn="l" fontAlgn="ctr"/>
                      <a:r>
                        <a:rPr lang="es-CO" sz="1000" b="0" i="0" u="none" strike="noStrike">
                          <a:solidFill>
                            <a:srgbClr val="000000"/>
                          </a:solidFill>
                          <a:effectLst/>
                          <a:latin typeface="Calibri" panose="020F0502020204030204" pitchFamily="34" charset="0"/>
                        </a:rPr>
                        <a:t>Laura Marcela Sanguino Gutierrez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dirty="0">
                          <a:solidFill>
                            <a:srgbClr val="000000"/>
                          </a:solidFill>
                          <a:effectLst/>
                          <a:latin typeface="Calibri" panose="020F0502020204030204" pitchFamily="34" charset="0"/>
                        </a:rPr>
                        <a:t>Directora de Mejoramiento de Barrios</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22-jul-22</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22-jul-22</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19661584"/>
                  </a:ext>
                </a:extLst>
              </a:tr>
              <a:tr h="185034">
                <a:tc>
                  <a:txBody>
                    <a:bodyPr/>
                    <a:lstStyle/>
                    <a:p>
                      <a:pPr algn="l" fontAlgn="ctr"/>
                      <a:r>
                        <a:rPr lang="es-CO" sz="1000" b="0" i="0" u="none" strike="noStrike">
                          <a:solidFill>
                            <a:srgbClr val="000000"/>
                          </a:solidFill>
                          <a:effectLst/>
                          <a:latin typeface="Calibri" panose="020F0502020204030204" pitchFamily="34" charset="0"/>
                        </a:rPr>
                        <a:t>Sergio Alvenix Forero Reyes</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Director Jurídico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14-mar-23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14-mar-23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369722"/>
                  </a:ext>
                </a:extLst>
              </a:tr>
              <a:tr h="185034">
                <a:tc>
                  <a:txBody>
                    <a:bodyPr/>
                    <a:lstStyle/>
                    <a:p>
                      <a:pPr algn="l" fontAlgn="ctr"/>
                      <a:r>
                        <a:rPr lang="es-CO" sz="1000" b="0" i="0" u="none" strike="noStrike">
                          <a:solidFill>
                            <a:srgbClr val="000000"/>
                          </a:solidFill>
                          <a:effectLst/>
                          <a:latin typeface="Calibri" panose="020F0502020204030204" pitchFamily="34" charset="0"/>
                        </a:rPr>
                        <a:t>Diana Constanza Ramírez Ardila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Asesora de Control Interno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18-jul-22</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31-dic-21</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51806707"/>
                  </a:ext>
                </a:extLst>
              </a:tr>
              <a:tr h="195749">
                <a:tc>
                  <a:txBody>
                    <a:bodyPr/>
                    <a:lstStyle/>
                    <a:p>
                      <a:pPr algn="l" fontAlgn="ctr"/>
                      <a:r>
                        <a:rPr lang="es-CO" sz="1000" b="0" i="0" u="none" strike="noStrike">
                          <a:solidFill>
                            <a:srgbClr val="000000"/>
                          </a:solidFill>
                          <a:effectLst/>
                          <a:latin typeface="Calibri" panose="020F0502020204030204" pitchFamily="34" charset="0"/>
                        </a:rPr>
                        <a:t>Catalina Margarita Monica Nagy Patiño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dirty="0">
                          <a:solidFill>
                            <a:srgbClr val="000000"/>
                          </a:solidFill>
                          <a:effectLst/>
                          <a:latin typeface="Calibri" panose="020F0502020204030204" pitchFamily="34" charset="0"/>
                        </a:rPr>
                        <a:t>Jefe Oficina Asesora de Planeación</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22-jul-22</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10-ago-21</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12868253"/>
                  </a:ext>
                </a:extLst>
              </a:tr>
              <a:tr h="185034">
                <a:tc>
                  <a:txBody>
                    <a:bodyPr/>
                    <a:lstStyle/>
                    <a:p>
                      <a:pPr algn="l" fontAlgn="ctr"/>
                      <a:r>
                        <a:rPr lang="es-CO" sz="1000" b="0" i="0" u="none" strike="noStrike">
                          <a:solidFill>
                            <a:srgbClr val="000000"/>
                          </a:solidFill>
                          <a:effectLst/>
                          <a:latin typeface="Calibri" panose="020F0502020204030204" pitchFamily="34" charset="0"/>
                        </a:rPr>
                        <a:t>Lorena Valentina Guerrero Hinestrosa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dirty="0">
                          <a:solidFill>
                            <a:srgbClr val="000000"/>
                          </a:solidFill>
                          <a:effectLst/>
                          <a:latin typeface="Calibri" panose="020F0502020204030204" pitchFamily="34" charset="0"/>
                        </a:rPr>
                        <a:t>Jefe Oficina Asesora de Comunicaciones</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24-feb-23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19-jul-22</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611535"/>
                  </a:ext>
                </a:extLst>
              </a:tr>
              <a:tr h="185034">
                <a:tc>
                  <a:txBody>
                    <a:bodyPr/>
                    <a:lstStyle/>
                    <a:p>
                      <a:pPr algn="l" fontAlgn="ctr"/>
                      <a:r>
                        <a:rPr lang="es-CO" sz="1000" b="0" i="0" u="none" strike="noStrike">
                          <a:solidFill>
                            <a:srgbClr val="000000"/>
                          </a:solidFill>
                          <a:effectLst/>
                          <a:latin typeface="Calibri" panose="020F0502020204030204" pitchFamily="34" charset="0"/>
                        </a:rPr>
                        <a:t>María Alcira Camelo Rojas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Jefe Oficina Control Disciplinario Interno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21-nov-22</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21-nov-22</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691476"/>
                  </a:ext>
                </a:extLst>
              </a:tr>
              <a:tr h="185034">
                <a:tc>
                  <a:txBody>
                    <a:bodyPr/>
                    <a:lstStyle/>
                    <a:p>
                      <a:pPr algn="l" fontAlgn="ctr"/>
                      <a:r>
                        <a:rPr lang="es-CO" sz="1000" b="0" i="0" u="none" strike="noStrike">
                          <a:solidFill>
                            <a:srgbClr val="000000"/>
                          </a:solidFill>
                          <a:effectLst/>
                          <a:latin typeface="Calibri" panose="020F0502020204030204" pitchFamily="34" charset="0"/>
                        </a:rPr>
                        <a:t>Luz Yamile Reyes Bonilla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dirty="0">
                          <a:solidFill>
                            <a:srgbClr val="000000"/>
                          </a:solidFill>
                          <a:effectLst/>
                          <a:latin typeface="Calibri" panose="020F0502020204030204" pitchFamily="34" charset="0"/>
                        </a:rPr>
                        <a:t>Jefe Oficina de Tecnología de la Información y las Comunicaciones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16-nov-22</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16-nov-22</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165123"/>
                  </a:ext>
                </a:extLst>
              </a:tr>
              <a:tr h="185034">
                <a:tc>
                  <a:txBody>
                    <a:bodyPr/>
                    <a:lstStyle/>
                    <a:p>
                      <a:pPr algn="l" fontAlgn="ctr"/>
                      <a:r>
                        <a:rPr lang="es-CO" sz="1000" b="0" i="0" u="none" strike="noStrike">
                          <a:solidFill>
                            <a:srgbClr val="000000"/>
                          </a:solidFill>
                          <a:effectLst/>
                          <a:latin typeface="Calibri" panose="020F0502020204030204" pitchFamily="34" charset="0"/>
                        </a:rPr>
                        <a:t>Yonathan Andrés Trujillo Arias</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Subdirector Financiero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16-abr-23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16-abr-23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71739"/>
                  </a:ext>
                </a:extLst>
              </a:tr>
              <a:tr h="185034">
                <a:tc>
                  <a:txBody>
                    <a:bodyPr/>
                    <a:lstStyle/>
                    <a:p>
                      <a:pPr algn="l" fontAlgn="ctr"/>
                      <a:r>
                        <a:rPr lang="es-CO" sz="1000" b="0" i="0" u="none" strike="noStrike">
                          <a:solidFill>
                            <a:srgbClr val="000000"/>
                          </a:solidFill>
                          <a:effectLst/>
                          <a:latin typeface="Calibri" panose="020F0502020204030204" pitchFamily="34" charset="0"/>
                        </a:rPr>
                        <a:t> Adriana Bautista Quiroga</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panose="020F0502020204030204" pitchFamily="34" charset="0"/>
                        </a:rPr>
                        <a:t>Subdirectora Administrativa</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 </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13-mar-23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Si</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No</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13-mar-23</a:t>
                      </a:r>
                    </a:p>
                  </a:txBody>
                  <a:tcPr marL="8811" marR="8811" marT="8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290779"/>
                  </a:ext>
                </a:extLst>
              </a:tr>
            </a:tbl>
          </a:graphicData>
        </a:graphic>
      </p:graphicFrame>
    </p:spTree>
    <p:extLst>
      <p:ext uri="{BB962C8B-B14F-4D97-AF65-F5344CB8AC3E}">
        <p14:creationId xmlns:p14="http://schemas.microsoft.com/office/powerpoint/2010/main" val="1278012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53646861"/>
              </p:ext>
            </p:extLst>
          </p:nvPr>
        </p:nvGraphicFramePr>
        <p:xfrm>
          <a:off x="447676" y="1110399"/>
          <a:ext cx="11058526" cy="3970554"/>
        </p:xfrm>
        <a:graphic>
          <a:graphicData uri="http://schemas.openxmlformats.org/drawingml/2006/table">
            <a:tbl>
              <a:tblPr/>
              <a:tblGrid>
                <a:gridCol w="1534503">
                  <a:extLst>
                    <a:ext uri="{9D8B030D-6E8A-4147-A177-3AD203B41FA5}">
                      <a16:colId xmlns:a16="http://schemas.microsoft.com/office/drawing/2014/main" val="3509797216"/>
                    </a:ext>
                  </a:extLst>
                </a:gridCol>
                <a:gridCol w="2584305">
                  <a:extLst>
                    <a:ext uri="{9D8B030D-6E8A-4147-A177-3AD203B41FA5}">
                      <a16:colId xmlns:a16="http://schemas.microsoft.com/office/drawing/2014/main" val="711307072"/>
                    </a:ext>
                  </a:extLst>
                </a:gridCol>
                <a:gridCol w="551318">
                  <a:extLst>
                    <a:ext uri="{9D8B030D-6E8A-4147-A177-3AD203B41FA5}">
                      <a16:colId xmlns:a16="http://schemas.microsoft.com/office/drawing/2014/main" val="1984271927"/>
                    </a:ext>
                  </a:extLst>
                </a:gridCol>
                <a:gridCol w="551318">
                  <a:extLst>
                    <a:ext uri="{9D8B030D-6E8A-4147-A177-3AD203B41FA5}">
                      <a16:colId xmlns:a16="http://schemas.microsoft.com/office/drawing/2014/main" val="1039669008"/>
                    </a:ext>
                  </a:extLst>
                </a:gridCol>
                <a:gridCol w="551318">
                  <a:extLst>
                    <a:ext uri="{9D8B030D-6E8A-4147-A177-3AD203B41FA5}">
                      <a16:colId xmlns:a16="http://schemas.microsoft.com/office/drawing/2014/main" val="1282055734"/>
                    </a:ext>
                  </a:extLst>
                </a:gridCol>
                <a:gridCol w="551318">
                  <a:extLst>
                    <a:ext uri="{9D8B030D-6E8A-4147-A177-3AD203B41FA5}">
                      <a16:colId xmlns:a16="http://schemas.microsoft.com/office/drawing/2014/main" val="3683836478"/>
                    </a:ext>
                  </a:extLst>
                </a:gridCol>
                <a:gridCol w="551318">
                  <a:extLst>
                    <a:ext uri="{9D8B030D-6E8A-4147-A177-3AD203B41FA5}">
                      <a16:colId xmlns:a16="http://schemas.microsoft.com/office/drawing/2014/main" val="1857400692"/>
                    </a:ext>
                  </a:extLst>
                </a:gridCol>
                <a:gridCol w="551318">
                  <a:extLst>
                    <a:ext uri="{9D8B030D-6E8A-4147-A177-3AD203B41FA5}">
                      <a16:colId xmlns:a16="http://schemas.microsoft.com/office/drawing/2014/main" val="3572699411"/>
                    </a:ext>
                  </a:extLst>
                </a:gridCol>
                <a:gridCol w="3631810">
                  <a:extLst>
                    <a:ext uri="{9D8B030D-6E8A-4147-A177-3AD203B41FA5}">
                      <a16:colId xmlns:a16="http://schemas.microsoft.com/office/drawing/2014/main" val="323415050"/>
                    </a:ext>
                  </a:extLst>
                </a:gridCol>
              </a:tblGrid>
              <a:tr h="113299">
                <a:tc rowSpan="3">
                  <a:txBody>
                    <a:bodyPr/>
                    <a:lstStyle/>
                    <a:p>
                      <a:pPr algn="ctr" fontAlgn="ctr"/>
                      <a:r>
                        <a:rPr lang="es-CO" sz="800" b="1" i="0" u="none" strike="noStrike" dirty="0">
                          <a:solidFill>
                            <a:srgbClr val="000000"/>
                          </a:solidFill>
                          <a:effectLst/>
                          <a:latin typeface="Calibri" panose="020F0502020204030204" pitchFamily="34" charset="0"/>
                        </a:rPr>
                        <a:t>Nombre</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CO" sz="800" b="1" i="0" u="none" strike="noStrike" dirty="0">
                          <a:solidFill>
                            <a:srgbClr val="000000"/>
                          </a:solidFill>
                          <a:effectLst/>
                          <a:latin typeface="Calibri" panose="020F0502020204030204" pitchFamily="34" charset="0"/>
                        </a:rPr>
                        <a:t>Cargo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6">
                  <a:txBody>
                    <a:bodyPr/>
                    <a:lstStyle/>
                    <a:p>
                      <a:pPr algn="ctr" fontAlgn="b"/>
                      <a:r>
                        <a:rPr lang="es-CO" sz="600" b="1" i="0" u="none" strike="noStrike">
                          <a:solidFill>
                            <a:srgbClr val="000000"/>
                          </a:solidFill>
                          <a:effectLst/>
                          <a:latin typeface="Calibri" panose="020F0502020204030204" pitchFamily="34" charset="0"/>
                        </a:rPr>
                        <a:t>SIGEP</a:t>
                      </a:r>
                    </a:p>
                  </a:txBody>
                  <a:tcPr marL="6841" marR="6841" marT="68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3">
                  <a:txBody>
                    <a:bodyPr/>
                    <a:lstStyle/>
                    <a:p>
                      <a:pPr algn="ctr" fontAlgn="ctr"/>
                      <a:r>
                        <a:rPr lang="es-CO" sz="800" b="1" i="0" u="none" strike="noStrike">
                          <a:solidFill>
                            <a:srgbClr val="000000"/>
                          </a:solidFill>
                          <a:effectLst/>
                          <a:latin typeface="Arial" panose="020B0604020202020204" pitchFamily="34" charset="0"/>
                        </a:rPr>
                        <a:t>Observaciones</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1511360"/>
                  </a:ext>
                </a:extLst>
              </a:tr>
              <a:tr h="262004">
                <a:tc vMerge="1">
                  <a:txBody>
                    <a:bodyPr/>
                    <a:lstStyle/>
                    <a:p>
                      <a:endParaRPr lang="es-CO"/>
                    </a:p>
                  </a:txBody>
                  <a:tcPr/>
                </a:tc>
                <a:tc vMerge="1">
                  <a:txBody>
                    <a:bodyPr/>
                    <a:lstStyle/>
                    <a:p>
                      <a:endParaRPr lang="es-CO"/>
                    </a:p>
                  </a:txBody>
                  <a:tcPr/>
                </a:tc>
                <a:tc gridSpan="3">
                  <a:txBody>
                    <a:bodyPr/>
                    <a:lstStyle/>
                    <a:p>
                      <a:pPr algn="ctr" fontAlgn="ctr"/>
                      <a:r>
                        <a:rPr lang="es-ES" sz="800" b="1" i="0" u="none" strike="noStrike">
                          <a:solidFill>
                            <a:srgbClr val="000000"/>
                          </a:solidFill>
                          <a:effectLst/>
                          <a:latin typeface="Arial" panose="020B0604020202020204" pitchFamily="34" charset="0"/>
                        </a:rPr>
                        <a:t>DECLARACIÓN DE BIENES Y RENTA</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gridSpan="3">
                  <a:txBody>
                    <a:bodyPr/>
                    <a:lstStyle/>
                    <a:p>
                      <a:pPr algn="ctr" fontAlgn="ctr"/>
                      <a:r>
                        <a:rPr lang="es-ES" sz="800" b="1" i="0" u="none" strike="noStrike">
                          <a:solidFill>
                            <a:srgbClr val="000000"/>
                          </a:solidFill>
                          <a:effectLst/>
                          <a:latin typeface="Arial" panose="020B0604020202020204" pitchFamily="34" charset="0"/>
                        </a:rPr>
                        <a:t>DECLARACIÓN DE CONFLICTOS DE INTERÉS</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vMerge="1">
                  <a:txBody>
                    <a:bodyPr/>
                    <a:lstStyle/>
                    <a:p>
                      <a:endParaRPr lang="es-CO"/>
                    </a:p>
                  </a:txBody>
                  <a:tcPr/>
                </a:tc>
                <a:extLst>
                  <a:ext uri="{0D108BD9-81ED-4DB2-BD59-A6C34878D82A}">
                    <a16:rowId xmlns:a16="http://schemas.microsoft.com/office/drawing/2014/main" val="152771621"/>
                  </a:ext>
                </a:extLst>
              </a:tr>
              <a:tr h="339897">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000000"/>
                          </a:solidFill>
                          <a:effectLst/>
                          <a:latin typeface="Arial" panose="020B0604020202020204" pitchFamily="34" charset="0"/>
                        </a:rPr>
                        <a:t>Se encuentra publicado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Arial" panose="020B0604020202020204" pitchFamily="34" charset="0"/>
                        </a:rPr>
                        <a:t>Actualizado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dirty="0">
                          <a:solidFill>
                            <a:srgbClr val="000000"/>
                          </a:solidFill>
                          <a:effectLst/>
                          <a:latin typeface="Arial" panose="020B0604020202020204" pitchFamily="34" charset="0"/>
                        </a:rPr>
                        <a:t>Vigencia</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a:solidFill>
                            <a:srgbClr val="000000"/>
                          </a:solidFill>
                          <a:effectLst/>
                          <a:latin typeface="Arial" panose="020B0604020202020204" pitchFamily="34" charset="0"/>
                        </a:rPr>
                        <a:t>Se encuentra publicado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dirty="0">
                          <a:solidFill>
                            <a:srgbClr val="000000"/>
                          </a:solidFill>
                          <a:effectLst/>
                          <a:latin typeface="Arial" panose="020B0604020202020204" pitchFamily="34" charset="0"/>
                        </a:rPr>
                        <a:t>Actualizado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800" b="1" i="0" u="none" strike="noStrike" dirty="0">
                          <a:solidFill>
                            <a:srgbClr val="000000"/>
                          </a:solidFill>
                          <a:effectLst/>
                          <a:latin typeface="Arial" panose="020B0604020202020204" pitchFamily="34" charset="0"/>
                        </a:rPr>
                        <a:t>Fecha</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1312973721"/>
                  </a:ext>
                </a:extLst>
              </a:tr>
              <a:tr h="149059">
                <a:tc>
                  <a:txBody>
                    <a:bodyPr/>
                    <a:lstStyle/>
                    <a:p>
                      <a:pPr algn="l" fontAlgn="ctr"/>
                      <a:r>
                        <a:rPr lang="es-CO" sz="900" b="0" i="0" u="none" strike="noStrike" dirty="0">
                          <a:solidFill>
                            <a:srgbClr val="000000"/>
                          </a:solidFill>
                          <a:effectLst/>
                          <a:latin typeface="Calibri" panose="020F0502020204030204" pitchFamily="34" charset="0"/>
                        </a:rPr>
                        <a:t>Javier Baquero Maldonado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Director general</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2021</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27-feb-23</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Se encuentra Incurso en alguna causal de conflictos de interés según SIDEAP</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662545"/>
                  </a:ext>
                </a:extLst>
              </a:tr>
              <a:tr h="149059">
                <a:tc>
                  <a:txBody>
                    <a:bodyPr/>
                    <a:lstStyle/>
                    <a:p>
                      <a:pPr algn="l" fontAlgn="ctr"/>
                      <a:r>
                        <a:rPr lang="es-CO" sz="900" b="0" i="0" u="none" strike="noStrike">
                          <a:solidFill>
                            <a:srgbClr val="000000"/>
                          </a:solidFill>
                          <a:effectLst/>
                          <a:latin typeface="Calibri" panose="020F0502020204030204" pitchFamily="34" charset="0"/>
                        </a:rPr>
                        <a:t>Cristina Sánchez Herrera</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dirty="0">
                          <a:solidFill>
                            <a:srgbClr val="000000"/>
                          </a:solidFill>
                          <a:effectLst/>
                          <a:latin typeface="Calibri" panose="020F0502020204030204" pitchFamily="34" charset="0"/>
                        </a:rPr>
                        <a:t>Directora de Gestión Corporativa</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2021</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27-mar-23</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348362"/>
                  </a:ext>
                </a:extLst>
              </a:tr>
              <a:tr h="149059">
                <a:tc>
                  <a:txBody>
                    <a:bodyPr/>
                    <a:lstStyle/>
                    <a:p>
                      <a:pPr algn="l" fontAlgn="ctr"/>
                      <a:r>
                        <a:rPr lang="es-CO" sz="900" b="0" i="0" u="none" strike="noStrike">
                          <a:solidFill>
                            <a:srgbClr val="000000"/>
                          </a:solidFill>
                          <a:effectLst/>
                          <a:latin typeface="Calibri" panose="020F0502020204030204" pitchFamily="34" charset="0"/>
                        </a:rPr>
                        <a:t>Ricardo Alberto Serrato Pardo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Director de Reasentamientos</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59292"/>
                  </a:ext>
                </a:extLst>
              </a:tr>
              <a:tr h="291037">
                <a:tc>
                  <a:txBody>
                    <a:bodyPr/>
                    <a:lstStyle/>
                    <a:p>
                      <a:pPr algn="l" fontAlgn="ctr"/>
                      <a:r>
                        <a:rPr lang="es-CO" sz="900" b="0" i="0" u="none" strike="noStrike">
                          <a:solidFill>
                            <a:srgbClr val="000000"/>
                          </a:solidFill>
                          <a:effectLst/>
                          <a:latin typeface="Calibri" panose="020F0502020204030204" pitchFamily="34" charset="0"/>
                        </a:rPr>
                        <a:t>Diana Angélica López Rodriguez</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Directora de Vivienda</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2021</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8-mar-23</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A 30jun2023 aún se encontraba vinculada como Directora de Reasentamientos</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111980"/>
                  </a:ext>
                </a:extLst>
              </a:tr>
              <a:tr h="149059">
                <a:tc>
                  <a:txBody>
                    <a:bodyPr/>
                    <a:lstStyle/>
                    <a:p>
                      <a:pPr algn="l" fontAlgn="ctr"/>
                      <a:r>
                        <a:rPr lang="es-CO" sz="900" b="0" i="0" u="none" strike="noStrike">
                          <a:solidFill>
                            <a:srgbClr val="000000"/>
                          </a:solidFill>
                          <a:effectLst/>
                          <a:latin typeface="Calibri" panose="020F0502020204030204" pitchFamily="34" charset="0"/>
                        </a:rPr>
                        <a:t>Mario Augusto Perez Rodriguez</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Director de Urbanizaciones y Titulación</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2020</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dirty="0">
                          <a:solidFill>
                            <a:srgbClr val="000000"/>
                          </a:solidFill>
                          <a:effectLst/>
                          <a:latin typeface="Calibri" panose="020F0502020204030204" pitchFamily="34" charset="0"/>
                        </a:rPr>
                        <a:t>27-oct-21</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s-ES" sz="900" b="0" i="0" u="none" strike="noStrike">
                          <a:solidFill>
                            <a:srgbClr val="000000"/>
                          </a:solidFill>
                          <a:effectLst/>
                          <a:latin typeface="Calibri" panose="020F0502020204030204" pitchFamily="34" charset="0"/>
                        </a:rPr>
                        <a:t>Desactualizada la información del SIGEP</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29961"/>
                  </a:ext>
                </a:extLst>
              </a:tr>
              <a:tr h="291037">
                <a:tc>
                  <a:txBody>
                    <a:bodyPr/>
                    <a:lstStyle/>
                    <a:p>
                      <a:pPr algn="l" fontAlgn="ctr"/>
                      <a:r>
                        <a:rPr lang="es-CO" sz="900" b="0" i="0" u="none" strike="noStrike">
                          <a:solidFill>
                            <a:srgbClr val="000000"/>
                          </a:solidFill>
                          <a:effectLst/>
                          <a:latin typeface="Calibri" panose="020F0502020204030204" pitchFamily="34" charset="0"/>
                        </a:rPr>
                        <a:t>Laura Marcela Sanguino Gutierrez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Directora de Mejoramiento de Barrios</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2020</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30-jun-22</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s-ES" sz="900" b="0" i="0" u="none" strike="noStrike" dirty="0">
                          <a:solidFill>
                            <a:srgbClr val="000000"/>
                          </a:solidFill>
                          <a:effectLst/>
                          <a:latin typeface="Calibri" panose="020F0502020204030204" pitchFamily="34" charset="0"/>
                        </a:rPr>
                        <a:t>Se recomienda actualizar por la fecha en el SIDEAP, en el SIGEP se encuentra desactualizado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951598"/>
                  </a:ext>
                </a:extLst>
              </a:tr>
              <a:tr h="291037">
                <a:tc>
                  <a:txBody>
                    <a:bodyPr/>
                    <a:lstStyle/>
                    <a:p>
                      <a:pPr algn="l" fontAlgn="ctr"/>
                      <a:r>
                        <a:rPr lang="es-CO" sz="900" b="0" i="0" u="none" strike="noStrike">
                          <a:solidFill>
                            <a:srgbClr val="000000"/>
                          </a:solidFill>
                          <a:effectLst/>
                          <a:latin typeface="Calibri" panose="020F0502020204030204" pitchFamily="34" charset="0"/>
                        </a:rPr>
                        <a:t>Sergio Alvenix Forero Reyes</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Director Jurídico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s-ES" sz="900" b="0" i="0" u="none" strike="noStrike" dirty="0">
                          <a:solidFill>
                            <a:srgbClr val="000000"/>
                          </a:solidFill>
                          <a:effectLst/>
                          <a:latin typeface="Calibri" panose="020F0502020204030204" pitchFamily="34" charset="0"/>
                        </a:rPr>
                        <a:t>No se encuentra información de la CVP en el SIGEP, última actualización en la UAESP 04mar2023</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799747"/>
                  </a:ext>
                </a:extLst>
              </a:tr>
              <a:tr h="291037">
                <a:tc>
                  <a:txBody>
                    <a:bodyPr/>
                    <a:lstStyle/>
                    <a:p>
                      <a:pPr algn="l" fontAlgn="ctr"/>
                      <a:r>
                        <a:rPr lang="es-CO" sz="900" b="0" i="0" u="none" strike="noStrike">
                          <a:solidFill>
                            <a:srgbClr val="000000"/>
                          </a:solidFill>
                          <a:effectLst/>
                          <a:latin typeface="Calibri" panose="020F0502020204030204" pitchFamily="34" charset="0"/>
                        </a:rPr>
                        <a:t>Diana Constanza Ramírez Ardila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Asesora de Control Interno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2020</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9-jun-22</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s-ES" sz="900" b="0" i="0" u="none" strike="noStrike" dirty="0">
                          <a:solidFill>
                            <a:srgbClr val="000000"/>
                          </a:solidFill>
                          <a:effectLst/>
                          <a:latin typeface="Calibri" panose="020F0502020204030204" pitchFamily="34" charset="0"/>
                        </a:rPr>
                        <a:t>Se recomienda actualizar por la fecha en el SIDEAP, en el SIGEP se encuentra desactualizado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218499"/>
                  </a:ext>
                </a:extLst>
              </a:tr>
              <a:tr h="291037">
                <a:tc>
                  <a:txBody>
                    <a:bodyPr/>
                    <a:lstStyle/>
                    <a:p>
                      <a:pPr algn="l" fontAlgn="ctr"/>
                      <a:r>
                        <a:rPr lang="es-CO" sz="900" b="0" i="0" u="none" strike="noStrike">
                          <a:solidFill>
                            <a:srgbClr val="000000"/>
                          </a:solidFill>
                          <a:effectLst/>
                          <a:latin typeface="Calibri" panose="020F0502020204030204" pitchFamily="34" charset="0"/>
                        </a:rPr>
                        <a:t>Catalina Margarita Monica Nagy Patiño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Jefe Oficina Asesora de Planeación</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2020</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10-jun-22</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s-ES" sz="900" b="0" i="0" u="none" strike="noStrike" dirty="0">
                          <a:solidFill>
                            <a:srgbClr val="000000"/>
                          </a:solidFill>
                          <a:effectLst/>
                          <a:latin typeface="Calibri" panose="020F0502020204030204" pitchFamily="34" charset="0"/>
                        </a:rPr>
                        <a:t>Se recomienda actualizar por la fecha en el SIDEAP, en el SIGEP se encuentra desactualizado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037641"/>
                  </a:ext>
                </a:extLst>
              </a:tr>
              <a:tr h="291037">
                <a:tc>
                  <a:txBody>
                    <a:bodyPr/>
                    <a:lstStyle/>
                    <a:p>
                      <a:pPr algn="l" fontAlgn="ctr"/>
                      <a:r>
                        <a:rPr lang="es-CO" sz="900" b="0" i="0" u="none" strike="noStrike">
                          <a:solidFill>
                            <a:srgbClr val="000000"/>
                          </a:solidFill>
                          <a:effectLst/>
                          <a:latin typeface="Calibri" panose="020F0502020204030204" pitchFamily="34" charset="0"/>
                        </a:rPr>
                        <a:t>Lorena Valentina Guerrero Hinestrosa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Jefe Oficina Asesora de Comunicaciones</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s-ES" sz="900" b="0" i="0" u="none" strike="noStrike" dirty="0">
                          <a:solidFill>
                            <a:srgbClr val="000000"/>
                          </a:solidFill>
                          <a:effectLst/>
                          <a:latin typeface="Calibri" panose="020F0502020204030204" pitchFamily="34" charset="0"/>
                        </a:rPr>
                        <a:t>No se encuentran documentos en el SIGEP</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146588"/>
                  </a:ext>
                </a:extLst>
              </a:tr>
              <a:tr h="291037">
                <a:tc>
                  <a:txBody>
                    <a:bodyPr/>
                    <a:lstStyle/>
                    <a:p>
                      <a:pPr algn="l" fontAlgn="ctr"/>
                      <a:r>
                        <a:rPr lang="es-CO" sz="900" b="0" i="0" u="none" strike="noStrike">
                          <a:solidFill>
                            <a:srgbClr val="000000"/>
                          </a:solidFill>
                          <a:effectLst/>
                          <a:latin typeface="Calibri" panose="020F0502020204030204" pitchFamily="34" charset="0"/>
                        </a:rPr>
                        <a:t>María Alcira Camelo Rojas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Jefe Oficina Control Disciplinario Interno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s-ES" sz="900" b="0" i="0" u="none" strike="noStrike" dirty="0">
                          <a:solidFill>
                            <a:srgbClr val="000000"/>
                          </a:solidFill>
                          <a:effectLst/>
                          <a:latin typeface="Calibri" panose="020F0502020204030204" pitchFamily="34" charset="0"/>
                        </a:rPr>
                        <a:t>No se encuentran documentos en el SIGEP, es recomendable actualizar la declaración de bienes y renta en el SIDEAP</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657210"/>
                  </a:ext>
                </a:extLst>
              </a:tr>
              <a:tr h="291037">
                <a:tc>
                  <a:txBody>
                    <a:bodyPr/>
                    <a:lstStyle/>
                    <a:p>
                      <a:pPr algn="l" fontAlgn="ctr"/>
                      <a:r>
                        <a:rPr lang="es-CO" sz="900" b="0" i="0" u="none" strike="noStrike">
                          <a:solidFill>
                            <a:srgbClr val="000000"/>
                          </a:solidFill>
                          <a:effectLst/>
                          <a:latin typeface="Calibri" panose="020F0502020204030204" pitchFamily="34" charset="0"/>
                        </a:rPr>
                        <a:t>Luz Yamile Reyes Bonilla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Jefe Oficina de Tecnología de la Información y las Comunicaciones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s-ES" sz="900" b="0" i="0" u="none" strike="noStrike" dirty="0">
                          <a:solidFill>
                            <a:srgbClr val="000000"/>
                          </a:solidFill>
                          <a:effectLst/>
                          <a:latin typeface="Calibri" panose="020F0502020204030204" pitchFamily="34" charset="0"/>
                        </a:rPr>
                        <a:t>No se encuentra información de la CVP en el SIGEP, última actualización en el DADEP 22oct2023</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925889"/>
                  </a:ext>
                </a:extLst>
              </a:tr>
              <a:tr h="149059">
                <a:tc>
                  <a:txBody>
                    <a:bodyPr/>
                    <a:lstStyle/>
                    <a:p>
                      <a:pPr algn="l" fontAlgn="ctr"/>
                      <a:r>
                        <a:rPr lang="es-CO" sz="900" b="0" i="0" u="none" strike="noStrike">
                          <a:solidFill>
                            <a:srgbClr val="000000"/>
                          </a:solidFill>
                          <a:effectLst/>
                          <a:latin typeface="Calibri" panose="020F0502020204030204" pitchFamily="34" charset="0"/>
                        </a:rPr>
                        <a:t>Yonathan Andrés Trujillo Arias</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Subdirector Financiero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2021</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Si</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16-abr-23</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dirty="0">
                          <a:solidFill>
                            <a:srgbClr val="000000"/>
                          </a:solidFill>
                          <a:effectLst/>
                          <a:latin typeface="Calibri" panose="020F0502020204030204" pitchFamily="34" charset="0"/>
                        </a:rPr>
                        <a:t> </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105330"/>
                  </a:ext>
                </a:extLst>
              </a:tr>
              <a:tr h="149059">
                <a:tc>
                  <a:txBody>
                    <a:bodyPr/>
                    <a:lstStyle/>
                    <a:p>
                      <a:pPr algn="l" fontAlgn="ctr"/>
                      <a:r>
                        <a:rPr lang="es-CO" sz="900" b="0" i="0" u="none" strike="noStrike">
                          <a:solidFill>
                            <a:srgbClr val="000000"/>
                          </a:solidFill>
                          <a:effectLst/>
                          <a:latin typeface="Calibri" panose="020F0502020204030204" pitchFamily="34" charset="0"/>
                        </a:rPr>
                        <a:t> Adriana Bautista Quiroga</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Calibri" panose="020F0502020204030204" pitchFamily="34" charset="0"/>
                        </a:rPr>
                        <a:t>Subdirectora Administrativa</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CO" sz="900" b="0" i="0" u="none" strike="noStrike">
                          <a:solidFill>
                            <a:srgbClr val="000000"/>
                          </a:solidFill>
                          <a:effectLst/>
                          <a:latin typeface="Calibri" panose="020F0502020204030204" pitchFamily="34" charset="0"/>
                        </a:rPr>
                        <a:t>No</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s-ES" sz="900" b="0" i="0" u="none" strike="noStrike" dirty="0">
                          <a:solidFill>
                            <a:srgbClr val="000000"/>
                          </a:solidFill>
                          <a:effectLst/>
                          <a:latin typeface="Calibri" panose="020F0502020204030204" pitchFamily="34" charset="0"/>
                        </a:rPr>
                        <a:t>No se encuentran documentos en el SIGEP</a:t>
                      </a:r>
                    </a:p>
                  </a:txBody>
                  <a:tcPr marL="6841" marR="6841" marT="68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148882"/>
                  </a:ext>
                </a:extLst>
              </a:tr>
            </a:tbl>
          </a:graphicData>
        </a:graphic>
      </p:graphicFrame>
    </p:spTree>
    <p:extLst>
      <p:ext uri="{BB962C8B-B14F-4D97-AF65-F5344CB8AC3E}">
        <p14:creationId xmlns:p14="http://schemas.microsoft.com/office/powerpoint/2010/main" val="1936010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209800" y="552210"/>
            <a:ext cx="7772400" cy="8579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s-ES" sz="3600" b="1" dirty="0">
              <a:solidFill>
                <a:prstClr val="white"/>
              </a:solidFill>
              <a:latin typeface="Arial Narrow"/>
              <a:cs typeface="Arial Narrow"/>
            </a:endParaRPr>
          </a:p>
        </p:txBody>
      </p:sp>
      <p:sp>
        <p:nvSpPr>
          <p:cNvPr id="5" name="Título 1"/>
          <p:cNvSpPr txBox="1">
            <a:spLocks/>
          </p:cNvSpPr>
          <p:nvPr/>
        </p:nvSpPr>
        <p:spPr>
          <a:xfrm>
            <a:off x="2076576" y="5791689"/>
            <a:ext cx="7772400" cy="857913"/>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ES" sz="6000" b="1" dirty="0">
                <a:solidFill>
                  <a:prstClr val="white"/>
                </a:solidFill>
                <a:latin typeface="Museo Sans Condensed 900" charset="0"/>
                <a:ea typeface="Museo Sans Condensed 900" charset="0"/>
                <a:cs typeface="Museo Sans Condensed 900" charset="0"/>
              </a:rPr>
              <a:t>GRACIAS</a:t>
            </a:r>
          </a:p>
        </p:txBody>
      </p:sp>
    </p:spTree>
    <p:extLst>
      <p:ext uri="{BB962C8B-B14F-4D97-AF65-F5344CB8AC3E}">
        <p14:creationId xmlns:p14="http://schemas.microsoft.com/office/powerpoint/2010/main" val="110822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ángulo 59">
            <a:extLst>
              <a:ext uri="{FF2B5EF4-FFF2-40B4-BE49-F238E27FC236}">
                <a16:creationId xmlns:a16="http://schemas.microsoft.com/office/drawing/2014/main" id="{94989AE0-35F7-4A6B-A88C-39D632B8CE2A}"/>
              </a:ext>
            </a:extLst>
          </p:cNvPr>
          <p:cNvSpPr/>
          <p:nvPr/>
        </p:nvSpPr>
        <p:spPr>
          <a:xfrm>
            <a:off x="724278" y="2415764"/>
            <a:ext cx="8202437"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buClr>
                <a:srgbClr val="00B050"/>
              </a:buClr>
            </a:pPr>
            <a:r>
              <a:rPr lang="es-ES" sz="3600" b="1" dirty="0" smtClean="0">
                <a:solidFill>
                  <a:srgbClr val="00B050"/>
                </a:solidFill>
              </a:rPr>
              <a:t>3. </a:t>
            </a:r>
            <a:r>
              <a:rPr lang="es-ES" sz="3600" b="1" dirty="0" smtClean="0">
                <a:solidFill>
                  <a:schemeClr val="bg1">
                    <a:lumMod val="50000"/>
                  </a:schemeClr>
                </a:solidFill>
              </a:rPr>
              <a:t>Cumplimiento </a:t>
            </a:r>
            <a:r>
              <a:rPr lang="es-ES" sz="3600" b="1" dirty="0">
                <a:solidFill>
                  <a:schemeClr val="bg1">
                    <a:lumMod val="50000"/>
                  </a:schemeClr>
                </a:solidFill>
              </a:rPr>
              <a:t>Plan Anual de Auditorías 30 de junio del  2023</a:t>
            </a:r>
          </a:p>
        </p:txBody>
      </p:sp>
      <p:grpSp>
        <p:nvGrpSpPr>
          <p:cNvPr id="3" name="Agrupar 1"/>
          <p:cNvGrpSpPr/>
          <p:nvPr/>
        </p:nvGrpSpPr>
        <p:grpSpPr>
          <a:xfrm>
            <a:off x="7970874" y="0"/>
            <a:ext cx="4221126" cy="6858000"/>
            <a:chOff x="4922874" y="0"/>
            <a:chExt cx="4221126" cy="6858000"/>
          </a:xfrm>
        </p:grpSpPr>
        <p:pic>
          <p:nvPicPr>
            <p:cNvPr id="4"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Tree>
    <p:extLst>
      <p:ext uri="{BB962C8B-B14F-4D97-AF65-F5344CB8AC3E}">
        <p14:creationId xmlns:p14="http://schemas.microsoft.com/office/powerpoint/2010/main" val="104322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262EF14-B314-3CE0-7A25-6DC7A7FBEB1F}"/>
              </a:ext>
            </a:extLst>
          </p:cNvPr>
          <p:cNvGraphicFramePr>
            <a:graphicFrameLocks noGrp="1"/>
          </p:cNvGraphicFramePr>
          <p:nvPr>
            <p:extLst>
              <p:ext uri="{D42A27DB-BD31-4B8C-83A1-F6EECF244321}">
                <p14:modId xmlns:p14="http://schemas.microsoft.com/office/powerpoint/2010/main" val="3509625115"/>
              </p:ext>
            </p:extLst>
          </p:nvPr>
        </p:nvGraphicFramePr>
        <p:xfrm>
          <a:off x="8275392" y="787056"/>
          <a:ext cx="3354731" cy="1850058"/>
        </p:xfrm>
        <a:graphic>
          <a:graphicData uri="http://schemas.openxmlformats.org/drawingml/2006/table">
            <a:tbl>
              <a:tblPr/>
              <a:tblGrid>
                <a:gridCol w="3354731">
                  <a:extLst>
                    <a:ext uri="{9D8B030D-6E8A-4147-A177-3AD203B41FA5}">
                      <a16:colId xmlns:a16="http://schemas.microsoft.com/office/drawing/2014/main" val="3236123914"/>
                    </a:ext>
                  </a:extLst>
                </a:gridCol>
              </a:tblGrid>
              <a:tr h="141952">
                <a:tc>
                  <a:txBody>
                    <a:bodyPr/>
                    <a:lstStyle/>
                    <a:p>
                      <a:pPr algn="l" fontAlgn="b"/>
                      <a:r>
                        <a:rPr lang="es-ES" sz="900" b="1" i="0" u="none" strike="noStrike" dirty="0">
                          <a:solidFill>
                            <a:srgbClr val="000000"/>
                          </a:solidFill>
                          <a:effectLst/>
                          <a:latin typeface="Calibri" panose="020F0502020204030204" pitchFamily="34" charset="0"/>
                        </a:rPr>
                        <a:t>ENERO (14)</a:t>
                      </a:r>
                      <a:endParaRPr lang="es-CO" sz="9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406744"/>
                  </a:ext>
                </a:extLst>
              </a:tr>
              <a:tr h="156218">
                <a:tc>
                  <a:txBody>
                    <a:bodyPr/>
                    <a:lstStyle/>
                    <a:p>
                      <a:pPr algn="l" fontAlgn="b"/>
                      <a:r>
                        <a:rPr lang="es-ES" sz="900" b="0" i="0" u="none" strike="noStrike" dirty="0">
                          <a:solidFill>
                            <a:srgbClr val="000000"/>
                          </a:solidFill>
                          <a:effectLst/>
                          <a:latin typeface="Calibri" panose="020F0502020204030204" pitchFamily="34" charset="0"/>
                        </a:rPr>
                        <a:t>Evaluación Independiente Estado del Sistema de Control Interno</a:t>
                      </a:r>
                    </a:p>
                  </a:txBody>
                  <a:tcPr marL="55045" marR="0" marT="0" marB="0" anchor="b">
                    <a:lnL>
                      <a:noFill/>
                    </a:lnL>
                    <a:lnR>
                      <a:noFill/>
                    </a:lnR>
                    <a:lnT w="6350" cap="flat" cmpd="sng" algn="ctr">
                      <a:solidFill>
                        <a:srgbClr val="9BC2E6"/>
                      </a:solidFill>
                      <a:prstDash val="solid"/>
                      <a:round/>
                      <a:headEnd type="none" w="med" len="med"/>
                      <a:tailEnd type="none" w="med" len="med"/>
                    </a:lnT>
                    <a:lnB>
                      <a:noFill/>
                    </a:lnB>
                  </a:tcPr>
                </a:tc>
                <a:extLst>
                  <a:ext uri="{0D108BD9-81ED-4DB2-BD59-A6C34878D82A}">
                    <a16:rowId xmlns:a16="http://schemas.microsoft.com/office/drawing/2014/main" val="4109069857"/>
                  </a:ext>
                </a:extLst>
              </a:tr>
              <a:tr h="141952">
                <a:tc>
                  <a:txBody>
                    <a:bodyPr/>
                    <a:lstStyle/>
                    <a:p>
                      <a:pPr algn="l" fontAlgn="b"/>
                      <a:r>
                        <a:rPr lang="es-ES" sz="900" b="0" i="0" u="none" strike="noStrike" dirty="0">
                          <a:solidFill>
                            <a:srgbClr val="000000"/>
                          </a:solidFill>
                          <a:effectLst/>
                          <a:latin typeface="Calibri" panose="020F0502020204030204" pitchFamily="34" charset="0"/>
                        </a:rPr>
                        <a:t>Evaluación Institucional por Dependencias (12 Dependencias)</a:t>
                      </a:r>
                    </a:p>
                  </a:txBody>
                  <a:tcPr marL="55045" marR="0" marT="0" marB="0" anchor="b">
                    <a:lnL>
                      <a:noFill/>
                    </a:lnL>
                    <a:lnR>
                      <a:noFill/>
                    </a:lnR>
                    <a:lnT>
                      <a:noFill/>
                    </a:lnT>
                    <a:lnB>
                      <a:noFill/>
                    </a:lnB>
                  </a:tcPr>
                </a:tc>
                <a:extLst>
                  <a:ext uri="{0D108BD9-81ED-4DB2-BD59-A6C34878D82A}">
                    <a16:rowId xmlns:a16="http://schemas.microsoft.com/office/drawing/2014/main" val="3333885464"/>
                  </a:ext>
                </a:extLst>
              </a:tr>
              <a:tr h="141952">
                <a:tc>
                  <a:txBody>
                    <a:bodyPr/>
                    <a:lstStyle/>
                    <a:p>
                      <a:pPr algn="l" fontAlgn="b"/>
                      <a:r>
                        <a:rPr lang="es-ES" sz="900" b="0" i="0" u="none" strike="noStrike" dirty="0">
                          <a:solidFill>
                            <a:srgbClr val="000000"/>
                          </a:solidFill>
                          <a:effectLst/>
                          <a:latin typeface="Calibri" panose="020F0502020204030204" pitchFamily="34" charset="0"/>
                        </a:rPr>
                        <a:t>Seguimiento a la Gestión de los Comités de Conciliación</a:t>
                      </a:r>
                    </a:p>
                  </a:txBody>
                  <a:tcPr marL="55045" marR="0" marT="0" marB="0" anchor="b">
                    <a:lnL>
                      <a:noFill/>
                    </a:lnL>
                    <a:lnR>
                      <a:noFill/>
                    </a:lnR>
                    <a:lnT>
                      <a:noFill/>
                    </a:lnT>
                    <a:lnB>
                      <a:noFill/>
                    </a:lnB>
                  </a:tcPr>
                </a:tc>
                <a:extLst>
                  <a:ext uri="{0D108BD9-81ED-4DB2-BD59-A6C34878D82A}">
                    <a16:rowId xmlns:a16="http://schemas.microsoft.com/office/drawing/2014/main" val="3533543149"/>
                  </a:ext>
                </a:extLst>
              </a:tr>
              <a:tr h="141952">
                <a:tc>
                  <a:txBody>
                    <a:bodyPr/>
                    <a:lstStyle/>
                    <a:p>
                      <a:pPr algn="l" fontAlgn="b"/>
                      <a:r>
                        <a:rPr lang="es-ES" sz="900" b="0" i="0" u="none" strike="noStrike" dirty="0">
                          <a:solidFill>
                            <a:srgbClr val="000000"/>
                          </a:solidFill>
                          <a:effectLst/>
                          <a:latin typeface="Calibri" panose="020F0502020204030204" pitchFamily="34" charset="0"/>
                        </a:rPr>
                        <a:t>Seguimiento a las medidas de Austeridad en el Gasto Público</a:t>
                      </a:r>
                    </a:p>
                  </a:txBody>
                  <a:tcPr marL="55045" marR="0" marT="0" marB="0" anchor="b">
                    <a:lnL>
                      <a:noFill/>
                    </a:lnL>
                    <a:lnR>
                      <a:noFill/>
                    </a:lnR>
                    <a:lnT>
                      <a:noFill/>
                    </a:lnT>
                    <a:lnB>
                      <a:noFill/>
                    </a:lnB>
                  </a:tcPr>
                </a:tc>
                <a:extLst>
                  <a:ext uri="{0D108BD9-81ED-4DB2-BD59-A6C34878D82A}">
                    <a16:rowId xmlns:a16="http://schemas.microsoft.com/office/drawing/2014/main" val="1054167330"/>
                  </a:ext>
                </a:extLst>
              </a:tr>
              <a:tr h="141952">
                <a:tc>
                  <a:txBody>
                    <a:bodyPr/>
                    <a:lstStyle/>
                    <a:p>
                      <a:pPr algn="l" fontAlgn="b"/>
                      <a:r>
                        <a:rPr lang="es-CO" sz="900" b="0" i="0" u="none" strike="noStrike" dirty="0">
                          <a:solidFill>
                            <a:srgbClr val="000000"/>
                          </a:solidFill>
                          <a:effectLst/>
                          <a:latin typeface="Calibri" panose="020F0502020204030204" pitchFamily="34" charset="0"/>
                        </a:rPr>
                        <a:t>Seguimiento al contingente judicial (SIPROJ)</a:t>
                      </a:r>
                    </a:p>
                  </a:txBody>
                  <a:tcPr marL="55045" marR="0" marT="0" marB="0" anchor="b">
                    <a:lnL>
                      <a:noFill/>
                    </a:lnL>
                    <a:lnR>
                      <a:noFill/>
                    </a:lnR>
                    <a:lnT>
                      <a:noFill/>
                    </a:lnT>
                    <a:lnB>
                      <a:noFill/>
                    </a:lnB>
                  </a:tcPr>
                </a:tc>
                <a:extLst>
                  <a:ext uri="{0D108BD9-81ED-4DB2-BD59-A6C34878D82A}">
                    <a16:rowId xmlns:a16="http://schemas.microsoft.com/office/drawing/2014/main" val="387254024"/>
                  </a:ext>
                </a:extLst>
              </a:tr>
              <a:tr h="141952">
                <a:tc>
                  <a:txBody>
                    <a:bodyPr/>
                    <a:lstStyle/>
                    <a:p>
                      <a:pPr algn="l" fontAlgn="b"/>
                      <a:r>
                        <a:rPr lang="es-ES" sz="900" b="0" i="0" u="none" strike="noStrike" dirty="0">
                          <a:solidFill>
                            <a:srgbClr val="000000"/>
                          </a:solidFill>
                          <a:effectLst/>
                          <a:latin typeface="Calibri" panose="020F0502020204030204" pitchFamily="34" charset="0"/>
                        </a:rPr>
                        <a:t>Seguimiento Mapa de Riesgos de Corrupción- PAAC</a:t>
                      </a:r>
                    </a:p>
                  </a:txBody>
                  <a:tcPr marL="55045" marR="0" marT="0" marB="0" anchor="b">
                    <a:lnL>
                      <a:noFill/>
                    </a:lnL>
                    <a:lnR>
                      <a:noFill/>
                    </a:lnR>
                    <a:lnT>
                      <a:noFill/>
                    </a:lnT>
                    <a:lnB>
                      <a:noFill/>
                    </a:lnB>
                  </a:tcPr>
                </a:tc>
                <a:extLst>
                  <a:ext uri="{0D108BD9-81ED-4DB2-BD59-A6C34878D82A}">
                    <a16:rowId xmlns:a16="http://schemas.microsoft.com/office/drawing/2014/main" val="765575220"/>
                  </a:ext>
                </a:extLst>
              </a:tr>
              <a:tr h="123530">
                <a:tc>
                  <a:txBody>
                    <a:bodyPr/>
                    <a:lstStyle/>
                    <a:p>
                      <a:pPr algn="l" fontAlgn="b"/>
                      <a:r>
                        <a:rPr lang="es-ES" sz="900" b="0" i="0" u="none" strike="noStrike" dirty="0">
                          <a:solidFill>
                            <a:srgbClr val="000000"/>
                          </a:solidFill>
                          <a:effectLst/>
                          <a:latin typeface="Calibri" panose="020F0502020204030204" pitchFamily="34" charset="0"/>
                        </a:rPr>
                        <a:t>Seguimiento PAA y Presentación Comité ICI</a:t>
                      </a:r>
                    </a:p>
                  </a:txBody>
                  <a:tcPr marL="55045" marR="0" marT="0" marB="0" anchor="b">
                    <a:lnL>
                      <a:noFill/>
                    </a:lnL>
                    <a:lnR>
                      <a:noFill/>
                    </a:lnR>
                    <a:lnT>
                      <a:noFill/>
                    </a:lnT>
                    <a:lnB>
                      <a:noFill/>
                    </a:lnB>
                  </a:tcPr>
                </a:tc>
                <a:extLst>
                  <a:ext uri="{0D108BD9-81ED-4DB2-BD59-A6C34878D82A}">
                    <a16:rowId xmlns:a16="http://schemas.microsoft.com/office/drawing/2014/main" val="585262222"/>
                  </a:ext>
                </a:extLst>
              </a:tr>
              <a:tr h="123530">
                <a:tc>
                  <a:txBody>
                    <a:bodyPr/>
                    <a:lstStyle/>
                    <a:p>
                      <a:pPr algn="l" fontAlgn="b"/>
                      <a:r>
                        <a:rPr lang="es-ES" sz="900" b="0" i="0" u="none" strike="noStrike" dirty="0">
                          <a:solidFill>
                            <a:srgbClr val="000000"/>
                          </a:solidFill>
                          <a:effectLst/>
                          <a:latin typeface="Calibri" panose="020F0502020204030204" pitchFamily="34" charset="0"/>
                        </a:rPr>
                        <a:t>Seguimiento Plan Anticorrupción y Atención al Ciudadano -PAAC</a:t>
                      </a:r>
                    </a:p>
                  </a:txBody>
                  <a:tcPr marL="55045" marR="0" marT="0" marB="0" anchor="b">
                    <a:lnL>
                      <a:noFill/>
                    </a:lnL>
                    <a:lnR>
                      <a:noFill/>
                    </a:lnR>
                    <a:lnT>
                      <a:noFill/>
                    </a:lnT>
                    <a:lnB>
                      <a:noFill/>
                    </a:lnB>
                  </a:tcPr>
                </a:tc>
                <a:extLst>
                  <a:ext uri="{0D108BD9-81ED-4DB2-BD59-A6C34878D82A}">
                    <a16:rowId xmlns:a16="http://schemas.microsoft.com/office/drawing/2014/main" val="2273290008"/>
                  </a:ext>
                </a:extLst>
              </a:tr>
              <a:tr h="14195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CO" sz="900" b="0" i="0" u="none" strike="noStrike" dirty="0">
                          <a:solidFill>
                            <a:srgbClr val="000000"/>
                          </a:solidFill>
                          <a:effectLst/>
                          <a:latin typeface="Calibri" panose="020F0502020204030204" pitchFamily="34" charset="0"/>
                        </a:rPr>
                        <a:t>Revisión Informe Gestión Judicial</a:t>
                      </a:r>
                    </a:p>
                  </a:txBody>
                  <a:tcPr marL="55045" marR="0" marT="0" marB="0" anchor="b">
                    <a:lnL>
                      <a:noFill/>
                    </a:lnL>
                    <a:lnR>
                      <a:noFill/>
                    </a:lnR>
                    <a:lnT>
                      <a:noFill/>
                    </a:lnT>
                    <a:lnB>
                      <a:noFill/>
                    </a:lnB>
                  </a:tcPr>
                </a:tc>
                <a:extLst>
                  <a:ext uri="{0D108BD9-81ED-4DB2-BD59-A6C34878D82A}">
                    <a16:rowId xmlns:a16="http://schemas.microsoft.com/office/drawing/2014/main" val="1300195184"/>
                  </a:ext>
                </a:extLst>
              </a:tr>
              <a:tr h="14195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ES" sz="900" b="0" i="0" u="none" strike="noStrike" dirty="0">
                          <a:solidFill>
                            <a:srgbClr val="000000"/>
                          </a:solidFill>
                          <a:effectLst/>
                          <a:latin typeface="Calibri" panose="020F0502020204030204" pitchFamily="34" charset="0"/>
                        </a:rPr>
                        <a:t>Informe Presupuestal a la Personería</a:t>
                      </a:r>
                    </a:p>
                  </a:txBody>
                  <a:tcPr marL="55045" marR="0" marT="0" marB="0" anchor="b">
                    <a:lnL>
                      <a:noFill/>
                    </a:lnL>
                    <a:lnR>
                      <a:noFill/>
                    </a:lnR>
                    <a:lnT>
                      <a:noFill/>
                    </a:lnT>
                    <a:lnB>
                      <a:noFill/>
                    </a:lnB>
                  </a:tcPr>
                </a:tc>
                <a:extLst>
                  <a:ext uri="{0D108BD9-81ED-4DB2-BD59-A6C34878D82A}">
                    <a16:rowId xmlns:a16="http://schemas.microsoft.com/office/drawing/2014/main" val="4006283558"/>
                  </a:ext>
                </a:extLst>
              </a:tr>
              <a:tr h="141952">
                <a:tc>
                  <a:txBody>
                    <a:bodyPr/>
                    <a:lstStyle/>
                    <a:p>
                      <a:pPr algn="l" fontAlgn="b"/>
                      <a:r>
                        <a:rPr lang="es-CO" sz="900" b="0" i="0" u="none" strike="noStrike" dirty="0">
                          <a:solidFill>
                            <a:srgbClr val="000000"/>
                          </a:solidFill>
                          <a:effectLst/>
                          <a:latin typeface="Calibri" panose="020F0502020204030204" pitchFamily="34" charset="0"/>
                        </a:rPr>
                        <a:t>Rendición Cuenta Mensual – Contratación, Deuda</a:t>
                      </a:r>
                      <a:r>
                        <a:rPr lang="es-CO" sz="900" b="0" i="0" u="none" strike="noStrike" baseline="0" dirty="0">
                          <a:solidFill>
                            <a:srgbClr val="000000"/>
                          </a:solidFill>
                          <a:effectLst/>
                          <a:latin typeface="Calibri" panose="020F0502020204030204" pitchFamily="34" charset="0"/>
                        </a:rPr>
                        <a:t> y </a:t>
                      </a:r>
                      <a:r>
                        <a:rPr lang="es-CO" sz="900" b="0" i="0" u="none" strike="noStrike" baseline="0" dirty="0" err="1">
                          <a:solidFill>
                            <a:srgbClr val="000000"/>
                          </a:solidFill>
                          <a:effectLst/>
                          <a:latin typeface="Calibri" panose="020F0502020204030204" pitchFamily="34" charset="0"/>
                        </a:rPr>
                        <a:t>Ppto</a:t>
                      </a:r>
                      <a:r>
                        <a:rPr lang="es-CO" sz="900" b="0" i="0" u="none" strike="noStrike" baseline="0" dirty="0">
                          <a:solidFill>
                            <a:srgbClr val="000000"/>
                          </a:solidFill>
                          <a:effectLst/>
                          <a:latin typeface="Calibri" panose="020F0502020204030204" pitchFamily="34" charset="0"/>
                        </a:rPr>
                        <a:t> (3)</a:t>
                      </a:r>
                      <a:endParaRPr lang="es-CO" sz="900" b="0" i="0" u="none" strike="noStrike" dirty="0">
                        <a:solidFill>
                          <a:srgbClr val="000000"/>
                        </a:solidFill>
                        <a:effectLst/>
                        <a:latin typeface="Calibri" panose="020F0502020204030204" pitchFamily="34" charset="0"/>
                      </a:endParaRPr>
                    </a:p>
                  </a:txBody>
                  <a:tcPr marL="55045" marR="0" marT="0" marB="0" anchor="b">
                    <a:lnL>
                      <a:noFill/>
                    </a:lnL>
                    <a:lnR>
                      <a:noFill/>
                    </a:lnR>
                    <a:lnT>
                      <a:noFill/>
                    </a:lnT>
                    <a:lnB>
                      <a:noFill/>
                    </a:lnB>
                  </a:tcPr>
                </a:tc>
                <a:extLst>
                  <a:ext uri="{0D108BD9-81ED-4DB2-BD59-A6C34878D82A}">
                    <a16:rowId xmlns:a16="http://schemas.microsoft.com/office/drawing/2014/main" val="2275486011"/>
                  </a:ext>
                </a:extLst>
              </a:tr>
              <a:tr h="141952">
                <a:tc>
                  <a:txBody>
                    <a:bodyPr/>
                    <a:lstStyle/>
                    <a:p>
                      <a:pPr algn="l" fontAlgn="b"/>
                      <a:r>
                        <a:rPr lang="es-ES" sz="900" b="0" i="0" u="none" strike="noStrike" dirty="0">
                          <a:solidFill>
                            <a:srgbClr val="000000"/>
                          </a:solidFill>
                          <a:effectLst/>
                          <a:latin typeface="Calibri" panose="020F0502020204030204" pitchFamily="34" charset="0"/>
                        </a:rPr>
                        <a:t>Reporte SIRECI - Delitos Contra la Administración Pública</a:t>
                      </a:r>
                    </a:p>
                  </a:txBody>
                  <a:tcPr marL="55045" marR="0" marT="0" marB="0" anchor="b">
                    <a:lnL>
                      <a:noFill/>
                    </a:lnL>
                    <a:lnR>
                      <a:noFill/>
                    </a:lnR>
                    <a:lnT>
                      <a:noFill/>
                    </a:lnT>
                    <a:lnB>
                      <a:noFill/>
                    </a:lnB>
                  </a:tcPr>
                </a:tc>
                <a:extLst>
                  <a:ext uri="{0D108BD9-81ED-4DB2-BD59-A6C34878D82A}">
                    <a16:rowId xmlns:a16="http://schemas.microsoft.com/office/drawing/2014/main" val="843760358"/>
                  </a:ext>
                </a:extLst>
              </a:tr>
            </a:tbl>
          </a:graphicData>
        </a:graphic>
      </p:graphicFrame>
      <p:graphicFrame>
        <p:nvGraphicFramePr>
          <p:cNvPr id="5" name="Tabla 4">
            <a:extLst>
              <a:ext uri="{FF2B5EF4-FFF2-40B4-BE49-F238E27FC236}">
                <a16:creationId xmlns:a16="http://schemas.microsoft.com/office/drawing/2014/main" id="{FF4194E3-3F2F-EC89-2D5C-7CA5BE19D553}"/>
              </a:ext>
            </a:extLst>
          </p:cNvPr>
          <p:cNvGraphicFramePr>
            <a:graphicFrameLocks noGrp="1"/>
          </p:cNvGraphicFramePr>
          <p:nvPr>
            <p:extLst>
              <p:ext uri="{D42A27DB-BD31-4B8C-83A1-F6EECF244321}">
                <p14:modId xmlns:p14="http://schemas.microsoft.com/office/powerpoint/2010/main" val="1809798875"/>
              </p:ext>
            </p:extLst>
          </p:nvPr>
        </p:nvGraphicFramePr>
        <p:xfrm>
          <a:off x="8275392" y="2663836"/>
          <a:ext cx="3354731" cy="2071602"/>
        </p:xfrm>
        <a:graphic>
          <a:graphicData uri="http://schemas.openxmlformats.org/drawingml/2006/table">
            <a:tbl>
              <a:tblPr/>
              <a:tblGrid>
                <a:gridCol w="3354731">
                  <a:extLst>
                    <a:ext uri="{9D8B030D-6E8A-4147-A177-3AD203B41FA5}">
                      <a16:colId xmlns:a16="http://schemas.microsoft.com/office/drawing/2014/main" val="3209684142"/>
                    </a:ext>
                  </a:extLst>
                </a:gridCol>
              </a:tblGrid>
              <a:tr h="159354">
                <a:tc>
                  <a:txBody>
                    <a:bodyPr/>
                    <a:lstStyle/>
                    <a:p>
                      <a:pPr algn="l" fontAlgn="b"/>
                      <a:r>
                        <a:rPr lang="es-ES" sz="900" b="1" i="0" u="none" strike="noStrike" dirty="0">
                          <a:solidFill>
                            <a:srgbClr val="000000"/>
                          </a:solidFill>
                          <a:effectLst/>
                          <a:latin typeface="Calibri" panose="020F0502020204030204" pitchFamily="34" charset="0"/>
                        </a:rPr>
                        <a:t>FEBRERO (7)</a:t>
                      </a:r>
                      <a:endParaRPr lang="es-CO" sz="9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7045415"/>
                  </a:ext>
                </a:extLst>
              </a:tr>
              <a:tr h="159354">
                <a:tc>
                  <a:txBody>
                    <a:bodyPr/>
                    <a:lstStyle/>
                    <a:p>
                      <a:pPr algn="l" fontAlgn="b"/>
                      <a:r>
                        <a:rPr lang="es-CO" sz="900" b="0" i="0" u="none" strike="noStrike" dirty="0">
                          <a:solidFill>
                            <a:srgbClr val="000000"/>
                          </a:solidFill>
                          <a:effectLst/>
                          <a:latin typeface="Calibri" panose="020F0502020204030204" pitchFamily="34" charset="0"/>
                        </a:rPr>
                        <a:t>Evaluación Control Interno Contable</a:t>
                      </a:r>
                    </a:p>
                  </a:txBody>
                  <a:tcPr marL="55045" marR="0" marT="0" marB="0" anchor="b">
                    <a:lnL>
                      <a:noFill/>
                    </a:lnL>
                    <a:lnR>
                      <a:noFill/>
                    </a:lnR>
                    <a:lnT w="6350" cap="flat" cmpd="sng" algn="ctr">
                      <a:solidFill>
                        <a:srgbClr val="9BC2E6"/>
                      </a:solidFill>
                      <a:prstDash val="solid"/>
                      <a:round/>
                      <a:headEnd type="none" w="med" len="med"/>
                      <a:tailEnd type="none" w="med" len="med"/>
                    </a:lnT>
                    <a:lnB>
                      <a:noFill/>
                    </a:lnB>
                  </a:tcPr>
                </a:tc>
                <a:extLst>
                  <a:ext uri="{0D108BD9-81ED-4DB2-BD59-A6C34878D82A}">
                    <a16:rowId xmlns:a16="http://schemas.microsoft.com/office/drawing/2014/main" val="3516131236"/>
                  </a:ext>
                </a:extLst>
              </a:tr>
              <a:tr h="159354">
                <a:tc>
                  <a:txBody>
                    <a:bodyPr/>
                    <a:lstStyle/>
                    <a:p>
                      <a:pPr algn="l" fontAlgn="b"/>
                      <a:r>
                        <a:rPr lang="es-ES" sz="900" b="0" i="0" u="none" strike="noStrike" dirty="0">
                          <a:solidFill>
                            <a:srgbClr val="000000"/>
                          </a:solidFill>
                          <a:effectLst/>
                          <a:latin typeface="Calibri" panose="020F0502020204030204" pitchFamily="34" charset="0"/>
                        </a:rPr>
                        <a:t>Informe Presupuestal a la Personería</a:t>
                      </a:r>
                    </a:p>
                  </a:txBody>
                  <a:tcPr marL="55045" marR="0" marT="0" marB="0" anchor="b">
                    <a:lnL>
                      <a:noFill/>
                    </a:lnL>
                    <a:lnR>
                      <a:noFill/>
                    </a:lnR>
                    <a:lnT>
                      <a:noFill/>
                    </a:lnT>
                    <a:lnB>
                      <a:noFill/>
                    </a:lnB>
                  </a:tcPr>
                </a:tc>
                <a:extLst>
                  <a:ext uri="{0D108BD9-81ED-4DB2-BD59-A6C34878D82A}">
                    <a16:rowId xmlns:a16="http://schemas.microsoft.com/office/drawing/2014/main" val="1716307560"/>
                  </a:ext>
                </a:extLst>
              </a:tr>
              <a:tr h="159354">
                <a:tc>
                  <a:txBody>
                    <a:bodyPr/>
                    <a:lstStyle/>
                    <a:p>
                      <a:pPr algn="l" fontAlgn="b"/>
                      <a:r>
                        <a:rPr lang="es-CO" sz="900" b="0" i="0" u="none" strike="noStrike" dirty="0">
                          <a:solidFill>
                            <a:srgbClr val="000000"/>
                          </a:solidFill>
                          <a:effectLst/>
                          <a:latin typeface="Calibri" panose="020F0502020204030204" pitchFamily="34" charset="0"/>
                        </a:rPr>
                        <a:t>Rendición Cuenta Mensual – Contratación, Deuda Pública y </a:t>
                      </a:r>
                      <a:r>
                        <a:rPr lang="es-CO" sz="900" b="0" i="0" u="none" strike="noStrike" dirty="0" err="1">
                          <a:solidFill>
                            <a:srgbClr val="000000"/>
                          </a:solidFill>
                          <a:effectLst/>
                          <a:latin typeface="Calibri" panose="020F0502020204030204" pitchFamily="34" charset="0"/>
                        </a:rPr>
                        <a:t>Ppto</a:t>
                      </a:r>
                      <a:r>
                        <a:rPr lang="es-CO" sz="900" b="0" i="0" u="none" strike="noStrike" dirty="0">
                          <a:solidFill>
                            <a:srgbClr val="000000"/>
                          </a:solidFill>
                          <a:effectLst/>
                          <a:latin typeface="Calibri" panose="020F0502020204030204" pitchFamily="34" charset="0"/>
                        </a:rPr>
                        <a:t> (3)</a:t>
                      </a:r>
                    </a:p>
                  </a:txBody>
                  <a:tcPr marL="55045" marR="0" marT="0" marB="0" anchor="b">
                    <a:lnL>
                      <a:noFill/>
                    </a:lnL>
                    <a:lnR>
                      <a:noFill/>
                    </a:lnR>
                    <a:lnT>
                      <a:noFill/>
                    </a:lnT>
                    <a:lnB>
                      <a:noFill/>
                    </a:lnB>
                  </a:tcPr>
                </a:tc>
                <a:extLst>
                  <a:ext uri="{0D108BD9-81ED-4DB2-BD59-A6C34878D82A}">
                    <a16:rowId xmlns:a16="http://schemas.microsoft.com/office/drawing/2014/main" val="2871418728"/>
                  </a:ext>
                </a:extLst>
              </a:tr>
              <a:tr h="159354">
                <a:tc>
                  <a:txBody>
                    <a:bodyPr/>
                    <a:lstStyle/>
                    <a:p>
                      <a:pPr algn="l" fontAlgn="b"/>
                      <a:r>
                        <a:rPr lang="es-ES" sz="900" b="0" i="0" u="none" strike="noStrike" dirty="0">
                          <a:solidFill>
                            <a:srgbClr val="000000"/>
                          </a:solidFill>
                          <a:effectLst/>
                          <a:latin typeface="Calibri" panose="020F0502020204030204" pitchFamily="34" charset="0"/>
                        </a:rPr>
                        <a:t>Seguimiento a las Peticiones, Quejas, Reclamos y Sugerencias</a:t>
                      </a:r>
                    </a:p>
                  </a:txBody>
                  <a:tcPr marL="55045" marR="0" marT="0" marB="0" anchor="b">
                    <a:lnL>
                      <a:noFill/>
                    </a:lnL>
                    <a:lnR>
                      <a:noFill/>
                    </a:lnR>
                    <a:lnT>
                      <a:noFill/>
                    </a:lnT>
                    <a:lnB>
                      <a:noFill/>
                    </a:lnB>
                  </a:tcPr>
                </a:tc>
                <a:extLst>
                  <a:ext uri="{0D108BD9-81ED-4DB2-BD59-A6C34878D82A}">
                    <a16:rowId xmlns:a16="http://schemas.microsoft.com/office/drawing/2014/main" val="3551602386"/>
                  </a:ext>
                </a:extLst>
              </a:tr>
              <a:tr h="159354">
                <a:tc>
                  <a:txBody>
                    <a:bodyPr/>
                    <a:lstStyle/>
                    <a:p>
                      <a:pPr algn="l" fontAlgn="b"/>
                      <a:r>
                        <a:rPr lang="es-ES" sz="900" b="0" i="0" u="none" strike="noStrike" dirty="0">
                          <a:solidFill>
                            <a:srgbClr val="000000"/>
                          </a:solidFill>
                          <a:effectLst/>
                          <a:latin typeface="Calibri" panose="020F0502020204030204" pitchFamily="34" charset="0"/>
                        </a:rPr>
                        <a:t>Seguimiento Plan Mejoramiento Auditoría Interna y Contraloría</a:t>
                      </a:r>
                    </a:p>
                  </a:txBody>
                  <a:tcPr marL="55045" marR="0" marT="0" marB="0" anchor="b">
                    <a:lnL>
                      <a:noFill/>
                    </a:lnL>
                    <a:lnR>
                      <a:noFill/>
                    </a:lnR>
                    <a:lnT>
                      <a:noFill/>
                    </a:lnT>
                    <a:lnB>
                      <a:noFill/>
                    </a:lnB>
                  </a:tcPr>
                </a:tc>
                <a:extLst>
                  <a:ext uri="{0D108BD9-81ED-4DB2-BD59-A6C34878D82A}">
                    <a16:rowId xmlns:a16="http://schemas.microsoft.com/office/drawing/2014/main" val="2887057306"/>
                  </a:ext>
                </a:extLst>
              </a:tr>
              <a:tr h="159354">
                <a:tc>
                  <a:txBody>
                    <a:bodyPr/>
                    <a:lstStyle/>
                    <a:p>
                      <a:pPr algn="l" fontAlgn="b"/>
                      <a:r>
                        <a:rPr lang="es-ES" sz="900" b="1" i="0" u="none" strike="noStrike" dirty="0">
                          <a:solidFill>
                            <a:srgbClr val="000000"/>
                          </a:solidFill>
                          <a:effectLst/>
                          <a:latin typeface="Calibri" panose="020F0502020204030204" pitchFamily="34" charset="0"/>
                        </a:rPr>
                        <a:t>MARZO (8)</a:t>
                      </a:r>
                      <a:endParaRPr lang="es-CO" sz="9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18990069"/>
                  </a:ext>
                </a:extLst>
              </a:tr>
              <a:tr h="159354">
                <a:tc>
                  <a:txBody>
                    <a:bodyPr/>
                    <a:lstStyle/>
                    <a:p>
                      <a:pPr algn="l" fontAlgn="b"/>
                      <a:r>
                        <a:rPr lang="es-ES" sz="900" b="0" i="0" u="none" strike="noStrike" dirty="0">
                          <a:solidFill>
                            <a:srgbClr val="000000"/>
                          </a:solidFill>
                          <a:effectLst/>
                          <a:latin typeface="Calibri" panose="020F0502020204030204" pitchFamily="34" charset="0"/>
                        </a:rPr>
                        <a:t>Informe Presupuestal a la Personería</a:t>
                      </a:r>
                    </a:p>
                  </a:txBody>
                  <a:tcPr marL="55045" marR="0" marT="0" marB="0" anchor="b">
                    <a:lnL>
                      <a:noFill/>
                    </a:lnL>
                    <a:lnR>
                      <a:noFill/>
                    </a:lnR>
                    <a:lnT w="6350" cap="flat" cmpd="sng" algn="ctr">
                      <a:solidFill>
                        <a:srgbClr val="9BC2E6"/>
                      </a:solidFill>
                      <a:prstDash val="solid"/>
                      <a:round/>
                      <a:headEnd type="none" w="med" len="med"/>
                      <a:tailEnd type="none" w="med" len="med"/>
                    </a:lnT>
                    <a:lnB>
                      <a:noFill/>
                    </a:lnB>
                  </a:tcPr>
                </a:tc>
                <a:extLst>
                  <a:ext uri="{0D108BD9-81ED-4DB2-BD59-A6C34878D82A}">
                    <a16:rowId xmlns:a16="http://schemas.microsoft.com/office/drawing/2014/main" val="3268450301"/>
                  </a:ext>
                </a:extLst>
              </a:tr>
              <a:tr h="159354">
                <a:tc>
                  <a:txBody>
                    <a:bodyPr/>
                    <a:lstStyle/>
                    <a:p>
                      <a:pPr algn="l" fontAlgn="b"/>
                      <a:r>
                        <a:rPr lang="es-ES" sz="900" b="0" i="0" u="none" strike="noStrike" dirty="0">
                          <a:solidFill>
                            <a:srgbClr val="000000"/>
                          </a:solidFill>
                          <a:effectLst/>
                          <a:latin typeface="Calibri" panose="020F0502020204030204" pitchFamily="34" charset="0"/>
                        </a:rPr>
                        <a:t>Rendición Cuenta Anual a la Contraloría de Bogotá - SIVICOF</a:t>
                      </a:r>
                    </a:p>
                  </a:txBody>
                  <a:tcPr marL="55045" marR="0" marT="0" marB="0" anchor="b">
                    <a:lnL>
                      <a:noFill/>
                    </a:lnL>
                    <a:lnR>
                      <a:noFill/>
                    </a:lnR>
                    <a:lnT>
                      <a:noFill/>
                    </a:lnT>
                    <a:lnB>
                      <a:noFill/>
                    </a:lnB>
                  </a:tcPr>
                </a:tc>
                <a:extLst>
                  <a:ext uri="{0D108BD9-81ED-4DB2-BD59-A6C34878D82A}">
                    <a16:rowId xmlns:a16="http://schemas.microsoft.com/office/drawing/2014/main" val="2687541771"/>
                  </a:ext>
                </a:extLst>
              </a:tr>
              <a:tr h="159354">
                <a:tc>
                  <a:txBody>
                    <a:bodyPr/>
                    <a:lstStyle/>
                    <a:p>
                      <a:pPr algn="l" fontAlgn="b"/>
                      <a:r>
                        <a:rPr lang="es-CO" sz="900" b="0" i="0" u="none" strike="noStrike" dirty="0">
                          <a:solidFill>
                            <a:srgbClr val="000000"/>
                          </a:solidFill>
                          <a:effectLst/>
                          <a:latin typeface="Calibri" panose="020F0502020204030204" pitchFamily="34" charset="0"/>
                        </a:rPr>
                        <a:t>Rendición Cuenta Mensual – Contratación, Deuda</a:t>
                      </a:r>
                      <a:r>
                        <a:rPr lang="es-CO" sz="900" b="0" i="0" u="none" strike="noStrike" baseline="0" dirty="0">
                          <a:solidFill>
                            <a:srgbClr val="000000"/>
                          </a:solidFill>
                          <a:effectLst/>
                          <a:latin typeface="Calibri" panose="020F0502020204030204" pitchFamily="34" charset="0"/>
                        </a:rPr>
                        <a:t> Pública y </a:t>
                      </a:r>
                      <a:r>
                        <a:rPr lang="es-CO" sz="900" b="0" i="0" u="none" strike="noStrike" baseline="0" dirty="0" err="1">
                          <a:solidFill>
                            <a:srgbClr val="000000"/>
                          </a:solidFill>
                          <a:effectLst/>
                          <a:latin typeface="Calibri" panose="020F0502020204030204" pitchFamily="34" charset="0"/>
                        </a:rPr>
                        <a:t>Ppto</a:t>
                      </a:r>
                      <a:r>
                        <a:rPr lang="es-CO" sz="900" b="0" i="0" u="none" strike="noStrike" baseline="0" dirty="0">
                          <a:solidFill>
                            <a:srgbClr val="000000"/>
                          </a:solidFill>
                          <a:effectLst/>
                          <a:latin typeface="Calibri" panose="020F0502020204030204" pitchFamily="34" charset="0"/>
                        </a:rPr>
                        <a:t> (3)</a:t>
                      </a:r>
                      <a:endParaRPr lang="es-CO" sz="900" b="0" i="0" u="none" strike="noStrike" dirty="0">
                        <a:solidFill>
                          <a:srgbClr val="000000"/>
                        </a:solidFill>
                        <a:effectLst/>
                        <a:latin typeface="Calibri" panose="020F0502020204030204" pitchFamily="34" charset="0"/>
                      </a:endParaRPr>
                    </a:p>
                  </a:txBody>
                  <a:tcPr marL="55045" marR="0" marT="0" marB="0" anchor="b">
                    <a:lnL>
                      <a:noFill/>
                    </a:lnL>
                    <a:lnR>
                      <a:noFill/>
                    </a:lnR>
                    <a:lnT>
                      <a:noFill/>
                    </a:lnT>
                    <a:lnB>
                      <a:noFill/>
                    </a:lnB>
                  </a:tcPr>
                </a:tc>
                <a:extLst>
                  <a:ext uri="{0D108BD9-81ED-4DB2-BD59-A6C34878D82A}">
                    <a16:rowId xmlns:a16="http://schemas.microsoft.com/office/drawing/2014/main" val="751438484"/>
                  </a:ext>
                </a:extLst>
              </a:tr>
              <a:tr h="159354">
                <a:tc>
                  <a:txBody>
                    <a:bodyPr/>
                    <a:lstStyle/>
                    <a:p>
                      <a:pPr algn="l" fontAlgn="b"/>
                      <a:r>
                        <a:rPr lang="es-ES" sz="900" b="0" i="0" u="none" strike="noStrike" dirty="0">
                          <a:solidFill>
                            <a:srgbClr val="000000"/>
                          </a:solidFill>
                          <a:effectLst/>
                          <a:latin typeface="Calibri" panose="020F0502020204030204" pitchFamily="34" charset="0"/>
                        </a:rPr>
                        <a:t>Seguimiento Cumplimiento Normas de Derechos de Autor</a:t>
                      </a:r>
                    </a:p>
                  </a:txBody>
                  <a:tcPr marL="55045" marR="0" marT="0" marB="0" anchor="b">
                    <a:lnL>
                      <a:noFill/>
                    </a:lnL>
                    <a:lnR>
                      <a:noFill/>
                    </a:lnR>
                    <a:lnT>
                      <a:noFill/>
                    </a:lnT>
                    <a:lnB>
                      <a:noFill/>
                    </a:lnB>
                  </a:tcPr>
                </a:tc>
                <a:extLst>
                  <a:ext uri="{0D108BD9-81ED-4DB2-BD59-A6C34878D82A}">
                    <a16:rowId xmlns:a16="http://schemas.microsoft.com/office/drawing/2014/main" val="220068933"/>
                  </a:ext>
                </a:extLst>
              </a:tr>
              <a:tr h="159354">
                <a:tc>
                  <a:txBody>
                    <a:bodyPr/>
                    <a:lstStyle/>
                    <a:p>
                      <a:pPr algn="l" fontAlgn="b"/>
                      <a:r>
                        <a:rPr lang="es-ES" sz="900" b="0" i="0" u="none" strike="noStrike" dirty="0">
                          <a:solidFill>
                            <a:srgbClr val="000000"/>
                          </a:solidFill>
                          <a:effectLst/>
                          <a:latin typeface="Calibri" panose="020F0502020204030204" pitchFamily="34" charset="0"/>
                        </a:rPr>
                        <a:t>Auditoria Contrato 668 de 2021 Consorcio AB 003-2021</a:t>
                      </a:r>
                    </a:p>
                  </a:txBody>
                  <a:tcPr marL="55045" marR="0" marT="0" marB="0" anchor="b">
                    <a:lnL>
                      <a:noFill/>
                    </a:lnL>
                    <a:lnR>
                      <a:noFill/>
                    </a:lnR>
                    <a:lnT>
                      <a:noFill/>
                    </a:lnT>
                    <a:lnB>
                      <a:noFill/>
                    </a:lnB>
                  </a:tcPr>
                </a:tc>
                <a:extLst>
                  <a:ext uri="{0D108BD9-81ED-4DB2-BD59-A6C34878D82A}">
                    <a16:rowId xmlns:a16="http://schemas.microsoft.com/office/drawing/2014/main" val="2893861872"/>
                  </a:ext>
                </a:extLst>
              </a:tr>
              <a:tr h="159354">
                <a:tc>
                  <a:txBody>
                    <a:bodyPr/>
                    <a:lstStyle/>
                    <a:p>
                      <a:pPr algn="l" fontAlgn="b"/>
                      <a:r>
                        <a:rPr lang="es-ES" sz="900" b="0" i="0" u="none" strike="noStrike" dirty="0">
                          <a:solidFill>
                            <a:srgbClr val="000000"/>
                          </a:solidFill>
                          <a:effectLst/>
                          <a:latin typeface="Calibri" panose="020F0502020204030204" pitchFamily="34" charset="0"/>
                        </a:rPr>
                        <a:t>Seguimiento Directiva 008 del 2021 Alcaldía Mayor de Bogotá</a:t>
                      </a:r>
                    </a:p>
                  </a:txBody>
                  <a:tcPr marL="55045" marR="0" marT="0" marB="0" anchor="b">
                    <a:lnL>
                      <a:noFill/>
                    </a:lnL>
                    <a:lnR>
                      <a:noFill/>
                    </a:lnR>
                    <a:lnT>
                      <a:noFill/>
                    </a:lnT>
                    <a:lnB>
                      <a:noFill/>
                    </a:lnB>
                  </a:tcPr>
                </a:tc>
                <a:extLst>
                  <a:ext uri="{0D108BD9-81ED-4DB2-BD59-A6C34878D82A}">
                    <a16:rowId xmlns:a16="http://schemas.microsoft.com/office/drawing/2014/main" val="2887232828"/>
                  </a:ext>
                </a:extLst>
              </a:tr>
            </a:tbl>
          </a:graphicData>
        </a:graphic>
      </p:graphicFrame>
      <p:graphicFrame>
        <p:nvGraphicFramePr>
          <p:cNvPr id="7" name="Tabla 6">
            <a:extLst>
              <a:ext uri="{FF2B5EF4-FFF2-40B4-BE49-F238E27FC236}">
                <a16:creationId xmlns:a16="http://schemas.microsoft.com/office/drawing/2014/main" id="{D8A5FCD1-159C-1B0D-C83D-74F1237BF73A}"/>
              </a:ext>
            </a:extLst>
          </p:cNvPr>
          <p:cNvGraphicFramePr>
            <a:graphicFrameLocks noGrp="1"/>
          </p:cNvGraphicFramePr>
          <p:nvPr>
            <p:extLst>
              <p:ext uri="{D42A27DB-BD31-4B8C-83A1-F6EECF244321}">
                <p14:modId xmlns:p14="http://schemas.microsoft.com/office/powerpoint/2010/main" val="903825857"/>
              </p:ext>
            </p:extLst>
          </p:nvPr>
        </p:nvGraphicFramePr>
        <p:xfrm>
          <a:off x="8275392" y="4762160"/>
          <a:ext cx="3318659" cy="861165"/>
        </p:xfrm>
        <a:graphic>
          <a:graphicData uri="http://schemas.openxmlformats.org/drawingml/2006/table">
            <a:tbl>
              <a:tblPr/>
              <a:tblGrid>
                <a:gridCol w="3318659">
                  <a:extLst>
                    <a:ext uri="{9D8B030D-6E8A-4147-A177-3AD203B41FA5}">
                      <a16:colId xmlns:a16="http://schemas.microsoft.com/office/drawing/2014/main" val="551736767"/>
                    </a:ext>
                  </a:extLst>
                </a:gridCol>
              </a:tblGrid>
              <a:tr h="103423">
                <a:tc>
                  <a:txBody>
                    <a:bodyPr/>
                    <a:lstStyle/>
                    <a:p>
                      <a:pPr algn="l" fontAlgn="b"/>
                      <a:r>
                        <a:rPr lang="es-ES" sz="900" b="1" i="0" u="none" strike="noStrike" dirty="0">
                          <a:solidFill>
                            <a:srgbClr val="000000"/>
                          </a:solidFill>
                          <a:effectLst/>
                          <a:latin typeface="Calibri" panose="020F0502020204030204" pitchFamily="34" charset="0"/>
                        </a:rPr>
                        <a:t>ABRIL (5)</a:t>
                      </a:r>
                      <a:endParaRPr lang="es-CO" sz="9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9BC2E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15013595"/>
                  </a:ext>
                </a:extLst>
              </a:tr>
              <a:tr h="144801">
                <a:tc>
                  <a:txBody>
                    <a:bodyPr/>
                    <a:lstStyle/>
                    <a:p>
                      <a:pPr algn="l" fontAlgn="b"/>
                      <a:r>
                        <a:rPr lang="es-ES" sz="900" b="0" i="0" u="none" strike="noStrike" dirty="0">
                          <a:solidFill>
                            <a:srgbClr val="000000"/>
                          </a:solidFill>
                          <a:effectLst/>
                          <a:latin typeface="Calibri" panose="020F0502020204030204" pitchFamily="34" charset="0"/>
                        </a:rPr>
                        <a:t>Informe Presupuestal a la Personería</a:t>
                      </a:r>
                    </a:p>
                  </a:txBody>
                  <a:tcPr marL="55045" marR="0" marT="0" marB="0" anchor="b">
                    <a:lnL>
                      <a:noFill/>
                    </a:lnL>
                    <a:lnR>
                      <a:noFill/>
                    </a:lnR>
                    <a:lnT w="6350" cap="flat" cmpd="sng" algn="ctr">
                      <a:solidFill>
                        <a:srgbClr val="9BC2E6"/>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809297144"/>
                  </a:ext>
                </a:extLst>
              </a:tr>
              <a:tr h="144801">
                <a:tc>
                  <a:txBody>
                    <a:bodyPr/>
                    <a:lstStyle/>
                    <a:p>
                      <a:pPr algn="l" fontAlgn="b"/>
                      <a:r>
                        <a:rPr lang="es-CO" sz="900" b="0" i="0" u="none" strike="noStrike" dirty="0">
                          <a:solidFill>
                            <a:srgbClr val="000000"/>
                          </a:solidFill>
                          <a:effectLst/>
                          <a:latin typeface="Calibri" panose="020F0502020204030204" pitchFamily="34" charset="0"/>
                        </a:rPr>
                        <a:t>Rendición Cuenta Mensual – Contratación, Deuda Pública y </a:t>
                      </a:r>
                      <a:r>
                        <a:rPr lang="es-CO" sz="900" b="0" i="0" u="none" strike="noStrike" dirty="0" err="1">
                          <a:solidFill>
                            <a:srgbClr val="000000"/>
                          </a:solidFill>
                          <a:effectLst/>
                          <a:latin typeface="Calibri" panose="020F0502020204030204" pitchFamily="34" charset="0"/>
                        </a:rPr>
                        <a:t>Ppto</a:t>
                      </a:r>
                      <a:r>
                        <a:rPr lang="es-CO" sz="900" b="0" i="0" u="none" strike="noStrike" dirty="0">
                          <a:solidFill>
                            <a:srgbClr val="000000"/>
                          </a:solidFill>
                          <a:effectLst/>
                          <a:latin typeface="Calibri" panose="020F0502020204030204" pitchFamily="34" charset="0"/>
                        </a:rPr>
                        <a:t> (3)</a:t>
                      </a:r>
                    </a:p>
                  </a:txBody>
                  <a:tcPr marL="55045" marR="0" marT="0" marB="0" anchor="b">
                    <a:lnL>
                      <a:noFill/>
                    </a:lnL>
                    <a:lnR>
                      <a:noFill/>
                    </a:lnR>
                    <a:lnT>
                      <a:noFill/>
                    </a:lnT>
                    <a:lnB>
                      <a:noFill/>
                    </a:lnB>
                    <a:solidFill>
                      <a:schemeClr val="bg1"/>
                    </a:solidFill>
                  </a:tcPr>
                </a:tc>
                <a:extLst>
                  <a:ext uri="{0D108BD9-81ED-4DB2-BD59-A6C34878D82A}">
                    <a16:rowId xmlns:a16="http://schemas.microsoft.com/office/drawing/2014/main" val="44531304"/>
                  </a:ext>
                </a:extLst>
              </a:tr>
              <a:tr h="144801">
                <a:tc>
                  <a:txBody>
                    <a:bodyPr/>
                    <a:lstStyle/>
                    <a:p>
                      <a:pPr algn="l" fontAlgn="b"/>
                      <a:r>
                        <a:rPr lang="es-ES" sz="900" b="0" i="0" u="none" strike="noStrike" dirty="0">
                          <a:solidFill>
                            <a:srgbClr val="000000"/>
                          </a:solidFill>
                          <a:effectLst/>
                          <a:latin typeface="Calibri" panose="020F0502020204030204" pitchFamily="34" charset="0"/>
                        </a:rPr>
                        <a:t>Rendición Cuenta Mensual - Deuda Pública Mensual</a:t>
                      </a:r>
                    </a:p>
                  </a:txBody>
                  <a:tcPr marL="55045" marR="0" marT="0" marB="0" anchor="b">
                    <a:lnL>
                      <a:noFill/>
                    </a:lnL>
                    <a:lnR>
                      <a:noFill/>
                    </a:lnR>
                    <a:lnT>
                      <a:noFill/>
                    </a:lnT>
                    <a:lnB>
                      <a:noFill/>
                    </a:lnB>
                    <a:solidFill>
                      <a:schemeClr val="bg1"/>
                    </a:solidFill>
                  </a:tcPr>
                </a:tc>
                <a:extLst>
                  <a:ext uri="{0D108BD9-81ED-4DB2-BD59-A6C34878D82A}">
                    <a16:rowId xmlns:a16="http://schemas.microsoft.com/office/drawing/2014/main" val="3337184493"/>
                  </a:ext>
                </a:extLst>
              </a:tr>
              <a:tr h="144801">
                <a:tc>
                  <a:txBody>
                    <a:bodyPr/>
                    <a:lstStyle/>
                    <a:p>
                      <a:pPr algn="l" fontAlgn="b"/>
                      <a:r>
                        <a:rPr lang="es-ES" sz="900" b="0" i="0" u="none" strike="noStrike" dirty="0">
                          <a:solidFill>
                            <a:srgbClr val="000000"/>
                          </a:solidFill>
                          <a:effectLst/>
                          <a:latin typeface="Calibri" panose="020F0502020204030204" pitchFamily="34" charset="0"/>
                        </a:rPr>
                        <a:t>Seguimiento al contingente judicial (SIPROJ)</a:t>
                      </a:r>
                    </a:p>
                  </a:txBody>
                  <a:tcPr marL="55045" marR="0" marT="0" marB="0" anchor="b">
                    <a:lnL>
                      <a:noFill/>
                    </a:lnL>
                    <a:lnR>
                      <a:noFill/>
                    </a:lnR>
                    <a:lnT>
                      <a:noFill/>
                    </a:lnT>
                    <a:lnB>
                      <a:noFill/>
                    </a:lnB>
                    <a:solidFill>
                      <a:schemeClr val="bg1"/>
                    </a:solidFill>
                  </a:tcPr>
                </a:tc>
                <a:extLst>
                  <a:ext uri="{0D108BD9-81ED-4DB2-BD59-A6C34878D82A}">
                    <a16:rowId xmlns:a16="http://schemas.microsoft.com/office/drawing/2014/main" val="3743364686"/>
                  </a:ext>
                </a:extLst>
              </a:tr>
              <a:tr h="144801">
                <a:tc>
                  <a:txBody>
                    <a:bodyPr/>
                    <a:lstStyle/>
                    <a:p>
                      <a:pPr algn="l" fontAlgn="b"/>
                      <a:r>
                        <a:rPr lang="es-ES" sz="900" b="0" i="0" u="none" strike="noStrike" dirty="0">
                          <a:solidFill>
                            <a:srgbClr val="000000"/>
                          </a:solidFill>
                          <a:effectLst/>
                          <a:latin typeface="Calibri" panose="020F0502020204030204" pitchFamily="34" charset="0"/>
                        </a:rPr>
                        <a:t>Rendición Cuenta Mensual - Presupuesto, Inversión y Gestión</a:t>
                      </a:r>
                    </a:p>
                  </a:txBody>
                  <a:tcPr marL="55045" marR="0" marT="0" marB="0" anchor="b">
                    <a:lnL>
                      <a:noFill/>
                    </a:lnL>
                    <a:lnR>
                      <a:noFill/>
                    </a:lnR>
                    <a:lnT>
                      <a:noFill/>
                    </a:lnT>
                    <a:lnB w="6350" cap="flat" cmpd="sng" algn="ctr">
                      <a:solidFill>
                        <a:srgbClr val="9BC2E6"/>
                      </a:solidFill>
                      <a:prstDash val="solid"/>
                      <a:round/>
                      <a:headEnd type="none" w="med" len="med"/>
                      <a:tailEnd type="none" w="med" len="med"/>
                    </a:lnB>
                    <a:solidFill>
                      <a:schemeClr val="bg1"/>
                    </a:solidFill>
                  </a:tcPr>
                </a:tc>
                <a:extLst>
                  <a:ext uri="{0D108BD9-81ED-4DB2-BD59-A6C34878D82A}">
                    <a16:rowId xmlns:a16="http://schemas.microsoft.com/office/drawing/2014/main" val="2719562202"/>
                  </a:ext>
                </a:extLst>
              </a:tr>
            </a:tbl>
          </a:graphicData>
        </a:graphic>
      </p:graphicFrame>
      <p:graphicFrame>
        <p:nvGraphicFramePr>
          <p:cNvPr id="10" name="Tabla 10">
            <a:extLst>
              <a:ext uri="{FF2B5EF4-FFF2-40B4-BE49-F238E27FC236}">
                <a16:creationId xmlns:a16="http://schemas.microsoft.com/office/drawing/2014/main" id="{F72DE1B3-E584-230E-D798-D314260C5F62}"/>
              </a:ext>
            </a:extLst>
          </p:cNvPr>
          <p:cNvGraphicFramePr>
            <a:graphicFrameLocks noGrp="1"/>
          </p:cNvGraphicFramePr>
          <p:nvPr>
            <p:extLst>
              <p:ext uri="{D42A27DB-BD31-4B8C-83A1-F6EECF244321}">
                <p14:modId xmlns:p14="http://schemas.microsoft.com/office/powerpoint/2010/main" val="2274742729"/>
              </p:ext>
            </p:extLst>
          </p:nvPr>
        </p:nvGraphicFramePr>
        <p:xfrm>
          <a:off x="4569629" y="4960450"/>
          <a:ext cx="3407607" cy="1600200"/>
        </p:xfrm>
        <a:graphic>
          <a:graphicData uri="http://schemas.openxmlformats.org/drawingml/2006/table">
            <a:tbl>
              <a:tblPr firstRow="1" bandRow="1">
                <a:tableStyleId>{5C22544A-7EE6-4342-B048-85BDC9FD1C3A}</a:tableStyleId>
              </a:tblPr>
              <a:tblGrid>
                <a:gridCol w="3407607">
                  <a:extLst>
                    <a:ext uri="{9D8B030D-6E8A-4147-A177-3AD203B41FA5}">
                      <a16:colId xmlns:a16="http://schemas.microsoft.com/office/drawing/2014/main" val="1210849873"/>
                    </a:ext>
                  </a:extLst>
                </a:gridCol>
              </a:tblGrid>
              <a:tr h="161956">
                <a:tc>
                  <a:txBody>
                    <a:bodyPr/>
                    <a:lstStyle/>
                    <a:p>
                      <a:r>
                        <a:rPr lang="es-MX" sz="900" dirty="0">
                          <a:solidFill>
                            <a:schemeClr val="tx1"/>
                          </a:solidFill>
                          <a:latin typeface="+mn-lt"/>
                        </a:rPr>
                        <a:t>MAYO (12)</a:t>
                      </a:r>
                    </a:p>
                  </a:txBody>
                  <a:tcPr anchor="ctr">
                    <a:solidFill>
                      <a:schemeClr val="bg1">
                        <a:lumMod val="85000"/>
                      </a:schemeClr>
                    </a:solidFill>
                  </a:tcPr>
                </a:tc>
                <a:extLst>
                  <a:ext uri="{0D108BD9-81ED-4DB2-BD59-A6C34878D82A}">
                    <a16:rowId xmlns:a16="http://schemas.microsoft.com/office/drawing/2014/main" val="1544952495"/>
                  </a:ext>
                </a:extLst>
              </a:tr>
              <a:tr h="136528">
                <a:tc>
                  <a:txBody>
                    <a:bodyPr/>
                    <a:lstStyle/>
                    <a:p>
                      <a:pPr algn="l" fontAlgn="ctr"/>
                      <a:r>
                        <a:rPr lang="es-MX" sz="900" b="0" i="0" u="none" strike="noStrike" dirty="0">
                          <a:solidFill>
                            <a:srgbClr val="000000"/>
                          </a:solidFill>
                          <a:effectLst/>
                          <a:latin typeface="Calibri" panose="020F0502020204030204" pitchFamily="34" charset="0"/>
                        </a:rPr>
                        <a:t>Auditoria Contrato 668 de 2021 Consorcio AB 003-2021</a:t>
                      </a:r>
                    </a:p>
                    <a:p>
                      <a:pPr algn="l" fontAlgn="ctr"/>
                      <a:r>
                        <a:rPr lang="es-MX" sz="900" b="0" i="0" u="none" strike="noStrike" dirty="0">
                          <a:solidFill>
                            <a:srgbClr val="000000"/>
                          </a:solidFill>
                          <a:effectLst/>
                          <a:latin typeface="Calibri" panose="020F0502020204030204" pitchFamily="34" charset="0"/>
                        </a:rPr>
                        <a:t>Auditoría Contraloría: Evaluar la gestión fiscal vigencia 2022</a:t>
                      </a:r>
                    </a:p>
                    <a:p>
                      <a:pPr algn="l" fontAlgn="ctr"/>
                      <a:r>
                        <a:rPr lang="es-MX" sz="900" b="0" i="0" u="none" strike="noStrike" dirty="0">
                          <a:solidFill>
                            <a:srgbClr val="000000"/>
                          </a:solidFill>
                          <a:effectLst/>
                          <a:latin typeface="Calibri" panose="020F0502020204030204" pitchFamily="34" charset="0"/>
                        </a:rPr>
                        <a:t>Seguimiento al contingente judicial (SIPROJ)</a:t>
                      </a:r>
                    </a:p>
                  </a:txBody>
                  <a:tcPr marL="0" marR="0" marT="0" marB="0" anchor="ctr">
                    <a:solidFill>
                      <a:schemeClr val="bg1"/>
                    </a:solidFill>
                  </a:tcPr>
                </a:tc>
                <a:extLst>
                  <a:ext uri="{0D108BD9-81ED-4DB2-BD59-A6C34878D82A}">
                    <a16:rowId xmlns:a16="http://schemas.microsoft.com/office/drawing/2014/main" val="2398046627"/>
                  </a:ext>
                </a:extLst>
              </a:tr>
              <a:tr h="136528">
                <a:tc>
                  <a:txBody>
                    <a:bodyPr/>
                    <a:lstStyle/>
                    <a:p>
                      <a:pPr algn="l" fontAlgn="ctr"/>
                      <a:r>
                        <a:rPr lang="es-MX" sz="900" b="0" i="0" u="none" strike="noStrike" dirty="0">
                          <a:solidFill>
                            <a:srgbClr val="000000"/>
                          </a:solidFill>
                          <a:effectLst/>
                          <a:latin typeface="Calibri" panose="020F0502020204030204" pitchFamily="34" charset="0"/>
                        </a:rPr>
                        <a:t>Seguimiento Plan Anticorrupción y Atención al Ciudadano –PAAC</a:t>
                      </a:r>
                    </a:p>
                  </a:txBody>
                  <a:tcPr marL="0" marR="0" marT="0" marB="0" anchor="ctr">
                    <a:solidFill>
                      <a:schemeClr val="bg1"/>
                    </a:solidFill>
                  </a:tcPr>
                </a:tc>
                <a:extLst>
                  <a:ext uri="{0D108BD9-81ED-4DB2-BD59-A6C34878D82A}">
                    <a16:rowId xmlns:a16="http://schemas.microsoft.com/office/drawing/2014/main" val="460711284"/>
                  </a:ext>
                </a:extLst>
              </a:tr>
              <a:tr h="136528">
                <a:tc>
                  <a:txBody>
                    <a:bodyPr/>
                    <a:lstStyle/>
                    <a:p>
                      <a:pPr algn="l" fontAlgn="ctr"/>
                      <a:r>
                        <a:rPr lang="es-MX" sz="900" b="0" i="0" u="none" strike="noStrike" dirty="0">
                          <a:solidFill>
                            <a:srgbClr val="000000"/>
                          </a:solidFill>
                          <a:effectLst/>
                          <a:latin typeface="Calibri" panose="020F0502020204030204" pitchFamily="34" charset="0"/>
                        </a:rPr>
                        <a:t>Seguimiento Ejecución Física, presupuestal y contractual</a:t>
                      </a:r>
                    </a:p>
                  </a:txBody>
                  <a:tcPr marL="0" marR="0" marT="0" marB="0" anchor="ctr">
                    <a:solidFill>
                      <a:schemeClr val="bg1"/>
                    </a:solidFill>
                  </a:tcPr>
                </a:tc>
                <a:extLst>
                  <a:ext uri="{0D108BD9-81ED-4DB2-BD59-A6C34878D82A}">
                    <a16:rowId xmlns:a16="http://schemas.microsoft.com/office/drawing/2014/main" val="3773013794"/>
                  </a:ext>
                </a:extLst>
              </a:tr>
              <a:tr h="136528">
                <a:tc>
                  <a:txBody>
                    <a:bodyPr/>
                    <a:lstStyle/>
                    <a:p>
                      <a:pPr algn="l" fontAlgn="ctr"/>
                      <a:r>
                        <a:rPr lang="es-MX" sz="900" b="0" i="0" u="none" strike="noStrike" dirty="0">
                          <a:solidFill>
                            <a:srgbClr val="000000"/>
                          </a:solidFill>
                          <a:effectLst/>
                          <a:latin typeface="Calibri" panose="020F0502020204030204" pitchFamily="34" charset="0"/>
                        </a:rPr>
                        <a:t>Seguimiento Mapa de Riesgos de Corrupción- PAAC</a:t>
                      </a:r>
                    </a:p>
                  </a:txBody>
                  <a:tcPr marL="0" marR="0" marT="0" marB="0" anchor="ctr">
                    <a:solidFill>
                      <a:schemeClr val="bg1"/>
                    </a:solidFill>
                  </a:tcPr>
                </a:tc>
                <a:extLst>
                  <a:ext uri="{0D108BD9-81ED-4DB2-BD59-A6C34878D82A}">
                    <a16:rowId xmlns:a16="http://schemas.microsoft.com/office/drawing/2014/main" val="1904749988"/>
                  </a:ext>
                </a:extLst>
              </a:tr>
              <a:tr h="136528">
                <a:tc>
                  <a:txBody>
                    <a:bodyPr/>
                    <a:lstStyle/>
                    <a:p>
                      <a:pPr algn="l" fontAlgn="ctr"/>
                      <a:r>
                        <a:rPr lang="es-MX" sz="900" b="0" i="0" u="none" strike="noStrike" dirty="0">
                          <a:solidFill>
                            <a:srgbClr val="000000"/>
                          </a:solidFill>
                          <a:effectLst/>
                          <a:latin typeface="Calibri" panose="020F0502020204030204" pitchFamily="34" charset="0"/>
                        </a:rPr>
                        <a:t>Seguimiento Plan Mejoramiento Auditoría Interna y Contraloría</a:t>
                      </a:r>
                    </a:p>
                  </a:txBody>
                  <a:tcPr marL="0" marR="0" marT="0" marB="0" anchor="ctr">
                    <a:solidFill>
                      <a:schemeClr val="bg1"/>
                    </a:solidFill>
                  </a:tcPr>
                </a:tc>
                <a:extLst>
                  <a:ext uri="{0D108BD9-81ED-4DB2-BD59-A6C34878D82A}">
                    <a16:rowId xmlns:a16="http://schemas.microsoft.com/office/drawing/2014/main" val="1864366386"/>
                  </a:ext>
                </a:extLst>
              </a:tr>
              <a:tr h="136528">
                <a:tc>
                  <a:txBody>
                    <a:bodyPr/>
                    <a:lstStyle/>
                    <a:p>
                      <a:pPr algn="l" fontAlgn="ctr"/>
                      <a:r>
                        <a:rPr lang="es-MX" sz="900" b="0" i="0" u="none" strike="noStrike" dirty="0">
                          <a:solidFill>
                            <a:srgbClr val="000000"/>
                          </a:solidFill>
                          <a:effectLst/>
                          <a:latin typeface="Calibri" panose="020F0502020204030204" pitchFamily="34" charset="0"/>
                        </a:rPr>
                        <a:t>Seguimiento PAA y Presentación Comité Institucional de Control Interno</a:t>
                      </a:r>
                    </a:p>
                  </a:txBody>
                  <a:tcPr marL="0" marR="0" marT="0" marB="0" anchor="ctr">
                    <a:solidFill>
                      <a:schemeClr val="bg1"/>
                    </a:solidFill>
                  </a:tcPr>
                </a:tc>
                <a:extLst>
                  <a:ext uri="{0D108BD9-81ED-4DB2-BD59-A6C34878D82A}">
                    <a16:rowId xmlns:a16="http://schemas.microsoft.com/office/drawing/2014/main" val="238574702"/>
                  </a:ext>
                </a:extLst>
              </a:tr>
              <a:tr h="136528">
                <a:tc>
                  <a:txBody>
                    <a:bodyPr/>
                    <a:lstStyle/>
                    <a:p>
                      <a:pPr algn="l" fontAlgn="ctr"/>
                      <a:r>
                        <a:rPr lang="es-MX" sz="900" b="0" i="0" u="none" strike="noStrike" dirty="0">
                          <a:solidFill>
                            <a:srgbClr val="000000"/>
                          </a:solidFill>
                          <a:effectLst/>
                          <a:latin typeface="Calibri" panose="020F0502020204030204" pitchFamily="34" charset="0"/>
                        </a:rPr>
                        <a:t>Rendición Cuenta Mensual – Contratación, Deuda Pública, </a:t>
                      </a:r>
                      <a:r>
                        <a:rPr lang="es-MX" sz="900" b="0" i="0" u="none" strike="noStrike" dirty="0" err="1">
                          <a:solidFill>
                            <a:srgbClr val="000000"/>
                          </a:solidFill>
                          <a:effectLst/>
                          <a:latin typeface="Calibri" panose="020F0502020204030204" pitchFamily="34" charset="0"/>
                        </a:rPr>
                        <a:t>Pptal</a:t>
                      </a:r>
                      <a:r>
                        <a:rPr lang="es-MX" sz="900" b="0" i="0" u="none" strike="noStrike" baseline="0" dirty="0">
                          <a:solidFill>
                            <a:srgbClr val="000000"/>
                          </a:solidFill>
                          <a:effectLst/>
                          <a:latin typeface="Calibri" panose="020F0502020204030204" pitchFamily="34" charset="0"/>
                        </a:rPr>
                        <a:t> (3)</a:t>
                      </a:r>
                    </a:p>
                    <a:p>
                      <a:pPr marL="0" marR="0" indent="0" algn="l" defTabSz="457200" rtl="0" eaLnBrk="1" fontAlgn="ctr" latinLnBrk="0" hangingPunct="1">
                        <a:lnSpc>
                          <a:spcPct val="100000"/>
                        </a:lnSpc>
                        <a:spcBef>
                          <a:spcPts val="0"/>
                        </a:spcBef>
                        <a:spcAft>
                          <a:spcPts val="0"/>
                        </a:spcAft>
                        <a:buClrTx/>
                        <a:buSzTx/>
                        <a:buFontTx/>
                        <a:buNone/>
                        <a:tabLst/>
                        <a:defRPr/>
                      </a:pPr>
                      <a:r>
                        <a:rPr lang="es-MX" sz="900" b="0" i="0" u="none" strike="noStrike" dirty="0">
                          <a:solidFill>
                            <a:srgbClr val="000000"/>
                          </a:solidFill>
                          <a:effectLst/>
                          <a:latin typeface="Calibri" panose="020F0502020204030204" pitchFamily="34" charset="0"/>
                        </a:rPr>
                        <a:t>Informe Presupuestal a la Personería</a:t>
                      </a:r>
                    </a:p>
                  </a:txBody>
                  <a:tcPr marL="0" marR="0" marT="0" marB="0" anchor="ctr">
                    <a:solidFill>
                      <a:schemeClr val="bg1"/>
                    </a:solidFill>
                  </a:tcPr>
                </a:tc>
                <a:extLst>
                  <a:ext uri="{0D108BD9-81ED-4DB2-BD59-A6C34878D82A}">
                    <a16:rowId xmlns:a16="http://schemas.microsoft.com/office/drawing/2014/main" val="741887181"/>
                  </a:ext>
                </a:extLst>
              </a:tr>
            </a:tbl>
          </a:graphicData>
        </a:graphic>
      </p:graphicFrame>
      <p:sp>
        <p:nvSpPr>
          <p:cNvPr id="11" name="Título 1">
            <a:extLst>
              <a:ext uri="{FF2B5EF4-FFF2-40B4-BE49-F238E27FC236}">
                <a16:creationId xmlns:a16="http://schemas.microsoft.com/office/drawing/2014/main" id="{626E7BF4-1E58-5F85-D1C5-7A247259AC7A}"/>
              </a:ext>
            </a:extLst>
          </p:cNvPr>
          <p:cNvSpPr txBox="1">
            <a:spLocks/>
          </p:cNvSpPr>
          <p:nvPr/>
        </p:nvSpPr>
        <p:spPr>
          <a:xfrm>
            <a:off x="-1" y="133095"/>
            <a:ext cx="12192000" cy="65002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800" b="1">
                <a:solidFill>
                  <a:schemeClr val="bg1"/>
                </a:solidFill>
                <a:latin typeface="Museo Sans Condensed 900" charset="0"/>
                <a:ea typeface="Museo Sans Condensed 900" charset="0"/>
                <a:cs typeface="Museo Sans Condensed 900" charset="0"/>
              </a:rPr>
              <a:t>Número Histórico de Hallazgos Contraloría (2012-2023)</a:t>
            </a:r>
            <a:endParaRPr lang="es-ES" sz="2800" b="1" dirty="0">
              <a:solidFill>
                <a:schemeClr val="bg1"/>
              </a:solidFill>
              <a:latin typeface="Museo Sans Condensed 900" charset="0"/>
              <a:ea typeface="Museo Sans Condensed 900" charset="0"/>
              <a:cs typeface="Museo Sans Condensed 900" charset="0"/>
            </a:endParaRPr>
          </a:p>
        </p:txBody>
      </p:sp>
      <p:sp>
        <p:nvSpPr>
          <p:cNvPr id="15" name="Rectángulo: esquinas redondeadas 14">
            <a:extLst>
              <a:ext uri="{FF2B5EF4-FFF2-40B4-BE49-F238E27FC236}">
                <a16:creationId xmlns:a16="http://schemas.microsoft.com/office/drawing/2014/main" id="{44D5BD1B-1B38-A07E-8F2C-9940B6CF1904}"/>
              </a:ext>
            </a:extLst>
          </p:cNvPr>
          <p:cNvSpPr/>
          <p:nvPr/>
        </p:nvSpPr>
        <p:spPr>
          <a:xfrm>
            <a:off x="857249" y="194039"/>
            <a:ext cx="10477500" cy="463889"/>
          </a:xfrm>
          <a:prstGeom prst="roundRect">
            <a:avLst/>
          </a:prstGeom>
          <a:solidFill>
            <a:srgbClr val="22A6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800" b="1" dirty="0">
                <a:solidFill>
                  <a:schemeClr val="bg1"/>
                </a:solidFill>
                <a:latin typeface="Museo Sans Condensed 900" charset="0"/>
              </a:rPr>
              <a:t>Avance Plan Anual de Auditorias corte 30 de Junio 2023</a:t>
            </a:r>
          </a:p>
        </p:txBody>
      </p:sp>
      <p:graphicFrame>
        <p:nvGraphicFramePr>
          <p:cNvPr id="13" name="Gráfico 12"/>
          <p:cNvGraphicFramePr>
            <a:graphicFrameLocks/>
          </p:cNvGraphicFramePr>
          <p:nvPr>
            <p:extLst>
              <p:ext uri="{D42A27DB-BD31-4B8C-83A1-F6EECF244321}">
                <p14:modId xmlns:p14="http://schemas.microsoft.com/office/powerpoint/2010/main" val="1322768912"/>
              </p:ext>
            </p:extLst>
          </p:nvPr>
        </p:nvGraphicFramePr>
        <p:xfrm>
          <a:off x="109585" y="904873"/>
          <a:ext cx="7867651" cy="3933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384902831"/>
              </p:ext>
            </p:extLst>
          </p:nvPr>
        </p:nvGraphicFramePr>
        <p:xfrm>
          <a:off x="857249" y="4965599"/>
          <a:ext cx="3316398" cy="657726"/>
        </p:xfrm>
        <a:graphic>
          <a:graphicData uri="http://schemas.openxmlformats.org/drawingml/2006/table">
            <a:tbl>
              <a:tblPr>
                <a:tableStyleId>{5C22544A-7EE6-4342-B048-85BDC9FD1C3A}</a:tableStyleId>
              </a:tblPr>
              <a:tblGrid>
                <a:gridCol w="3316398">
                  <a:extLst>
                    <a:ext uri="{9D8B030D-6E8A-4147-A177-3AD203B41FA5}">
                      <a16:colId xmlns:a16="http://schemas.microsoft.com/office/drawing/2014/main" val="2913535609"/>
                    </a:ext>
                  </a:extLst>
                </a:gridCol>
              </a:tblGrid>
              <a:tr h="219138">
                <a:tc>
                  <a:txBody>
                    <a:bodyPr/>
                    <a:lstStyle/>
                    <a:p>
                      <a:pPr marL="0" algn="l" defTabSz="457200" rtl="0" eaLnBrk="1" fontAlgn="ctr" latinLnBrk="0" hangingPunct="1"/>
                      <a:r>
                        <a:rPr lang="es-ES" sz="900" b="1" kern="1200" dirty="0">
                          <a:solidFill>
                            <a:schemeClr val="tx1"/>
                          </a:solidFill>
                          <a:latin typeface="+mn-lt"/>
                          <a:ea typeface="+mn-ea"/>
                          <a:cs typeface="+mn-cs"/>
                        </a:rPr>
                        <a:t>JUNIO (5)</a:t>
                      </a:r>
                    </a:p>
                  </a:txBody>
                  <a:tcPr marL="0" marR="0" marT="0" marB="0" anchor="ctr">
                    <a:solidFill>
                      <a:schemeClr val="bg1">
                        <a:lumMod val="85000"/>
                      </a:schemeClr>
                    </a:solidFill>
                  </a:tcPr>
                </a:tc>
                <a:extLst>
                  <a:ext uri="{0D108BD9-81ED-4DB2-BD59-A6C34878D82A}">
                    <a16:rowId xmlns:a16="http://schemas.microsoft.com/office/drawing/2014/main" val="2678885252"/>
                  </a:ext>
                </a:extLst>
              </a:tr>
              <a:tr h="146196">
                <a:tc>
                  <a:txBody>
                    <a:bodyPr/>
                    <a:lstStyle/>
                    <a:p>
                      <a:pPr marL="0" algn="l" defTabSz="457200" rtl="0" eaLnBrk="1" fontAlgn="ctr" latinLnBrk="0" hangingPunct="1"/>
                      <a:r>
                        <a:rPr lang="es-ES" sz="900" b="0" i="0" u="none" strike="noStrike" kern="1200" dirty="0">
                          <a:solidFill>
                            <a:srgbClr val="000000"/>
                          </a:solidFill>
                          <a:effectLst/>
                          <a:latin typeface="Calibri" panose="020F0502020204030204" pitchFamily="34" charset="0"/>
                          <a:ea typeface="+mn-ea"/>
                          <a:cs typeface="+mn-cs"/>
                        </a:rPr>
                        <a:t>Seguimiento a las medidas de Austeridad en el Gasto Público I</a:t>
                      </a:r>
                      <a:r>
                        <a:rPr lang="es-ES" sz="900" b="0" i="0" u="none" strike="noStrike" kern="1200" baseline="0" dirty="0">
                          <a:solidFill>
                            <a:srgbClr val="000000"/>
                          </a:solidFill>
                          <a:effectLst/>
                          <a:latin typeface="Calibri" panose="020F0502020204030204" pitchFamily="34" charset="0"/>
                          <a:ea typeface="+mn-ea"/>
                          <a:cs typeface="+mn-cs"/>
                        </a:rPr>
                        <a:t> </a:t>
                      </a:r>
                      <a:r>
                        <a:rPr lang="es-ES" sz="900" b="0" i="0" u="none" strike="noStrike" kern="1200" baseline="0" dirty="0" err="1">
                          <a:solidFill>
                            <a:srgbClr val="000000"/>
                          </a:solidFill>
                          <a:effectLst/>
                          <a:latin typeface="Calibri" panose="020F0502020204030204" pitchFamily="34" charset="0"/>
                          <a:ea typeface="+mn-ea"/>
                          <a:cs typeface="+mn-cs"/>
                        </a:rPr>
                        <a:t>Trim</a:t>
                      </a:r>
                      <a:endParaRPr lang="es-ES" sz="9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2607943545"/>
                  </a:ext>
                </a:extLst>
              </a:tr>
              <a:tr h="146196">
                <a:tc>
                  <a:txBody>
                    <a:bodyPr/>
                    <a:lstStyle/>
                    <a:p>
                      <a:pPr marL="0" algn="l" defTabSz="457200" rtl="0" eaLnBrk="1" fontAlgn="ctr" latinLnBrk="0" hangingPunct="1"/>
                      <a:r>
                        <a:rPr lang="es-ES" sz="900" b="0" i="0" u="none" strike="noStrike" kern="1200" dirty="0">
                          <a:solidFill>
                            <a:srgbClr val="000000"/>
                          </a:solidFill>
                          <a:effectLst/>
                          <a:latin typeface="Calibri" panose="020F0502020204030204" pitchFamily="34" charset="0"/>
                          <a:ea typeface="+mn-ea"/>
                          <a:cs typeface="+mn-cs"/>
                        </a:rPr>
                        <a:t>Informe Presupuestal a la Personería</a:t>
                      </a:r>
                    </a:p>
                  </a:txBody>
                  <a:tcPr marL="0" marR="0" marT="0" marB="0" anchor="ctr">
                    <a:solidFill>
                      <a:schemeClr val="bg1"/>
                    </a:solidFill>
                  </a:tcPr>
                </a:tc>
                <a:extLst>
                  <a:ext uri="{0D108BD9-81ED-4DB2-BD59-A6C34878D82A}">
                    <a16:rowId xmlns:a16="http://schemas.microsoft.com/office/drawing/2014/main" val="4273185494"/>
                  </a:ext>
                </a:extLst>
              </a:tr>
              <a:tr h="146196">
                <a:tc>
                  <a:txBody>
                    <a:bodyPr/>
                    <a:lstStyle/>
                    <a:p>
                      <a:pPr marL="0" algn="l" defTabSz="457200" rtl="0" eaLnBrk="1" fontAlgn="ctr" latinLnBrk="0" hangingPunct="1"/>
                      <a:r>
                        <a:rPr lang="es-ES" sz="900" b="0" i="0" u="none" strike="noStrike" kern="1200" dirty="0">
                          <a:solidFill>
                            <a:srgbClr val="000000"/>
                          </a:solidFill>
                          <a:effectLst/>
                          <a:latin typeface="Calibri" panose="020F0502020204030204" pitchFamily="34" charset="0"/>
                          <a:ea typeface="+mn-ea"/>
                          <a:cs typeface="+mn-cs"/>
                        </a:rPr>
                        <a:t>Rendición Cuenta Mensual – Deuda Pub,</a:t>
                      </a:r>
                      <a:r>
                        <a:rPr lang="es-ES" sz="900" b="0" i="0" u="none" strike="noStrike" kern="1200" baseline="0" dirty="0">
                          <a:solidFill>
                            <a:srgbClr val="000000"/>
                          </a:solidFill>
                          <a:effectLst/>
                          <a:latin typeface="Calibri" panose="020F0502020204030204" pitchFamily="34" charset="0"/>
                          <a:ea typeface="+mn-ea"/>
                          <a:cs typeface="+mn-cs"/>
                        </a:rPr>
                        <a:t> Contratación y Ppto (3)</a:t>
                      </a:r>
                      <a:endParaRPr lang="es-ES" sz="9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4223930811"/>
                  </a:ext>
                </a:extLst>
              </a:tr>
            </a:tbl>
          </a:graphicData>
        </a:graphic>
      </p:graphicFrame>
      <p:sp>
        <p:nvSpPr>
          <p:cNvPr id="16" name="CuadroTexto 15"/>
          <p:cNvSpPr txBox="1"/>
          <p:nvPr/>
        </p:nvSpPr>
        <p:spPr>
          <a:xfrm>
            <a:off x="109585" y="1872048"/>
            <a:ext cx="2820131" cy="1200329"/>
          </a:xfrm>
          <a:prstGeom prst="rect">
            <a:avLst/>
          </a:prstGeom>
          <a:noFill/>
        </p:spPr>
        <p:txBody>
          <a:bodyPr wrap="none" rtlCol="0">
            <a:spAutoFit/>
          </a:bodyPr>
          <a:lstStyle/>
          <a:p>
            <a:r>
              <a:rPr lang="es-ES" dirty="0"/>
              <a:t>Programado Año 2023: 109</a:t>
            </a:r>
          </a:p>
          <a:p>
            <a:r>
              <a:rPr lang="es-ES" b="1" dirty="0">
                <a:solidFill>
                  <a:schemeClr val="accent1"/>
                </a:solidFill>
              </a:rPr>
              <a:t>Programado I Sem</a:t>
            </a:r>
            <a:r>
              <a:rPr lang="es-ES" dirty="0"/>
              <a:t>: 50 </a:t>
            </a:r>
            <a:r>
              <a:rPr lang="es-ES" sz="1600" dirty="0"/>
              <a:t>(46%)</a:t>
            </a:r>
          </a:p>
          <a:p>
            <a:r>
              <a:rPr lang="es-ES" b="1" dirty="0">
                <a:solidFill>
                  <a:schemeClr val="accent6"/>
                </a:solidFill>
              </a:rPr>
              <a:t>Ejectado</a:t>
            </a:r>
            <a:r>
              <a:rPr lang="es-ES" dirty="0">
                <a:solidFill>
                  <a:schemeClr val="accent6"/>
                </a:solidFill>
              </a:rPr>
              <a:t>:</a:t>
            </a:r>
            <a:r>
              <a:rPr lang="es-ES" dirty="0"/>
              <a:t>49 </a:t>
            </a:r>
            <a:r>
              <a:rPr lang="es-ES" sz="1600" dirty="0"/>
              <a:t>(45%)</a:t>
            </a:r>
          </a:p>
          <a:p>
            <a:r>
              <a:rPr lang="es-ES" b="1" dirty="0">
                <a:solidFill>
                  <a:schemeClr val="accent3">
                    <a:lumMod val="75000"/>
                  </a:schemeClr>
                </a:solidFill>
              </a:rPr>
              <a:t>Cumplimiento</a:t>
            </a:r>
            <a:r>
              <a:rPr lang="es-ES" dirty="0"/>
              <a:t>: 98%</a:t>
            </a:r>
            <a:endParaRPr lang="es-CO" dirty="0"/>
          </a:p>
        </p:txBody>
      </p:sp>
      <p:graphicFrame>
        <p:nvGraphicFramePr>
          <p:cNvPr id="12" name="Tabla 11"/>
          <p:cNvGraphicFramePr>
            <a:graphicFrameLocks noGrp="1"/>
          </p:cNvGraphicFramePr>
          <p:nvPr>
            <p:extLst>
              <p:ext uri="{D42A27DB-BD31-4B8C-83A1-F6EECF244321}">
                <p14:modId xmlns:p14="http://schemas.microsoft.com/office/powerpoint/2010/main" val="834030879"/>
              </p:ext>
            </p:extLst>
          </p:nvPr>
        </p:nvGraphicFramePr>
        <p:xfrm>
          <a:off x="856911" y="5743774"/>
          <a:ext cx="3514727" cy="1020787"/>
        </p:xfrm>
        <a:graphic>
          <a:graphicData uri="http://schemas.openxmlformats.org/drawingml/2006/table">
            <a:tbl>
              <a:tblPr>
                <a:tableStyleId>{5C22544A-7EE6-4342-B048-85BDC9FD1C3A}</a:tableStyleId>
              </a:tblPr>
              <a:tblGrid>
                <a:gridCol w="3514727">
                  <a:extLst>
                    <a:ext uri="{9D8B030D-6E8A-4147-A177-3AD203B41FA5}">
                      <a16:colId xmlns:a16="http://schemas.microsoft.com/office/drawing/2014/main" val="2913535609"/>
                    </a:ext>
                  </a:extLst>
                </a:gridCol>
              </a:tblGrid>
              <a:tr h="168139">
                <a:tc>
                  <a:txBody>
                    <a:bodyPr/>
                    <a:lstStyle/>
                    <a:p>
                      <a:pPr marL="0" algn="l" defTabSz="457200" rtl="0" eaLnBrk="1" fontAlgn="ctr" latinLnBrk="0" hangingPunct="1"/>
                      <a:r>
                        <a:rPr lang="es-ES" sz="1050" b="1" kern="1200" dirty="0" smtClean="0">
                          <a:solidFill>
                            <a:schemeClr val="accent1"/>
                          </a:solidFill>
                          <a:latin typeface="+mn-lt"/>
                          <a:ea typeface="+mn-ea"/>
                          <a:cs typeface="+mn-cs"/>
                        </a:rPr>
                        <a:t>JULIO (En</a:t>
                      </a:r>
                      <a:r>
                        <a:rPr lang="es-ES" sz="1050" b="1" kern="1200" baseline="0" dirty="0" smtClean="0">
                          <a:solidFill>
                            <a:schemeClr val="accent1"/>
                          </a:solidFill>
                          <a:latin typeface="+mn-lt"/>
                          <a:ea typeface="+mn-ea"/>
                          <a:cs typeface="+mn-cs"/>
                        </a:rPr>
                        <a:t> ejecución)</a:t>
                      </a:r>
                      <a:endParaRPr lang="es-ES" sz="1050" b="1" kern="1200" dirty="0">
                        <a:solidFill>
                          <a:schemeClr val="accent1"/>
                        </a:solidFill>
                        <a:latin typeface="+mn-lt"/>
                        <a:ea typeface="+mn-ea"/>
                        <a:cs typeface="+mn-cs"/>
                      </a:endParaRPr>
                    </a:p>
                  </a:txBody>
                  <a:tcPr marL="0" marR="0" marT="0" marB="0" anchor="ctr">
                    <a:solidFill>
                      <a:schemeClr val="bg1">
                        <a:lumMod val="85000"/>
                      </a:schemeClr>
                    </a:solidFill>
                  </a:tcPr>
                </a:tc>
                <a:extLst>
                  <a:ext uri="{0D108BD9-81ED-4DB2-BD59-A6C34878D82A}">
                    <a16:rowId xmlns:a16="http://schemas.microsoft.com/office/drawing/2014/main" val="2678885252"/>
                  </a:ext>
                </a:extLst>
              </a:tr>
              <a:tr h="304008">
                <a:tc>
                  <a:txBody>
                    <a:bodyPr/>
                    <a:lstStyle/>
                    <a:p>
                      <a:pPr marL="0" algn="l" defTabSz="457200" rtl="0" eaLnBrk="1" fontAlgn="ctr" latinLnBrk="0" hangingPunct="1"/>
                      <a:r>
                        <a:rPr lang="es-ES" sz="900" dirty="0" smtClean="0">
                          <a:solidFill>
                            <a:srgbClr val="000000"/>
                          </a:solidFill>
                          <a:latin typeface="Calibri" panose="020F0502020204030204" pitchFamily="34" charset="0"/>
                        </a:rPr>
                        <a:t>Auditoria al Contrato de Transporte </a:t>
                      </a:r>
                      <a:r>
                        <a:rPr lang="es-ES" sz="900" dirty="0" smtClean="0">
                          <a:solidFill>
                            <a:srgbClr val="FF0000"/>
                          </a:solidFill>
                          <a:latin typeface="Calibri" panose="020F0502020204030204" pitchFamily="34" charset="0"/>
                        </a:rPr>
                        <a:t>(Actividad con retraso)</a:t>
                      </a:r>
                    </a:p>
                    <a:p>
                      <a:pPr marL="0" algn="l" defTabSz="457200" rtl="0" eaLnBrk="1" fontAlgn="ctr" latinLnBrk="0" hangingPunct="1"/>
                      <a:r>
                        <a:rPr lang="es-ES" sz="900" b="0" i="0" u="none" strike="noStrike" kern="1200" dirty="0" smtClean="0">
                          <a:solidFill>
                            <a:schemeClr val="tx1"/>
                          </a:solidFill>
                          <a:effectLst/>
                          <a:latin typeface="Calibri" panose="020F0502020204030204" pitchFamily="34" charset="0"/>
                          <a:ea typeface="+mn-ea"/>
                          <a:cs typeface="+mn-cs"/>
                        </a:rPr>
                        <a:t>Auditoria</a:t>
                      </a:r>
                      <a:r>
                        <a:rPr lang="es-ES" sz="900" b="0" i="0" u="none" strike="noStrike" kern="1200" baseline="0" dirty="0" smtClean="0">
                          <a:solidFill>
                            <a:schemeClr val="tx1"/>
                          </a:solidFill>
                          <a:effectLst/>
                          <a:latin typeface="Calibri" panose="020F0502020204030204" pitchFamily="34" charset="0"/>
                          <a:ea typeface="+mn-ea"/>
                          <a:cs typeface="+mn-cs"/>
                        </a:rPr>
                        <a:t> al Proceso de Contratación </a:t>
                      </a:r>
                      <a:endParaRPr lang="es-ES" sz="9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2607943545"/>
                  </a:ext>
                </a:extLst>
              </a:tr>
              <a:tr h="115806">
                <a:tc>
                  <a:txBody>
                    <a:bodyPr/>
                    <a:lstStyle/>
                    <a:p>
                      <a:pPr marL="0" algn="l" defTabSz="457200" rtl="0" eaLnBrk="1" fontAlgn="ctr" latinLnBrk="0" hangingPunct="1"/>
                      <a:r>
                        <a:rPr lang="es-ES" sz="900" b="0" i="0" u="none" strike="noStrike" kern="1200" dirty="0" smtClean="0">
                          <a:solidFill>
                            <a:srgbClr val="000000"/>
                          </a:solidFill>
                          <a:effectLst/>
                          <a:latin typeface="Calibri" panose="020F0502020204030204" pitchFamily="34" charset="0"/>
                          <a:ea typeface="+mn-ea"/>
                          <a:cs typeface="+mn-cs"/>
                        </a:rPr>
                        <a:t>Auditoria</a:t>
                      </a:r>
                      <a:r>
                        <a:rPr lang="es-ES" sz="900" b="0" i="0" u="none" strike="noStrike" kern="1200" baseline="0" dirty="0" smtClean="0">
                          <a:solidFill>
                            <a:srgbClr val="000000"/>
                          </a:solidFill>
                          <a:effectLst/>
                          <a:latin typeface="Calibri" panose="020F0502020204030204" pitchFamily="34" charset="0"/>
                          <a:ea typeface="+mn-ea"/>
                          <a:cs typeface="+mn-cs"/>
                        </a:rPr>
                        <a:t> de Riesgos</a:t>
                      </a:r>
                      <a:endParaRPr lang="es-ES" sz="9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4273185494"/>
                  </a:ext>
                </a:extLst>
              </a:tr>
              <a:tr h="162018">
                <a:tc>
                  <a:txBody>
                    <a:bodyPr/>
                    <a:lstStyle/>
                    <a:p>
                      <a:pPr marL="0" algn="l" defTabSz="457200" rtl="0" eaLnBrk="1" fontAlgn="ctr" latinLnBrk="0" hangingPunct="1"/>
                      <a:r>
                        <a:rPr lang="es-ES" sz="900" b="0" i="0" u="none" strike="noStrike" kern="1200" dirty="0" smtClean="0">
                          <a:solidFill>
                            <a:srgbClr val="000000"/>
                          </a:solidFill>
                          <a:effectLst/>
                          <a:latin typeface="Calibri" panose="020F0502020204030204" pitchFamily="34" charset="0"/>
                          <a:ea typeface="+mn-ea"/>
                          <a:cs typeface="+mn-cs"/>
                        </a:rPr>
                        <a:t>Auditoria de Plan Estratégico de TIC</a:t>
                      </a:r>
                    </a:p>
                    <a:p>
                      <a:pPr marL="0" algn="l" defTabSz="457200" rtl="0" eaLnBrk="1" fontAlgn="ctr" latinLnBrk="0" hangingPunct="1"/>
                      <a:r>
                        <a:rPr lang="es-ES" sz="900" b="0" i="0" u="none" strike="noStrike" kern="1200" dirty="0" smtClean="0">
                          <a:solidFill>
                            <a:srgbClr val="000000"/>
                          </a:solidFill>
                          <a:effectLst/>
                          <a:latin typeface="Calibri" panose="020F0502020204030204" pitchFamily="34" charset="0"/>
                          <a:ea typeface="+mn-ea"/>
                          <a:cs typeface="+mn-cs"/>
                        </a:rPr>
                        <a:t>Seguimiento</a:t>
                      </a:r>
                      <a:r>
                        <a:rPr lang="es-ES" sz="900" b="0" i="0" u="none" strike="noStrike" kern="1200" baseline="0" dirty="0" smtClean="0">
                          <a:solidFill>
                            <a:srgbClr val="000000"/>
                          </a:solidFill>
                          <a:effectLst/>
                          <a:latin typeface="Calibri" panose="020F0502020204030204" pitchFamily="34" charset="0"/>
                          <a:ea typeface="+mn-ea"/>
                          <a:cs typeface="+mn-cs"/>
                        </a:rPr>
                        <a:t> Comité de Conciliación </a:t>
                      </a:r>
                      <a:r>
                        <a:rPr lang="es-ES" sz="900" b="0" i="0" u="none" strike="noStrike" kern="1200" baseline="0" dirty="0" smtClean="0">
                          <a:solidFill>
                            <a:srgbClr val="FF0000"/>
                          </a:solidFill>
                          <a:effectLst/>
                          <a:latin typeface="Calibri" panose="020F0502020204030204" pitchFamily="34" charset="0"/>
                          <a:ea typeface="+mn-ea"/>
                          <a:cs typeface="+mn-cs"/>
                        </a:rPr>
                        <a:t>(Actividad con retraso)</a:t>
                      </a:r>
                    </a:p>
                    <a:p>
                      <a:pPr marL="0" marR="0" indent="0" algn="l" defTabSz="457200" rtl="0" eaLnBrk="1" fontAlgn="ctr" latinLnBrk="0" hangingPunct="1">
                        <a:lnSpc>
                          <a:spcPct val="100000"/>
                        </a:lnSpc>
                        <a:spcBef>
                          <a:spcPts val="0"/>
                        </a:spcBef>
                        <a:spcAft>
                          <a:spcPts val="0"/>
                        </a:spcAft>
                        <a:buClrTx/>
                        <a:buSzTx/>
                        <a:buFontTx/>
                        <a:buNone/>
                        <a:tabLst/>
                        <a:defRPr/>
                      </a:pPr>
                      <a:r>
                        <a:rPr lang="es-ES" sz="900" b="0" i="0" u="none" strike="noStrike" kern="1200" baseline="0" dirty="0" smtClean="0">
                          <a:solidFill>
                            <a:srgbClr val="000000"/>
                          </a:solidFill>
                          <a:effectLst/>
                          <a:latin typeface="Calibri" panose="020F0502020204030204" pitchFamily="34" charset="0"/>
                          <a:ea typeface="+mn-ea"/>
                          <a:cs typeface="+mn-cs"/>
                        </a:rPr>
                        <a:t>Seguimiento Contingente Judicial </a:t>
                      </a:r>
                      <a:r>
                        <a:rPr lang="es-ES" sz="900" b="0" i="0" u="none" strike="noStrike" kern="1200" baseline="0" dirty="0" smtClean="0">
                          <a:solidFill>
                            <a:srgbClr val="FF0000"/>
                          </a:solidFill>
                          <a:effectLst/>
                          <a:latin typeface="Calibri" panose="020F0502020204030204" pitchFamily="34" charset="0"/>
                          <a:ea typeface="+mn-ea"/>
                          <a:cs typeface="+mn-cs"/>
                        </a:rPr>
                        <a:t>(Actividad con retraso)</a:t>
                      </a:r>
                      <a:r>
                        <a:rPr lang="es-ES" sz="900" b="0" i="0" u="none" strike="noStrike" kern="1200" baseline="0" dirty="0" smtClean="0">
                          <a:solidFill>
                            <a:srgbClr val="000000"/>
                          </a:solidFill>
                          <a:effectLst/>
                          <a:latin typeface="Calibri" panose="020F0502020204030204" pitchFamily="34" charset="0"/>
                          <a:ea typeface="+mn-ea"/>
                          <a:cs typeface="+mn-cs"/>
                        </a:rPr>
                        <a:t> </a:t>
                      </a:r>
                      <a:endParaRPr lang="es-ES" sz="9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4223930811"/>
                  </a:ext>
                </a:extLst>
              </a:tr>
            </a:tbl>
          </a:graphicData>
        </a:graphic>
      </p:graphicFrame>
    </p:spTree>
    <p:extLst>
      <p:ext uri="{BB962C8B-B14F-4D97-AF65-F5344CB8AC3E}">
        <p14:creationId xmlns:p14="http://schemas.microsoft.com/office/powerpoint/2010/main" val="761681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1"/>
          <p:cNvGrpSpPr/>
          <p:nvPr/>
        </p:nvGrpSpPr>
        <p:grpSpPr>
          <a:xfrm>
            <a:off x="7970874" y="0"/>
            <a:ext cx="4221126" cy="6858000"/>
            <a:chOff x="4922874" y="0"/>
            <a:chExt cx="4221126" cy="6858000"/>
          </a:xfrm>
        </p:grpSpPr>
        <p:pic>
          <p:nvPicPr>
            <p:cNvPr id="4"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3"/>
            <a:srcRect l="74535" b="69458"/>
            <a:stretch/>
          </p:blipFill>
          <p:spPr>
            <a:xfrm>
              <a:off x="6815470" y="0"/>
              <a:ext cx="2328530" cy="2094614"/>
            </a:xfrm>
            <a:prstGeom prst="rect">
              <a:avLst/>
            </a:prstGeom>
          </p:spPr>
        </p:pic>
      </p:grpSp>
      <p:sp>
        <p:nvSpPr>
          <p:cNvPr id="7" name="Rectángulo 6"/>
          <p:cNvSpPr/>
          <p:nvPr/>
        </p:nvSpPr>
        <p:spPr>
          <a:xfrm>
            <a:off x="-71203" y="2520128"/>
            <a:ext cx="10681864" cy="1200329"/>
          </a:xfrm>
          <a:prstGeom prst="rect">
            <a:avLst/>
          </a:prstGeom>
        </p:spPr>
        <p:txBody>
          <a:bodyPr wrap="square">
            <a:spAutoFit/>
          </a:bodyPr>
          <a:lstStyle/>
          <a:p>
            <a:pPr algn="ctr">
              <a:buClr>
                <a:srgbClr val="00B050"/>
              </a:buClr>
            </a:pPr>
            <a:r>
              <a:rPr lang="es-ES" sz="3600" b="1" dirty="0" smtClean="0">
                <a:solidFill>
                  <a:srgbClr val="00B050"/>
                </a:solidFill>
                <a:latin typeface="Arial"/>
                <a:ea typeface="Arial"/>
                <a:cs typeface="Arial"/>
                <a:sym typeface="Arial"/>
              </a:rPr>
              <a:t>4.  </a:t>
            </a:r>
            <a:r>
              <a:rPr lang="es-ES" sz="3600" b="1" dirty="0" smtClean="0">
                <a:solidFill>
                  <a:schemeClr val="bg1">
                    <a:lumMod val="50000"/>
                  </a:schemeClr>
                </a:solidFill>
                <a:latin typeface="Arial"/>
                <a:ea typeface="Arial"/>
                <a:cs typeface="Arial"/>
                <a:sym typeface="Arial"/>
              </a:rPr>
              <a:t>Inducción </a:t>
            </a:r>
            <a:r>
              <a:rPr lang="es-ES" sz="3600" b="1" dirty="0">
                <a:solidFill>
                  <a:schemeClr val="bg1">
                    <a:lumMod val="50000"/>
                  </a:schemeClr>
                </a:solidFill>
                <a:latin typeface="Arial"/>
                <a:ea typeface="Arial"/>
                <a:cs typeface="Arial"/>
                <a:sym typeface="Arial"/>
              </a:rPr>
              <a:t>de los Líderes de los Procesos aplicativo Planes de Mejoramiento</a:t>
            </a:r>
          </a:p>
        </p:txBody>
      </p:sp>
    </p:spTree>
    <p:extLst>
      <p:ext uri="{BB962C8B-B14F-4D97-AF65-F5344CB8AC3E}">
        <p14:creationId xmlns:p14="http://schemas.microsoft.com/office/powerpoint/2010/main" val="3496285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7970874" y="-13847"/>
            <a:ext cx="4221126" cy="6850745"/>
            <a:chOff x="4922874" y="0"/>
            <a:chExt cx="4221126" cy="6858000"/>
          </a:xfrm>
        </p:grpSpPr>
        <p:pic>
          <p:nvPicPr>
            <p:cNvPr id="3"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3"/>
            <a:srcRect l="53837"/>
            <a:stretch/>
          </p:blipFill>
          <p:spPr>
            <a:xfrm>
              <a:off x="4922874" y="0"/>
              <a:ext cx="4221126" cy="6858000"/>
            </a:xfrm>
            <a:prstGeom prst="rect">
              <a:avLst/>
            </a:prstGeom>
          </p:spPr>
        </p:pic>
        <p:pic>
          <p:nvPicPr>
            <p:cNvPr id="5" name="Picture 4">
              <a:extLst>
                <a:ext uri="{FF2B5EF4-FFF2-40B4-BE49-F238E27FC236}">
                  <a16:creationId xmlns:a16="http://schemas.microsoft.com/office/drawing/2014/main" id="{A863EF7D-4E34-6247-8931-B71706B8B1C4}"/>
                </a:ext>
              </a:extLst>
            </p:cNvPr>
            <p:cNvPicPr>
              <a:picLocks noChangeAspect="1"/>
            </p:cNvPicPr>
            <p:nvPr/>
          </p:nvPicPr>
          <p:blipFill rotWithShape="1">
            <a:blip r:embed="rId4"/>
            <a:srcRect l="74535" b="69458"/>
            <a:stretch/>
          </p:blipFill>
          <p:spPr>
            <a:xfrm>
              <a:off x="6815470" y="0"/>
              <a:ext cx="2328530" cy="2094614"/>
            </a:xfrm>
            <a:prstGeom prst="rect">
              <a:avLst/>
            </a:prstGeom>
          </p:spPr>
        </p:pic>
      </p:grpSp>
      <p:sp>
        <p:nvSpPr>
          <p:cNvPr id="6" name="Rectángulo 5">
            <a:extLst>
              <a:ext uri="{FF2B5EF4-FFF2-40B4-BE49-F238E27FC236}">
                <a16:creationId xmlns:a16="http://schemas.microsoft.com/office/drawing/2014/main" id="{57D60ED9-C2C5-4765-8BD6-69C0B2F19825}"/>
              </a:ext>
            </a:extLst>
          </p:cNvPr>
          <p:cNvSpPr/>
          <p:nvPr/>
        </p:nvSpPr>
        <p:spPr>
          <a:xfrm>
            <a:off x="134682" y="4932803"/>
            <a:ext cx="8228561" cy="1686045"/>
          </a:xfrm>
          <a:prstGeom prst="rect">
            <a:avLst/>
          </a:prstGeom>
          <a:ln>
            <a:solidFill>
              <a:srgbClr val="4AAE8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CO" sz="2400" b="1" dirty="0" smtClean="0">
                <a:solidFill>
                  <a:srgbClr val="25A16D"/>
                </a:solidFill>
              </a:rPr>
              <a:t>Socialización proyecto ACI “Implementación Aplicativo para la Gestión de Planes de Mejoramiento CVP</a:t>
            </a:r>
            <a:r>
              <a:rPr lang="es-ES" sz="2400" b="1" dirty="0" smtClean="0">
                <a:solidFill>
                  <a:srgbClr val="25A16D"/>
                </a:solidFill>
              </a:rPr>
              <a:t>”</a:t>
            </a:r>
          </a:p>
          <a:p>
            <a:pPr algn="ctr"/>
            <a:r>
              <a:rPr lang="es-CO" sz="1600" b="1" dirty="0" smtClean="0">
                <a:solidFill>
                  <a:srgbClr val="4AAE81"/>
                </a:solidFill>
              </a:rPr>
              <a:t>Bogotá </a:t>
            </a:r>
            <a:r>
              <a:rPr lang="es-CO" sz="1600" b="1" dirty="0">
                <a:solidFill>
                  <a:srgbClr val="4AAE81"/>
                </a:solidFill>
              </a:rPr>
              <a:t>D.C. </a:t>
            </a:r>
            <a:r>
              <a:rPr lang="es-CO" sz="1600" b="1" dirty="0" smtClean="0">
                <a:solidFill>
                  <a:srgbClr val="4AAE81"/>
                </a:solidFill>
              </a:rPr>
              <a:t>31 de julio </a:t>
            </a:r>
            <a:r>
              <a:rPr lang="es-CO" sz="1600" b="1" dirty="0">
                <a:solidFill>
                  <a:srgbClr val="4AAE81"/>
                </a:solidFill>
              </a:rPr>
              <a:t>de </a:t>
            </a:r>
            <a:r>
              <a:rPr lang="es-CO" sz="1600" b="1" dirty="0" smtClean="0">
                <a:solidFill>
                  <a:srgbClr val="4AAE81"/>
                </a:solidFill>
              </a:rPr>
              <a:t>2023</a:t>
            </a:r>
            <a:endParaRPr lang="es-CO" sz="1600" b="1" dirty="0">
              <a:solidFill>
                <a:srgbClr val="4AAE81"/>
              </a:solidFill>
            </a:endParaRPr>
          </a:p>
        </p:txBody>
      </p:sp>
      <p:pic>
        <p:nvPicPr>
          <p:cNvPr id="1026" name="Picture 2" descr="https://1.bp.blogspot.com/-67-U6XLspyw/YILj8vLkPqI/AAAAAAAABtc/gVw4AWC_028HPtNAyl4vPRXsL1WCvJoQwCLcBGAsYHQ/s320/PLANES-DE-MEJORAMIEN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718" y="704361"/>
            <a:ext cx="3824925" cy="382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8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064FC902-057A-42C9-94CE-C8A9AB2A1F1C}"/>
              </a:ext>
            </a:extLst>
          </p:cNvPr>
          <p:cNvSpPr txBox="1">
            <a:spLocks/>
          </p:cNvSpPr>
          <p:nvPr/>
        </p:nvSpPr>
        <p:spPr>
          <a:xfrm>
            <a:off x="1731848" y="2437126"/>
            <a:ext cx="7737272" cy="3238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rgbClr val="E39734"/>
              </a:buClr>
              <a:buFont typeface="+mj-lt"/>
              <a:buAutoNum type="arabicPeriod"/>
            </a:pPr>
            <a:r>
              <a:rPr lang="es-ES" dirty="0" smtClean="0">
                <a:solidFill>
                  <a:srgbClr val="166649"/>
                </a:solidFill>
                <a:latin typeface="Arial Narrow"/>
                <a:cs typeface="Arial Narrow"/>
              </a:rPr>
              <a:t>Descripción </a:t>
            </a:r>
            <a:r>
              <a:rPr lang="es-ES" dirty="0">
                <a:solidFill>
                  <a:srgbClr val="166649"/>
                </a:solidFill>
                <a:latin typeface="Arial Narrow"/>
                <a:cs typeface="Arial Narrow"/>
              </a:rPr>
              <a:t>del software</a:t>
            </a:r>
          </a:p>
          <a:p>
            <a:pPr marL="514350" indent="-514350">
              <a:buClr>
                <a:srgbClr val="E39734"/>
              </a:buClr>
              <a:buFont typeface="+mj-lt"/>
              <a:buAutoNum type="arabicPeriod"/>
            </a:pPr>
            <a:r>
              <a:rPr lang="es-ES" dirty="0">
                <a:solidFill>
                  <a:srgbClr val="166649"/>
                </a:solidFill>
                <a:latin typeface="Arial Narrow"/>
                <a:cs typeface="Arial Narrow"/>
              </a:rPr>
              <a:t>Funcionalidad</a:t>
            </a:r>
          </a:p>
          <a:p>
            <a:pPr marL="514350" indent="-514350">
              <a:buClr>
                <a:srgbClr val="E39734"/>
              </a:buClr>
              <a:buFont typeface="+mj-lt"/>
              <a:buAutoNum type="arabicPeriod"/>
            </a:pPr>
            <a:r>
              <a:rPr lang="es-ES" dirty="0">
                <a:solidFill>
                  <a:srgbClr val="166649"/>
                </a:solidFill>
                <a:latin typeface="Arial Narrow"/>
                <a:cs typeface="Arial Narrow"/>
              </a:rPr>
              <a:t>Impacto</a:t>
            </a:r>
          </a:p>
          <a:p>
            <a:pPr marL="514350" indent="-514350">
              <a:buClr>
                <a:srgbClr val="E39734"/>
              </a:buClr>
              <a:buFont typeface="+mj-lt"/>
              <a:buAutoNum type="arabicPeriod"/>
            </a:pPr>
            <a:r>
              <a:rPr lang="es-ES" dirty="0">
                <a:solidFill>
                  <a:srgbClr val="166649"/>
                </a:solidFill>
                <a:latin typeface="Arial Narrow"/>
                <a:cs typeface="Arial Narrow"/>
              </a:rPr>
              <a:t>Avance en la implementación</a:t>
            </a:r>
          </a:p>
        </p:txBody>
      </p:sp>
      <p:sp>
        <p:nvSpPr>
          <p:cNvPr id="5" name="Título 1">
            <a:extLst>
              <a:ext uri="{FF2B5EF4-FFF2-40B4-BE49-F238E27FC236}">
                <a16:creationId xmlns:a16="http://schemas.microsoft.com/office/drawing/2014/main" id="{937DBF9E-ED58-45C1-B2FF-6273B4772E14}"/>
              </a:ext>
            </a:extLst>
          </p:cNvPr>
          <p:cNvSpPr txBox="1">
            <a:spLocks/>
          </p:cNvSpPr>
          <p:nvPr/>
        </p:nvSpPr>
        <p:spPr>
          <a:xfrm>
            <a:off x="992653" y="666357"/>
            <a:ext cx="7772400" cy="857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70BE97"/>
                </a:solidFill>
                <a:latin typeface="Arial Narrow"/>
                <a:cs typeface="Arial Narrow"/>
              </a:rPr>
              <a:t>Agenda</a:t>
            </a:r>
          </a:p>
        </p:txBody>
      </p:sp>
    </p:spTree>
    <p:extLst>
      <p:ext uri="{BB962C8B-B14F-4D97-AF65-F5344CB8AC3E}">
        <p14:creationId xmlns:p14="http://schemas.microsoft.com/office/powerpoint/2010/main" val="670681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predeterminado">
  <a:themeElements>
    <a:clrScheme name="Crepúsculo">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epúsc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Tema predeterminado.thmx</Template>
  <TotalTime>9102</TotalTime>
  <Words>6249</Words>
  <Application>Microsoft Office PowerPoint</Application>
  <PresentationFormat>Panorámica</PresentationFormat>
  <Paragraphs>921</Paragraphs>
  <Slides>46</Slides>
  <Notes>12</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46</vt:i4>
      </vt:variant>
    </vt:vector>
  </HeadingPairs>
  <TitlesOfParts>
    <vt:vector size="61" baseType="lpstr">
      <vt:lpstr>Arial</vt:lpstr>
      <vt:lpstr>Arial Narrow</vt:lpstr>
      <vt:lpstr>Calibri</vt:lpstr>
      <vt:lpstr>Calibri Light</vt:lpstr>
      <vt:lpstr>helvetica</vt:lpstr>
      <vt:lpstr>Montserrat</vt:lpstr>
      <vt:lpstr>Museo Sans Condensed 500</vt:lpstr>
      <vt:lpstr>Museo Sans Condensed 700</vt:lpstr>
      <vt:lpstr>Museo Sans Condensed 900</vt:lpstr>
      <vt:lpstr>Symbol</vt:lpstr>
      <vt:lpstr>Times New Roman</vt:lpstr>
      <vt:lpstr>Tema predeterminado</vt:lpstr>
      <vt:lpstr>1_Diseño personalizado</vt:lpstr>
      <vt:lpstr>2_Diseño personalizado</vt:lpstr>
      <vt:lpstr>Diseño personalizado</vt:lpstr>
      <vt:lpstr>Presentación de PowerPoint</vt:lpstr>
      <vt:lpstr>Agenda </vt:lpstr>
      <vt:lpstr>1. Verificación del Quórum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Temas Actualizados e Incluidos en la nueva Versión de la Política de Administración del Riesgo CVP</vt:lpstr>
      <vt:lpstr>Temas Actualizados e Incluidos en la nueva Versión de la Política de Administración del Riesgo CVP</vt:lpstr>
      <vt:lpstr>Compromiso en la adopción de SARLAFT </vt:lpstr>
      <vt:lpstr>Presentación de PowerPoint</vt:lpstr>
      <vt:lpstr>Presentación de PowerPoint</vt:lpstr>
      <vt:lpstr>Presentación de PowerPoint</vt:lpstr>
      <vt:lpstr>Acciones Evaluadas como Incumplidas por la Contraloría (1)</vt:lpstr>
      <vt:lpstr>Presentación de PowerPoint</vt:lpstr>
      <vt:lpstr>Presentación de PowerPoint</vt:lpstr>
      <vt:lpstr>Presentación de PowerPoint</vt:lpstr>
      <vt:lpstr>Acciones Incumplidas (6)</vt:lpstr>
      <vt:lpstr>Acciones Cumplidas Inefectivas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alcaldia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 Ac</dc:creator>
  <cp:lastModifiedBy>Diana Constanza Ramírez Ardila</cp:lastModifiedBy>
  <cp:revision>463</cp:revision>
  <dcterms:created xsi:type="dcterms:W3CDTF">2020-01-10T18:21:22Z</dcterms:created>
  <dcterms:modified xsi:type="dcterms:W3CDTF">2023-08-08T14:47:38Z</dcterms:modified>
</cp:coreProperties>
</file>