
<file path=[Content_Types].xml><?xml version="1.0" encoding="utf-8"?>
<Types xmlns="http://schemas.openxmlformats.org/package/2006/content-types">
  <Default Extension="png" ContentType="image/png"/>
  <Default Extension="tmp"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 id="2147483696" r:id="rId3"/>
    <p:sldMasterId id="2147483720" r:id="rId4"/>
  </p:sldMasterIdLst>
  <p:notesMasterIdLst>
    <p:notesMasterId r:id="rId67"/>
  </p:notesMasterIdLst>
  <p:handoutMasterIdLst>
    <p:handoutMasterId r:id="rId68"/>
  </p:handoutMasterIdLst>
  <p:sldIdLst>
    <p:sldId id="256" r:id="rId5"/>
    <p:sldId id="267" r:id="rId6"/>
    <p:sldId id="268" r:id="rId7"/>
    <p:sldId id="270" r:id="rId8"/>
    <p:sldId id="272" r:id="rId9"/>
    <p:sldId id="319" r:id="rId10"/>
    <p:sldId id="322" r:id="rId11"/>
    <p:sldId id="381" r:id="rId12"/>
    <p:sldId id="374" r:id="rId13"/>
    <p:sldId id="382" r:id="rId14"/>
    <p:sldId id="383" r:id="rId15"/>
    <p:sldId id="384" r:id="rId16"/>
    <p:sldId id="385" r:id="rId17"/>
    <p:sldId id="386" r:id="rId18"/>
    <p:sldId id="323" r:id="rId19"/>
    <p:sldId id="327" r:id="rId20"/>
    <p:sldId id="329" r:id="rId21"/>
    <p:sldId id="328"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51" r:id="rId35"/>
    <p:sldId id="352" r:id="rId36"/>
    <p:sldId id="349" r:id="rId37"/>
    <p:sldId id="353" r:id="rId38"/>
    <p:sldId id="354" r:id="rId39"/>
    <p:sldId id="380" r:id="rId40"/>
    <p:sldId id="355" r:id="rId41"/>
    <p:sldId id="350" r:id="rId42"/>
    <p:sldId id="348" r:id="rId43"/>
    <p:sldId id="345" r:id="rId44"/>
    <p:sldId id="357" r:id="rId45"/>
    <p:sldId id="358" r:id="rId46"/>
    <p:sldId id="359" r:id="rId47"/>
    <p:sldId id="360" r:id="rId48"/>
    <p:sldId id="361" r:id="rId49"/>
    <p:sldId id="362" r:id="rId50"/>
    <p:sldId id="363" r:id="rId51"/>
    <p:sldId id="375" r:id="rId52"/>
    <p:sldId id="376" r:id="rId53"/>
    <p:sldId id="377" r:id="rId54"/>
    <p:sldId id="378" r:id="rId55"/>
    <p:sldId id="379" r:id="rId56"/>
    <p:sldId id="369" r:id="rId57"/>
    <p:sldId id="364" r:id="rId58"/>
    <p:sldId id="366" r:id="rId59"/>
    <p:sldId id="367" r:id="rId60"/>
    <p:sldId id="347" r:id="rId61"/>
    <p:sldId id="344" r:id="rId62"/>
    <p:sldId id="289" r:id="rId63"/>
    <p:sldId id="290" r:id="rId64"/>
    <p:sldId id="318" r:id="rId65"/>
    <p:sldId id="261" r:id="rId66"/>
  </p:sldIdLst>
  <p:sldSz cx="12192000" cy="6858000"/>
  <p:notesSz cx="7010400" cy="92964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4FBDD"/>
    <a:srgbClr val="EB0029"/>
    <a:srgbClr val="FFB819"/>
    <a:srgbClr val="E397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558"/>
  </p:normalViewPr>
  <p:slideViewPr>
    <p:cSldViewPr snapToGrid="0" snapToObjects="1">
      <p:cViewPr varScale="1">
        <p:scale>
          <a:sx n="105" d="100"/>
          <a:sy n="105" d="100"/>
        </p:scale>
        <p:origin x="696" y="11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870" y="-12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10.216.160.201\control%20interno\2023\19.03%20INF.%20AUDITORIAS%20C.%20I\INTERNA\04.%20Auditor&#237;a%20al%20Plan%20Estrat&#233;gico%20de%20TI\02%20Ejecuci&#243;n\02.%20Papeles%20de%20Trabajo\Anexo_1.Herramienta_para_valoraci&#243;n_del_PETI.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pivotSource>
    <c:name>[Anexo_1.Herramienta_para_valoración_del_PETI.xlsx]TD!TablaDinámica3</c:name>
    <c:fmtId val="-1"/>
  </c:pivotSource>
  <c:chart>
    <c:autoTitleDeleted val="0"/>
    <c:pivotFmts>
      <c:pivotFmt>
        <c:idx val="0"/>
        <c:spPr>
          <a:solidFill>
            <a:schemeClr val="accent3"/>
          </a:solidFill>
          <a:ln>
            <a:noFill/>
          </a:ln>
          <a:effectLst/>
        </c:spPr>
        <c:marker>
          <c:symbol val="none"/>
        </c:marker>
      </c:pivotFmt>
      <c:pivotFmt>
        <c:idx val="1"/>
        <c:spPr>
          <a:solidFill>
            <a:schemeClr val="accent3"/>
          </a:solidFill>
          <a:ln>
            <a:noFill/>
          </a:ln>
          <a:effectLst/>
        </c:spPr>
        <c:marker>
          <c:symbol val="none"/>
        </c:marker>
      </c:pivotFmt>
      <c:pivotFmt>
        <c:idx val="2"/>
        <c:spPr>
          <a:solidFill>
            <a:schemeClr val="accent3"/>
          </a:solidFill>
          <a:ln>
            <a:noFill/>
          </a:ln>
          <a:effectLst/>
        </c:spPr>
        <c:marker>
          <c:symbol val="none"/>
        </c:marker>
      </c:pivotFmt>
      <c:pivotFmt>
        <c:idx val="3"/>
        <c:spPr>
          <a:solidFill>
            <a:schemeClr val="accent3"/>
          </a:solidFill>
          <a:ln>
            <a:noFill/>
          </a:ln>
          <a:effectLst/>
        </c:spPr>
        <c:marker>
          <c:symbol val="none"/>
        </c:marker>
      </c:pivotFmt>
      <c:pivotFmt>
        <c:idx val="4"/>
        <c:spPr>
          <a:solidFill>
            <a:schemeClr val="accent3"/>
          </a:solidFill>
          <a:ln>
            <a:noFill/>
          </a:ln>
          <a:effectLst/>
        </c:spPr>
        <c:marker>
          <c:symbol val="none"/>
        </c:marker>
      </c:pivotFmt>
      <c:pivotFmt>
        <c:idx val="5"/>
        <c:spPr>
          <a:solidFill>
            <a:schemeClr val="accent3"/>
          </a:solidFill>
          <a:ln>
            <a:noFill/>
          </a:ln>
          <a:effectLst/>
        </c:spPr>
        <c:marker>
          <c:symbol val="none"/>
        </c:marker>
      </c:pivotFmt>
      <c:pivotFmt>
        <c:idx val="6"/>
        <c:spPr>
          <a:solidFill>
            <a:schemeClr val="accent3"/>
          </a:solidFill>
          <a:ln>
            <a:noFill/>
          </a:ln>
          <a:effectLst/>
        </c:spPr>
        <c:marker>
          <c:symbol val="none"/>
        </c:marker>
      </c:pivotFmt>
      <c:pivotFmt>
        <c:idx val="7"/>
        <c:spPr>
          <a:solidFill>
            <a:schemeClr val="accent3"/>
          </a:solidFill>
          <a:ln>
            <a:noFill/>
          </a:ln>
          <a:effectLst/>
        </c:spPr>
        <c:marker>
          <c:symbol val="none"/>
        </c:marker>
      </c:pivotFmt>
      <c:pivotFmt>
        <c:idx val="8"/>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TD!$B$44</c:f>
              <c:strCache>
                <c:ptCount val="1"/>
                <c:pt idx="0">
                  <c:v>Suma de Fase peso</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TD!$A$45:$A$77</c:f>
              <c:multiLvlStrCache>
                <c:ptCount val="28"/>
                <c:lvl>
                  <c:pt idx="0">
                    <c:v>10. Seguimiento y medición</c:v>
                  </c:pt>
                  <c:pt idx="1">
                    <c:v>09. Plan de comunicaciones</c:v>
                  </c:pt>
                  <c:pt idx="2">
                    <c:v>08. Modelo de planeación</c:v>
                  </c:pt>
                  <c:pt idx="3">
                    <c:v>07.6 Iniciativas de uso y apropiación</c:v>
                  </c:pt>
                  <c:pt idx="4">
                    <c:v>07.5 Modelo de gestión de servicios tecnológicos</c:v>
                  </c:pt>
                  <c:pt idx="5">
                    <c:v>07.4 Sistemas de información</c:v>
                  </c:pt>
                  <c:pt idx="6">
                    <c:v>07.3 Gestión de información / Iniciativas de trasnformación</c:v>
                  </c:pt>
                  <c:pt idx="7">
                    <c:v>07.2 Gobierno de TI</c:v>
                  </c:pt>
                  <c:pt idx="8">
                    <c:v>07.1 Estrategia de TI / Articiulación</c:v>
                  </c:pt>
                  <c:pt idx="9">
                    <c:v>05.7 Análisis financiero</c:v>
                  </c:pt>
                  <c:pt idx="10">
                    <c:v>05.6 Gobierno de TI</c:v>
                  </c:pt>
                  <c:pt idx="11">
                    <c:v>05.3 Sistemas de Información</c:v>
                  </c:pt>
                  <c:pt idx="12">
                    <c:v>05.2. Uso y apropiación / Visión TI</c:v>
                  </c:pt>
                  <c:pt idx="13">
                    <c:v>05.1. Estrategia de TI</c:v>
                  </c:pt>
                  <c:pt idx="14">
                    <c:v>03. Marco Normativo</c:v>
                  </c:pt>
                  <c:pt idx="15">
                    <c:v>02. Alcance</c:v>
                  </c:pt>
                  <c:pt idx="16">
                    <c:v>01. Objetivo</c:v>
                  </c:pt>
                  <c:pt idx="17">
                    <c:v>06. Entendimiento estratégico</c:v>
                  </c:pt>
                  <c:pt idx="18">
                    <c:v>05.6 Gobierno de TI</c:v>
                  </c:pt>
                  <c:pt idx="19">
                    <c:v>05.5 Gestión de Información</c:v>
                  </c:pt>
                  <c:pt idx="20">
                    <c:v>05.4 Servicios tecnológicos</c:v>
                  </c:pt>
                  <c:pt idx="21">
                    <c:v>05.3 Sistemas de Información</c:v>
                  </c:pt>
                  <c:pt idx="22">
                    <c:v>05.2. Uso y apropiación / Visión TI</c:v>
                  </c:pt>
                  <c:pt idx="23">
                    <c:v>05.1. Estrategia de TI</c:v>
                  </c:pt>
                  <c:pt idx="24">
                    <c:v>07.2 Gobierno de TI</c:v>
                  </c:pt>
                  <c:pt idx="25">
                    <c:v>06. Entendimiento estratégico</c:v>
                  </c:pt>
                  <c:pt idx="26">
                    <c:v>05.1. Estrategia de TI</c:v>
                  </c:pt>
                  <c:pt idx="27">
                    <c:v>04. Rupturas estratégicas</c:v>
                  </c:pt>
                </c:lvl>
                <c:lvl>
                  <c:pt idx="0">
                    <c:v>4. Presentar</c:v>
                  </c:pt>
                  <c:pt idx="1">
                    <c:v>3. Construir</c:v>
                  </c:pt>
                  <c:pt idx="17">
                    <c:v>2. Analizar</c:v>
                  </c:pt>
                  <c:pt idx="24">
                    <c:v>1. Comprender</c:v>
                  </c:pt>
                </c:lvl>
              </c:multiLvlStrCache>
            </c:multiLvlStrRef>
          </c:cat>
          <c:val>
            <c:numRef>
              <c:f>TD!$B$45:$B$77</c:f>
              <c:numCache>
                <c:formatCode>0%</c:formatCode>
                <c:ptCount val="28"/>
                <c:pt idx="0">
                  <c:v>0.1</c:v>
                </c:pt>
                <c:pt idx="1">
                  <c:v>9.5238095238095247E-3</c:v>
                </c:pt>
                <c:pt idx="2">
                  <c:v>6.666666666666668E-2</c:v>
                </c:pt>
                <c:pt idx="3">
                  <c:v>9.5238095238095247E-3</c:v>
                </c:pt>
                <c:pt idx="4">
                  <c:v>5.7142857142857148E-2</c:v>
                </c:pt>
                <c:pt idx="5">
                  <c:v>2.8571428571428574E-2</c:v>
                </c:pt>
                <c:pt idx="6">
                  <c:v>1.9047619047619049E-2</c:v>
                </c:pt>
                <c:pt idx="7">
                  <c:v>9.5238095238095233E-2</c:v>
                </c:pt>
                <c:pt idx="8">
                  <c:v>2.8571428571428574E-2</c:v>
                </c:pt>
                <c:pt idx="9">
                  <c:v>9.5238095238095247E-3</c:v>
                </c:pt>
                <c:pt idx="10">
                  <c:v>9.5238095238095247E-3</c:v>
                </c:pt>
                <c:pt idx="11">
                  <c:v>9.5238095238095247E-3</c:v>
                </c:pt>
                <c:pt idx="12">
                  <c:v>9.5238095238095247E-3</c:v>
                </c:pt>
                <c:pt idx="13">
                  <c:v>1.9047619047619049E-2</c:v>
                </c:pt>
                <c:pt idx="14">
                  <c:v>9.5238095238095247E-3</c:v>
                </c:pt>
                <c:pt idx="15">
                  <c:v>9.5238095238095247E-3</c:v>
                </c:pt>
                <c:pt idx="16">
                  <c:v>9.5238095238095247E-3</c:v>
                </c:pt>
                <c:pt idx="17">
                  <c:v>3.125E-2</c:v>
                </c:pt>
                <c:pt idx="18">
                  <c:v>3.125E-2</c:v>
                </c:pt>
                <c:pt idx="19">
                  <c:v>3.125E-2</c:v>
                </c:pt>
                <c:pt idx="20">
                  <c:v>3.125E-2</c:v>
                </c:pt>
                <c:pt idx="21">
                  <c:v>3.125E-2</c:v>
                </c:pt>
                <c:pt idx="22">
                  <c:v>6.25E-2</c:v>
                </c:pt>
                <c:pt idx="23">
                  <c:v>3.125E-2</c:v>
                </c:pt>
                <c:pt idx="24">
                  <c:v>2.0833333333333332E-2</c:v>
                </c:pt>
                <c:pt idx="25">
                  <c:v>0.10416666666666666</c:v>
                </c:pt>
                <c:pt idx="26">
                  <c:v>0.10416666666666666</c:v>
                </c:pt>
                <c:pt idx="27">
                  <c:v>2.0833333333333332E-2</c:v>
                </c:pt>
              </c:numCache>
            </c:numRef>
          </c:val>
          <c:extLst>
            <c:ext xmlns:c16="http://schemas.microsoft.com/office/drawing/2014/chart" uri="{C3380CC4-5D6E-409C-BE32-E72D297353CC}">
              <c16:uniqueId val="{00000000-7FF6-4CEE-9BE2-FB5FD68B6181}"/>
            </c:ext>
          </c:extLst>
        </c:ser>
        <c:ser>
          <c:idx val="1"/>
          <c:order val="1"/>
          <c:tx>
            <c:strRef>
              <c:f>TD!$C$44</c:f>
              <c:strCache>
                <c:ptCount val="1"/>
                <c:pt idx="0">
                  <c:v>Suma de calificación fase</c:v>
                </c:pt>
              </c:strCache>
            </c:strRef>
          </c:tx>
          <c:spPr>
            <a:solidFill>
              <a:schemeClr val="accent3">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TD!$A$45:$A$77</c:f>
              <c:multiLvlStrCache>
                <c:ptCount val="28"/>
                <c:lvl>
                  <c:pt idx="0">
                    <c:v>10. Seguimiento y medición</c:v>
                  </c:pt>
                  <c:pt idx="1">
                    <c:v>09. Plan de comunicaciones</c:v>
                  </c:pt>
                  <c:pt idx="2">
                    <c:v>08. Modelo de planeación</c:v>
                  </c:pt>
                  <c:pt idx="3">
                    <c:v>07.6 Iniciativas de uso y apropiación</c:v>
                  </c:pt>
                  <c:pt idx="4">
                    <c:v>07.5 Modelo de gestión de servicios tecnológicos</c:v>
                  </c:pt>
                  <c:pt idx="5">
                    <c:v>07.4 Sistemas de información</c:v>
                  </c:pt>
                  <c:pt idx="6">
                    <c:v>07.3 Gestión de información / Iniciativas de trasnformación</c:v>
                  </c:pt>
                  <c:pt idx="7">
                    <c:v>07.2 Gobierno de TI</c:v>
                  </c:pt>
                  <c:pt idx="8">
                    <c:v>07.1 Estrategia de TI / Articiulación</c:v>
                  </c:pt>
                  <c:pt idx="9">
                    <c:v>05.7 Análisis financiero</c:v>
                  </c:pt>
                  <c:pt idx="10">
                    <c:v>05.6 Gobierno de TI</c:v>
                  </c:pt>
                  <c:pt idx="11">
                    <c:v>05.3 Sistemas de Información</c:v>
                  </c:pt>
                  <c:pt idx="12">
                    <c:v>05.2. Uso y apropiación / Visión TI</c:v>
                  </c:pt>
                  <c:pt idx="13">
                    <c:v>05.1. Estrategia de TI</c:v>
                  </c:pt>
                  <c:pt idx="14">
                    <c:v>03. Marco Normativo</c:v>
                  </c:pt>
                  <c:pt idx="15">
                    <c:v>02. Alcance</c:v>
                  </c:pt>
                  <c:pt idx="16">
                    <c:v>01. Objetivo</c:v>
                  </c:pt>
                  <c:pt idx="17">
                    <c:v>06. Entendimiento estratégico</c:v>
                  </c:pt>
                  <c:pt idx="18">
                    <c:v>05.6 Gobierno de TI</c:v>
                  </c:pt>
                  <c:pt idx="19">
                    <c:v>05.5 Gestión de Información</c:v>
                  </c:pt>
                  <c:pt idx="20">
                    <c:v>05.4 Servicios tecnológicos</c:v>
                  </c:pt>
                  <c:pt idx="21">
                    <c:v>05.3 Sistemas de Información</c:v>
                  </c:pt>
                  <c:pt idx="22">
                    <c:v>05.2. Uso y apropiación / Visión TI</c:v>
                  </c:pt>
                  <c:pt idx="23">
                    <c:v>05.1. Estrategia de TI</c:v>
                  </c:pt>
                  <c:pt idx="24">
                    <c:v>07.2 Gobierno de TI</c:v>
                  </c:pt>
                  <c:pt idx="25">
                    <c:v>06. Entendimiento estratégico</c:v>
                  </c:pt>
                  <c:pt idx="26">
                    <c:v>05.1. Estrategia de TI</c:v>
                  </c:pt>
                  <c:pt idx="27">
                    <c:v>04. Rupturas estratégicas</c:v>
                  </c:pt>
                </c:lvl>
                <c:lvl>
                  <c:pt idx="0">
                    <c:v>4. Presentar</c:v>
                  </c:pt>
                  <c:pt idx="1">
                    <c:v>3. Construir</c:v>
                  </c:pt>
                  <c:pt idx="17">
                    <c:v>2. Analizar</c:v>
                  </c:pt>
                  <c:pt idx="24">
                    <c:v>1. Comprender</c:v>
                  </c:pt>
                </c:lvl>
              </c:multiLvlStrCache>
            </c:multiLvlStrRef>
          </c:cat>
          <c:val>
            <c:numRef>
              <c:f>TD!$C$45:$C$77</c:f>
              <c:numCache>
                <c:formatCode>0%</c:formatCode>
                <c:ptCount val="28"/>
                <c:pt idx="0">
                  <c:v>7.5000000000000011E-2</c:v>
                </c:pt>
                <c:pt idx="1">
                  <c:v>7.1428571428571435E-3</c:v>
                </c:pt>
                <c:pt idx="2">
                  <c:v>4.2857142857142864E-2</c:v>
                </c:pt>
                <c:pt idx="3">
                  <c:v>0</c:v>
                </c:pt>
                <c:pt idx="4">
                  <c:v>5.2380952380952389E-2</c:v>
                </c:pt>
                <c:pt idx="5">
                  <c:v>9.5238095238095247E-3</c:v>
                </c:pt>
                <c:pt idx="6">
                  <c:v>4.7619047619047623E-3</c:v>
                </c:pt>
                <c:pt idx="7">
                  <c:v>3.5714285714285719E-2</c:v>
                </c:pt>
                <c:pt idx="8">
                  <c:v>1.9047619047619049E-2</c:v>
                </c:pt>
                <c:pt idx="9">
                  <c:v>4.7619047619047623E-3</c:v>
                </c:pt>
                <c:pt idx="10">
                  <c:v>4.7619047619047623E-3</c:v>
                </c:pt>
                <c:pt idx="11">
                  <c:v>7.1428571428571435E-3</c:v>
                </c:pt>
                <c:pt idx="12">
                  <c:v>7.1428571428571435E-3</c:v>
                </c:pt>
                <c:pt idx="13">
                  <c:v>9.5238095238095247E-3</c:v>
                </c:pt>
                <c:pt idx="14">
                  <c:v>4.7619047619047623E-3</c:v>
                </c:pt>
                <c:pt idx="15">
                  <c:v>9.5238095238095247E-3</c:v>
                </c:pt>
                <c:pt idx="16">
                  <c:v>9.5238095238095247E-3</c:v>
                </c:pt>
                <c:pt idx="17">
                  <c:v>2.34375E-2</c:v>
                </c:pt>
                <c:pt idx="18">
                  <c:v>1.5625E-2</c:v>
                </c:pt>
                <c:pt idx="19">
                  <c:v>2.34375E-2</c:v>
                </c:pt>
                <c:pt idx="20">
                  <c:v>7.8125E-3</c:v>
                </c:pt>
                <c:pt idx="21">
                  <c:v>2.34375E-2</c:v>
                </c:pt>
                <c:pt idx="22">
                  <c:v>4.6875E-2</c:v>
                </c:pt>
                <c:pt idx="23">
                  <c:v>7.8125E-3</c:v>
                </c:pt>
                <c:pt idx="24">
                  <c:v>2.0833333333333332E-2</c:v>
                </c:pt>
                <c:pt idx="25">
                  <c:v>8.3333333333333343E-2</c:v>
                </c:pt>
                <c:pt idx="26">
                  <c:v>4.6875E-2</c:v>
                </c:pt>
                <c:pt idx="27">
                  <c:v>1.0416666666666666E-2</c:v>
                </c:pt>
              </c:numCache>
            </c:numRef>
          </c:val>
          <c:extLst>
            <c:ext xmlns:c16="http://schemas.microsoft.com/office/drawing/2014/chart" uri="{C3380CC4-5D6E-409C-BE32-E72D297353CC}">
              <c16:uniqueId val="{00000001-7FF6-4CEE-9BE2-FB5FD68B6181}"/>
            </c:ext>
          </c:extLst>
        </c:ser>
        <c:dLbls>
          <c:showLegendKey val="0"/>
          <c:showVal val="0"/>
          <c:showCatName val="0"/>
          <c:showSerName val="0"/>
          <c:showPercent val="0"/>
          <c:showBubbleSize val="0"/>
        </c:dLbls>
        <c:gapWidth val="219"/>
        <c:axId val="1598928128"/>
        <c:axId val="1598935200"/>
      </c:barChart>
      <c:catAx>
        <c:axId val="1598928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crossAx val="1598935200"/>
        <c:crosses val="autoZero"/>
        <c:auto val="1"/>
        <c:lblAlgn val="ctr"/>
        <c:lblOffset val="100"/>
        <c:noMultiLvlLbl val="0"/>
      </c:catAx>
      <c:valAx>
        <c:axId val="1598935200"/>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crossAx val="15989281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ES"/>
          </a:p>
        </p:txBody>
      </p:sp>
      <p:sp>
        <p:nvSpPr>
          <p:cNvPr id="3" name="2 Marcador de fecha"/>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4E3B172-1139-4DFC-9D06-E479E44383D9}" type="datetimeFigureOut">
              <a:rPr lang="es-ES" smtClean="0"/>
              <a:t>30/10/2023</a:t>
            </a:fld>
            <a:endParaRPr lang="es-ES"/>
          </a:p>
        </p:txBody>
      </p:sp>
      <p:sp>
        <p:nvSpPr>
          <p:cNvPr id="4" name="3 Marcador de pie de página"/>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8B5E856-251A-4541-8E45-483D2207AB87}" type="slidenum">
              <a:rPr lang="es-ES" smtClean="0"/>
              <a:t>‹Nº›</a:t>
            </a:fld>
            <a:endParaRPr lang="es-ES"/>
          </a:p>
        </p:txBody>
      </p:sp>
    </p:spTree>
    <p:extLst>
      <p:ext uri="{BB962C8B-B14F-4D97-AF65-F5344CB8AC3E}">
        <p14:creationId xmlns:p14="http://schemas.microsoft.com/office/powerpoint/2010/main" val="264321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53B10E-4653-4C9B-97A4-CA97D89B572F}" type="datetimeFigureOut">
              <a:rPr lang="es-CO" smtClean="0"/>
              <a:t>30/10/2023</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AA21E7-7F17-43D0-8448-D22A4D86F7B0}" type="slidenum">
              <a:rPr lang="es-CO" smtClean="0"/>
              <a:t>‹Nº›</a:t>
            </a:fld>
            <a:endParaRPr lang="es-CO"/>
          </a:p>
        </p:txBody>
      </p:sp>
    </p:spTree>
    <p:extLst>
      <p:ext uri="{BB962C8B-B14F-4D97-AF65-F5344CB8AC3E}">
        <p14:creationId xmlns:p14="http://schemas.microsoft.com/office/powerpoint/2010/main" val="255519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66959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17199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219110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336311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003400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144329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64679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120008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869530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747265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10594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795099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438319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042981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2717401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3719222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273754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2066581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3598509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2962104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3726533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53841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058058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1818305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3672013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2131635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2121673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819424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4172636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756838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1295702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414380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F6AA21E7-7F17-43D0-8448-D22A4D86F7B0}" type="slidenum">
              <a:rPr lang="es-CO" smtClean="0"/>
              <a:t>51</a:t>
            </a:fld>
            <a:endParaRPr lang="es-CO"/>
          </a:p>
        </p:txBody>
      </p:sp>
    </p:spTree>
    <p:extLst>
      <p:ext uri="{BB962C8B-B14F-4D97-AF65-F5344CB8AC3E}">
        <p14:creationId xmlns:p14="http://schemas.microsoft.com/office/powerpoint/2010/main" val="723547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4275217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F6AA21E7-7F17-43D0-8448-D22A4D86F7B0}" type="slidenum">
              <a:rPr lang="es-CO" smtClean="0"/>
              <a:t>52</a:t>
            </a:fld>
            <a:endParaRPr lang="es-CO"/>
          </a:p>
        </p:txBody>
      </p:sp>
    </p:spTree>
    <p:extLst>
      <p:ext uri="{BB962C8B-B14F-4D97-AF65-F5344CB8AC3E}">
        <p14:creationId xmlns:p14="http://schemas.microsoft.com/office/powerpoint/2010/main" val="3579816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1335280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2186720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2263763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r>
              <a:rPr lang="es-MX" dirty="0"/>
              <a:t>&lt;</a:t>
            </a:r>
            <a:endParaRPr dirty="0"/>
          </a:p>
        </p:txBody>
      </p:sp>
    </p:spTree>
    <p:extLst>
      <p:ext uri="{BB962C8B-B14F-4D97-AF65-F5344CB8AC3E}">
        <p14:creationId xmlns:p14="http://schemas.microsoft.com/office/powerpoint/2010/main" val="382685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96950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754131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162384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041377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109538" y="757238"/>
            <a:ext cx="6729412" cy="3784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94874" y="4793739"/>
            <a:ext cx="5558988" cy="4541437"/>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68429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nchor="b"/>
          <a:lstStyle>
            <a:lvl1pPr>
              <a:defRPr sz="5400"/>
            </a:lvl1pPr>
          </a:lstStyle>
          <a:p>
            <a:r>
              <a:rPr lang="es-ES_tradnl"/>
              <a:t>Clic para editar título</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ncho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ncho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963639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45375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6CCB777B-0F3B-4F43-AC3C-5C6C311F1351}"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326580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6CCB777B-0F3B-4F43-AC3C-5C6C311F1351}" type="datetimeFigureOut">
              <a:rPr lang="es-ES" smtClean="0"/>
              <a:t>30/10/2023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3683828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6CCB777B-0F3B-4F43-AC3C-5C6C311F1351}" type="datetimeFigureOut">
              <a:rPr lang="es-ES" smtClean="0"/>
              <a:t>30/10/2023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2123562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6CCB777B-0F3B-4F43-AC3C-5C6C311F1351}" type="datetimeFigureOut">
              <a:rPr lang="es-ES" smtClean="0"/>
              <a:t>30/10/2023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810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CCB777B-0F3B-4F43-AC3C-5C6C311F1351}" type="datetimeFigureOut">
              <a:rPr lang="es-ES" smtClean="0"/>
              <a:t>30/10/2023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519573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6CCB777B-0F3B-4F43-AC3C-5C6C311F1351}" type="datetimeFigureOut">
              <a:rPr lang="es-ES" smtClean="0"/>
              <a:t>30/10/2023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44803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6CCB777B-0F3B-4F43-AC3C-5C6C311F1351}" type="datetimeFigureOut">
              <a:rPr lang="es-ES" smtClean="0"/>
              <a:t>30/10/2023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533190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2396207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514941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26923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531881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910B21B8-515C-8E45-ACC6-C958B3C94B4B}"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2449311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910B21B8-515C-8E45-ACC6-C958B3C94B4B}" type="datetimeFigureOut">
              <a:rPr lang="es-ES" smtClean="0"/>
              <a:t>30/10/2023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875558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910B21B8-515C-8E45-ACC6-C958B3C94B4B}" type="datetimeFigureOut">
              <a:rPr lang="es-ES" smtClean="0"/>
              <a:t>30/10/2023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430358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Clic para editar título</a:t>
            </a:r>
            <a:endParaRPr lang="es-ES" dirty="0"/>
          </a:p>
        </p:txBody>
      </p:sp>
      <p:sp>
        <p:nvSpPr>
          <p:cNvPr id="3" name="Marcador de fecha 2"/>
          <p:cNvSpPr>
            <a:spLocks noGrp="1"/>
          </p:cNvSpPr>
          <p:nvPr>
            <p:ph type="dt" sz="half" idx="10"/>
          </p:nvPr>
        </p:nvSpPr>
        <p:spPr/>
        <p:txBody>
          <a:bodyPr/>
          <a:lstStyle/>
          <a:p>
            <a:fld id="{910B21B8-515C-8E45-ACC6-C958B3C94B4B}" type="datetimeFigureOut">
              <a:rPr lang="es-ES" smtClean="0"/>
              <a:t>30/10/2023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331618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10B21B8-515C-8E45-ACC6-C958B3C94B4B}" type="datetimeFigureOut">
              <a:rPr lang="es-ES" smtClean="0"/>
              <a:t>30/10/2023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413482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_tradnl"/>
              <a:t>Clic para editar título</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910B21B8-515C-8E45-ACC6-C958B3C94B4B}" type="datetimeFigureOut">
              <a:rPr lang="es-ES" smtClean="0"/>
              <a:t>30/10/2023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633832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910B21B8-515C-8E45-ACC6-C958B3C94B4B}" type="datetimeFigureOut">
              <a:rPr lang="es-ES" smtClean="0"/>
              <a:t>30/10/2023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544104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054491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495782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3793830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604946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BAE3DB13-654C-4B41-8DFF-F70797730382}"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1143143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BAE3DB13-654C-4B41-8DFF-F70797730382}" type="datetimeFigureOut">
              <a:rPr lang="es-ES" smtClean="0"/>
              <a:t>30/10/2023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342331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BAE3DB13-654C-4B41-8DFF-F70797730382}" type="datetimeFigureOut">
              <a:rPr lang="es-ES" smtClean="0"/>
              <a:t>30/10/2023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1076177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BAE3DB13-654C-4B41-8DFF-F70797730382}" type="datetimeFigureOut">
              <a:rPr lang="es-ES" smtClean="0"/>
              <a:t>30/10/2023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65029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s-ES"/>
          </a:p>
        </p:txBody>
      </p:sp>
      <p:sp>
        <p:nvSpPr>
          <p:cNvPr id="7" name="Slide Number Placeholder 6"/>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AE3DB13-654C-4B41-8DFF-F70797730382}" type="datetimeFigureOut">
              <a:rPr lang="es-ES" smtClean="0"/>
              <a:t>30/10/2023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502103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BAE3DB13-654C-4B41-8DFF-F70797730382}" type="datetimeFigureOut">
              <a:rPr lang="es-ES" smtClean="0"/>
              <a:t>30/10/2023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200896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BAE3DB13-654C-4B41-8DFF-F70797730382}" type="datetimeFigureOut">
              <a:rPr lang="es-ES" smtClean="0"/>
              <a:t>30/10/2023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013832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3610955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30/10/2023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334095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lvl1pPr>
              <a:defRPr/>
            </a:lvl1pPr>
          </a:lstStyle>
          <a:p>
            <a:r>
              <a:rPr lang="es-ES_tradnl"/>
              <a:t>Clic para editar título</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s-ES"/>
          </a:p>
        </p:txBody>
      </p:sp>
      <p:sp>
        <p:nvSpPr>
          <p:cNvPr id="9" name="Slide Number Placeholder 8"/>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s-ES"/>
          </a:p>
        </p:txBody>
      </p:sp>
      <p:sp>
        <p:nvSpPr>
          <p:cNvPr id="5" name="Slide Number Placeholder 4"/>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s-ES"/>
          </a:p>
        </p:txBody>
      </p:sp>
      <p:sp>
        <p:nvSpPr>
          <p:cNvPr id="4" name="Slide Number Placeholder 3"/>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_tradnl"/>
              <a:t>Clic para editar título</a:t>
            </a:r>
            <a:endParaRPr lang="en-US" dirty="0"/>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s-ES"/>
          </a:p>
        </p:txBody>
      </p:sp>
      <p:sp>
        <p:nvSpPr>
          <p:cNvPr id="7" name="Slide Number Placeholder 6"/>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_tradnl"/>
              <a:t>Clic para editar título</a:t>
            </a:r>
            <a:endParaRPr lang="en-US"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30/10/2023</a:t>
            </a:fld>
            <a:endParaRPr lang="es-E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s-ES"/>
          </a:p>
        </p:txBody>
      </p:sp>
      <p:sp>
        <p:nvSpPr>
          <p:cNvPr id="7" name="Slide Number Placeholder 6"/>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9" name="Imagen 8" descr="Imagen que contiene pasto, exterior, campo, verde&#10;&#10;Descripción generada automáticamente">
            <a:extLst>
              <a:ext uri="{FF2B5EF4-FFF2-40B4-BE49-F238E27FC236}">
                <a16:creationId xmlns:a16="http://schemas.microsoft.com/office/drawing/2014/main" id="{776F8EA7-F02E-4043-9EB6-DCA2562FBF9C}"/>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B6920-19A3-4843-B9D5-11DF9EC37B0B}" type="slidenum">
              <a:rPr lang="es-ES" smtClean="0"/>
              <a:t>‹Nº›</a:t>
            </a:fld>
            <a:endParaRPr lang="es-ES"/>
          </a:p>
        </p:txBody>
      </p:sp>
      <p:pic>
        <p:nvPicPr>
          <p:cNvPr id="3" name="Imagen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
            <a:ext cx="12192000" cy="6853431"/>
          </a:xfrm>
          <a:prstGeom prst="rect">
            <a:avLst/>
          </a:prstGeom>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B777B-0F3B-4F43-AC3C-5C6C311F1351}" type="datetimeFigureOut">
              <a:rPr lang="es-ES" smtClean="0"/>
              <a:t>30/10/2023</a:t>
            </a:fld>
            <a:endParaRPr lang="es-ES"/>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FA049-1292-6741-9CF4-3BB30D17C8D4}" type="slidenum">
              <a:rPr lang="es-ES" smtClean="0"/>
              <a:t>‹Nº›</a:t>
            </a:fld>
            <a:endParaRPr lang="es-ES" dirty="0"/>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23241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B21B8-515C-8E45-ACC6-C958B3C94B4B}" type="datetimeFigureOut">
              <a:rPr lang="es-ES" smtClean="0"/>
              <a:t>30/10/2023</a:t>
            </a:fld>
            <a:endParaRPr lang="es-ES"/>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D7B5D-4AAF-944F-8F79-1958F93DB250}" type="slidenum">
              <a:rPr lang="es-ES" smtClean="0"/>
              <a:t>‹Nº›</a:t>
            </a:fld>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570"/>
            <a:ext cx="12192000" cy="6853431"/>
          </a:xfrm>
          <a:prstGeom prst="rect">
            <a:avLst/>
          </a:prstGeom>
        </p:spPr>
      </p:pic>
    </p:spTree>
    <p:extLst>
      <p:ext uri="{BB962C8B-B14F-4D97-AF65-F5344CB8AC3E}">
        <p14:creationId xmlns:p14="http://schemas.microsoft.com/office/powerpoint/2010/main" val="2896672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3DB13-654C-4B41-8DFF-F70797730382}" type="datetimeFigureOut">
              <a:rPr lang="es-ES" smtClean="0"/>
              <a:t>30/10/2023</a:t>
            </a:fld>
            <a:endParaRPr lang="es-ES"/>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8D71F-2004-B44E-AB4E-71FB18684AD3}" type="slidenum">
              <a:rPr lang="es-ES" smtClean="0"/>
              <a:t>‹Nº›</a:t>
            </a:fld>
            <a:endParaRPr lang="es-ES"/>
          </a:p>
        </p:txBody>
      </p:sp>
    </p:spTree>
    <p:extLst>
      <p:ext uri="{BB962C8B-B14F-4D97-AF65-F5344CB8AC3E}">
        <p14:creationId xmlns:p14="http://schemas.microsoft.com/office/powerpoint/2010/main" val="35739213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hyperlink" Target="#OM1"/><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hyperlink" Target="#OM5"/><Relationship Id="rId5" Type="http://schemas.openxmlformats.org/officeDocument/2006/relationships/hyperlink" Target="#OM4"/><Relationship Id="rId4" Type="http://schemas.openxmlformats.org/officeDocument/2006/relationships/hyperlink" Target="#OM3"/></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12.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15.tmp"/><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14.sv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chart" Target="../charts/chart1.xml"/><Relationship Id="rId4" Type="http://schemas.openxmlformats.org/officeDocument/2006/relationships/image" Target="../media/image14.sv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image" Target="../media/image2.sv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NULL"/></Relationships>
</file>

<file path=ppt/slides/_rels/slide59.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lookerstudio.google.com/reporting/8d794a97-7870-4999-8f8e-307cd47dce49/page/p_owq7mq185c"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2" name="Agrupar 1"/>
          <p:cNvGrpSpPr/>
          <p:nvPr/>
        </p:nvGrpSpPr>
        <p:grpSpPr>
          <a:xfrm>
            <a:off x="8004443" y="0"/>
            <a:ext cx="4221126" cy="6858000"/>
            <a:chOff x="4922874" y="0"/>
            <a:chExt cx="4221126" cy="6858000"/>
          </a:xfrm>
        </p:grpSpPr>
        <p:pic>
          <p:nvPicPr>
            <p:cNvPr id="3"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
        <p:nvSpPr>
          <p:cNvPr id="6" name="2 Subtítulo">
            <a:extLst>
              <a:ext uri="{FF2B5EF4-FFF2-40B4-BE49-F238E27FC236}">
                <a16:creationId xmlns:a16="http://schemas.microsoft.com/office/drawing/2014/main" id="{DFD672FC-CC81-3D42-B9E0-2B7329331C17}"/>
              </a:ext>
            </a:extLst>
          </p:cNvPr>
          <p:cNvSpPr txBox="1">
            <a:spLocks/>
          </p:cNvSpPr>
          <p:nvPr/>
        </p:nvSpPr>
        <p:spPr>
          <a:xfrm>
            <a:off x="5136989" y="4604166"/>
            <a:ext cx="2867454" cy="346595"/>
          </a:xfrm>
          <a:prstGeom prst="rect">
            <a:avLst/>
          </a:prstGeom>
          <a:noFill/>
        </p:spPr>
        <p:txBody>
          <a:bodyPr vert="horz" lIns="91440" tIns="45720" rIns="91440" bIns="45720" rtlCol="0">
            <a:noAutofit/>
          </a:bodyPr>
          <a:lstStyle>
            <a:lvl1pPr marL="0" indent="0" algn="ctr" defTabSz="342900" rtl="0" eaLnBrk="1" latinLnBrk="0" hangingPunct="1">
              <a:spcBef>
                <a:spcPct val="20000"/>
              </a:spcBef>
              <a:buFont typeface="Arial"/>
              <a:buNone/>
              <a:defRPr sz="2400" kern="1200">
                <a:solidFill>
                  <a:schemeClr val="tx1">
                    <a:tint val="75000"/>
                  </a:schemeClr>
                </a:solidFill>
                <a:latin typeface="+mn-lt"/>
                <a:ea typeface="+mn-ea"/>
                <a:cs typeface="+mn-cs"/>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defTabSz="257175"/>
            <a:r>
              <a:rPr lang="es-ES" sz="1800" b="1" dirty="0">
                <a:solidFill>
                  <a:schemeClr val="tx1">
                    <a:lumMod val="95000"/>
                    <a:lumOff val="5000"/>
                  </a:schemeClr>
                </a:solidFill>
                <a:latin typeface="Calibri Light" panose="020F0302020204030204"/>
              </a:rPr>
              <a:t>Enero del 2023</a:t>
            </a:r>
          </a:p>
        </p:txBody>
      </p:sp>
      <p:sp>
        <p:nvSpPr>
          <p:cNvPr id="4" name="CuadroTexto 3"/>
          <p:cNvSpPr txBox="1"/>
          <p:nvPr/>
        </p:nvSpPr>
        <p:spPr>
          <a:xfrm>
            <a:off x="4911930" y="5339061"/>
            <a:ext cx="3092513" cy="461665"/>
          </a:xfrm>
          <a:prstGeom prst="rect">
            <a:avLst/>
          </a:prstGeom>
          <a:noFill/>
        </p:spPr>
        <p:txBody>
          <a:bodyPr wrap="none" rtlCol="0">
            <a:spAutoFit/>
          </a:bodyPr>
          <a:lstStyle/>
          <a:p>
            <a:r>
              <a:rPr lang="es-ES" sz="2400" b="1" dirty="0" smtClean="0">
                <a:solidFill>
                  <a:schemeClr val="tx1">
                    <a:lumMod val="50000"/>
                  </a:schemeClr>
                </a:solidFill>
                <a:latin typeface="Arial"/>
                <a:ea typeface="Arial"/>
                <a:cs typeface="Arial"/>
                <a:sym typeface="Arial"/>
              </a:rPr>
              <a:t>26 Octubre del </a:t>
            </a:r>
            <a:r>
              <a:rPr lang="es-ES" sz="2400" b="1" dirty="0">
                <a:solidFill>
                  <a:schemeClr val="tx1">
                    <a:lumMod val="50000"/>
                  </a:schemeClr>
                </a:solidFill>
                <a:latin typeface="Arial"/>
                <a:ea typeface="Arial"/>
                <a:cs typeface="Arial"/>
                <a:sym typeface="Arial"/>
              </a:rPr>
              <a:t>2023</a:t>
            </a:r>
            <a:endParaRPr lang="es-CO" sz="2400" b="1" dirty="0">
              <a:solidFill>
                <a:schemeClr val="tx1">
                  <a:lumMod val="50000"/>
                </a:schemeClr>
              </a:solidFill>
              <a:latin typeface="Arial"/>
              <a:ea typeface="Arial"/>
              <a:cs typeface="Arial"/>
              <a:sym typeface="Arial"/>
            </a:endParaRPr>
          </a:p>
        </p:txBody>
      </p:sp>
      <p:sp>
        <p:nvSpPr>
          <p:cNvPr id="12" name="Rectángulo 11">
            <a:extLst>
              <a:ext uri="{FF2B5EF4-FFF2-40B4-BE49-F238E27FC236}">
                <a16:creationId xmlns:a16="http://schemas.microsoft.com/office/drawing/2014/main" id="{94989AE0-35F7-4A6B-A88C-39D632B8CE2A}"/>
              </a:ext>
            </a:extLst>
          </p:cNvPr>
          <p:cNvSpPr/>
          <p:nvPr/>
        </p:nvSpPr>
        <p:spPr>
          <a:xfrm>
            <a:off x="3348261" y="2817270"/>
            <a:ext cx="6444911" cy="83099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s-ES" sz="2400" b="1" dirty="0" smtClean="0">
                <a:solidFill>
                  <a:schemeClr val="tx1">
                    <a:lumMod val="50000"/>
                  </a:schemeClr>
                </a:solidFill>
              </a:rPr>
              <a:t>6º </a:t>
            </a:r>
            <a:r>
              <a:rPr lang="es-ES" sz="2400" b="1" dirty="0">
                <a:solidFill>
                  <a:schemeClr val="tx1">
                    <a:lumMod val="50000"/>
                  </a:schemeClr>
                </a:solidFill>
              </a:rPr>
              <a:t>COMITÉ INSTITUCIONAL DE CORDINACIÓN DE CONTROL INTERNO </a:t>
            </a:r>
            <a:endParaRPr lang="es-CO" sz="2400" b="1" dirty="0">
              <a:solidFill>
                <a:schemeClr val="tx1">
                  <a:lumMod val="50000"/>
                </a:schemeClr>
              </a:solidFill>
            </a:endParaRPr>
          </a:p>
        </p:txBody>
      </p:sp>
      <p:pic>
        <p:nvPicPr>
          <p:cNvPr id="9" name="Imagen 8"/>
          <p:cNvPicPr>
            <a:picLocks noChangeAspect="1"/>
          </p:cNvPicPr>
          <p:nvPr/>
        </p:nvPicPr>
        <p:blipFill rotWithShape="1">
          <a:blip r:embed="rId4"/>
          <a:srcRect l="8280" t="15306" r="9914"/>
          <a:stretch/>
        </p:blipFill>
        <p:spPr>
          <a:xfrm>
            <a:off x="-34566" y="2272560"/>
            <a:ext cx="3042964" cy="4200474"/>
          </a:xfrm>
          <a:prstGeom prst="rect">
            <a:avLst/>
          </a:prstGeom>
        </p:spPr>
      </p:pic>
      <p:pic>
        <p:nvPicPr>
          <p:cNvPr id="11" name="Imagen 10"/>
          <p:cNvPicPr>
            <a:picLocks noChangeAspect="1"/>
          </p:cNvPicPr>
          <p:nvPr/>
        </p:nvPicPr>
        <p:blipFill>
          <a:blip r:embed="rId5"/>
          <a:stretch>
            <a:fillRect/>
          </a:stretch>
        </p:blipFill>
        <p:spPr>
          <a:xfrm>
            <a:off x="-34565" y="1294"/>
            <a:ext cx="3042964" cy="2282223"/>
          </a:xfrm>
          <a:prstGeom prst="rect">
            <a:avLst/>
          </a:prstGeom>
        </p:spPr>
      </p:pic>
      <p:pic>
        <p:nvPicPr>
          <p:cNvPr id="13" name="Imagen 12"/>
          <p:cNvPicPr>
            <a:picLocks noChangeAspect="1"/>
          </p:cNvPicPr>
          <p:nvPr/>
        </p:nvPicPr>
        <p:blipFill>
          <a:blip r:embed="rId6"/>
          <a:stretch>
            <a:fillRect/>
          </a:stretch>
        </p:blipFill>
        <p:spPr>
          <a:xfrm>
            <a:off x="-89547" y="5458761"/>
            <a:ext cx="3097946" cy="1399239"/>
          </a:xfrm>
          <a:prstGeom prst="rect">
            <a:avLst/>
          </a:prstGeom>
        </p:spPr>
      </p:pic>
    </p:spTree>
    <p:extLst>
      <p:ext uri="{BB962C8B-B14F-4D97-AF65-F5344CB8AC3E}">
        <p14:creationId xmlns:p14="http://schemas.microsoft.com/office/powerpoint/2010/main" val="1148827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aphicFrame>
        <p:nvGraphicFramePr>
          <p:cNvPr id="8" name="Tabla 7"/>
          <p:cNvGraphicFramePr>
            <a:graphicFrameLocks noGrp="1"/>
          </p:cNvGraphicFramePr>
          <p:nvPr>
            <p:extLst>
              <p:ext uri="{D42A27DB-BD31-4B8C-83A1-F6EECF244321}">
                <p14:modId xmlns:p14="http://schemas.microsoft.com/office/powerpoint/2010/main" val="1416710637"/>
              </p:ext>
            </p:extLst>
          </p:nvPr>
        </p:nvGraphicFramePr>
        <p:xfrm>
          <a:off x="1360804" y="1176402"/>
          <a:ext cx="9346820" cy="4572000"/>
        </p:xfrm>
        <a:graphic>
          <a:graphicData uri="http://schemas.openxmlformats.org/drawingml/2006/table">
            <a:tbl>
              <a:tblPr>
                <a:tableStyleId>{FABFCF23-3B69-468F-B69F-88F6DE6A72F2}</a:tableStyleId>
              </a:tblPr>
              <a:tblGrid>
                <a:gridCol w="8918405">
                  <a:extLst>
                    <a:ext uri="{9D8B030D-6E8A-4147-A177-3AD203B41FA5}">
                      <a16:colId xmlns:a16="http://schemas.microsoft.com/office/drawing/2014/main" val="2160606414"/>
                    </a:ext>
                  </a:extLst>
                </a:gridCol>
                <a:gridCol w="428415">
                  <a:extLst>
                    <a:ext uri="{9D8B030D-6E8A-4147-A177-3AD203B41FA5}">
                      <a16:colId xmlns:a16="http://schemas.microsoft.com/office/drawing/2014/main" val="1202371001"/>
                    </a:ext>
                  </a:extLst>
                </a:gridCol>
              </a:tblGrid>
              <a:tr h="264177">
                <a:tc>
                  <a:txBody>
                    <a:bodyPr/>
                    <a:lstStyle/>
                    <a:p>
                      <a:pPr algn="ctr" fontAlgn="b"/>
                      <a:r>
                        <a:rPr lang="es-ES" sz="1800" b="1" u="none" strike="noStrike" dirty="0">
                          <a:effectLst/>
                        </a:rPr>
                        <a:t>TEMAS DE LAS </a:t>
                      </a:r>
                      <a:r>
                        <a:rPr lang="es-ES" sz="1800" b="1" u="none" strike="noStrike" dirty="0" smtClean="0">
                          <a:effectLst/>
                        </a:rPr>
                        <a:t>ACCIONES</a:t>
                      </a:r>
                      <a:endParaRPr lang="es-ES" sz="1800" b="1"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s-CO" sz="1800" b="1" u="none" strike="noStrike" dirty="0">
                          <a:effectLst/>
                        </a:rPr>
                        <a:t>No.</a:t>
                      </a:r>
                      <a:endParaRPr lang="es-CO" sz="1800" b="1"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47165257"/>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No liquidar PAD la casona y no solicitar reintegros de aportes y rendimientos </a:t>
                      </a:r>
                    </a:p>
                  </a:txBody>
                  <a:tcPr marL="9525" marR="9525" marT="9525" marB="0" anchor="b"/>
                </a:tc>
                <a:tc>
                  <a:txBody>
                    <a:bodyPr/>
                    <a:lstStyle/>
                    <a:p>
                      <a:pPr marL="0" algn="ctr" defTabSz="457200" rtl="0" eaLnBrk="1" fontAlgn="b" latinLnBrk="0" hangingPunct="1"/>
                      <a:r>
                        <a:rPr lang="es-CO" sz="1600" u="none" strike="noStrike" kern="120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3052973081"/>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No registro del costo  adquisición ni </a:t>
                      </a:r>
                      <a:r>
                        <a:rPr lang="es-ES" sz="1600" u="none" strike="noStrike" kern="1200" dirty="0" smtClean="0">
                          <a:solidFill>
                            <a:schemeClr val="dk1"/>
                          </a:solidFill>
                          <a:effectLst/>
                          <a:latin typeface="+mn-lt"/>
                          <a:ea typeface="+mn-ea"/>
                          <a:cs typeface="+mn-cs"/>
                        </a:rPr>
                        <a:t>avaluó </a:t>
                      </a:r>
                      <a:r>
                        <a:rPr lang="es-ES" sz="1600" u="none" strike="noStrike" kern="1200" dirty="0">
                          <a:solidFill>
                            <a:schemeClr val="dk1"/>
                          </a:solidFill>
                          <a:effectLst/>
                          <a:latin typeface="+mn-lt"/>
                          <a:ea typeface="+mn-ea"/>
                          <a:cs typeface="+mn-cs"/>
                        </a:rPr>
                        <a:t>comercial proyecto parque metropolitano</a:t>
                      </a:r>
                    </a:p>
                  </a:txBody>
                  <a:tcPr marL="9525" marR="9525" marT="9525" marB="0" anchor="b"/>
                </a:tc>
                <a:tc>
                  <a:txBody>
                    <a:bodyPr/>
                    <a:lstStyle/>
                    <a:p>
                      <a:pPr marL="0" algn="ctr" defTabSz="457200" rtl="0" eaLnBrk="1" fontAlgn="b" latinLnBrk="0" hangingPunct="1"/>
                      <a:r>
                        <a:rPr lang="es-CO" sz="1600" u="none" strike="noStrike" kern="120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527892386"/>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No revelación en la notas EF del saldo de la cuenta 192603-02 parque Atahualpa</a:t>
                      </a:r>
                    </a:p>
                  </a:txBody>
                  <a:tcPr marL="9525" marR="9525" marT="9525" marB="0" anchor="b"/>
                </a:tc>
                <a:tc>
                  <a:txBody>
                    <a:bodyPr/>
                    <a:lstStyle/>
                    <a:p>
                      <a:pPr marL="0" algn="ctr" defTabSz="457200" rtl="0" eaLnBrk="1" fontAlgn="b" latinLnBrk="0" hangingPunct="1"/>
                      <a:r>
                        <a:rPr lang="es-CO" sz="1600" u="none" strike="noStrike" kern="1200" dirty="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3810199236"/>
                  </a:ext>
                </a:extLst>
              </a:tr>
              <a:tr h="238950">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No revelación en la notas EF del saldo de la cuenta 19260303-02-04 Proyecto Portales de </a:t>
                      </a:r>
                      <a:r>
                        <a:rPr lang="es-ES" sz="1600" u="none" strike="noStrike" kern="1200" dirty="0" err="1">
                          <a:solidFill>
                            <a:schemeClr val="dk1"/>
                          </a:solidFill>
                          <a:effectLst/>
                          <a:latin typeface="+mn-lt"/>
                          <a:ea typeface="+mn-ea"/>
                          <a:cs typeface="+mn-cs"/>
                        </a:rPr>
                        <a:t>Arborizadora</a:t>
                      </a:r>
                      <a:endParaRPr lang="es-ES" sz="16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s-CO" sz="1600" u="none" strike="noStrike" kern="1200" dirty="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4197121642"/>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No se presenta balance </a:t>
                      </a:r>
                      <a:r>
                        <a:rPr lang="es-ES" sz="1600" u="none" strike="noStrike" kern="1200" dirty="0" smtClean="0">
                          <a:solidFill>
                            <a:schemeClr val="dk1"/>
                          </a:solidFill>
                          <a:effectLst/>
                          <a:latin typeface="+mn-lt"/>
                          <a:ea typeface="+mn-ea"/>
                          <a:cs typeface="+mn-cs"/>
                        </a:rPr>
                        <a:t>económico </a:t>
                      </a:r>
                      <a:r>
                        <a:rPr lang="es-ES" sz="1600" u="none" strike="noStrike" kern="1200" dirty="0">
                          <a:solidFill>
                            <a:schemeClr val="dk1"/>
                          </a:solidFill>
                          <a:effectLst/>
                          <a:latin typeface="+mn-lt"/>
                          <a:ea typeface="+mn-ea"/>
                          <a:cs typeface="+mn-cs"/>
                        </a:rPr>
                        <a:t>en el acta de liquidación PAD portales de </a:t>
                      </a:r>
                      <a:r>
                        <a:rPr lang="es-ES" sz="1600" u="none" strike="noStrike" kern="1200" dirty="0" err="1">
                          <a:solidFill>
                            <a:schemeClr val="dk1"/>
                          </a:solidFill>
                          <a:effectLst/>
                          <a:latin typeface="+mn-lt"/>
                          <a:ea typeface="+mn-ea"/>
                          <a:cs typeface="+mn-cs"/>
                        </a:rPr>
                        <a:t>arborizadora</a:t>
                      </a:r>
                      <a:endParaRPr lang="es-ES" sz="16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s-CO" sz="1600" u="none" strike="noStrike" kern="1200" dirty="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455199511"/>
                  </a:ext>
                </a:extLst>
              </a:tr>
              <a:tr h="235809">
                <a:tc>
                  <a:txBody>
                    <a:bodyPr/>
                    <a:lstStyle/>
                    <a:p>
                      <a:pPr marL="0" algn="l" defTabSz="457200" rtl="0" eaLnBrk="1" fontAlgn="b" latinLnBrk="0" hangingPunct="1"/>
                      <a:r>
                        <a:rPr lang="es-CO" sz="1600" u="none" strike="noStrike" kern="1200" dirty="0" smtClean="0">
                          <a:solidFill>
                            <a:schemeClr val="dk1"/>
                          </a:solidFill>
                          <a:effectLst/>
                          <a:latin typeface="+mn-lt"/>
                          <a:ea typeface="+mn-ea"/>
                          <a:cs typeface="+mn-cs"/>
                        </a:rPr>
                        <a:t>Pólizas </a:t>
                      </a:r>
                      <a:r>
                        <a:rPr lang="es-CO" sz="1600" u="none" strike="noStrike" kern="1200" dirty="0">
                          <a:solidFill>
                            <a:schemeClr val="dk1"/>
                          </a:solidFill>
                          <a:effectLst/>
                          <a:latin typeface="+mn-lt"/>
                          <a:ea typeface="+mn-ea"/>
                          <a:cs typeface="+mn-cs"/>
                        </a:rPr>
                        <a:t>sin actualizar Cto-042-2014</a:t>
                      </a:r>
                    </a:p>
                  </a:txBody>
                  <a:tcPr marL="9525" marR="9525" marT="9525" marB="0" anchor="b"/>
                </a:tc>
                <a:tc>
                  <a:txBody>
                    <a:bodyPr/>
                    <a:lstStyle/>
                    <a:p>
                      <a:pPr marL="0" algn="ctr" defTabSz="457200" rtl="0" eaLnBrk="1" fontAlgn="b" latinLnBrk="0" hangingPunct="1"/>
                      <a:r>
                        <a:rPr lang="es-CO" sz="1600" u="none" strike="noStrike" kern="1200" dirty="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439642681"/>
                  </a:ext>
                </a:extLst>
              </a:tr>
              <a:tr h="235809">
                <a:tc>
                  <a:txBody>
                    <a:bodyPr/>
                    <a:lstStyle/>
                    <a:p>
                      <a:pPr marL="0" algn="l" defTabSz="457200" rtl="0" eaLnBrk="1" fontAlgn="b" latinLnBrk="0" hangingPunct="1"/>
                      <a:r>
                        <a:rPr lang="es-CO" sz="1600" u="none" strike="noStrike" kern="1200" dirty="0">
                          <a:solidFill>
                            <a:schemeClr val="dk1"/>
                          </a:solidFill>
                          <a:effectLst/>
                          <a:latin typeface="+mn-lt"/>
                          <a:ea typeface="+mn-ea"/>
                          <a:cs typeface="+mn-cs"/>
                        </a:rPr>
                        <a:t>Por no constituir escritura publica ni pagare deficiencias cobro judicial</a:t>
                      </a:r>
                    </a:p>
                  </a:txBody>
                  <a:tcPr marL="9525" marR="9525" marT="9525" marB="0" anchor="b"/>
                </a:tc>
                <a:tc>
                  <a:txBody>
                    <a:bodyPr/>
                    <a:lstStyle/>
                    <a:p>
                      <a:pPr marL="0" algn="ctr" defTabSz="457200" rtl="0" eaLnBrk="1" fontAlgn="b" latinLnBrk="0" hangingPunct="1"/>
                      <a:r>
                        <a:rPr lang="es-CO" sz="1600" u="none" strike="noStrike" kern="1200" dirty="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2739784181"/>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Reporte de </a:t>
                      </a:r>
                      <a:r>
                        <a:rPr lang="es-ES" sz="1600" u="none" strike="noStrike" kern="1200" dirty="0" smtClean="0">
                          <a:solidFill>
                            <a:schemeClr val="dk1"/>
                          </a:solidFill>
                          <a:effectLst/>
                          <a:latin typeface="+mn-lt"/>
                          <a:ea typeface="+mn-ea"/>
                          <a:cs typeface="+mn-cs"/>
                        </a:rPr>
                        <a:t>títulos </a:t>
                      </a:r>
                      <a:r>
                        <a:rPr lang="es-ES" sz="1600" u="none" strike="noStrike" kern="1200" dirty="0">
                          <a:solidFill>
                            <a:schemeClr val="dk1"/>
                          </a:solidFill>
                          <a:effectLst/>
                          <a:latin typeface="+mn-lt"/>
                          <a:ea typeface="+mn-ea"/>
                          <a:cs typeface="+mn-cs"/>
                        </a:rPr>
                        <a:t>del año 2020 y 2021 de manera duplicada </a:t>
                      </a:r>
                    </a:p>
                  </a:txBody>
                  <a:tcPr marL="9525" marR="9525" marT="9525" marB="0" anchor="b"/>
                </a:tc>
                <a:tc>
                  <a:txBody>
                    <a:bodyPr/>
                    <a:lstStyle/>
                    <a:p>
                      <a:pPr marL="0" algn="ctr" defTabSz="457200" rtl="0" eaLnBrk="1" fontAlgn="b" latinLnBrk="0" hangingPunct="1"/>
                      <a:r>
                        <a:rPr lang="es-CO" sz="1600" u="none" strike="noStrike" kern="1200" dirty="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2330583394"/>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Sobrestimación Rendimientos </a:t>
                      </a:r>
                      <a:r>
                        <a:rPr lang="es-ES" sz="1600" u="none" strike="noStrike" kern="1200" dirty="0" err="1">
                          <a:solidFill>
                            <a:schemeClr val="dk1"/>
                          </a:solidFill>
                          <a:effectLst/>
                          <a:latin typeface="+mn-lt"/>
                          <a:ea typeface="+mn-ea"/>
                          <a:cs typeface="+mn-cs"/>
                        </a:rPr>
                        <a:t>Mz</a:t>
                      </a:r>
                      <a:r>
                        <a:rPr lang="es-ES" sz="1600" u="none" strike="noStrike" kern="1200" dirty="0">
                          <a:solidFill>
                            <a:schemeClr val="dk1"/>
                          </a:solidFill>
                          <a:effectLst/>
                          <a:latin typeface="+mn-lt"/>
                          <a:ea typeface="+mn-ea"/>
                          <a:cs typeface="+mn-cs"/>
                        </a:rPr>
                        <a:t> 54 y 55 y Casona</a:t>
                      </a:r>
                    </a:p>
                  </a:txBody>
                  <a:tcPr marL="9525" marR="9525" marT="9525" marB="0" anchor="b"/>
                </a:tc>
                <a:tc>
                  <a:txBody>
                    <a:bodyPr/>
                    <a:lstStyle/>
                    <a:p>
                      <a:pPr marL="0" algn="ctr" defTabSz="457200" rtl="0" eaLnBrk="1" fontAlgn="b" latinLnBrk="0" hangingPunct="1"/>
                      <a:r>
                        <a:rPr lang="es-CO" sz="1600" u="none" strike="noStrike" kern="1200" dirty="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756283042"/>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Superar los porcentajes establecidos para la constitución de reservas presupuestales vigencia 2021</a:t>
                      </a:r>
                    </a:p>
                  </a:txBody>
                  <a:tcPr marL="9525" marR="9525" marT="9525" marB="0" anchor="b"/>
                </a:tc>
                <a:tc>
                  <a:txBody>
                    <a:bodyPr/>
                    <a:lstStyle/>
                    <a:p>
                      <a:pPr marL="0" algn="ctr" defTabSz="457200" rtl="0" eaLnBrk="1" fontAlgn="b" latinLnBrk="0" hangingPunct="1"/>
                      <a:r>
                        <a:rPr lang="es-CO" sz="1600" u="none" strike="noStrike" kern="1200">
                          <a:solidFill>
                            <a:schemeClr val="dk1"/>
                          </a:solidFill>
                          <a:effectLst/>
                          <a:latin typeface="+mn-lt"/>
                          <a:ea typeface="+mn-ea"/>
                          <a:cs typeface="+mn-cs"/>
                        </a:rPr>
                        <a:t>2</a:t>
                      </a:r>
                    </a:p>
                  </a:txBody>
                  <a:tcPr marL="9525" marR="9525" marT="9525" marB="0" anchor="b"/>
                </a:tc>
                <a:extLst>
                  <a:ext uri="{0D108BD9-81ED-4DB2-BD59-A6C34878D82A}">
                    <a16:rowId xmlns:a16="http://schemas.microsoft.com/office/drawing/2014/main" val="2967029124"/>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Incumplimiento Meta obtener 9002 </a:t>
                      </a:r>
                      <a:r>
                        <a:rPr lang="es-ES" sz="1600" u="none" strike="noStrike" kern="1200" dirty="0" smtClean="0">
                          <a:solidFill>
                            <a:schemeClr val="dk1"/>
                          </a:solidFill>
                          <a:effectLst/>
                          <a:latin typeface="+mn-lt"/>
                          <a:ea typeface="+mn-ea"/>
                          <a:cs typeface="+mn-cs"/>
                        </a:rPr>
                        <a:t>títulos </a:t>
                      </a:r>
                      <a:r>
                        <a:rPr lang="es-ES" sz="1600" u="none" strike="noStrike" kern="1200" dirty="0">
                          <a:solidFill>
                            <a:schemeClr val="dk1"/>
                          </a:solidFill>
                          <a:effectLst/>
                          <a:latin typeface="+mn-lt"/>
                          <a:ea typeface="+mn-ea"/>
                          <a:cs typeface="+mn-cs"/>
                        </a:rPr>
                        <a:t>PDD 2016-2020</a:t>
                      </a:r>
                    </a:p>
                  </a:txBody>
                  <a:tcPr marL="9525" marR="9525" marT="9525" marB="0" anchor="b"/>
                </a:tc>
                <a:tc>
                  <a:txBody>
                    <a:bodyPr/>
                    <a:lstStyle/>
                    <a:p>
                      <a:pPr marL="0" algn="ctr" defTabSz="457200" rtl="0" eaLnBrk="1" fontAlgn="b" latinLnBrk="0" hangingPunct="1"/>
                      <a:r>
                        <a:rPr lang="es-CO" sz="1600" u="none" strike="noStrike" kern="120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24451630"/>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Inefectividad de la acción deficiencias  gestión oportuna principios de planeación y anualidad constitución de reservas  vigencia 2020</a:t>
                      </a:r>
                    </a:p>
                  </a:txBody>
                  <a:tcPr marL="9525" marR="9525" marT="9525" marB="0" anchor="b"/>
                </a:tc>
                <a:tc>
                  <a:txBody>
                    <a:bodyPr/>
                    <a:lstStyle/>
                    <a:p>
                      <a:pPr marL="0" algn="ctr" defTabSz="457200" rtl="0" eaLnBrk="1" fontAlgn="b" latinLnBrk="0" hangingPunct="1"/>
                      <a:r>
                        <a:rPr lang="es-CO" sz="1600" u="none" strike="noStrike" kern="1200" dirty="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2139963683"/>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No establecer en el manual operativo, contable y contratación procedimiento para la liquidación de los contratos de fiducia</a:t>
                      </a:r>
                    </a:p>
                  </a:txBody>
                  <a:tcPr marL="9525" marR="9525" marT="9525" marB="0" anchor="b"/>
                </a:tc>
                <a:tc>
                  <a:txBody>
                    <a:bodyPr/>
                    <a:lstStyle/>
                    <a:p>
                      <a:pPr marL="0" algn="ctr" defTabSz="457200" rtl="0" eaLnBrk="1" fontAlgn="b" latinLnBrk="0" hangingPunct="1"/>
                      <a:r>
                        <a:rPr lang="es-CO" sz="1600" u="none" strike="noStrike" kern="1200" dirty="0">
                          <a:solidFill>
                            <a:schemeClr val="dk1"/>
                          </a:solidFill>
                          <a:effectLst/>
                          <a:latin typeface="+mn-lt"/>
                          <a:ea typeface="+mn-ea"/>
                          <a:cs typeface="+mn-cs"/>
                        </a:rPr>
                        <a:t>1</a:t>
                      </a:r>
                    </a:p>
                  </a:txBody>
                  <a:tcPr marL="9525" marR="9525" marT="9525" marB="0" anchor="b"/>
                </a:tc>
                <a:extLst>
                  <a:ext uri="{0D108BD9-81ED-4DB2-BD59-A6C34878D82A}">
                    <a16:rowId xmlns:a16="http://schemas.microsoft.com/office/drawing/2014/main" val="2132650372"/>
                  </a:ext>
                </a:extLst>
              </a:tr>
              <a:tr h="235809">
                <a:tc>
                  <a:txBody>
                    <a:bodyPr/>
                    <a:lstStyle/>
                    <a:p>
                      <a:pPr marL="0" algn="l" defTabSz="457200" rtl="0" eaLnBrk="1" fontAlgn="b" latinLnBrk="0" hangingPunct="1"/>
                      <a:r>
                        <a:rPr lang="es-ES" sz="1600" u="none" strike="noStrike" kern="1200" dirty="0">
                          <a:solidFill>
                            <a:schemeClr val="dk1"/>
                          </a:solidFill>
                          <a:effectLst/>
                          <a:latin typeface="+mn-lt"/>
                          <a:ea typeface="+mn-ea"/>
                          <a:cs typeface="+mn-cs"/>
                        </a:rPr>
                        <a:t>Ausencia de un sistema de información de registro y control de actividades de titulación de predios</a:t>
                      </a:r>
                    </a:p>
                  </a:txBody>
                  <a:tcPr marL="9525" marR="9525" marT="9525" marB="0" anchor="b"/>
                </a:tc>
                <a:tc>
                  <a:txBody>
                    <a:bodyPr/>
                    <a:lstStyle/>
                    <a:p>
                      <a:pPr marL="0" algn="ctr" defTabSz="457200" rtl="0" eaLnBrk="1" fontAlgn="b" latinLnBrk="0" hangingPunct="1"/>
                      <a:r>
                        <a:rPr lang="es-CO" sz="1600" u="none" strike="noStrike" kern="1200" dirty="0">
                          <a:solidFill>
                            <a:schemeClr val="dk1"/>
                          </a:solidFill>
                          <a:effectLst/>
                          <a:latin typeface="+mn-lt"/>
                          <a:ea typeface="+mn-ea"/>
                          <a:cs typeface="+mn-cs"/>
                        </a:rPr>
                        <a:t>3</a:t>
                      </a:r>
                    </a:p>
                  </a:txBody>
                  <a:tcPr marL="9525" marR="9525" marT="9525" marB="0" anchor="b"/>
                </a:tc>
                <a:extLst>
                  <a:ext uri="{0D108BD9-81ED-4DB2-BD59-A6C34878D82A}">
                    <a16:rowId xmlns:a16="http://schemas.microsoft.com/office/drawing/2014/main" val="4042585813"/>
                  </a:ext>
                </a:extLst>
              </a:tr>
              <a:tr h="235809">
                <a:tc>
                  <a:txBody>
                    <a:bodyPr/>
                    <a:lstStyle/>
                    <a:p>
                      <a:pPr marL="0" algn="ctr" defTabSz="457200" rtl="0" eaLnBrk="1" fontAlgn="b" latinLnBrk="0" hangingPunct="1"/>
                      <a:r>
                        <a:rPr lang="es-ES" sz="1600" b="1" u="none" strike="noStrike" kern="1200" dirty="0" smtClean="0">
                          <a:solidFill>
                            <a:schemeClr val="dk1"/>
                          </a:solidFill>
                          <a:effectLst/>
                          <a:latin typeface="+mn-lt"/>
                          <a:ea typeface="+mn-ea"/>
                          <a:cs typeface="+mn-cs"/>
                        </a:rPr>
                        <a:t>Total acciones</a:t>
                      </a:r>
                      <a:endParaRPr lang="es-ES" sz="1600" b="1"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s-ES" sz="1600" b="1" u="none" strike="noStrike" kern="1200" dirty="0" smtClean="0">
                          <a:solidFill>
                            <a:schemeClr val="dk1"/>
                          </a:solidFill>
                          <a:effectLst/>
                          <a:latin typeface="+mn-lt"/>
                          <a:ea typeface="+mn-ea"/>
                          <a:cs typeface="+mn-cs"/>
                        </a:rPr>
                        <a:t>17</a:t>
                      </a:r>
                      <a:endParaRPr lang="es-CO" sz="1600" b="1" u="none" strike="noStrike" kern="1200" dirty="0">
                        <a:solidFill>
                          <a:schemeClr val="dk1"/>
                        </a:solidFill>
                        <a:effectLst/>
                        <a:latin typeface="+mn-lt"/>
                        <a:ea typeface="+mn-ea"/>
                        <a:cs typeface="+mn-cs"/>
                      </a:endParaRPr>
                    </a:p>
                  </a:txBody>
                  <a:tcPr marL="9525" marR="9525" marT="9525" marB="0" anchor="b"/>
                </a:tc>
                <a:extLst>
                  <a:ext uri="{0D108BD9-81ED-4DB2-BD59-A6C34878D82A}">
                    <a16:rowId xmlns:a16="http://schemas.microsoft.com/office/drawing/2014/main" val="297293930"/>
                  </a:ext>
                </a:extLst>
              </a:tr>
            </a:tbl>
          </a:graphicData>
        </a:graphic>
      </p:graphicFrame>
      <p:sp>
        <p:nvSpPr>
          <p:cNvPr id="3" name="Rectángulo 2"/>
          <p:cNvSpPr/>
          <p:nvPr/>
        </p:nvSpPr>
        <p:spPr>
          <a:xfrm>
            <a:off x="1171094" y="391406"/>
            <a:ext cx="9952340" cy="553998"/>
          </a:xfrm>
          <a:prstGeom prst="rect">
            <a:avLst/>
          </a:prstGeom>
        </p:spPr>
        <p:txBody>
          <a:bodyPr wrap="none">
            <a:spAutoFit/>
          </a:bodyPr>
          <a:lstStyle/>
          <a:p>
            <a:r>
              <a:rPr lang="es-ES" sz="3000" b="1" dirty="0">
                <a:solidFill>
                  <a:schemeClr val="accent6">
                    <a:lumMod val="75000"/>
                  </a:schemeClr>
                </a:solidFill>
                <a:ea typeface="Arial"/>
                <a:cs typeface="Arial"/>
                <a:sym typeface="Arial"/>
              </a:rPr>
              <a:t>ACCIONES DE </a:t>
            </a:r>
            <a:r>
              <a:rPr lang="es-ES" sz="3000" b="1" dirty="0" smtClean="0">
                <a:solidFill>
                  <a:schemeClr val="accent6">
                    <a:lumMod val="75000"/>
                  </a:schemeClr>
                </a:solidFill>
                <a:ea typeface="Arial"/>
                <a:cs typeface="Arial"/>
                <a:sym typeface="Arial"/>
              </a:rPr>
              <a:t>DIRECCIÓN DE URBANIZACIONES Y TITULACIÓN</a:t>
            </a:r>
            <a:endParaRPr lang="es-CO" sz="3000" b="1" dirty="0">
              <a:solidFill>
                <a:schemeClr val="accent6">
                  <a:lumMod val="75000"/>
                </a:schemeClr>
              </a:solidFill>
              <a:ea typeface="Arial"/>
              <a:cs typeface="Arial"/>
              <a:sym typeface="Arial"/>
            </a:endParaRPr>
          </a:p>
        </p:txBody>
      </p:sp>
    </p:spTree>
    <p:extLst>
      <p:ext uri="{BB962C8B-B14F-4D97-AF65-F5344CB8AC3E}">
        <p14:creationId xmlns:p14="http://schemas.microsoft.com/office/powerpoint/2010/main" val="1339756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aphicFrame>
        <p:nvGraphicFramePr>
          <p:cNvPr id="8" name="Tabla 7"/>
          <p:cNvGraphicFramePr>
            <a:graphicFrameLocks noGrp="1"/>
          </p:cNvGraphicFramePr>
          <p:nvPr>
            <p:extLst>
              <p:ext uri="{D42A27DB-BD31-4B8C-83A1-F6EECF244321}">
                <p14:modId xmlns:p14="http://schemas.microsoft.com/office/powerpoint/2010/main" val="3128882297"/>
              </p:ext>
            </p:extLst>
          </p:nvPr>
        </p:nvGraphicFramePr>
        <p:xfrm>
          <a:off x="1473854" y="1267842"/>
          <a:ext cx="9346820" cy="4552950"/>
        </p:xfrm>
        <a:graphic>
          <a:graphicData uri="http://schemas.openxmlformats.org/drawingml/2006/table">
            <a:tbl>
              <a:tblPr>
                <a:tableStyleId>{FABFCF23-3B69-468F-B69F-88F6DE6A72F2}</a:tableStyleId>
              </a:tblPr>
              <a:tblGrid>
                <a:gridCol w="8918405">
                  <a:extLst>
                    <a:ext uri="{9D8B030D-6E8A-4147-A177-3AD203B41FA5}">
                      <a16:colId xmlns:a16="http://schemas.microsoft.com/office/drawing/2014/main" val="2160606414"/>
                    </a:ext>
                  </a:extLst>
                </a:gridCol>
                <a:gridCol w="428415">
                  <a:extLst>
                    <a:ext uri="{9D8B030D-6E8A-4147-A177-3AD203B41FA5}">
                      <a16:colId xmlns:a16="http://schemas.microsoft.com/office/drawing/2014/main" val="1202371001"/>
                    </a:ext>
                  </a:extLst>
                </a:gridCol>
              </a:tblGrid>
              <a:tr h="264177">
                <a:tc>
                  <a:txBody>
                    <a:bodyPr/>
                    <a:lstStyle/>
                    <a:p>
                      <a:pPr algn="ctr" fontAlgn="b"/>
                      <a:r>
                        <a:rPr lang="es-ES" sz="1800" b="1" u="none" strike="noStrike" dirty="0">
                          <a:effectLst/>
                        </a:rPr>
                        <a:t>TEMAS DE LAS </a:t>
                      </a:r>
                      <a:r>
                        <a:rPr lang="es-ES" sz="1800" b="1" u="none" strike="noStrike" dirty="0" smtClean="0">
                          <a:effectLst/>
                        </a:rPr>
                        <a:t>ACCIONES</a:t>
                      </a:r>
                      <a:endParaRPr lang="es-ES" sz="1800" b="1"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s-CO" sz="1800" b="1" u="none" strike="noStrike" dirty="0">
                          <a:effectLst/>
                        </a:rPr>
                        <a:t>No.</a:t>
                      </a:r>
                      <a:endParaRPr lang="es-CO" sz="1800" b="1"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47165257"/>
                  </a:ext>
                </a:extLst>
              </a:tr>
              <a:tr h="235809">
                <a:tc>
                  <a:txBody>
                    <a:bodyPr/>
                    <a:lstStyle/>
                    <a:p>
                      <a:pPr algn="l" fontAlgn="b"/>
                      <a:r>
                        <a:rPr lang="es-CO" sz="1600" u="none" strike="noStrike" kern="1200" dirty="0">
                          <a:solidFill>
                            <a:schemeClr val="dk1"/>
                          </a:solidFill>
                          <a:effectLst/>
                          <a:latin typeface="+mn-lt"/>
                          <a:ea typeface="+mn-ea"/>
                          <a:cs typeface="+mn-cs"/>
                        </a:rPr>
                        <a:t>CHEQUES PENDIENTES DE COBRO</a:t>
                      </a:r>
                    </a:p>
                  </a:txBody>
                  <a:tcPr marL="9525" marR="9525" marT="9525" marB="0" anchor="ctr"/>
                </a:tc>
                <a:tc>
                  <a:txBody>
                    <a:bodyPr/>
                    <a:lstStyle/>
                    <a:p>
                      <a:pPr algn="ctr" fontAlgn="b"/>
                      <a:r>
                        <a:rPr lang="es-CO" sz="1600" u="none" strike="noStrike" kern="1200">
                          <a:solidFill>
                            <a:schemeClr val="dk1"/>
                          </a:solidFill>
                          <a:effectLst/>
                          <a:latin typeface="+mn-lt"/>
                          <a:ea typeface="+mn-ea"/>
                          <a:cs typeface="+mn-cs"/>
                        </a:rPr>
                        <a:t>1</a:t>
                      </a:r>
                    </a:p>
                  </a:txBody>
                  <a:tcPr marL="9525" marR="9525" marT="9525" marB="0" anchor="ctr"/>
                </a:tc>
                <a:extLst>
                  <a:ext uri="{0D108BD9-81ED-4DB2-BD59-A6C34878D82A}">
                    <a16:rowId xmlns:a16="http://schemas.microsoft.com/office/drawing/2014/main" val="3052973081"/>
                  </a:ext>
                </a:extLst>
              </a:tr>
              <a:tr h="235809">
                <a:tc>
                  <a:txBody>
                    <a:bodyPr/>
                    <a:lstStyle/>
                    <a:p>
                      <a:pPr algn="l" fontAlgn="b"/>
                      <a:r>
                        <a:rPr lang="es-ES" sz="1600" u="none" strike="noStrike" kern="1200" dirty="0">
                          <a:solidFill>
                            <a:schemeClr val="dk1"/>
                          </a:solidFill>
                          <a:effectLst/>
                          <a:latin typeface="+mn-lt"/>
                          <a:ea typeface="+mn-ea"/>
                          <a:cs typeface="+mn-cs"/>
                        </a:rPr>
                        <a:t>SOBRESTIMACIÓN DE $59.565.619 CUENTA 190801-03 DEPÓSITOS A FAVOR DE TERCEROS - DAFT </a:t>
                      </a:r>
                    </a:p>
                  </a:txBody>
                  <a:tcPr marL="9525" marR="9525" marT="9525" marB="0" anchor="ctr"/>
                </a:tc>
                <a:tc>
                  <a:txBody>
                    <a:bodyPr/>
                    <a:lstStyle/>
                    <a:p>
                      <a:pPr algn="ctr" fontAlgn="b"/>
                      <a:r>
                        <a:rPr lang="es-CO" sz="1600" u="none" strike="noStrike" kern="1200">
                          <a:solidFill>
                            <a:schemeClr val="dk1"/>
                          </a:solidFill>
                          <a:effectLst/>
                          <a:latin typeface="+mn-lt"/>
                          <a:ea typeface="+mn-ea"/>
                          <a:cs typeface="+mn-cs"/>
                        </a:rPr>
                        <a:t>1</a:t>
                      </a:r>
                    </a:p>
                  </a:txBody>
                  <a:tcPr marL="9525" marR="9525" marT="9525" marB="0" anchor="ctr"/>
                </a:tc>
                <a:extLst>
                  <a:ext uri="{0D108BD9-81ED-4DB2-BD59-A6C34878D82A}">
                    <a16:rowId xmlns:a16="http://schemas.microsoft.com/office/drawing/2014/main" val="527892386"/>
                  </a:ext>
                </a:extLst>
              </a:tr>
              <a:tr h="235809">
                <a:tc>
                  <a:txBody>
                    <a:bodyPr/>
                    <a:lstStyle/>
                    <a:p>
                      <a:pPr algn="l" fontAlgn="b"/>
                      <a:r>
                        <a:rPr lang="es-ES" sz="1600" u="none" strike="noStrike" kern="1200" dirty="0">
                          <a:solidFill>
                            <a:schemeClr val="dk1"/>
                          </a:solidFill>
                          <a:effectLst/>
                          <a:latin typeface="+mn-lt"/>
                          <a:ea typeface="+mn-ea"/>
                          <a:cs typeface="+mn-cs"/>
                        </a:rPr>
                        <a:t>SUPERAR LOS PORCENTAJES ESTABLECIDOS PARA LA CONSTITUCIÓN DE RESERVAS</a:t>
                      </a:r>
                    </a:p>
                  </a:txBody>
                  <a:tcPr marL="9525" marR="9525" marT="9525" marB="0" anchor="ctr"/>
                </a:tc>
                <a:tc>
                  <a:txBody>
                    <a:bodyPr/>
                    <a:lstStyle/>
                    <a:p>
                      <a:pPr algn="ctr" fontAlgn="b"/>
                      <a:r>
                        <a:rPr lang="es-CO" sz="1600" u="none" strike="noStrike" kern="1200" dirty="0">
                          <a:solidFill>
                            <a:schemeClr val="dk1"/>
                          </a:solidFill>
                          <a:effectLst/>
                          <a:latin typeface="+mn-lt"/>
                          <a:ea typeface="+mn-ea"/>
                          <a:cs typeface="+mn-cs"/>
                        </a:rPr>
                        <a:t>1</a:t>
                      </a:r>
                    </a:p>
                  </a:txBody>
                  <a:tcPr marL="9525" marR="9525" marT="9525" marB="0" anchor="ctr"/>
                </a:tc>
                <a:extLst>
                  <a:ext uri="{0D108BD9-81ED-4DB2-BD59-A6C34878D82A}">
                    <a16:rowId xmlns:a16="http://schemas.microsoft.com/office/drawing/2014/main" val="3810199236"/>
                  </a:ext>
                </a:extLst>
              </a:tr>
              <a:tr h="238950">
                <a:tc>
                  <a:txBody>
                    <a:bodyPr/>
                    <a:lstStyle/>
                    <a:p>
                      <a:pPr algn="l" fontAlgn="b"/>
                      <a:r>
                        <a:rPr lang="es-CO" sz="1600" u="none" strike="noStrike" kern="1200" dirty="0">
                          <a:solidFill>
                            <a:schemeClr val="dk1"/>
                          </a:solidFill>
                          <a:effectLst/>
                          <a:latin typeface="+mn-lt"/>
                          <a:ea typeface="+mn-ea"/>
                          <a:cs typeface="+mn-cs"/>
                        </a:rPr>
                        <a:t>CONSTITUCIÓN DE RESERVAS PRESUPUESTALES</a:t>
                      </a:r>
                    </a:p>
                  </a:txBody>
                  <a:tcPr marL="9525" marR="9525" marT="9525" marB="0" anchor="ctr"/>
                </a:tc>
                <a:tc>
                  <a:txBody>
                    <a:bodyPr/>
                    <a:lstStyle/>
                    <a:p>
                      <a:pPr algn="ctr" fontAlgn="b"/>
                      <a:r>
                        <a:rPr lang="es-CO" sz="1600" u="none" strike="noStrike" kern="1200" dirty="0">
                          <a:solidFill>
                            <a:schemeClr val="dk1"/>
                          </a:solidFill>
                          <a:effectLst/>
                          <a:latin typeface="+mn-lt"/>
                          <a:ea typeface="+mn-ea"/>
                          <a:cs typeface="+mn-cs"/>
                        </a:rPr>
                        <a:t>2</a:t>
                      </a:r>
                    </a:p>
                  </a:txBody>
                  <a:tcPr marL="9525" marR="9525" marT="9525" marB="0" anchor="ctr"/>
                </a:tc>
                <a:extLst>
                  <a:ext uri="{0D108BD9-81ED-4DB2-BD59-A6C34878D82A}">
                    <a16:rowId xmlns:a16="http://schemas.microsoft.com/office/drawing/2014/main" val="4197121642"/>
                  </a:ext>
                </a:extLst>
              </a:tr>
              <a:tr h="235809">
                <a:tc>
                  <a:txBody>
                    <a:bodyPr/>
                    <a:lstStyle/>
                    <a:p>
                      <a:pPr algn="l" fontAlgn="b"/>
                      <a:r>
                        <a:rPr lang="es-ES" sz="1600" u="none" strike="noStrike" kern="1200" dirty="0">
                          <a:solidFill>
                            <a:schemeClr val="dk1"/>
                          </a:solidFill>
                          <a:effectLst/>
                          <a:latin typeface="+mn-lt"/>
                          <a:ea typeface="+mn-ea"/>
                          <a:cs typeface="+mn-cs"/>
                        </a:rPr>
                        <a:t>DEBILIDADES EN LA GESTIÓN EN EL RECAUDO DE CARTERA DE FIDUBOGOTÁ Y FIDUALIANZA.</a:t>
                      </a:r>
                    </a:p>
                  </a:txBody>
                  <a:tcPr marL="9525" marR="9525" marT="9525" marB="0" anchor="ctr"/>
                </a:tc>
                <a:tc>
                  <a:txBody>
                    <a:bodyPr/>
                    <a:lstStyle/>
                    <a:p>
                      <a:pPr algn="ctr" fontAlgn="b"/>
                      <a:r>
                        <a:rPr lang="es-CO" sz="1600" u="none" strike="noStrike" kern="1200" dirty="0">
                          <a:solidFill>
                            <a:schemeClr val="dk1"/>
                          </a:solidFill>
                          <a:effectLst/>
                          <a:latin typeface="+mn-lt"/>
                          <a:ea typeface="+mn-ea"/>
                          <a:cs typeface="+mn-cs"/>
                        </a:rPr>
                        <a:t>1</a:t>
                      </a:r>
                    </a:p>
                  </a:txBody>
                  <a:tcPr marL="9525" marR="9525" marT="9525" marB="0" anchor="ctr"/>
                </a:tc>
                <a:extLst>
                  <a:ext uri="{0D108BD9-81ED-4DB2-BD59-A6C34878D82A}">
                    <a16:rowId xmlns:a16="http://schemas.microsoft.com/office/drawing/2014/main" val="455199511"/>
                  </a:ext>
                </a:extLst>
              </a:tr>
              <a:tr h="235809">
                <a:tc>
                  <a:txBody>
                    <a:bodyPr/>
                    <a:lstStyle/>
                    <a:p>
                      <a:pPr algn="l" fontAlgn="b"/>
                      <a:r>
                        <a:rPr lang="es-ES" sz="1600" u="none" strike="noStrike" kern="1200" dirty="0">
                          <a:solidFill>
                            <a:schemeClr val="dk1"/>
                          </a:solidFill>
                          <a:effectLst/>
                          <a:latin typeface="+mn-lt"/>
                          <a:ea typeface="+mn-ea"/>
                          <a:cs typeface="+mn-cs"/>
                        </a:rPr>
                        <a:t>DEFICIENCIAS EN LA BASE DE DATOS DE CARTERA (EXCEL)</a:t>
                      </a:r>
                    </a:p>
                  </a:txBody>
                  <a:tcPr marL="9525" marR="9525" marT="9525" marB="0" anchor="ctr"/>
                </a:tc>
                <a:tc>
                  <a:txBody>
                    <a:bodyPr/>
                    <a:lstStyle/>
                    <a:p>
                      <a:pPr algn="ctr" fontAlgn="b"/>
                      <a:r>
                        <a:rPr lang="es-CO" sz="1600" u="none" strike="noStrike" kern="1200" dirty="0">
                          <a:solidFill>
                            <a:schemeClr val="dk1"/>
                          </a:solidFill>
                          <a:effectLst/>
                          <a:latin typeface="+mn-lt"/>
                          <a:ea typeface="+mn-ea"/>
                          <a:cs typeface="+mn-cs"/>
                        </a:rPr>
                        <a:t>1</a:t>
                      </a:r>
                    </a:p>
                  </a:txBody>
                  <a:tcPr marL="9525" marR="9525" marT="9525" marB="0" anchor="ctr"/>
                </a:tc>
                <a:extLst>
                  <a:ext uri="{0D108BD9-81ED-4DB2-BD59-A6C34878D82A}">
                    <a16:rowId xmlns:a16="http://schemas.microsoft.com/office/drawing/2014/main" val="439642681"/>
                  </a:ext>
                </a:extLst>
              </a:tr>
              <a:tr h="235809">
                <a:tc>
                  <a:txBody>
                    <a:bodyPr/>
                    <a:lstStyle/>
                    <a:p>
                      <a:pPr algn="l" fontAlgn="b"/>
                      <a:r>
                        <a:rPr lang="es-ES" sz="1600" u="none" strike="noStrike" kern="1200" dirty="0">
                          <a:solidFill>
                            <a:schemeClr val="dk1"/>
                          </a:solidFill>
                          <a:effectLst/>
                          <a:latin typeface="+mn-lt"/>
                          <a:ea typeface="+mn-ea"/>
                          <a:cs typeface="+mn-cs"/>
                        </a:rPr>
                        <a:t>IRREGULARIDADES EN LA ETAPA DE COBRO PERSUASIVO</a:t>
                      </a:r>
                    </a:p>
                  </a:txBody>
                  <a:tcPr marL="9525" marR="9525" marT="9525" marB="0" anchor="ctr"/>
                </a:tc>
                <a:tc>
                  <a:txBody>
                    <a:bodyPr/>
                    <a:lstStyle/>
                    <a:p>
                      <a:pPr algn="ctr" fontAlgn="b"/>
                      <a:r>
                        <a:rPr lang="es-CO" sz="1600" u="none" strike="noStrike" kern="1200" dirty="0">
                          <a:solidFill>
                            <a:schemeClr val="dk1"/>
                          </a:solidFill>
                          <a:effectLst/>
                          <a:latin typeface="+mn-lt"/>
                          <a:ea typeface="+mn-ea"/>
                          <a:cs typeface="+mn-cs"/>
                        </a:rPr>
                        <a:t>1</a:t>
                      </a:r>
                    </a:p>
                  </a:txBody>
                  <a:tcPr marL="9525" marR="9525" marT="9525" marB="0" anchor="ctr"/>
                </a:tc>
                <a:extLst>
                  <a:ext uri="{0D108BD9-81ED-4DB2-BD59-A6C34878D82A}">
                    <a16:rowId xmlns:a16="http://schemas.microsoft.com/office/drawing/2014/main" val="2739784181"/>
                  </a:ext>
                </a:extLst>
              </a:tr>
              <a:tr h="235809">
                <a:tc>
                  <a:txBody>
                    <a:bodyPr/>
                    <a:lstStyle/>
                    <a:p>
                      <a:pPr algn="l" fontAlgn="b"/>
                      <a:r>
                        <a:rPr lang="es-ES" sz="1600" u="none" strike="noStrike" kern="1200" dirty="0">
                          <a:solidFill>
                            <a:schemeClr val="dk1"/>
                          </a:solidFill>
                          <a:effectLst/>
                          <a:latin typeface="+mn-lt"/>
                          <a:ea typeface="+mn-ea"/>
                          <a:cs typeface="+mn-cs"/>
                        </a:rPr>
                        <a:t> INCONSISTENCIA EN VALORES REPORTADOS EN LAS NOTAS A LOS EE FF 2021</a:t>
                      </a:r>
                    </a:p>
                  </a:txBody>
                  <a:tcPr marL="9525" marR="9525" marT="9525" marB="0" anchor="ctr"/>
                </a:tc>
                <a:tc>
                  <a:txBody>
                    <a:bodyPr/>
                    <a:lstStyle/>
                    <a:p>
                      <a:pPr algn="ctr" fontAlgn="b"/>
                      <a:r>
                        <a:rPr lang="es-CO" sz="1600" u="none" strike="noStrike" kern="1200" dirty="0">
                          <a:solidFill>
                            <a:schemeClr val="dk1"/>
                          </a:solidFill>
                          <a:effectLst/>
                          <a:latin typeface="+mn-lt"/>
                          <a:ea typeface="+mn-ea"/>
                          <a:cs typeface="+mn-cs"/>
                        </a:rPr>
                        <a:t>1</a:t>
                      </a:r>
                    </a:p>
                  </a:txBody>
                  <a:tcPr marL="9525" marR="9525" marT="9525" marB="0" anchor="ctr"/>
                </a:tc>
                <a:extLst>
                  <a:ext uri="{0D108BD9-81ED-4DB2-BD59-A6C34878D82A}">
                    <a16:rowId xmlns:a16="http://schemas.microsoft.com/office/drawing/2014/main" val="2330583394"/>
                  </a:ext>
                </a:extLst>
              </a:tr>
              <a:tr h="235809">
                <a:tc>
                  <a:txBody>
                    <a:bodyPr/>
                    <a:lstStyle/>
                    <a:p>
                      <a:pPr algn="l" fontAlgn="b"/>
                      <a:r>
                        <a:rPr lang="es-ES" sz="1600" u="none" strike="noStrike" kern="1200" dirty="0">
                          <a:solidFill>
                            <a:schemeClr val="dk1"/>
                          </a:solidFill>
                          <a:effectLst/>
                          <a:latin typeface="+mn-lt"/>
                          <a:ea typeface="+mn-ea"/>
                          <a:cs typeface="+mn-cs"/>
                        </a:rPr>
                        <a:t>SOBREESTIMACIÓN DE $9.287.758.000 EN LA CUENTA 192603-02 FIDUCIA MERCANTIL-PARQUE ATAHUALPA AL EFECTUAR EL RECONOCIMIENTO DE UN TERRENO QUE NO CUMPLE CON LOS ATRIBUTOS DE ACTIVO</a:t>
                      </a:r>
                    </a:p>
                  </a:txBody>
                  <a:tcPr marL="9525" marR="9525" marT="9525" marB="0" anchor="ctr"/>
                </a:tc>
                <a:tc>
                  <a:txBody>
                    <a:bodyPr/>
                    <a:lstStyle/>
                    <a:p>
                      <a:pPr algn="ctr" fontAlgn="b"/>
                      <a:r>
                        <a:rPr lang="es-CO" sz="1600" u="none" strike="noStrike" kern="1200" dirty="0">
                          <a:solidFill>
                            <a:schemeClr val="dk1"/>
                          </a:solidFill>
                          <a:effectLst/>
                          <a:latin typeface="+mn-lt"/>
                          <a:ea typeface="+mn-ea"/>
                          <a:cs typeface="+mn-cs"/>
                        </a:rPr>
                        <a:t>1</a:t>
                      </a:r>
                    </a:p>
                  </a:txBody>
                  <a:tcPr marL="9525" marR="9525" marT="9525" marB="0" anchor="ctr"/>
                </a:tc>
                <a:extLst>
                  <a:ext uri="{0D108BD9-81ED-4DB2-BD59-A6C34878D82A}">
                    <a16:rowId xmlns:a16="http://schemas.microsoft.com/office/drawing/2014/main" val="756283042"/>
                  </a:ext>
                </a:extLst>
              </a:tr>
              <a:tr h="235809">
                <a:tc>
                  <a:txBody>
                    <a:bodyPr/>
                    <a:lstStyle/>
                    <a:p>
                      <a:pPr algn="l" fontAlgn="b"/>
                      <a:r>
                        <a:rPr lang="es-ES" sz="1600" u="none" strike="noStrike" kern="1200" dirty="0">
                          <a:solidFill>
                            <a:schemeClr val="dk1"/>
                          </a:solidFill>
                          <a:effectLst/>
                          <a:latin typeface="+mn-lt"/>
                          <a:ea typeface="+mn-ea"/>
                          <a:cs typeface="+mn-cs"/>
                        </a:rPr>
                        <a:t>POR NO REVELAR EN LAS NOTAS EE FF EL ESTADO FÍSICO Y JURÍDICO DEL SALDO DE LA CUENTA 192603-02 FIDUCIA MERCANTIL-PARQUE ATAHUALPA-TERRENO CAUSADO POR LA OCUPACIÓN DE TERCEROS</a:t>
                      </a:r>
                    </a:p>
                  </a:txBody>
                  <a:tcPr marL="9525" marR="9525" marT="9525" marB="0" anchor="ctr"/>
                </a:tc>
                <a:tc>
                  <a:txBody>
                    <a:bodyPr/>
                    <a:lstStyle/>
                    <a:p>
                      <a:pPr algn="ctr" fontAlgn="b"/>
                      <a:r>
                        <a:rPr lang="es-CO" sz="1600" u="none" strike="noStrike" kern="1200" dirty="0">
                          <a:solidFill>
                            <a:schemeClr val="dk1"/>
                          </a:solidFill>
                          <a:effectLst/>
                          <a:latin typeface="+mn-lt"/>
                          <a:ea typeface="+mn-ea"/>
                          <a:cs typeface="+mn-cs"/>
                        </a:rPr>
                        <a:t>1</a:t>
                      </a:r>
                    </a:p>
                  </a:txBody>
                  <a:tcPr marL="9525" marR="9525" marT="9525" marB="0" anchor="ctr"/>
                </a:tc>
                <a:extLst>
                  <a:ext uri="{0D108BD9-81ED-4DB2-BD59-A6C34878D82A}">
                    <a16:rowId xmlns:a16="http://schemas.microsoft.com/office/drawing/2014/main" val="2967029124"/>
                  </a:ext>
                </a:extLst>
              </a:tr>
              <a:tr h="235809">
                <a:tc>
                  <a:txBody>
                    <a:bodyPr/>
                    <a:lstStyle/>
                    <a:p>
                      <a:pPr algn="l" fontAlgn="b"/>
                      <a:r>
                        <a:rPr lang="es-ES" sz="1600" u="none" strike="noStrike" kern="1200" dirty="0">
                          <a:solidFill>
                            <a:schemeClr val="dk1"/>
                          </a:solidFill>
                          <a:effectLst/>
                          <a:latin typeface="+mn-lt"/>
                          <a:ea typeface="+mn-ea"/>
                          <a:cs typeface="+mn-cs"/>
                        </a:rPr>
                        <a:t>POR NO REVELAR EN LAS NOTAS EE FF LAS CUENTAS 19260303-02-04 EFECTIVO FI 200003835/ PLUSVALÍA 69 (1221) Y 19260303-02-08 EFECTIVO FI 2003579370/ REC PROYECTO PORTALES DE ARBORIZADORA (1702) – CVP, LA DESTINACIÓN ESPECÍFICA DE ESTOS RECURSOS</a:t>
                      </a:r>
                    </a:p>
                  </a:txBody>
                  <a:tcPr marL="9525" marR="9525" marT="9525" marB="0" anchor="ctr"/>
                </a:tc>
                <a:tc>
                  <a:txBody>
                    <a:bodyPr/>
                    <a:lstStyle/>
                    <a:p>
                      <a:pPr algn="ctr" fontAlgn="b"/>
                      <a:r>
                        <a:rPr lang="es-CO" sz="1600" u="none" strike="noStrike" kern="1200" dirty="0">
                          <a:solidFill>
                            <a:schemeClr val="dk1"/>
                          </a:solidFill>
                          <a:effectLst/>
                          <a:latin typeface="+mn-lt"/>
                          <a:ea typeface="+mn-ea"/>
                          <a:cs typeface="+mn-cs"/>
                        </a:rPr>
                        <a:t>1</a:t>
                      </a:r>
                    </a:p>
                  </a:txBody>
                  <a:tcPr marL="9525" marR="9525" marT="9525" marB="0" anchor="ctr"/>
                </a:tc>
                <a:extLst>
                  <a:ext uri="{0D108BD9-81ED-4DB2-BD59-A6C34878D82A}">
                    <a16:rowId xmlns:a16="http://schemas.microsoft.com/office/drawing/2014/main" val="24451630"/>
                  </a:ext>
                </a:extLst>
              </a:tr>
              <a:tr h="235809">
                <a:tc>
                  <a:txBody>
                    <a:bodyPr/>
                    <a:lstStyle/>
                    <a:p>
                      <a:pPr algn="l" fontAlgn="b"/>
                      <a:r>
                        <a:rPr lang="es-ES" sz="1600" u="none" strike="noStrike" kern="1200" dirty="0">
                          <a:solidFill>
                            <a:schemeClr val="dk1"/>
                          </a:solidFill>
                          <a:effectLst/>
                          <a:latin typeface="+mn-lt"/>
                          <a:ea typeface="+mn-ea"/>
                          <a:cs typeface="+mn-cs"/>
                        </a:rPr>
                        <a:t>NO SUMINISTRARLOS LOS ACTOS ADMINISTRATIVOS MODIFICATORIOS DEL PRESUPUESTO EXPEDIDOS</a:t>
                      </a:r>
                    </a:p>
                  </a:txBody>
                  <a:tcPr marL="9525" marR="9525" marT="9525" marB="0" anchor="ctr"/>
                </a:tc>
                <a:tc>
                  <a:txBody>
                    <a:bodyPr/>
                    <a:lstStyle/>
                    <a:p>
                      <a:pPr algn="ctr" fontAlgn="b"/>
                      <a:r>
                        <a:rPr lang="es-CO" sz="1600" u="none" strike="noStrike" kern="1200" dirty="0">
                          <a:solidFill>
                            <a:schemeClr val="dk1"/>
                          </a:solidFill>
                          <a:effectLst/>
                          <a:latin typeface="+mn-lt"/>
                          <a:ea typeface="+mn-ea"/>
                          <a:cs typeface="+mn-cs"/>
                        </a:rPr>
                        <a:t>4</a:t>
                      </a:r>
                    </a:p>
                  </a:txBody>
                  <a:tcPr marL="9525" marR="9525" marT="9525" marB="0" anchor="ctr"/>
                </a:tc>
                <a:extLst>
                  <a:ext uri="{0D108BD9-81ED-4DB2-BD59-A6C34878D82A}">
                    <a16:rowId xmlns:a16="http://schemas.microsoft.com/office/drawing/2014/main" val="2139963683"/>
                  </a:ext>
                </a:extLst>
              </a:tr>
              <a:tr h="235809">
                <a:tc>
                  <a:txBody>
                    <a:bodyPr/>
                    <a:lstStyle/>
                    <a:p>
                      <a:pPr marL="0" algn="ctr" defTabSz="457200" rtl="0" eaLnBrk="1" fontAlgn="b" latinLnBrk="0" hangingPunct="1"/>
                      <a:r>
                        <a:rPr lang="es-ES" sz="1600" b="1" u="none" strike="noStrike" kern="1200" dirty="0" smtClean="0">
                          <a:solidFill>
                            <a:schemeClr val="dk1"/>
                          </a:solidFill>
                          <a:effectLst/>
                          <a:latin typeface="+mn-lt"/>
                          <a:ea typeface="+mn-ea"/>
                          <a:cs typeface="+mn-cs"/>
                        </a:rPr>
                        <a:t>Total acciones</a:t>
                      </a:r>
                      <a:endParaRPr lang="es-ES" sz="1600" b="1"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s-ES" sz="1600" b="1" u="none" strike="noStrike" kern="1200" dirty="0" smtClean="0">
                          <a:solidFill>
                            <a:schemeClr val="dk1"/>
                          </a:solidFill>
                          <a:effectLst/>
                          <a:latin typeface="+mn-lt"/>
                          <a:ea typeface="+mn-ea"/>
                          <a:cs typeface="+mn-cs"/>
                        </a:rPr>
                        <a:t>16</a:t>
                      </a:r>
                      <a:endParaRPr lang="es-CO" sz="1600" b="1" u="none" strike="noStrike" kern="1200" dirty="0">
                        <a:solidFill>
                          <a:schemeClr val="dk1"/>
                        </a:solidFill>
                        <a:effectLst/>
                        <a:latin typeface="+mn-lt"/>
                        <a:ea typeface="+mn-ea"/>
                        <a:cs typeface="+mn-cs"/>
                      </a:endParaRPr>
                    </a:p>
                  </a:txBody>
                  <a:tcPr marL="9525" marR="9525" marT="9525" marB="0" anchor="b"/>
                </a:tc>
                <a:extLst>
                  <a:ext uri="{0D108BD9-81ED-4DB2-BD59-A6C34878D82A}">
                    <a16:rowId xmlns:a16="http://schemas.microsoft.com/office/drawing/2014/main" val="297293930"/>
                  </a:ext>
                </a:extLst>
              </a:tr>
            </a:tbl>
          </a:graphicData>
        </a:graphic>
      </p:graphicFrame>
      <p:sp>
        <p:nvSpPr>
          <p:cNvPr id="3" name="Rectángulo 2"/>
          <p:cNvSpPr/>
          <p:nvPr/>
        </p:nvSpPr>
        <p:spPr>
          <a:xfrm>
            <a:off x="2579270" y="537710"/>
            <a:ext cx="6864893" cy="553998"/>
          </a:xfrm>
          <a:prstGeom prst="rect">
            <a:avLst/>
          </a:prstGeom>
        </p:spPr>
        <p:txBody>
          <a:bodyPr wrap="none">
            <a:spAutoFit/>
          </a:bodyPr>
          <a:lstStyle/>
          <a:p>
            <a:r>
              <a:rPr lang="es-ES" sz="3000" b="1" dirty="0">
                <a:solidFill>
                  <a:schemeClr val="accent6">
                    <a:lumMod val="75000"/>
                  </a:schemeClr>
                </a:solidFill>
                <a:ea typeface="Arial"/>
                <a:cs typeface="Arial"/>
                <a:sym typeface="Arial"/>
              </a:rPr>
              <a:t>ACCIONES DE </a:t>
            </a:r>
            <a:r>
              <a:rPr lang="es-ES" sz="3000" b="1" dirty="0" smtClean="0">
                <a:solidFill>
                  <a:schemeClr val="accent6">
                    <a:lumMod val="75000"/>
                  </a:schemeClr>
                </a:solidFill>
                <a:ea typeface="Arial"/>
                <a:cs typeface="Arial"/>
                <a:sym typeface="Arial"/>
              </a:rPr>
              <a:t>SUBDIRECCIÓN FINANCIERA</a:t>
            </a:r>
            <a:endParaRPr lang="es-CO" sz="3000" b="1" dirty="0">
              <a:solidFill>
                <a:schemeClr val="accent6">
                  <a:lumMod val="75000"/>
                </a:schemeClr>
              </a:solidFill>
              <a:ea typeface="Arial"/>
              <a:cs typeface="Arial"/>
              <a:sym typeface="Arial"/>
            </a:endParaRPr>
          </a:p>
        </p:txBody>
      </p:sp>
    </p:spTree>
    <p:extLst>
      <p:ext uri="{BB962C8B-B14F-4D97-AF65-F5344CB8AC3E}">
        <p14:creationId xmlns:p14="http://schemas.microsoft.com/office/powerpoint/2010/main" val="3698051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 name="Rectángulo 2"/>
          <p:cNvSpPr/>
          <p:nvPr/>
        </p:nvSpPr>
        <p:spPr>
          <a:xfrm>
            <a:off x="1988455" y="373118"/>
            <a:ext cx="9388339" cy="553998"/>
          </a:xfrm>
          <a:prstGeom prst="rect">
            <a:avLst/>
          </a:prstGeom>
        </p:spPr>
        <p:txBody>
          <a:bodyPr wrap="none">
            <a:spAutoFit/>
          </a:bodyPr>
          <a:lstStyle/>
          <a:p>
            <a:r>
              <a:rPr lang="es-ES" sz="3000" b="1" dirty="0">
                <a:solidFill>
                  <a:schemeClr val="accent6">
                    <a:lumMod val="75000"/>
                  </a:schemeClr>
                </a:solidFill>
                <a:ea typeface="Arial"/>
                <a:cs typeface="Arial"/>
                <a:sym typeface="Arial"/>
              </a:rPr>
              <a:t>ACCIONES DE </a:t>
            </a:r>
            <a:r>
              <a:rPr lang="es-ES" sz="3000" b="1" dirty="0" smtClean="0">
                <a:solidFill>
                  <a:schemeClr val="accent6">
                    <a:lumMod val="75000"/>
                  </a:schemeClr>
                </a:solidFill>
                <a:ea typeface="Arial"/>
                <a:cs typeface="Arial"/>
                <a:sym typeface="Arial"/>
              </a:rPr>
              <a:t>DIRECCIÓN DE MEJORAMEINTO DE BARRIOS</a:t>
            </a:r>
            <a:endParaRPr lang="es-CO" sz="3000" b="1" dirty="0">
              <a:solidFill>
                <a:schemeClr val="accent6">
                  <a:lumMod val="75000"/>
                </a:schemeClr>
              </a:solidFill>
              <a:ea typeface="Arial"/>
              <a:cs typeface="Arial"/>
              <a:sym typeface="Arial"/>
            </a:endParaRPr>
          </a:p>
        </p:txBody>
      </p:sp>
      <p:graphicFrame>
        <p:nvGraphicFramePr>
          <p:cNvPr id="2" name="Tabla 1"/>
          <p:cNvGraphicFramePr>
            <a:graphicFrameLocks noGrp="1"/>
          </p:cNvGraphicFramePr>
          <p:nvPr>
            <p:extLst>
              <p:ext uri="{D42A27DB-BD31-4B8C-83A1-F6EECF244321}">
                <p14:modId xmlns:p14="http://schemas.microsoft.com/office/powerpoint/2010/main" val="3022591431"/>
              </p:ext>
            </p:extLst>
          </p:nvPr>
        </p:nvGraphicFramePr>
        <p:xfrm>
          <a:off x="2255106" y="927116"/>
          <a:ext cx="7730142" cy="5565266"/>
        </p:xfrm>
        <a:graphic>
          <a:graphicData uri="http://schemas.openxmlformats.org/drawingml/2006/table">
            <a:tbl>
              <a:tblPr/>
              <a:tblGrid>
                <a:gridCol w="2811805">
                  <a:extLst>
                    <a:ext uri="{9D8B030D-6E8A-4147-A177-3AD203B41FA5}">
                      <a16:colId xmlns:a16="http://schemas.microsoft.com/office/drawing/2014/main" val="2674657318"/>
                    </a:ext>
                  </a:extLst>
                </a:gridCol>
                <a:gridCol w="2681885">
                  <a:extLst>
                    <a:ext uri="{9D8B030D-6E8A-4147-A177-3AD203B41FA5}">
                      <a16:colId xmlns:a16="http://schemas.microsoft.com/office/drawing/2014/main" val="3580656392"/>
                    </a:ext>
                  </a:extLst>
                </a:gridCol>
                <a:gridCol w="584633">
                  <a:extLst>
                    <a:ext uri="{9D8B030D-6E8A-4147-A177-3AD203B41FA5}">
                      <a16:colId xmlns:a16="http://schemas.microsoft.com/office/drawing/2014/main" val="3574872803"/>
                    </a:ext>
                  </a:extLst>
                </a:gridCol>
                <a:gridCol w="1651819">
                  <a:extLst>
                    <a:ext uri="{9D8B030D-6E8A-4147-A177-3AD203B41FA5}">
                      <a16:colId xmlns:a16="http://schemas.microsoft.com/office/drawing/2014/main" val="3314555479"/>
                    </a:ext>
                  </a:extLst>
                </a:gridCol>
              </a:tblGrid>
              <a:tr h="110402">
                <a:tc>
                  <a:txBody>
                    <a:bodyPr/>
                    <a:lstStyle/>
                    <a:p>
                      <a:pPr algn="ctr" fontAlgn="ctr"/>
                      <a:r>
                        <a:rPr lang="es-ES" sz="700" b="1" i="0" u="none" strike="noStrike" dirty="0">
                          <a:solidFill>
                            <a:srgbClr val="000000"/>
                          </a:solidFill>
                          <a:effectLst/>
                          <a:latin typeface="Arial" panose="020B0604020202020204" pitchFamily="34" charset="0"/>
                        </a:rPr>
                        <a:t>NUMERO Y DESCRIPCION DEL HALLAZGO</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700" b="1" i="0" u="none" strike="noStrike" dirty="0">
                          <a:solidFill>
                            <a:srgbClr val="000000"/>
                          </a:solidFill>
                          <a:effectLst/>
                          <a:latin typeface="Arial" panose="020B0604020202020204" pitchFamily="34" charset="0"/>
                        </a:rPr>
                        <a:t>ACCIONES CORRECTIVAS</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700" b="1" i="0" u="none" strike="noStrike" dirty="0">
                          <a:solidFill>
                            <a:srgbClr val="000000"/>
                          </a:solidFill>
                          <a:effectLst/>
                          <a:latin typeface="Arial" panose="020B0604020202020204" pitchFamily="34" charset="0"/>
                        </a:rPr>
                        <a:t>% DE AVANCE</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700" b="1" i="0" u="none" strike="noStrike" dirty="0">
                          <a:solidFill>
                            <a:srgbClr val="000000"/>
                          </a:solidFill>
                          <a:effectLst/>
                          <a:latin typeface="Arial" panose="020B0604020202020204" pitchFamily="34" charset="0"/>
                        </a:rPr>
                        <a:t>EVALUADO</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60257985"/>
                  </a:ext>
                </a:extLst>
              </a:tr>
              <a:tr h="386393">
                <a:tc>
                  <a:txBody>
                    <a:bodyPr/>
                    <a:lstStyle/>
                    <a:p>
                      <a:pPr algn="ctr" fontAlgn="b"/>
                      <a:r>
                        <a:rPr lang="es-ES" sz="600" b="0" i="0" u="none" strike="noStrike" dirty="0">
                          <a:solidFill>
                            <a:srgbClr val="000000"/>
                          </a:solidFill>
                          <a:effectLst/>
                          <a:latin typeface="Arial" panose="020B0604020202020204" pitchFamily="34" charset="0"/>
                        </a:rPr>
                        <a:t>HALLAZGO ADMINISTRATIVO CON PRESUNTA INCIDENCIA DISCIPLINARIA POR INCONSISTENCIAS EN LA ESTRUCTURA DEL ESTUDIO DE MERCADO DEL PROCESO DE SELECCIÓN QUE ORIGINÓ EL CONTRATO DE OBRA 691 DE 2018</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dirty="0">
                          <a:solidFill>
                            <a:srgbClr val="000000"/>
                          </a:solidFill>
                          <a:effectLst/>
                          <a:latin typeface="Arial" panose="020B0604020202020204" pitchFamily="34" charset="0"/>
                        </a:rPr>
                        <a:t>1-DAR VISTO BUENO A LOS ESTUDIOS DEL SECTOR Y A LA ESTRUCTURACIÓN DE LOS PRESUPUESTOS OFICIALES DE FUTUROS PROCESOS CONTRACTUALES, SÓLO CUANDO ESTOS SEAN REALIZADOS DIRECTAMENTE POR LA CVP, COMO EVIDENCIA DE LA REVISIÓN POR PARTE DE LOS PROFESIONALES Y EL ORDENADOR DEL GASTO.</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Arial" panose="020B0604020202020204" pitchFamily="34" charset="0"/>
                        </a:rPr>
                        <a:t>83</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1865642"/>
                  </a:ext>
                </a:extLst>
              </a:tr>
              <a:tr h="258463">
                <a:tc>
                  <a:txBody>
                    <a:bodyPr/>
                    <a:lstStyle/>
                    <a:p>
                      <a:pPr algn="ctr" fontAlgn="b"/>
                      <a:r>
                        <a:rPr lang="es-ES" sz="600" b="0" i="0" u="none" strike="noStrike">
                          <a:solidFill>
                            <a:srgbClr val="000000"/>
                          </a:solidFill>
                          <a:effectLst/>
                          <a:latin typeface="Arial" panose="020B0604020202020204" pitchFamily="34" charset="0"/>
                        </a:rPr>
                        <a:t>HALLAZGO ADMINISTRATIVO CON PRESUNTA INCIDENCIA DISCIPLINARIA POR INCUMPLIMIENTO AL PRINCIPIO DE PLANEACIÓN, EN RELACIÓN AL CONTRATO DE OBRA 691 DE 2018</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dirty="0">
                          <a:solidFill>
                            <a:srgbClr val="000000"/>
                          </a:solidFill>
                          <a:effectLst/>
                          <a:latin typeface="Arial" panose="020B0604020202020204" pitchFamily="34" charset="0"/>
                        </a:rPr>
                        <a:t>1-VERIFICAR QUE LAS OPCIONES PREVISTAS PARA OTORGAR EL PUNTAJE DEL FACTOR DE CALIDAD ESTÁN DE ACUERDO A LO ESTABLECIDO EN LOS DOCUMENTOS TIPO.</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dirty="0">
                          <a:solidFill>
                            <a:srgbClr val="000000"/>
                          </a:solidFill>
                          <a:effectLst/>
                          <a:latin typeface="Arial" panose="020B0604020202020204" pitchFamily="34" charset="0"/>
                        </a:rPr>
                        <a:t>66</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885956"/>
                  </a:ext>
                </a:extLst>
              </a:tr>
              <a:tr h="450358">
                <a:tc>
                  <a:txBody>
                    <a:bodyPr/>
                    <a:lstStyle/>
                    <a:p>
                      <a:pPr algn="ctr" fontAlgn="b"/>
                      <a:r>
                        <a:rPr lang="es-ES" sz="600" b="0" i="0" u="none" strike="noStrike">
                          <a:solidFill>
                            <a:srgbClr val="000000"/>
                          </a:solidFill>
                          <a:effectLst/>
                          <a:latin typeface="Arial" panose="020B0604020202020204" pitchFamily="34" charset="0"/>
                        </a:rPr>
                        <a:t>HALLAZGO ADMINISTRATIVO CON PRESUNTA INCIDENCIA DISCIPLINARIA POR SUPERAR LOS PORCENTAJES ESTABLECIDOS PARA LA CONSTITUCIÓN DE RESERVAS PRESUPUESTALES DE FUNCIONAMIENTO E INVERSIÓN, CAUSANDO UNA REDUCCIÓN DEL PRESUPUESTO DE LA CAJA DE LA VIVIENDA POPULAR PARA LA VIGENCIA 2021 POR VALOR DE $3.466.000.000</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a:solidFill>
                            <a:srgbClr val="000000"/>
                          </a:solidFill>
                          <a:effectLst/>
                          <a:latin typeface="Arial" panose="020B0604020202020204" pitchFamily="34" charset="0"/>
                        </a:rPr>
                        <a:t>2-DAR RESPUESTA A LOS INFORMES DE SEGUIMIENTO A LA EJECUCIÓN PRESUPUESTAL DE LA ENTIDAD REMITIDOS POR LA SUBDIRECCIÓN FINANCIERA.</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dirty="0">
                          <a:solidFill>
                            <a:srgbClr val="000000"/>
                          </a:solidFill>
                          <a:effectLst/>
                          <a:latin typeface="Arial" panose="020B0604020202020204" pitchFamily="34" charset="0"/>
                        </a:rPr>
                        <a:t>80</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dirty="0">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528366"/>
                  </a:ext>
                </a:extLst>
              </a:tr>
              <a:tr h="386393">
                <a:tc>
                  <a:txBody>
                    <a:bodyPr/>
                    <a:lstStyle/>
                    <a:p>
                      <a:pPr algn="ctr" fontAlgn="b"/>
                      <a:r>
                        <a:rPr lang="es-ES" sz="600" b="0" i="0" u="none" strike="noStrike">
                          <a:solidFill>
                            <a:srgbClr val="000000"/>
                          </a:solidFill>
                          <a:effectLst/>
                          <a:latin typeface="Arial" panose="020B0604020202020204" pitchFamily="34" charset="0"/>
                        </a:rPr>
                        <a:t>HALLAZGO ADMINISTRATIVO CON PRESUNTA INCIDENCIA DISCIPLINARIA POR LA CONSTITUCIÓN DE RESERVAS PRESUPUESTALES AL CIERRE DE LA VIGENCIA 2021, ORIGINADAS EN DEFICIENCIAS DE GESTIÓN DE LA ENTIDAD, VULNERANDO LOS PRINCIPIOS DE PLANEACIÓN Y ANUALIDAD DE LOS RECURSOS ASIGNADOS EN LA VIGENCIA AUDITADA</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a:solidFill>
                            <a:srgbClr val="000000"/>
                          </a:solidFill>
                          <a:effectLst/>
                          <a:latin typeface="Arial" panose="020B0604020202020204" pitchFamily="34" charset="0"/>
                        </a:rPr>
                        <a:t>2-DAR RESPUESTA A LOS INFORMES DE SEGUIMIENTO A LA EJECUCIÓN PRESUPUESTAL DE LA ENTIDAD REMITIDOS POR LA SUBDIRECCIÓN FINANCIERA.</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Arial" panose="020B0604020202020204" pitchFamily="34" charset="0"/>
                        </a:rPr>
                        <a:t>80</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dirty="0">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3115993"/>
                  </a:ext>
                </a:extLst>
              </a:tr>
              <a:tr h="450358">
                <a:tc>
                  <a:txBody>
                    <a:bodyPr/>
                    <a:lstStyle/>
                    <a:p>
                      <a:pPr algn="ctr" fontAlgn="b"/>
                      <a:r>
                        <a:rPr lang="es-ES" sz="600" b="0" i="0" u="none" strike="noStrike">
                          <a:solidFill>
                            <a:srgbClr val="000000"/>
                          </a:solidFill>
                          <a:effectLst/>
                          <a:latin typeface="Arial" panose="020B0604020202020204" pitchFamily="34" charset="0"/>
                        </a:rPr>
                        <a:t>HALLAZGO ADMINISTRATIVO POR INEFECTIVIDAD DE LA ACCIÓN NO. 5 PROPUESTA PARA SUBSANAR EL HALLAZGO “3.3.4.5.4.2. HALLAZGO ADMINISTRATIVO POR DEFICIENCIAS EN LA GESTIÓN OPORTUNA, EN LA APLICACIÓN DE LOS RECURSOS CONFORME A LOS PRINCIPIOS DE PLANEACIÓN Y ANUALIDAD, QUE OBLIGA A LA CONSTITUCIÓN DE RESERVAS PRESUPUESTALES AL CIERRE DE LA VIGENCIA 2020”.</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dirty="0">
                          <a:solidFill>
                            <a:srgbClr val="000000"/>
                          </a:solidFill>
                          <a:effectLst/>
                          <a:latin typeface="Arial" panose="020B0604020202020204" pitchFamily="34" charset="0"/>
                        </a:rPr>
                        <a:t>2-DAR RESPUESTA A LOS INFORMES DE SEGUIMIENTO A LA EJECUCIÓN PRESUPUESTAL DE LA ENTIDAD REMITIDOS POR LA SUBDIRECCIÓN FINANCIERA.</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Arial" panose="020B0604020202020204" pitchFamily="34" charset="0"/>
                        </a:rPr>
                        <a:t>80</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dirty="0">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096483"/>
                  </a:ext>
                </a:extLst>
              </a:tr>
              <a:tr h="258463">
                <a:tc>
                  <a:txBody>
                    <a:bodyPr/>
                    <a:lstStyle/>
                    <a:p>
                      <a:pPr algn="ctr" fontAlgn="b"/>
                      <a:r>
                        <a:rPr lang="es-ES" sz="600" b="0" i="0" u="none" strike="noStrike">
                          <a:solidFill>
                            <a:srgbClr val="000000"/>
                          </a:solidFill>
                          <a:effectLst/>
                          <a:latin typeface="Arial" panose="020B0604020202020204" pitchFamily="34" charset="0"/>
                        </a:rPr>
                        <a:t>HALLAZGO ADMINISTRATIVO Y FISCAL POR $19.670.886 CON PRESUNTA INCIDENCIA DISCIPLINARIA POR RECONOCER EN EL ACTA DE LIQUIDACIÓN UN MAYOR VALOR EJECUTADO EN EL CONTRATO DE INTERVENTORÍA 898 DE 2020</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a:solidFill>
                            <a:srgbClr val="000000"/>
                          </a:solidFill>
                          <a:effectLst/>
                          <a:latin typeface="Arial" panose="020B0604020202020204" pitchFamily="34" charset="0"/>
                        </a:rPr>
                        <a:t>1-ELABORAR UNA HERRAMIENTA QUE PERMITA EVIDENCIAR LA REVISIÓN Y VERIFICACIÓN DE LOS INFORMES DE SUPERVISIÓN</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Arial" panose="020B0604020202020204" pitchFamily="34" charset="0"/>
                        </a:rPr>
                        <a:t>0</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1673544"/>
                  </a:ext>
                </a:extLst>
              </a:tr>
              <a:tr h="386393">
                <a:tc>
                  <a:txBody>
                    <a:bodyPr/>
                    <a:lstStyle/>
                    <a:p>
                      <a:pPr algn="ctr" fontAlgn="b"/>
                      <a:r>
                        <a:rPr lang="es-ES" sz="600" b="0" i="0" u="none" strike="noStrike">
                          <a:solidFill>
                            <a:srgbClr val="000000"/>
                          </a:solidFill>
                          <a:effectLst/>
                          <a:latin typeface="Arial" panose="020B0604020202020204" pitchFamily="34" charset="0"/>
                        </a:rPr>
                        <a:t>HALLAZGO ADMINISTRATIVO CON PRESUNTA INCIDENCIA DISCIPLINARIA POR DOCUMENTOS PREVIOS INSUFICIENTES QUE ORIGINARON EL CONTRATO DE INTERVENTORÍA 908-2021 Y EL CONTRATO DE INTERVENTORÍA 898 DE 2020. SE RETIRA LA INCIDENCIA DISCIPLINARIA PARA EL CONTRATO DE INTERVENTORÍA 898 DE 2020.</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a:solidFill>
                            <a:srgbClr val="000000"/>
                          </a:solidFill>
                          <a:effectLst/>
                          <a:latin typeface="Arial" panose="020B0604020202020204" pitchFamily="34" charset="0"/>
                        </a:rPr>
                        <a:t>1-PUBLICAR PARA LOS PRÓXIMOS PROCESOS DE CONTRATACIÓN DE LA DMB EL DESGLOSE DEL PRESUPUESTO OFICIAL.</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Arial" panose="020B0604020202020204" pitchFamily="34" charset="0"/>
                        </a:rPr>
                        <a:t>75</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dirty="0">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4904765"/>
                  </a:ext>
                </a:extLst>
              </a:tr>
              <a:tr h="386393">
                <a:tc>
                  <a:txBody>
                    <a:bodyPr/>
                    <a:lstStyle/>
                    <a:p>
                      <a:pPr algn="ctr" fontAlgn="b"/>
                      <a:r>
                        <a:rPr lang="es-ES" sz="600" b="0" i="0" u="none" strike="noStrike">
                          <a:solidFill>
                            <a:srgbClr val="000000"/>
                          </a:solidFill>
                          <a:effectLst/>
                          <a:latin typeface="Arial" panose="020B0604020202020204" pitchFamily="34" charset="0"/>
                        </a:rPr>
                        <a:t>HALLAZGO ADMINISTRATIVO CON PRESUNTA INCIDENCIA DISCIPLINARIA POR DOCUMENTOS PREVIOS INSUFICIENTES QUE ORIGINARON EL CONTRATO DE INTERVENTORÍA 908-2021 Y EL CONTRATO DE INTERVENTORÍA 898 DE 2020. SE RETIRA LA INCIDENCIA DISCIPLINARIA PARA EL CONTRATO DE INTERVENTORÍA 898 DE 2020.</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dirty="0">
                          <a:solidFill>
                            <a:srgbClr val="000000"/>
                          </a:solidFill>
                          <a:effectLst/>
                          <a:latin typeface="Arial" panose="020B0604020202020204" pitchFamily="34" charset="0"/>
                        </a:rPr>
                        <a:t>2-INCLUIR UN PUNTO DE CONTROL JURIDÍCO EN LA REVISIÓN DEL DOCUMENTO DE ANÁLISIS DE SECTOR.</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Arial" panose="020B0604020202020204" pitchFamily="34" charset="0"/>
                        </a:rPr>
                        <a:t>75</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dirty="0">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5263402"/>
                  </a:ext>
                </a:extLst>
              </a:tr>
              <a:tr h="322428">
                <a:tc>
                  <a:txBody>
                    <a:bodyPr/>
                    <a:lstStyle/>
                    <a:p>
                      <a:pPr algn="ctr" fontAlgn="b"/>
                      <a:r>
                        <a:rPr lang="es-ES" sz="600" b="0" i="0" u="none" strike="noStrike">
                          <a:solidFill>
                            <a:srgbClr val="000000"/>
                          </a:solidFill>
                          <a:effectLst/>
                          <a:latin typeface="Arial" panose="020B0604020202020204" pitchFamily="34" charset="0"/>
                        </a:rPr>
                        <a:t>HALLAZGO ADMINISTRATIVO CON PRESUNTA INCIDENCIA DISCIPLINARIA POR FALTA DE SUFICIENCIA EN LA GARANTÍA DE RESPONSABILIDAD CIVIL EXTRACONTRACTUAL DEL CONTRATO DE CONSULTORÍA 899 DE 2020 Y CONTRATO DE INTERVENTORÍA 898 DE 2020</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a:solidFill>
                            <a:srgbClr val="000000"/>
                          </a:solidFill>
                          <a:effectLst/>
                          <a:latin typeface="Arial" panose="020B0604020202020204" pitchFamily="34" charset="0"/>
                        </a:rPr>
                        <a:t>3-ENVIAR UNA COMUNICACIÓN A LOS CONTRATISTAS DE OBRA E INTERVENTORIA QUE CONTINUEN EN EJECUCIÓN PARA EL AÑO 2024 SOLICITANDO LA ACTUALIZACIÓN DE LAS PÓLIZAS EN VIRTUD DEL AJUSTE DEL SMMLV POR CAMBIO DE VIGENCIA</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Arial" panose="020B0604020202020204" pitchFamily="34" charset="0"/>
                        </a:rPr>
                        <a:t>0</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9128101"/>
                  </a:ext>
                </a:extLst>
              </a:tr>
              <a:tr h="258463">
                <a:tc>
                  <a:txBody>
                    <a:bodyPr/>
                    <a:lstStyle/>
                    <a:p>
                      <a:pPr algn="ctr" fontAlgn="b"/>
                      <a:r>
                        <a:rPr lang="es-ES" sz="600" b="0" i="0" u="none" strike="noStrike">
                          <a:solidFill>
                            <a:srgbClr val="000000"/>
                          </a:solidFill>
                          <a:effectLst/>
                          <a:latin typeface="Arial" panose="020B0604020202020204" pitchFamily="34" charset="0"/>
                        </a:rPr>
                        <a:t>HALLAZGO ADMINISTRATIVO POR BAJA GESTIÓN DE GIROS EN EL PROYECTO DE MEJORAMIENTO INTEGRAL DE BARRIOS CON PARTICIPACIÓN CIUDADANA</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a:solidFill>
                            <a:srgbClr val="000000"/>
                          </a:solidFill>
                          <a:effectLst/>
                          <a:latin typeface="Arial" panose="020B0604020202020204" pitchFamily="34" charset="0"/>
                        </a:rPr>
                        <a:t>1-REALIZAR MESAS DE SEGUIMIENTO TRIMESTRAL AL GIRO DE RESERVAS CONSTITUIDAS EN EL MARCO DEL PROYECTO DE INVERSIÓN MEJORAMIENTO DE BARRIOS CON PARTICIPACIÓN CIUDADANA.</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Arial" panose="020B0604020202020204" pitchFamily="34" charset="0"/>
                        </a:rPr>
                        <a:t>80</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dirty="0">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0048697"/>
                  </a:ext>
                </a:extLst>
              </a:tr>
              <a:tr h="322428">
                <a:tc>
                  <a:txBody>
                    <a:bodyPr/>
                    <a:lstStyle/>
                    <a:p>
                      <a:pPr algn="ctr" fontAlgn="b"/>
                      <a:r>
                        <a:rPr lang="es-ES" sz="600" b="0" i="0" u="none" strike="noStrike">
                          <a:solidFill>
                            <a:srgbClr val="000000"/>
                          </a:solidFill>
                          <a:effectLst/>
                          <a:latin typeface="Arial" panose="020B0604020202020204" pitchFamily="34" charset="0"/>
                        </a:rPr>
                        <a:t>HALLAZGO ADMINISTRATIVO POR BAJA GESTIÓN EN LA AUTORIZACIÓN DE GIROS DE LAS RESERVAS PRESUPUESTALES CONSTITUIDAS EN LA VIGENCIA 2021 Y QUE SE CONVIERTEN EN NUEVOS PASIVOS EXIGIBLE PARA LA CAJA DE LA VIVIENDA POPULAR POR VALOR DE $11.990.002.024. 555</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a:solidFill>
                            <a:srgbClr val="000000"/>
                          </a:solidFill>
                          <a:effectLst/>
                          <a:latin typeface="Arial" panose="020B0604020202020204" pitchFamily="34" charset="0"/>
                        </a:rPr>
                        <a:t>1-REALIZAR MESAS DE SEGUIMIENTO TRIMESTRAL AL GIRO DE PASIVOS CONSTITUIDOS EN EL MARCO DEL PROYECTO DE INVERSIÓN MEJORAMIENTO DE BARRIOS CON PARTICIPACIÓN CIUDADANA.</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Arial" panose="020B0604020202020204" pitchFamily="34" charset="0"/>
                        </a:rPr>
                        <a:t>80</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0" i="0" u="none" strike="noStrike" dirty="0">
                          <a:solidFill>
                            <a:srgbClr val="000000"/>
                          </a:solidFill>
                          <a:effectLst/>
                          <a:latin typeface="Arial" panose="020B0604020202020204" pitchFamily="34" charset="0"/>
                        </a:rPr>
                        <a:t>EN CURSO</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4264729"/>
                  </a:ext>
                </a:extLst>
              </a:tr>
              <a:tr h="386393">
                <a:tc>
                  <a:txBody>
                    <a:bodyPr/>
                    <a:lstStyle/>
                    <a:p>
                      <a:pPr algn="ctr" fontAlgn="b"/>
                      <a:r>
                        <a:rPr lang="es-ES" sz="600" b="0" i="0" u="none" strike="noStrike">
                          <a:solidFill>
                            <a:srgbClr val="000000"/>
                          </a:solidFill>
                          <a:effectLst/>
                          <a:latin typeface="Arial" panose="020B0604020202020204" pitchFamily="34" charset="0"/>
                        </a:rPr>
                        <a:t>HALLAZGO ADMINISTRATIVO CON PRESUNTA INCIDENCIA DISCIPLINARIA POR FALTA DE SEGUIMIENTO POR PARTE DE LA CVP A LA CANCELACIÓN DE LA CONTRIBUCIÓN PARAFISCAL AL FONDO NACIONAL DE FORMACIÓN PROFESIONAL DE LA INDUSTRIA DE LA CONSTRUCCIÓN (FIC) DENTRO DEL CONTRATO DE OBRA NO. 691 DE 2018</a:t>
                      </a:r>
                    </a:p>
                  </a:txBody>
                  <a:tcPr marL="3722" marR="3722" marT="37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600" b="0" i="0" u="none" strike="noStrike">
                          <a:solidFill>
                            <a:srgbClr val="000000"/>
                          </a:solidFill>
                          <a:effectLst/>
                          <a:latin typeface="Arial" panose="020B0604020202020204" pitchFamily="34" charset="0"/>
                        </a:rPr>
                        <a:t>2-SOLICITAR A LAS INTERVENTORÍAS VERIFICAR EN LOS CONTRATOS DE OBRA EN EJECUCIÓN EN EL 2022 EL CUMPLIMIENTO DE LA OBLIGACIÓN DE PAGO DE LA CONTRIBUCIÓN AL FIC, PARA LOS CASOS QUE APLIQUE.</a:t>
                      </a:r>
                    </a:p>
                  </a:txBody>
                  <a:tcPr marL="3722" marR="3722" marT="37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Arial" panose="020B0604020202020204" pitchFamily="34" charset="0"/>
                        </a:rPr>
                        <a:t>78</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600" b="0" i="0" u="none" strike="noStrike" dirty="0">
                          <a:solidFill>
                            <a:srgbClr val="000000"/>
                          </a:solidFill>
                          <a:effectLst/>
                          <a:latin typeface="Arial" panose="020B0604020202020204" pitchFamily="34" charset="0"/>
                        </a:rPr>
                        <a:t>CONTROL INTERNO</a:t>
                      </a:r>
                    </a:p>
                  </a:txBody>
                  <a:tcPr marL="3722" marR="3722" marT="3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9959123"/>
                  </a:ext>
                </a:extLst>
              </a:tr>
            </a:tbl>
          </a:graphicData>
        </a:graphic>
      </p:graphicFrame>
    </p:spTree>
    <p:extLst>
      <p:ext uri="{BB962C8B-B14F-4D97-AF65-F5344CB8AC3E}">
        <p14:creationId xmlns:p14="http://schemas.microsoft.com/office/powerpoint/2010/main" val="999652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 name="Rectángulo 2"/>
          <p:cNvSpPr/>
          <p:nvPr/>
        </p:nvSpPr>
        <p:spPr>
          <a:xfrm>
            <a:off x="2072431" y="541069"/>
            <a:ext cx="8564076" cy="553998"/>
          </a:xfrm>
          <a:prstGeom prst="rect">
            <a:avLst/>
          </a:prstGeom>
        </p:spPr>
        <p:txBody>
          <a:bodyPr wrap="none">
            <a:spAutoFit/>
          </a:bodyPr>
          <a:lstStyle/>
          <a:p>
            <a:r>
              <a:rPr lang="es-ES" sz="3000" b="1" dirty="0">
                <a:solidFill>
                  <a:schemeClr val="accent6">
                    <a:lumMod val="75000"/>
                  </a:schemeClr>
                </a:solidFill>
                <a:ea typeface="Arial"/>
                <a:cs typeface="Arial"/>
                <a:sym typeface="Arial"/>
              </a:rPr>
              <a:t>ACCIONES DE </a:t>
            </a:r>
            <a:r>
              <a:rPr lang="es-ES" sz="3000" b="1" dirty="0" smtClean="0">
                <a:solidFill>
                  <a:schemeClr val="accent6">
                    <a:lumMod val="75000"/>
                  </a:schemeClr>
                </a:solidFill>
                <a:ea typeface="Arial"/>
                <a:cs typeface="Arial"/>
                <a:sym typeface="Arial"/>
              </a:rPr>
              <a:t>DIRECCIÓN DE GESTIÓN CORPORATIVA</a:t>
            </a:r>
            <a:endParaRPr lang="es-CO" sz="3000" b="1" dirty="0">
              <a:solidFill>
                <a:schemeClr val="accent6">
                  <a:lumMod val="75000"/>
                </a:schemeClr>
              </a:solidFill>
              <a:ea typeface="Arial"/>
              <a:cs typeface="Arial"/>
              <a:sym typeface="Arial"/>
            </a:endParaRPr>
          </a:p>
        </p:txBody>
      </p:sp>
      <p:graphicFrame>
        <p:nvGraphicFramePr>
          <p:cNvPr id="6" name="Tabla 5"/>
          <p:cNvGraphicFramePr>
            <a:graphicFrameLocks noGrp="1"/>
          </p:cNvGraphicFramePr>
          <p:nvPr>
            <p:extLst>
              <p:ext uri="{D42A27DB-BD31-4B8C-83A1-F6EECF244321}">
                <p14:modId xmlns:p14="http://schemas.microsoft.com/office/powerpoint/2010/main" val="1162169828"/>
              </p:ext>
            </p:extLst>
          </p:nvPr>
        </p:nvGraphicFramePr>
        <p:xfrm>
          <a:off x="2186498" y="1279810"/>
          <a:ext cx="8042937" cy="4659181"/>
        </p:xfrm>
        <a:graphic>
          <a:graphicData uri="http://schemas.openxmlformats.org/drawingml/2006/table">
            <a:tbl>
              <a:tblPr/>
              <a:tblGrid>
                <a:gridCol w="2925582">
                  <a:extLst>
                    <a:ext uri="{9D8B030D-6E8A-4147-A177-3AD203B41FA5}">
                      <a16:colId xmlns:a16="http://schemas.microsoft.com/office/drawing/2014/main" val="3548206904"/>
                    </a:ext>
                  </a:extLst>
                </a:gridCol>
                <a:gridCol w="2790407">
                  <a:extLst>
                    <a:ext uri="{9D8B030D-6E8A-4147-A177-3AD203B41FA5}">
                      <a16:colId xmlns:a16="http://schemas.microsoft.com/office/drawing/2014/main" val="4089668654"/>
                    </a:ext>
                  </a:extLst>
                </a:gridCol>
                <a:gridCol w="608289">
                  <a:extLst>
                    <a:ext uri="{9D8B030D-6E8A-4147-A177-3AD203B41FA5}">
                      <a16:colId xmlns:a16="http://schemas.microsoft.com/office/drawing/2014/main" val="3831860553"/>
                    </a:ext>
                  </a:extLst>
                </a:gridCol>
                <a:gridCol w="1718659">
                  <a:extLst>
                    <a:ext uri="{9D8B030D-6E8A-4147-A177-3AD203B41FA5}">
                      <a16:colId xmlns:a16="http://schemas.microsoft.com/office/drawing/2014/main" val="3193078792"/>
                    </a:ext>
                  </a:extLst>
                </a:gridCol>
              </a:tblGrid>
              <a:tr h="420009">
                <a:tc>
                  <a:txBody>
                    <a:bodyPr/>
                    <a:lstStyle/>
                    <a:p>
                      <a:pPr algn="ctr" fontAlgn="ctr"/>
                      <a:r>
                        <a:rPr lang="es-ES" sz="800" b="1" i="0" u="none" strike="noStrike" dirty="0">
                          <a:solidFill>
                            <a:srgbClr val="000000"/>
                          </a:solidFill>
                          <a:effectLst/>
                          <a:latin typeface="Arial" panose="020B0604020202020204" pitchFamily="34" charset="0"/>
                        </a:rPr>
                        <a:t>NUMERO Y DESCRIPCION DEL HALLAZGO</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1" i="0" u="none" strike="noStrike">
                          <a:solidFill>
                            <a:srgbClr val="000000"/>
                          </a:solidFill>
                          <a:effectLst/>
                          <a:latin typeface="Arial" panose="020B0604020202020204" pitchFamily="34" charset="0"/>
                        </a:rPr>
                        <a:t>ACCIONES CORRECTIVAS</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1" i="0" u="none" strike="noStrike">
                          <a:solidFill>
                            <a:srgbClr val="000000"/>
                          </a:solidFill>
                          <a:effectLst/>
                          <a:latin typeface="Arial" panose="020B0604020202020204" pitchFamily="34" charset="0"/>
                        </a:rPr>
                        <a:t>% DE AVANCE</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1" i="0" u="none" strike="noStrike">
                          <a:solidFill>
                            <a:srgbClr val="000000"/>
                          </a:solidFill>
                          <a:effectLst/>
                          <a:latin typeface="Arial" panose="020B0604020202020204" pitchFamily="34" charset="0"/>
                        </a:rPr>
                        <a:t>EVALUADO</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24479752"/>
                  </a:ext>
                </a:extLst>
              </a:tr>
              <a:tr h="818294">
                <a:tc>
                  <a:txBody>
                    <a:bodyPr/>
                    <a:lstStyle/>
                    <a:p>
                      <a:pPr algn="ctr" fontAlgn="ctr"/>
                      <a:r>
                        <a:rPr lang="es-ES" sz="800" b="0" i="0" u="none" strike="noStrike">
                          <a:solidFill>
                            <a:srgbClr val="000000"/>
                          </a:solidFill>
                          <a:effectLst/>
                          <a:latin typeface="Arial" panose="020B0604020202020204" pitchFamily="34" charset="0"/>
                        </a:rPr>
                        <a:t>HALLAZGO ADMINISTRATIVO CON PRESUNTA INCIDENCIA DISCIPLINARIA POR SUPERAR LOS PORCENTAJES ESTABLECIDOS PARA LA CONSTITUCIÓN DE RESERVAS PRESUPUESTALES DE FUNCIONAMIENTO E INVERSIÓN, CAUSANDO UNA REDUCCIÓN DEL PRESUPUESTO DE LA CAJA DE LA VIVIENDA POPULAR PARA LA VIGENCIA 2021 POR VALOR DE $3.466.000.000</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dirty="0">
                          <a:solidFill>
                            <a:srgbClr val="000000"/>
                          </a:solidFill>
                          <a:effectLst/>
                          <a:latin typeface="Arial" panose="020B0604020202020204" pitchFamily="34" charset="0"/>
                        </a:rPr>
                        <a:t>6-DAR RESPUESTA A LOS INFORMES DE SEGUIMIENTO A LA EJECUCIÓN PRESUPUESTAL DE LA ENTIDAD REMITIDOS POR LA SUBDIRECCIÓN FINANCIERA.</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80</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800" b="0" i="0" u="none" strike="noStrike">
                          <a:solidFill>
                            <a:srgbClr val="000000"/>
                          </a:solidFill>
                          <a:effectLst/>
                          <a:latin typeface="Arial" panose="020B0604020202020204" pitchFamily="34" charset="0"/>
                        </a:rPr>
                        <a:t>EN CURSO</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5348924"/>
                  </a:ext>
                </a:extLst>
              </a:tr>
              <a:tr h="818294">
                <a:tc>
                  <a:txBody>
                    <a:bodyPr/>
                    <a:lstStyle/>
                    <a:p>
                      <a:pPr algn="ctr" fontAlgn="ctr"/>
                      <a:r>
                        <a:rPr lang="es-ES" sz="800" b="0" i="0" u="none" strike="noStrike">
                          <a:solidFill>
                            <a:srgbClr val="000000"/>
                          </a:solidFill>
                          <a:effectLst/>
                          <a:latin typeface="Arial" panose="020B0604020202020204" pitchFamily="34" charset="0"/>
                        </a:rPr>
                        <a:t>HALLAZGO ADMINISTRATIVO CON PRESUNTA INCIDENCIA DISCIPLINARIA POR LA CONSTITUCIÓN DE RESERVAS PRESUPUESTALES AL CIERRE DE LA VIGENCIA 2021, ORIGINADAS EN DEFICIENCIAS DE GESTIÓN DE LA ENTIDAD, VULNERANDO LOS PRINCIPIOS DE PLANEACIÓN Y ANUALIDAD DE LOS RECURSOS ASIGNADOS EN LA VIGENCIA AUDITADA</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Arial" panose="020B0604020202020204" pitchFamily="34" charset="0"/>
                        </a:rPr>
                        <a:t>6-DAR RESPUESTA A LOS INFORMES DE SEGUIMIENTO A LA EJECUCIÓN PRESUPUESTAL DE LA ENTIDAD REMITIDOS POR LA SUBDIRECCIÓN FINANCIERA.</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80</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800" b="0" i="0" u="none" strike="noStrike">
                          <a:solidFill>
                            <a:srgbClr val="000000"/>
                          </a:solidFill>
                          <a:effectLst/>
                          <a:latin typeface="Arial" panose="020B0604020202020204" pitchFamily="34" charset="0"/>
                        </a:rPr>
                        <a:t>EN CURSO</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626763"/>
                  </a:ext>
                </a:extLst>
              </a:tr>
              <a:tr h="934159">
                <a:tc>
                  <a:txBody>
                    <a:bodyPr/>
                    <a:lstStyle/>
                    <a:p>
                      <a:pPr algn="ctr" fontAlgn="t"/>
                      <a:r>
                        <a:rPr lang="es-ES" sz="800" b="0" i="0" u="none" strike="noStrike">
                          <a:solidFill>
                            <a:srgbClr val="000000"/>
                          </a:solidFill>
                          <a:effectLst/>
                          <a:latin typeface="Arial" panose="020B0604020202020204" pitchFamily="34" charset="0"/>
                        </a:rPr>
                        <a:t>HALLAZGO ADMINISTRATIVO POR INEFECTIVIDAD DE LA ACCIÓN NO. 5 PROPUESTA PARA SUBSANAR EL HALLAZGO “3.3.4.5.4.2. HALLAZGO ADMINISTRATIVO POR DEFICIENCIAS EN LA GESTIÓN OPORTUNA, EN LA APLICACIÓN DE LOS RECURSOS CONFORME A LOS PRINCIPIOS DE PLANEACIÓN Y ANUALIDAD, QUE OBLIGA A LA CONSTITUCIÓN DE RESERVAS PRESUPUESTALES AL CIERRE DE LA VIGENCIA 2020”.</a:t>
                      </a:r>
                    </a:p>
                  </a:txBody>
                  <a:tcPr marL="7242" marR="7242" marT="72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Arial" panose="020B0604020202020204" pitchFamily="34" charset="0"/>
                        </a:rPr>
                        <a:t>7-DAR RESPUESTA A LOS INFORMES DE SEGUIMIENTO A LA EJECUCIÓN PRESUPUESTAL DE LA ENTIDAD REMITIDOS POR LA SUBDIRECCIÓN FINANCIERA.</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80</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800" b="0" i="0" u="none" strike="noStrike">
                          <a:solidFill>
                            <a:srgbClr val="000000"/>
                          </a:solidFill>
                          <a:effectLst/>
                          <a:latin typeface="Arial" panose="020B0604020202020204" pitchFamily="34" charset="0"/>
                        </a:rPr>
                        <a:t>EN CURSO</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7255081"/>
                  </a:ext>
                </a:extLst>
              </a:tr>
              <a:tr h="767603">
                <a:tc>
                  <a:txBody>
                    <a:bodyPr/>
                    <a:lstStyle/>
                    <a:p>
                      <a:pPr algn="ctr" fontAlgn="ctr"/>
                      <a:r>
                        <a:rPr lang="es-ES" sz="800" b="0" i="0" u="none" strike="noStrike">
                          <a:solidFill>
                            <a:srgbClr val="000000"/>
                          </a:solidFill>
                          <a:effectLst/>
                          <a:latin typeface="Arial" panose="020B0604020202020204" pitchFamily="34" charset="0"/>
                        </a:rPr>
                        <a:t>HALLAZGO ADMINISTRATIVO CON PRESUNTA INCIDENCIA DISCIPLINARIA POR DEBILIDADES EN LA INTERVENTORÍA DEL CONTRATO DE OBRA 876 DE 2021 Y LA SUPERVISIÓN DEL CONTRATO 908 DE 2021</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Arial" panose="020B0604020202020204" pitchFamily="34" charset="0"/>
                        </a:rPr>
                        <a:t>1-INICIAR EL PROCESO SANCIONATORIO AL CONTRATISTA DE OBRA.</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50</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800" b="0" i="0" u="none" strike="noStrike">
                          <a:solidFill>
                            <a:srgbClr val="000000"/>
                          </a:solidFill>
                          <a:effectLst/>
                          <a:latin typeface="Arial" panose="020B0604020202020204" pitchFamily="34" charset="0"/>
                        </a:rPr>
                        <a:t>EN CURSO</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8071748"/>
                  </a:ext>
                </a:extLst>
              </a:tr>
              <a:tr h="767603">
                <a:tc>
                  <a:txBody>
                    <a:bodyPr/>
                    <a:lstStyle/>
                    <a:p>
                      <a:pPr algn="ctr" fontAlgn="ctr"/>
                      <a:r>
                        <a:rPr lang="es-ES" sz="800" b="0" i="0" u="none" strike="noStrike">
                          <a:solidFill>
                            <a:srgbClr val="000000"/>
                          </a:solidFill>
                          <a:effectLst/>
                          <a:latin typeface="Arial" panose="020B0604020202020204" pitchFamily="34" charset="0"/>
                        </a:rPr>
                        <a:t>HALLAZGO ADMINISTRATIVO CON PRESUNTA INCIDENCIA DISCIPLINARIA POR FALTA DE SUFICIENCIA EN LA GARANTÍA DE RESPONSABILIDAD CIVIL EXTRACONTRACTUAL DEL CONTRATO DE CONSULTORÍA 899 DE 2020 Y CONTRATO DE INTERVENTORÍA 898 DE 2020</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Arial" panose="020B0604020202020204" pitchFamily="34" charset="0"/>
                        </a:rPr>
                        <a:t>2-ESTABLECER UN SISTEMA DE ALERTAS PARA SEGUIMIENTO A LA VIGENCIA DE LAS PÓLIZAS DE LOS PROCESOS DE CONTRATACIÓN EN LAS MODALIDADES DE OBRAS, INTERVENTORÍA Y CONSULTORIA Y SU LIQUIDACIÓN.</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50</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800" b="0" i="0" u="none" strike="noStrike" dirty="0">
                          <a:solidFill>
                            <a:srgbClr val="000000"/>
                          </a:solidFill>
                          <a:effectLst/>
                          <a:latin typeface="Arial" panose="020B0604020202020204" pitchFamily="34" charset="0"/>
                        </a:rPr>
                        <a:t>EN CURSO</a:t>
                      </a:r>
                    </a:p>
                  </a:txBody>
                  <a:tcPr marL="7242" marR="7242" marT="72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871392"/>
                  </a:ext>
                </a:extLst>
              </a:tr>
            </a:tbl>
          </a:graphicData>
        </a:graphic>
      </p:graphicFrame>
    </p:spTree>
    <p:extLst>
      <p:ext uri="{BB962C8B-B14F-4D97-AF65-F5344CB8AC3E}">
        <p14:creationId xmlns:p14="http://schemas.microsoft.com/office/powerpoint/2010/main" val="29880389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 name="Rectángulo 2"/>
          <p:cNvSpPr/>
          <p:nvPr/>
        </p:nvSpPr>
        <p:spPr>
          <a:xfrm>
            <a:off x="1346991" y="632509"/>
            <a:ext cx="9620326" cy="553998"/>
          </a:xfrm>
          <a:prstGeom prst="rect">
            <a:avLst/>
          </a:prstGeom>
        </p:spPr>
        <p:txBody>
          <a:bodyPr wrap="none">
            <a:spAutoFit/>
          </a:bodyPr>
          <a:lstStyle/>
          <a:p>
            <a:r>
              <a:rPr lang="es-ES" sz="3000" b="1" dirty="0">
                <a:solidFill>
                  <a:schemeClr val="accent6">
                    <a:lumMod val="75000"/>
                  </a:schemeClr>
                </a:solidFill>
                <a:ea typeface="Arial"/>
                <a:cs typeface="Arial"/>
                <a:sym typeface="Arial"/>
              </a:rPr>
              <a:t>ACCIONES DE </a:t>
            </a:r>
            <a:r>
              <a:rPr lang="es-ES" sz="3000" b="1" dirty="0" smtClean="0">
                <a:solidFill>
                  <a:schemeClr val="accent6">
                    <a:lumMod val="75000"/>
                  </a:schemeClr>
                </a:solidFill>
                <a:ea typeface="Arial"/>
                <a:cs typeface="Arial"/>
                <a:sym typeface="Arial"/>
              </a:rPr>
              <a:t>DIRECCIÓN DE MEJORAMIENTO DE VIVIENDA</a:t>
            </a:r>
            <a:endParaRPr lang="es-CO" sz="3000" b="1" dirty="0">
              <a:solidFill>
                <a:schemeClr val="accent6">
                  <a:lumMod val="75000"/>
                </a:schemeClr>
              </a:solidFill>
              <a:ea typeface="Arial"/>
              <a:cs typeface="Arial"/>
              <a:sym typeface="Arial"/>
            </a:endParaRPr>
          </a:p>
        </p:txBody>
      </p:sp>
      <p:graphicFrame>
        <p:nvGraphicFramePr>
          <p:cNvPr id="4" name="Tabla 3"/>
          <p:cNvGraphicFramePr>
            <a:graphicFrameLocks noGrp="1"/>
          </p:cNvGraphicFramePr>
          <p:nvPr>
            <p:extLst>
              <p:ext uri="{D42A27DB-BD31-4B8C-83A1-F6EECF244321}">
                <p14:modId xmlns:p14="http://schemas.microsoft.com/office/powerpoint/2010/main" val="2734081796"/>
              </p:ext>
            </p:extLst>
          </p:nvPr>
        </p:nvGraphicFramePr>
        <p:xfrm>
          <a:off x="1224682" y="1353312"/>
          <a:ext cx="9742635" cy="4525963"/>
        </p:xfrm>
        <a:graphic>
          <a:graphicData uri="http://schemas.openxmlformats.org/drawingml/2006/table">
            <a:tbl>
              <a:tblPr/>
              <a:tblGrid>
                <a:gridCol w="3147141">
                  <a:extLst>
                    <a:ext uri="{9D8B030D-6E8A-4147-A177-3AD203B41FA5}">
                      <a16:colId xmlns:a16="http://schemas.microsoft.com/office/drawing/2014/main" val="920978564"/>
                    </a:ext>
                  </a:extLst>
                </a:gridCol>
                <a:gridCol w="3001729">
                  <a:extLst>
                    <a:ext uri="{9D8B030D-6E8A-4147-A177-3AD203B41FA5}">
                      <a16:colId xmlns:a16="http://schemas.microsoft.com/office/drawing/2014/main" val="3065826826"/>
                    </a:ext>
                  </a:extLst>
                </a:gridCol>
                <a:gridCol w="1090593">
                  <a:extLst>
                    <a:ext uri="{9D8B030D-6E8A-4147-A177-3AD203B41FA5}">
                      <a16:colId xmlns:a16="http://schemas.microsoft.com/office/drawing/2014/main" val="2235695143"/>
                    </a:ext>
                  </a:extLst>
                </a:gridCol>
                <a:gridCol w="654356">
                  <a:extLst>
                    <a:ext uri="{9D8B030D-6E8A-4147-A177-3AD203B41FA5}">
                      <a16:colId xmlns:a16="http://schemas.microsoft.com/office/drawing/2014/main" val="1828624825"/>
                    </a:ext>
                  </a:extLst>
                </a:gridCol>
                <a:gridCol w="1848816">
                  <a:extLst>
                    <a:ext uri="{9D8B030D-6E8A-4147-A177-3AD203B41FA5}">
                      <a16:colId xmlns:a16="http://schemas.microsoft.com/office/drawing/2014/main" val="477678950"/>
                    </a:ext>
                  </a:extLst>
                </a:gridCol>
              </a:tblGrid>
              <a:tr h="451817">
                <a:tc>
                  <a:txBody>
                    <a:bodyPr/>
                    <a:lstStyle/>
                    <a:p>
                      <a:pPr algn="ctr" fontAlgn="ctr"/>
                      <a:r>
                        <a:rPr lang="es-ES" sz="800" b="1" i="0" u="none" strike="noStrike">
                          <a:solidFill>
                            <a:srgbClr val="000000"/>
                          </a:solidFill>
                          <a:effectLst/>
                          <a:latin typeface="Arial" panose="020B0604020202020204" pitchFamily="34" charset="0"/>
                        </a:rPr>
                        <a:t>NUMERO Y DESCRIPCION DEL HALLAZGO</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1" i="0" u="none" strike="noStrike">
                          <a:solidFill>
                            <a:srgbClr val="000000"/>
                          </a:solidFill>
                          <a:effectLst/>
                          <a:latin typeface="Arial" panose="020B0604020202020204" pitchFamily="34" charset="0"/>
                        </a:rPr>
                        <a:t>ACCIONES CORRECTIVAS</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1" i="0" u="none" strike="noStrike">
                          <a:solidFill>
                            <a:srgbClr val="000000"/>
                          </a:solidFill>
                          <a:effectLst/>
                          <a:latin typeface="Arial" panose="020B0604020202020204" pitchFamily="34" charset="0"/>
                        </a:rPr>
                        <a:t>FINALIZACIÓN</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1" i="0" u="none" strike="noStrike">
                          <a:solidFill>
                            <a:srgbClr val="000000"/>
                          </a:solidFill>
                          <a:effectLst/>
                          <a:latin typeface="Arial" panose="020B0604020202020204" pitchFamily="34" charset="0"/>
                        </a:rPr>
                        <a:t>% DE AVANCE</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800" b="1" i="0" u="none" strike="noStrike">
                          <a:solidFill>
                            <a:srgbClr val="000000"/>
                          </a:solidFill>
                          <a:effectLst/>
                          <a:latin typeface="Arial" panose="020B0604020202020204" pitchFamily="34" charset="0"/>
                        </a:rPr>
                        <a:t>EVALUADO</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87701878"/>
                  </a:ext>
                </a:extLst>
              </a:tr>
              <a:tr h="1152913">
                <a:tc>
                  <a:txBody>
                    <a:bodyPr/>
                    <a:lstStyle/>
                    <a:p>
                      <a:pPr algn="ctr" fontAlgn="ctr"/>
                      <a:r>
                        <a:rPr lang="es-ES" sz="800" b="0" i="0" u="none" strike="noStrike">
                          <a:solidFill>
                            <a:srgbClr val="000000"/>
                          </a:solidFill>
                          <a:effectLst/>
                          <a:latin typeface="Arial" panose="020B0604020202020204" pitchFamily="34" charset="0"/>
                        </a:rPr>
                        <a:t>HALLAZGO ADMINISTRATIVO CON PRESUNTA INCIDENCIA DISCIPLINARIA, POR LA GESTIÓN INEFICAZ E INCUMPLIMIENTO DE LAS METAS 2 Y 4 DEL PROYECTO DE INVERSIÓN 7680 Y LAS META 1 Y 2 DEL PROYECTO DE INVERSIÓN 7698, QUE ADEMÁS ESTABAN PREVISTOS EN EL MARCO DEL BALANCE SOCIAL INSTITUCIONAL Y ASOCIADO AL OBJETIVO DE DESARROLLO SOSTENIBLE – ODS 11, DEL PLAN DE DESARROLLO “UN NUEVO CONTRATO SOCIAL Y AMBIENTAL PARA LA BOGOTÁ DEL SIGLO XXI”</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Arial" panose="020B0604020202020204" pitchFamily="34" charset="0"/>
                        </a:rPr>
                        <a:t>1-REALIZAR SEGUIMIENTO A LA EJECUCIÓN FINANCIERA DEL PATRIMONIO AUTÓNOMO PLAN TERRAZAS SUSCRITO EN DESARROLLO DEL CONVENIO 686 DEL 2021, ESPECÍFICAMENTE A LOS RECURSOS DESTINADOS PARA LA CONTRATACIÓN DE LA INTERVENTORÍA A LAS OBRAS</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2023-10-19</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80</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800" b="0" i="0" u="none" strike="noStrike">
                          <a:solidFill>
                            <a:srgbClr val="000000"/>
                          </a:solidFill>
                          <a:effectLst/>
                          <a:latin typeface="Arial" panose="020B0604020202020204" pitchFamily="34" charset="0"/>
                        </a:rPr>
                        <a:t>EN CURSO</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13947"/>
                  </a:ext>
                </a:extLst>
              </a:tr>
              <a:tr h="880265">
                <a:tc>
                  <a:txBody>
                    <a:bodyPr/>
                    <a:lstStyle/>
                    <a:p>
                      <a:pPr algn="ctr" fontAlgn="ctr"/>
                      <a:r>
                        <a:rPr lang="es-ES" sz="800" b="0" i="0" u="none" strike="noStrike">
                          <a:solidFill>
                            <a:srgbClr val="000000"/>
                          </a:solidFill>
                          <a:effectLst/>
                          <a:latin typeface="Arial" panose="020B0604020202020204" pitchFamily="34" charset="0"/>
                        </a:rPr>
                        <a:t>HALLAZGO ADMINISTRATIVO CON PRESUNTA INCIDENCIA DISCIPLINARIA POR SUPERAR LOS PORCENTAJES ESTABLECIDOS PARA LA CONSTITUCIÓN DE RESERVAS PRESUPUESTALES DE FUNCIONAMIENTO E INVERSIÓN, CAUSANDO UNA REDUCCIÓN DEL PRESUPUESTO DE LA CAJA DE LA VIVIENDA POPULAR PARA LA VIGENCIA 2021 POR VALOR DE $3.466.000.000</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Arial" panose="020B0604020202020204" pitchFamily="34" charset="0"/>
                        </a:rPr>
                        <a:t>3-DAR RESPUESTA A LOS INFORMES DE SEGUIMIENTO A LA EJECUCIÓN PRESUPUESTAL DE LA ENTIDAD REMITIDOS POR LA SUBDIRECCIÓN FINANCIERA.</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2023-10-19</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80</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800" b="0" i="0" u="none" strike="noStrike">
                          <a:solidFill>
                            <a:srgbClr val="000000"/>
                          </a:solidFill>
                          <a:effectLst/>
                          <a:latin typeface="Arial" panose="020B0604020202020204" pitchFamily="34" charset="0"/>
                        </a:rPr>
                        <a:t>EN CURSO</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5885192"/>
                  </a:ext>
                </a:extLst>
              </a:tr>
              <a:tr h="1012694">
                <a:tc>
                  <a:txBody>
                    <a:bodyPr/>
                    <a:lstStyle/>
                    <a:p>
                      <a:pPr algn="ctr" fontAlgn="ctr"/>
                      <a:r>
                        <a:rPr lang="es-ES" sz="800" b="0" i="0" u="none" strike="noStrike">
                          <a:solidFill>
                            <a:srgbClr val="000000"/>
                          </a:solidFill>
                          <a:effectLst/>
                          <a:latin typeface="Arial" panose="020B0604020202020204" pitchFamily="34" charset="0"/>
                        </a:rPr>
                        <a:t>HALLAZGO ADMINISTRATIVO CON PRESUNTA INCIDENCIA DISCIPLINARIA POR LA CONSTITUCIÓN DE RESERVAS PRESUPUESTALES AL CIERRE DE LA VIGENCIA 2021, ORIGINADAS EN DEFICIENCIAS DE GESTIÓN DE LA ENTIDAD, VULNERANDO LOS PRINCIPIOS DE PLANEACIÓN Y ANUALIDAD DE LOS RECURSOS ASIGNADOS EN LA VIGENCIA AUDITADA</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Arial" panose="020B0604020202020204" pitchFamily="34" charset="0"/>
                        </a:rPr>
                        <a:t>3-DAR RESPUESTA A LOS INFORMES DE SEGUIMIENTO A LA EJECUCIÓN PRESUPUESTAL DE LA ENTIDAD REMITIDOS POR LA SUBDIRECCIÓN FINANCIERA.</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2023-10-19</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80</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800" b="0" i="0" u="none" strike="noStrike">
                          <a:solidFill>
                            <a:srgbClr val="000000"/>
                          </a:solidFill>
                          <a:effectLst/>
                          <a:latin typeface="Arial" panose="020B0604020202020204" pitchFamily="34" charset="0"/>
                        </a:rPr>
                        <a:t>EN CURSO</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422330"/>
                  </a:ext>
                </a:extLst>
              </a:tr>
              <a:tr h="1028274">
                <a:tc>
                  <a:txBody>
                    <a:bodyPr/>
                    <a:lstStyle/>
                    <a:p>
                      <a:pPr algn="ctr" fontAlgn="ctr"/>
                      <a:r>
                        <a:rPr lang="es-ES" sz="800" b="0" i="0" u="none" strike="noStrike">
                          <a:solidFill>
                            <a:srgbClr val="000000"/>
                          </a:solidFill>
                          <a:effectLst/>
                          <a:latin typeface="Arial" panose="020B0604020202020204" pitchFamily="34" charset="0"/>
                        </a:rPr>
                        <a:t>HALLAZGO ADMINISTRATIVO POR INEFECTIVIDAD DE LA ACCIÓN NO. 5 PROPUESTA PARA SUBSANAR EL HALLAZGO “3.3.4.5.4.2. HALLAZGO ADMINISTRATIVO POR DEFICIENCIAS EN LA GESTIÓN OPORTUNA, EN LA APLICACIÓN DE LOS RECURSOS CONFORME A LOS PRINCIPIOS DE PLANEACIÓN Y ANUALIDAD, QUE OBLIGA A LA CONSTITUCIÓN DE RESERVAS PRESUPUESTALES AL CIERRE DE LA VIGENCIA 2020”.</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800" b="0" i="0" u="none" strike="noStrike">
                          <a:solidFill>
                            <a:srgbClr val="000000"/>
                          </a:solidFill>
                          <a:effectLst/>
                          <a:latin typeface="Arial" panose="020B0604020202020204" pitchFamily="34" charset="0"/>
                        </a:rPr>
                        <a:t>4-DAR RESPUESTA A LOS INFORMES DE SEGUIMIENTO A LA EJECUCIÓN PRESUPUESTAL DE LA ENTIDAD REMITIDOS POR LA SUBDIRECCIÓN FINANCIERA.</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2023-10-19</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Arial" panose="020B0604020202020204" pitchFamily="34" charset="0"/>
                        </a:rPr>
                        <a:t>80</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800" b="0" i="0" u="none" strike="noStrike" dirty="0">
                          <a:solidFill>
                            <a:srgbClr val="000000"/>
                          </a:solidFill>
                          <a:effectLst/>
                          <a:latin typeface="Arial" panose="020B0604020202020204" pitchFamily="34" charset="0"/>
                        </a:rPr>
                        <a:t>EN CURSO</a:t>
                      </a:r>
                    </a:p>
                  </a:txBody>
                  <a:tcPr marL="7790" marR="7790" marT="7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373001"/>
                  </a:ext>
                </a:extLst>
              </a:tr>
            </a:tbl>
          </a:graphicData>
        </a:graphic>
      </p:graphicFrame>
    </p:spTree>
    <p:extLst>
      <p:ext uri="{BB962C8B-B14F-4D97-AF65-F5344CB8AC3E}">
        <p14:creationId xmlns:p14="http://schemas.microsoft.com/office/powerpoint/2010/main" val="2204774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ítulo 1">
            <a:extLst>
              <a:ext uri="{FF2B5EF4-FFF2-40B4-BE49-F238E27FC236}">
                <a16:creationId xmlns:a16="http://schemas.microsoft.com/office/drawing/2014/main" id="{F3DDDBC4-EC9C-0DCE-281F-EE147A5AB108}"/>
              </a:ext>
            </a:extLst>
          </p:cNvPr>
          <p:cNvSpPr txBox="1">
            <a:spLocks/>
          </p:cNvSpPr>
          <p:nvPr/>
        </p:nvSpPr>
        <p:spPr>
          <a:xfrm>
            <a:off x="-246888" y="-17462"/>
            <a:ext cx="12192000" cy="76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s-MX" sz="3000" b="1" dirty="0" smtClean="0">
                <a:solidFill>
                  <a:schemeClr val="tx1"/>
                </a:solidFill>
                <a:latin typeface="+mn-lt"/>
              </a:rPr>
              <a:t>Alertas frente acciones Cumplidas Inefectivas / Incumplidas</a:t>
            </a:r>
            <a:endParaRPr lang="es-MX" sz="3000" b="1" dirty="0">
              <a:solidFill>
                <a:schemeClr val="tx1"/>
              </a:solidFill>
              <a:latin typeface="+mn-lt"/>
            </a:endParaRPr>
          </a:p>
        </p:txBody>
      </p:sp>
      <p:graphicFrame>
        <p:nvGraphicFramePr>
          <p:cNvPr id="6" name="Tabla 5"/>
          <p:cNvGraphicFramePr>
            <a:graphicFrameLocks noGrp="1"/>
          </p:cNvGraphicFramePr>
          <p:nvPr>
            <p:extLst>
              <p:ext uri="{D42A27DB-BD31-4B8C-83A1-F6EECF244321}">
                <p14:modId xmlns:p14="http://schemas.microsoft.com/office/powerpoint/2010/main" val="1187048072"/>
              </p:ext>
            </p:extLst>
          </p:nvPr>
        </p:nvGraphicFramePr>
        <p:xfrm>
          <a:off x="292608" y="746138"/>
          <a:ext cx="11652505" cy="5742028"/>
        </p:xfrm>
        <a:graphic>
          <a:graphicData uri="http://schemas.openxmlformats.org/drawingml/2006/table">
            <a:tbl>
              <a:tblPr>
                <a:tableStyleId>{FABFCF23-3B69-468F-B69F-88F6DE6A72F2}</a:tableStyleId>
              </a:tblPr>
              <a:tblGrid>
                <a:gridCol w="365760">
                  <a:extLst>
                    <a:ext uri="{9D8B030D-6E8A-4147-A177-3AD203B41FA5}">
                      <a16:colId xmlns:a16="http://schemas.microsoft.com/office/drawing/2014/main" val="3418392774"/>
                    </a:ext>
                  </a:extLst>
                </a:gridCol>
                <a:gridCol w="338328">
                  <a:extLst>
                    <a:ext uri="{9D8B030D-6E8A-4147-A177-3AD203B41FA5}">
                      <a16:colId xmlns:a16="http://schemas.microsoft.com/office/drawing/2014/main" val="4161344555"/>
                    </a:ext>
                  </a:extLst>
                </a:gridCol>
                <a:gridCol w="621792">
                  <a:extLst>
                    <a:ext uri="{9D8B030D-6E8A-4147-A177-3AD203B41FA5}">
                      <a16:colId xmlns:a16="http://schemas.microsoft.com/office/drawing/2014/main" val="1776319072"/>
                    </a:ext>
                  </a:extLst>
                </a:gridCol>
                <a:gridCol w="2157984">
                  <a:extLst>
                    <a:ext uri="{9D8B030D-6E8A-4147-A177-3AD203B41FA5}">
                      <a16:colId xmlns:a16="http://schemas.microsoft.com/office/drawing/2014/main" val="821715307"/>
                    </a:ext>
                  </a:extLst>
                </a:gridCol>
                <a:gridCol w="2359152">
                  <a:extLst>
                    <a:ext uri="{9D8B030D-6E8A-4147-A177-3AD203B41FA5}">
                      <a16:colId xmlns:a16="http://schemas.microsoft.com/office/drawing/2014/main" val="2190591864"/>
                    </a:ext>
                  </a:extLst>
                </a:gridCol>
                <a:gridCol w="932688">
                  <a:extLst>
                    <a:ext uri="{9D8B030D-6E8A-4147-A177-3AD203B41FA5}">
                      <a16:colId xmlns:a16="http://schemas.microsoft.com/office/drawing/2014/main" val="715306802"/>
                    </a:ext>
                  </a:extLst>
                </a:gridCol>
                <a:gridCol w="749808">
                  <a:extLst>
                    <a:ext uri="{9D8B030D-6E8A-4147-A177-3AD203B41FA5}">
                      <a16:colId xmlns:a16="http://schemas.microsoft.com/office/drawing/2014/main" val="3675793551"/>
                    </a:ext>
                  </a:extLst>
                </a:gridCol>
                <a:gridCol w="4126993">
                  <a:extLst>
                    <a:ext uri="{9D8B030D-6E8A-4147-A177-3AD203B41FA5}">
                      <a16:colId xmlns:a16="http://schemas.microsoft.com/office/drawing/2014/main" val="3149541992"/>
                    </a:ext>
                  </a:extLst>
                </a:gridCol>
              </a:tblGrid>
              <a:tr h="304355">
                <a:tc>
                  <a:txBody>
                    <a:bodyPr/>
                    <a:lstStyle/>
                    <a:p>
                      <a:pPr algn="ctr" fontAlgn="ctr"/>
                      <a:r>
                        <a:rPr lang="es-ES" sz="1000" b="1" i="0" u="none" strike="noStrike" dirty="0" smtClean="0">
                          <a:solidFill>
                            <a:schemeClr val="dk1"/>
                          </a:solidFill>
                          <a:effectLst/>
                          <a:latin typeface="+mn-lt"/>
                        </a:rPr>
                        <a:t>VIG</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PAD</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HALLAZGO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ES" sz="1000" b="1" u="none" strike="noStrike" dirty="0" smtClean="0">
                          <a:effectLst/>
                        </a:rPr>
                        <a:t>DESCRIPCION </a:t>
                      </a:r>
                      <a:r>
                        <a:rPr lang="es-ES" sz="1000" b="1" u="none" strike="noStrike" dirty="0">
                          <a:effectLst/>
                        </a:rPr>
                        <a:t>DEL HALLAZGO</a:t>
                      </a:r>
                      <a:endParaRPr lang="es-ES"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ACCIÓN CORRECTIVA</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ÁREA RESPONSABLE</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FECHA </a:t>
                      </a:r>
                    </a:p>
                    <a:p>
                      <a:pPr algn="ctr" fontAlgn="ctr"/>
                      <a:r>
                        <a:rPr lang="es-CO" sz="1000" b="1" u="none" strike="noStrike" dirty="0" smtClean="0">
                          <a:effectLst/>
                        </a:rPr>
                        <a:t>INICIO –FIN</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RESULTADO SEGUIMIENTO CONTROL INTERNO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extLst>
                  <a:ext uri="{0D108BD9-81ED-4DB2-BD59-A6C34878D82A}">
                    <a16:rowId xmlns:a16="http://schemas.microsoft.com/office/drawing/2014/main" val="3352167759"/>
                  </a:ext>
                </a:extLst>
              </a:tr>
              <a:tr h="914797">
                <a:tc>
                  <a:txBody>
                    <a:bodyPr/>
                    <a:lstStyle/>
                    <a:p>
                      <a:pPr algn="ctr" fontAlgn="ctr"/>
                      <a:r>
                        <a:rPr lang="es-CO" sz="1000" u="none" strike="noStrike" dirty="0">
                          <a:effectLst/>
                        </a:rPr>
                        <a:t>2022</a:t>
                      </a:r>
                      <a:endParaRPr lang="es-CO"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CO" sz="1000" u="none" strike="noStrike" dirty="0">
                          <a:effectLst/>
                        </a:rPr>
                        <a:t>56</a:t>
                      </a:r>
                      <a:endParaRPr lang="es-CO"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CO" sz="1000" u="none" strike="noStrike" dirty="0">
                          <a:effectLst/>
                        </a:rPr>
                        <a:t>3.1.2</a:t>
                      </a:r>
                      <a:endParaRPr lang="es-CO"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dirty="0">
                          <a:effectLst/>
                        </a:rPr>
                        <a:t>HALLAZGO ADMINISTRATIVO CON PRESUNTA INCIDENCIA DISCIPLINARIA POR NO ESTABLECER EN EL MANUAL OPERATIVO, CONTABLE Y DE CONTRATACIÓN DERIVADA EL PROCEDIMIENTO PARA LA LIQUIDACIÓN DE LOS CONTRATOS DERIVADOS DEL CONTRATO DE </a:t>
                      </a:r>
                      <a:r>
                        <a:rPr lang="es-ES" sz="1000" u="none" strike="noStrike" dirty="0" smtClean="0">
                          <a:effectLst/>
                        </a:rPr>
                        <a:t>FIDUCIA BOGOTA </a:t>
                      </a:r>
                      <a:r>
                        <a:rPr lang="es-ES" sz="1000" u="none" strike="noStrike" dirty="0">
                          <a:effectLst/>
                        </a:rPr>
                        <a:t>3-1-30589</a:t>
                      </a:r>
                      <a:endParaRPr lang="es-ES"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dirty="0">
                          <a:effectLst/>
                        </a:rPr>
                        <a:t>1-PRESENTAR A LA FIDUCIARIA LA PROPUESTA DE MODIFICACIÓN DEL MANUAL OPERATIVO CONTABLE Y DE CONTRATACIÓN DERIVADA, FRENTE AL PROCEDIMIENTO DE LIQUIDACIÓN DE LOS CONTRATOS DERIVADOS PARA SU ESTUDIO.</a:t>
                      </a:r>
                      <a:endParaRPr lang="es-ES"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dirty="0">
                          <a:effectLst/>
                        </a:rPr>
                        <a:t>Dirección de Urbanizaciones y Titulación</a:t>
                      </a:r>
                      <a:endParaRPr lang="es-ES"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CO" sz="1000" u="none" strike="noStrike" dirty="0" smtClean="0">
                          <a:effectLst/>
                        </a:rPr>
                        <a:t>2022-06-24</a:t>
                      </a:r>
                    </a:p>
                    <a:p>
                      <a:pPr algn="ctr" fontAlgn="ctr"/>
                      <a:r>
                        <a:rPr lang="es-ES" sz="1000" u="none" strike="noStrike" dirty="0" smtClean="0">
                          <a:effectLst/>
                        </a:rPr>
                        <a:t>a</a:t>
                      </a:r>
                      <a:endParaRPr lang="es-CO" sz="1000" u="none" strike="noStrike" dirty="0" smtClean="0">
                        <a:effectLst/>
                      </a:endParaRPr>
                    </a:p>
                    <a:p>
                      <a:pPr algn="ctr" fontAlgn="ctr"/>
                      <a:r>
                        <a:rPr lang="es-CO" sz="1000" u="none" strike="noStrike" dirty="0" smtClean="0">
                          <a:effectLst/>
                        </a:rPr>
                        <a:t>2023-06-23</a:t>
                      </a:r>
                      <a:endParaRPr lang="es-CO"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i="1" u="none" strike="noStrike" kern="1200" dirty="0" smtClean="0">
                          <a:solidFill>
                            <a:schemeClr val="dk1"/>
                          </a:solidFill>
                          <a:effectLst/>
                          <a:latin typeface="+mn-lt"/>
                          <a:ea typeface="+mn-ea"/>
                          <a:cs typeface="+mn-cs"/>
                        </a:rPr>
                        <a:t>“Durante las diferentes auditorías efectuadas a los proyectos de vivienda realizados por la CVP en virtud del Fideicomiso FIDUBOGOTA S.A. – Proyecto Construcción de Vivienda Nueva 3-1-30589, este Órgano de Control ha observado que no existe un procedimiento en el Manual Operativo relacionado con la liquidación de los contratos. Se ha encontrado que la liquidación se extiende en el tiempo, sin tener un intervalo de tiempo límite para esta actividad, como ocurrió en el contrato de obra civil CPS-PCVN-3-1-30589-043-2014 LA ARBORIZADORA NK “, donde el Comité Directivo Fiduciario aprobó la terminación anticipada por mutuo acuerdo y la liquidación del contrato desde el 27 de mayo de 2016, situación que avaló también la interventoría el 19 de julio de 2016, sin embargo, la liquidación del contrato se materializó 5 años y 8 meses después de la decisión del Comité Directivo, es decir, el 22 de abril de 2022”</a:t>
                      </a:r>
                      <a:r>
                        <a:rPr lang="es-ES" sz="1000" b="1" i="1" u="none" strike="noStrike" kern="1200" dirty="0" smtClean="0">
                          <a:solidFill>
                            <a:schemeClr val="dk1"/>
                          </a:solidFill>
                          <a:effectLst/>
                          <a:latin typeface="+mn-lt"/>
                          <a:ea typeface="+mn-ea"/>
                          <a:cs typeface="+mn-cs"/>
                        </a:rPr>
                        <a:t>1</a:t>
                      </a:r>
                      <a:r>
                        <a:rPr lang="es-ES" sz="1000" i="1" u="none" strike="noStrike" kern="1200" dirty="0" smtClean="0">
                          <a:solidFill>
                            <a:schemeClr val="dk1"/>
                          </a:solidFill>
                          <a:effectLst/>
                          <a:latin typeface="+mn-lt"/>
                          <a:ea typeface="+mn-ea"/>
                          <a:cs typeface="+mn-cs"/>
                        </a:rPr>
                        <a:t>.</a:t>
                      </a:r>
                      <a:endParaRPr lang="es-ES" sz="1000" i="1" u="none" strike="noStrike" kern="1200" dirty="0">
                        <a:solidFill>
                          <a:schemeClr val="dk1"/>
                        </a:solidFill>
                        <a:effectLst/>
                        <a:latin typeface="+mn-lt"/>
                        <a:ea typeface="+mn-ea"/>
                        <a:cs typeface="+mn-cs"/>
                      </a:endParaRPr>
                    </a:p>
                  </a:txBody>
                  <a:tcPr marL="6757" marR="6757" marT="6757" marB="0" anchor="ctr"/>
                </a:tc>
                <a:extLst>
                  <a:ext uri="{0D108BD9-81ED-4DB2-BD59-A6C34878D82A}">
                    <a16:rowId xmlns:a16="http://schemas.microsoft.com/office/drawing/2014/main" val="3357689860"/>
                  </a:ext>
                </a:extLst>
              </a:tr>
              <a:tr h="1309003">
                <a:tc>
                  <a:txBody>
                    <a:bodyPr/>
                    <a:lstStyle/>
                    <a:p>
                      <a:pPr algn="ctr" fontAlgn="ctr"/>
                      <a:r>
                        <a:rPr lang="es-CO" sz="1000" u="none" strike="noStrike">
                          <a:effectLst/>
                        </a:rPr>
                        <a:t>2022</a:t>
                      </a:r>
                      <a:endParaRPr lang="es-CO" sz="1000" b="0" i="0" u="none" strike="noStrike">
                        <a:solidFill>
                          <a:srgbClr val="000000"/>
                        </a:solidFill>
                        <a:effectLst/>
                        <a:latin typeface="Arial" panose="020B0604020202020204" pitchFamily="34" charset="0"/>
                      </a:endParaRPr>
                    </a:p>
                  </a:txBody>
                  <a:tcPr marL="6757" marR="6757" marT="6757" marB="0" anchor="ctr"/>
                </a:tc>
                <a:tc>
                  <a:txBody>
                    <a:bodyPr/>
                    <a:lstStyle/>
                    <a:p>
                      <a:pPr algn="ctr" fontAlgn="ctr"/>
                      <a:r>
                        <a:rPr lang="es-CO" sz="1000" u="none" strike="noStrike">
                          <a:effectLst/>
                        </a:rPr>
                        <a:t>56</a:t>
                      </a:r>
                      <a:endParaRPr lang="es-CO" sz="1000" b="0" i="0" u="none" strike="noStrike">
                        <a:solidFill>
                          <a:srgbClr val="000000"/>
                        </a:solidFill>
                        <a:effectLst/>
                        <a:latin typeface="Arial" panose="020B0604020202020204" pitchFamily="34" charset="0"/>
                      </a:endParaRPr>
                    </a:p>
                  </a:txBody>
                  <a:tcPr marL="6757" marR="6757" marT="6757" marB="0" anchor="ctr"/>
                </a:tc>
                <a:tc>
                  <a:txBody>
                    <a:bodyPr/>
                    <a:lstStyle/>
                    <a:p>
                      <a:pPr algn="ctr" fontAlgn="ctr"/>
                      <a:r>
                        <a:rPr lang="es-CO" sz="1000" u="none" strike="noStrike" dirty="0">
                          <a:effectLst/>
                        </a:rPr>
                        <a:t>3.3.1.15.4</a:t>
                      </a:r>
                      <a:endParaRPr lang="es-CO"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dirty="0">
                          <a:effectLst/>
                        </a:rPr>
                        <a:t>HALLAZGO ADMINISTRATIVO PORQUE NO SE HAN ACTUALIZADO LAS PÓLIZAS DEL CONTRATO DE OBRA CIVIL CVCN- 3-1-30589-42- 2014</a:t>
                      </a:r>
                      <a:endParaRPr lang="es-ES"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dirty="0">
                          <a:effectLst/>
                        </a:rPr>
                        <a:t>1-ELABORAR DOCUMENTO DE JUSTIFICACIÓN TÉCNICA DE LA COBERTURA Y VIGENCIA DE LAS PÓLIZAS PARA EL CONTRATO 042 DE 2014.</a:t>
                      </a:r>
                      <a:endParaRPr lang="es-ES"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a:effectLst/>
                        </a:rPr>
                        <a:t>Dirección de Urbanizaciones y Titulación</a:t>
                      </a:r>
                      <a:endParaRPr lang="es-ES" sz="1000" b="0" i="0" u="none" strike="noStrike">
                        <a:solidFill>
                          <a:srgbClr val="000000"/>
                        </a:solidFill>
                        <a:effectLst/>
                        <a:latin typeface="Arial" panose="020B0604020202020204" pitchFamily="34" charset="0"/>
                      </a:endParaRPr>
                    </a:p>
                  </a:txBody>
                  <a:tcPr marL="6757" marR="6757" marT="6757"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O" sz="1000" u="none" strike="noStrike" dirty="0" smtClean="0">
                          <a:effectLst/>
                        </a:rPr>
                        <a:t>2022-06-24</a:t>
                      </a:r>
                    </a:p>
                    <a:p>
                      <a:pPr algn="ctr" fontAlgn="ctr"/>
                      <a:r>
                        <a:rPr lang="es-ES" sz="1000" u="none" strike="noStrike" dirty="0" smtClean="0">
                          <a:effectLst/>
                        </a:rPr>
                        <a:t>a </a:t>
                      </a:r>
                      <a:endParaRPr lang="es-CO" sz="1000" u="none" strike="noStrike" dirty="0" smtClean="0">
                        <a:effectLst/>
                      </a:endParaRPr>
                    </a:p>
                    <a:p>
                      <a:pPr algn="ctr" fontAlgn="ctr"/>
                      <a:r>
                        <a:rPr lang="es-CO" sz="1000" u="none" strike="noStrike" dirty="0" smtClean="0">
                          <a:effectLst/>
                        </a:rPr>
                        <a:t>2023-09-30</a:t>
                      </a:r>
                      <a:endParaRPr lang="es-CO"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dirty="0">
                          <a:effectLst/>
                        </a:rPr>
                        <a:t>Se presenta por parte de la DUT </a:t>
                      </a:r>
                      <a:r>
                        <a:rPr lang="es-ES" sz="1000" u="none" strike="noStrike" dirty="0" smtClean="0">
                          <a:effectLst/>
                        </a:rPr>
                        <a:t>Informe </a:t>
                      </a:r>
                      <a:r>
                        <a:rPr lang="es-ES" sz="1000" u="none" strike="noStrike" dirty="0">
                          <a:effectLst/>
                        </a:rPr>
                        <a:t>resultado de la solicitudes elevadas a la Superintendencia Financiera de Colombia y al Consorcio Urbanizadora </a:t>
                      </a:r>
                      <a:r>
                        <a:rPr lang="es-ES" sz="1000" u="none" strike="noStrike" dirty="0" smtClean="0">
                          <a:effectLst/>
                        </a:rPr>
                        <a:t>sin</a:t>
                      </a:r>
                      <a:r>
                        <a:rPr lang="es-ES" sz="1000" u="none" strike="noStrike" baseline="0" dirty="0" smtClean="0">
                          <a:effectLst/>
                        </a:rPr>
                        <a:t> embargo dicho informe </a:t>
                      </a:r>
                      <a:r>
                        <a:rPr lang="es-ES" sz="1000" u="none" strike="noStrike" dirty="0" smtClean="0">
                          <a:effectLst/>
                        </a:rPr>
                        <a:t>no </a:t>
                      </a:r>
                      <a:r>
                        <a:rPr lang="es-ES" sz="1000" u="none" strike="noStrike" dirty="0">
                          <a:effectLst/>
                        </a:rPr>
                        <a:t>justifica técnicamente la cobertura y vigencia de las pólizas para el contrato 042 de 2014</a:t>
                      </a:r>
                      <a:r>
                        <a:rPr lang="es-ES" sz="1000" u="none" strike="noStrike" dirty="0" smtClean="0">
                          <a:effectLst/>
                        </a:rPr>
                        <a:t>.</a:t>
                      </a:r>
                    </a:p>
                    <a:p>
                      <a:pPr algn="ctr" fontAlgn="ctr"/>
                      <a:endParaRPr lang="es-ES" sz="500" b="0" i="0" u="none" strike="noStrike" dirty="0" smtClean="0">
                        <a:solidFill>
                          <a:srgbClr val="000000"/>
                        </a:solidFill>
                        <a:effectLst/>
                        <a:latin typeface="Arial" panose="020B0604020202020204" pitchFamily="34" charset="0"/>
                      </a:endParaRPr>
                    </a:p>
                    <a:p>
                      <a:pPr algn="ctr" fontAlgn="ctr"/>
                      <a:r>
                        <a:rPr lang="es-ES" sz="1000" i="1" u="none" strike="noStrike" kern="1200" dirty="0" smtClean="0">
                          <a:solidFill>
                            <a:schemeClr val="dk1"/>
                          </a:solidFill>
                          <a:effectLst/>
                          <a:latin typeface="+mn-lt"/>
                          <a:ea typeface="+mn-ea"/>
                          <a:cs typeface="+mn-cs"/>
                        </a:rPr>
                        <a:t>“Se aplicó la garantía de estabilidad y calidad de conformidad con lo dispuesto en el artículo 2.2.1.2.3.1.14 del Decreto 1082 de 2015, que señala </a:t>
                      </a:r>
                      <a:r>
                        <a:rPr lang="es-ES" sz="1000" b="1" i="1" u="none" strike="noStrike" kern="1200" dirty="0" smtClean="0">
                          <a:solidFill>
                            <a:schemeClr val="dk1"/>
                          </a:solidFill>
                          <a:effectLst/>
                          <a:latin typeface="+mn-lt"/>
                          <a:ea typeface="+mn-ea"/>
                          <a:cs typeface="+mn-cs"/>
                        </a:rPr>
                        <a:t>“ la entidad estatal puede aceptar que esta garantía tenga una vigencia inferior a cinco (5)años previa justificación técnica de un experto en la materia objeto del contrato…”, </a:t>
                      </a:r>
                      <a:r>
                        <a:rPr lang="es-ES" sz="1000" i="1" u="none" strike="noStrike" kern="1200" dirty="0" smtClean="0">
                          <a:solidFill>
                            <a:schemeClr val="dk1"/>
                          </a:solidFill>
                          <a:effectLst/>
                          <a:latin typeface="+mn-lt"/>
                          <a:ea typeface="+mn-ea"/>
                          <a:cs typeface="+mn-cs"/>
                        </a:rPr>
                        <a:t>para el caso concreto, no se actualizaron las pólizas según lo exige la norma citada porque no se presentó la justificación técnica expedida por el experto y solo tiene vigencia de dos años a pesar de la magnitud de la obra civil y cuantía de los recursos invertidos”</a:t>
                      </a:r>
                      <a:r>
                        <a:rPr lang="es-ES" sz="1000" b="1" i="1" u="none" strike="noStrike" kern="1200" dirty="0" smtClean="0">
                          <a:solidFill>
                            <a:schemeClr val="dk1"/>
                          </a:solidFill>
                          <a:effectLst/>
                          <a:latin typeface="+mn-lt"/>
                          <a:ea typeface="+mn-ea"/>
                          <a:cs typeface="+mn-cs"/>
                        </a:rPr>
                        <a:t> 1</a:t>
                      </a:r>
                      <a:r>
                        <a:rPr lang="es-ES" sz="1000" u="none" strike="noStrike" kern="1200" dirty="0" smtClean="0">
                          <a:solidFill>
                            <a:schemeClr val="dk1"/>
                          </a:solidFill>
                          <a:effectLst/>
                          <a:latin typeface="+mn-lt"/>
                          <a:ea typeface="+mn-ea"/>
                          <a:cs typeface="+mn-cs"/>
                        </a:rPr>
                        <a:t>. </a:t>
                      </a:r>
                      <a:endParaRPr lang="es-ES" sz="1000" u="none" strike="noStrike" kern="1200" dirty="0">
                        <a:solidFill>
                          <a:schemeClr val="dk1"/>
                        </a:solidFill>
                        <a:effectLst/>
                        <a:latin typeface="+mn-lt"/>
                        <a:ea typeface="+mn-ea"/>
                        <a:cs typeface="+mn-cs"/>
                      </a:endParaRPr>
                    </a:p>
                  </a:txBody>
                  <a:tcPr marL="6757" marR="6757" marT="6757" marB="0" anchor="ctr"/>
                </a:tc>
                <a:extLst>
                  <a:ext uri="{0D108BD9-81ED-4DB2-BD59-A6C34878D82A}">
                    <a16:rowId xmlns:a16="http://schemas.microsoft.com/office/drawing/2014/main" val="3520327005"/>
                  </a:ext>
                </a:extLst>
              </a:tr>
              <a:tr h="1174523">
                <a:tc>
                  <a:txBody>
                    <a:bodyPr/>
                    <a:lstStyle/>
                    <a:p>
                      <a:pPr algn="ctr" fontAlgn="ctr"/>
                      <a:r>
                        <a:rPr lang="es-CO" sz="1000" u="none" strike="noStrike">
                          <a:effectLst/>
                        </a:rPr>
                        <a:t>2022</a:t>
                      </a:r>
                      <a:endParaRPr lang="es-CO" sz="1000" b="0" i="0" u="none" strike="noStrike">
                        <a:solidFill>
                          <a:srgbClr val="000000"/>
                        </a:solidFill>
                        <a:effectLst/>
                        <a:latin typeface="Arial" panose="020B0604020202020204" pitchFamily="34" charset="0"/>
                      </a:endParaRPr>
                    </a:p>
                  </a:txBody>
                  <a:tcPr marL="6757" marR="6757" marT="6757" marB="0" anchor="ctr"/>
                </a:tc>
                <a:tc>
                  <a:txBody>
                    <a:bodyPr/>
                    <a:lstStyle/>
                    <a:p>
                      <a:pPr algn="ctr" fontAlgn="ctr"/>
                      <a:r>
                        <a:rPr lang="es-CO" sz="1000" u="none" strike="noStrike">
                          <a:effectLst/>
                        </a:rPr>
                        <a:t>56</a:t>
                      </a:r>
                      <a:endParaRPr lang="es-CO" sz="1000" b="0" i="0" u="none" strike="noStrike">
                        <a:solidFill>
                          <a:srgbClr val="000000"/>
                        </a:solidFill>
                        <a:effectLst/>
                        <a:latin typeface="Arial" panose="020B0604020202020204" pitchFamily="34" charset="0"/>
                      </a:endParaRPr>
                    </a:p>
                  </a:txBody>
                  <a:tcPr marL="6757" marR="6757" marT="6757" marB="0" anchor="ctr"/>
                </a:tc>
                <a:tc>
                  <a:txBody>
                    <a:bodyPr/>
                    <a:lstStyle/>
                    <a:p>
                      <a:pPr algn="ctr" fontAlgn="ctr"/>
                      <a:r>
                        <a:rPr lang="es-CO" sz="1000" u="none" strike="noStrike" dirty="0">
                          <a:effectLst/>
                        </a:rPr>
                        <a:t>3.3.1.2.2</a:t>
                      </a:r>
                      <a:endParaRPr lang="es-CO"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dirty="0">
                          <a:effectLst/>
                        </a:rPr>
                        <a:t>HALLAZGO ADMINISTRATIVO, PORQUE EN EL ACTA DE LIQUIDACIÓN DEL PATRIMONIO AUTÓNOMO DERIVADO – PAD PORTALES DE ARBORIZADORA NO SE PRESENTA EL BALANCE ECONÓMICO DE LA ADMINISTRACIÓN DE LOS RECURSOS APORTADOS Y POR NO PRECISAR LOS TÉRMINOS EN QUE SE REALIZARÍA EL REINTEGRO DE LOS RECURSOS NO COMPROMETIDOS</a:t>
                      </a:r>
                      <a:endParaRPr lang="es-ES"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a:effectLst/>
                        </a:rPr>
                        <a:t>1-PRESENTAR A LA FIDUCIARIA LA PROPUESTA DE MODIFICACIÓN DEL MANUAL OPERATIVO CONTABLE Y DE CONTRATACIÓN DERIVADA, FRENTE A LA LIQUIDACIÓN DE LOS PATRIMONIOS AUTÓNOMOS DERIVADOS DE LA FIDUCIARIA, DONDE SE INCLUYA UN BALANCE ECONÓMICO PARA SU ESTUDIO.</a:t>
                      </a:r>
                      <a:endParaRPr lang="es-ES" sz="1000" b="0" i="0" u="none" strike="noStrike">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dirty="0">
                          <a:effectLst/>
                        </a:rPr>
                        <a:t>Dirección de Urbanizaciones y Titulación</a:t>
                      </a:r>
                      <a:endParaRPr lang="es-ES" sz="1000" b="0" i="0" u="none" strike="noStrike" dirty="0">
                        <a:solidFill>
                          <a:srgbClr val="000000"/>
                        </a:solidFill>
                        <a:effectLst/>
                        <a:latin typeface="Arial" panose="020B0604020202020204" pitchFamily="34" charset="0"/>
                      </a:endParaRPr>
                    </a:p>
                  </a:txBody>
                  <a:tcPr marL="6757" marR="6757" marT="6757"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O" sz="1000" u="none" strike="noStrike" dirty="0" smtClean="0">
                          <a:effectLst/>
                        </a:rPr>
                        <a:t>2022-06-24</a:t>
                      </a:r>
                    </a:p>
                    <a:p>
                      <a:pPr algn="ctr" fontAlgn="ctr"/>
                      <a:r>
                        <a:rPr lang="es-ES" sz="1000" u="none" strike="noStrike" dirty="0" smtClean="0">
                          <a:effectLst/>
                        </a:rPr>
                        <a:t>a</a:t>
                      </a:r>
                      <a:endParaRPr lang="es-CO" sz="1000" u="none" strike="noStrike" dirty="0" smtClean="0">
                        <a:effectLst/>
                      </a:endParaRPr>
                    </a:p>
                    <a:p>
                      <a:pPr algn="ctr" fontAlgn="ctr"/>
                      <a:r>
                        <a:rPr lang="es-CO" sz="1000" u="none" strike="noStrike" dirty="0" smtClean="0">
                          <a:effectLst/>
                        </a:rPr>
                        <a:t>2023-06-23</a:t>
                      </a:r>
                      <a:endParaRPr lang="es-CO" sz="1000" b="0" i="0" u="none" strike="noStrike" dirty="0">
                        <a:solidFill>
                          <a:srgbClr val="000000"/>
                        </a:solidFill>
                        <a:effectLst/>
                        <a:latin typeface="Arial" panose="020B0604020202020204" pitchFamily="34" charset="0"/>
                      </a:endParaRPr>
                    </a:p>
                  </a:txBody>
                  <a:tcPr marL="6757" marR="6757" marT="6757" marB="0" anchor="ctr"/>
                </a:tc>
                <a:tc>
                  <a:txBody>
                    <a:bodyPr/>
                    <a:lstStyle/>
                    <a:p>
                      <a:pPr algn="ctr" fontAlgn="ctr"/>
                      <a:r>
                        <a:rPr lang="es-ES" sz="1000" u="none" strike="noStrike" dirty="0" smtClean="0">
                          <a:effectLst/>
                        </a:rPr>
                        <a:t>En </a:t>
                      </a:r>
                      <a:r>
                        <a:rPr lang="es-ES" sz="1000" u="none" strike="noStrike" dirty="0">
                          <a:effectLst/>
                        </a:rPr>
                        <a:t>seguimientos anteriores se informo que se sometería al próximo Comité  Directivo fiduciario  la  instrucción de presentar el balance económico de la administración de los recursos </a:t>
                      </a:r>
                      <a:r>
                        <a:rPr lang="es-ES" sz="1000" u="none" strike="noStrike" dirty="0" smtClean="0">
                          <a:effectLst/>
                        </a:rPr>
                        <a:t>aportados.</a:t>
                      </a:r>
                    </a:p>
                    <a:p>
                      <a:pPr algn="ctr" fontAlgn="ctr"/>
                      <a:r>
                        <a:rPr lang="es-ES" sz="1000" i="1" u="none" strike="noStrike" kern="1200" dirty="0" smtClean="0">
                          <a:solidFill>
                            <a:schemeClr val="dk1"/>
                          </a:solidFill>
                          <a:effectLst/>
                          <a:latin typeface="+mn-lt"/>
                          <a:ea typeface="+mn-ea"/>
                          <a:cs typeface="+mn-cs"/>
                        </a:rPr>
                        <a:t>“En esta acta de liquidación del PAD, no se citan los recursos aportados en efectivo por cada entidad y las operaciones realizadas en cada Fondo de Inversión Colectiva, el valor de los rendimientos financieros generados, los costos y gastos asumidos, los conceptos y valor de los reintegros realizados, el saldo de los recursos disponibles y la destinación de los mismos dentro de los recursos Fiduciarios”</a:t>
                      </a:r>
                      <a:r>
                        <a:rPr lang="es-ES" sz="1000" b="1" i="1" u="none" strike="noStrike" kern="1200" dirty="0" smtClean="0">
                          <a:solidFill>
                            <a:schemeClr val="dk1"/>
                          </a:solidFill>
                          <a:effectLst/>
                          <a:latin typeface="+mn-lt"/>
                          <a:ea typeface="+mn-ea"/>
                          <a:cs typeface="+mn-cs"/>
                        </a:rPr>
                        <a:t> 1</a:t>
                      </a:r>
                      <a:r>
                        <a:rPr lang="es-ES" sz="1000" u="none" strike="noStrike" kern="1200" dirty="0" smtClean="0">
                          <a:solidFill>
                            <a:schemeClr val="dk1"/>
                          </a:solidFill>
                          <a:effectLst/>
                          <a:latin typeface="+mn-lt"/>
                          <a:ea typeface="+mn-ea"/>
                          <a:cs typeface="+mn-cs"/>
                        </a:rPr>
                        <a:t>.</a:t>
                      </a:r>
                      <a:endParaRPr lang="es-ES" sz="1000" u="none" strike="noStrike" kern="1200" dirty="0">
                        <a:solidFill>
                          <a:schemeClr val="dk1"/>
                        </a:solidFill>
                        <a:effectLst/>
                        <a:latin typeface="+mn-lt"/>
                        <a:ea typeface="+mn-ea"/>
                        <a:cs typeface="+mn-cs"/>
                      </a:endParaRPr>
                    </a:p>
                  </a:txBody>
                  <a:tcPr marL="6757" marR="6757" marT="6757" marB="0" anchor="ctr"/>
                </a:tc>
                <a:extLst>
                  <a:ext uri="{0D108BD9-81ED-4DB2-BD59-A6C34878D82A}">
                    <a16:rowId xmlns:a16="http://schemas.microsoft.com/office/drawing/2014/main" val="611969997"/>
                  </a:ext>
                </a:extLst>
              </a:tr>
            </a:tbl>
          </a:graphicData>
        </a:graphic>
      </p:graphicFrame>
      <p:sp>
        <p:nvSpPr>
          <p:cNvPr id="7" name="CuadroTexto 6"/>
          <p:cNvSpPr txBox="1"/>
          <p:nvPr/>
        </p:nvSpPr>
        <p:spPr>
          <a:xfrm>
            <a:off x="923544" y="6488166"/>
            <a:ext cx="9930924" cy="261610"/>
          </a:xfrm>
          <a:prstGeom prst="rect">
            <a:avLst/>
          </a:prstGeom>
          <a:solidFill>
            <a:schemeClr val="bg1"/>
          </a:solidFill>
        </p:spPr>
        <p:txBody>
          <a:bodyPr wrap="none" rtlCol="0">
            <a:spAutoFit/>
          </a:bodyPr>
          <a:lstStyle/>
          <a:p>
            <a:r>
              <a:rPr lang="es-ES" sz="1100" b="1" dirty="0" smtClean="0">
                <a:solidFill>
                  <a:schemeClr val="dk1"/>
                </a:solidFill>
              </a:rPr>
              <a:t>* </a:t>
            </a:r>
            <a:r>
              <a:rPr lang="es-ES" sz="1100" dirty="0" smtClean="0">
                <a:solidFill>
                  <a:schemeClr val="dk1"/>
                </a:solidFill>
              </a:rPr>
              <a:t>Informe de Auditoria Evaluar </a:t>
            </a:r>
            <a:r>
              <a:rPr lang="es-ES" sz="1100" dirty="0">
                <a:solidFill>
                  <a:schemeClr val="dk1"/>
                </a:solidFill>
              </a:rPr>
              <a:t>el cumplimiento de los proyectos de Vivienda de Interés Prioritario - VIP denominados La Casona y Manzanas 54 y </a:t>
            </a:r>
            <a:r>
              <a:rPr lang="es-ES" sz="1100" dirty="0" smtClean="0">
                <a:solidFill>
                  <a:schemeClr val="dk1"/>
                </a:solidFill>
              </a:rPr>
              <a:t>55.</a:t>
            </a:r>
            <a:r>
              <a:rPr lang="es-ES" sz="1100" b="1" dirty="0">
                <a:solidFill>
                  <a:schemeClr val="dk1"/>
                </a:solidFill>
              </a:rPr>
              <a:t> </a:t>
            </a:r>
            <a:r>
              <a:rPr lang="es-ES" sz="1100" dirty="0" smtClean="0">
                <a:solidFill>
                  <a:schemeClr val="dk1"/>
                </a:solidFill>
              </a:rPr>
              <a:t>PAD </a:t>
            </a:r>
            <a:r>
              <a:rPr lang="es-ES" sz="1100" dirty="0">
                <a:solidFill>
                  <a:schemeClr val="dk1"/>
                </a:solidFill>
              </a:rPr>
              <a:t>2022 – CÓD 5.</a:t>
            </a:r>
            <a:endParaRPr lang="es-CO" sz="1100" dirty="0"/>
          </a:p>
        </p:txBody>
      </p:sp>
    </p:spTree>
    <p:extLst>
      <p:ext uri="{BB962C8B-B14F-4D97-AF65-F5344CB8AC3E}">
        <p14:creationId xmlns:p14="http://schemas.microsoft.com/office/powerpoint/2010/main" val="948047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ítulo 1">
            <a:extLst>
              <a:ext uri="{FF2B5EF4-FFF2-40B4-BE49-F238E27FC236}">
                <a16:creationId xmlns:a16="http://schemas.microsoft.com/office/drawing/2014/main" id="{F3DDDBC4-EC9C-0DCE-281F-EE147A5AB108}"/>
              </a:ext>
            </a:extLst>
          </p:cNvPr>
          <p:cNvSpPr txBox="1">
            <a:spLocks/>
          </p:cNvSpPr>
          <p:nvPr/>
        </p:nvSpPr>
        <p:spPr>
          <a:xfrm>
            <a:off x="-246888" y="-17462"/>
            <a:ext cx="12192000" cy="76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s-MX" sz="3000" b="1" dirty="0" smtClean="0">
                <a:solidFill>
                  <a:schemeClr val="tx1"/>
                </a:solidFill>
                <a:latin typeface="+mn-lt"/>
              </a:rPr>
              <a:t>Alertas frente acciones Cumplidas Inefectivas / Incumplidas</a:t>
            </a:r>
            <a:endParaRPr lang="es-MX" sz="3000" b="1" dirty="0">
              <a:solidFill>
                <a:schemeClr val="tx1"/>
              </a:solidFill>
              <a:latin typeface="+mn-lt"/>
            </a:endParaRPr>
          </a:p>
        </p:txBody>
      </p:sp>
      <p:graphicFrame>
        <p:nvGraphicFramePr>
          <p:cNvPr id="6" name="Tabla 5"/>
          <p:cNvGraphicFramePr>
            <a:graphicFrameLocks noGrp="1"/>
          </p:cNvGraphicFramePr>
          <p:nvPr>
            <p:extLst>
              <p:ext uri="{D42A27DB-BD31-4B8C-83A1-F6EECF244321}">
                <p14:modId xmlns:p14="http://schemas.microsoft.com/office/powerpoint/2010/main" val="50204220"/>
              </p:ext>
            </p:extLst>
          </p:nvPr>
        </p:nvGraphicFramePr>
        <p:xfrm>
          <a:off x="292608" y="1239914"/>
          <a:ext cx="11652505" cy="3680639"/>
        </p:xfrm>
        <a:graphic>
          <a:graphicData uri="http://schemas.openxmlformats.org/drawingml/2006/table">
            <a:tbl>
              <a:tblPr>
                <a:tableStyleId>{FABFCF23-3B69-468F-B69F-88F6DE6A72F2}</a:tableStyleId>
              </a:tblPr>
              <a:tblGrid>
                <a:gridCol w="365760">
                  <a:extLst>
                    <a:ext uri="{9D8B030D-6E8A-4147-A177-3AD203B41FA5}">
                      <a16:colId xmlns:a16="http://schemas.microsoft.com/office/drawing/2014/main" val="3418392774"/>
                    </a:ext>
                  </a:extLst>
                </a:gridCol>
                <a:gridCol w="338328">
                  <a:extLst>
                    <a:ext uri="{9D8B030D-6E8A-4147-A177-3AD203B41FA5}">
                      <a16:colId xmlns:a16="http://schemas.microsoft.com/office/drawing/2014/main" val="4161344555"/>
                    </a:ext>
                  </a:extLst>
                </a:gridCol>
                <a:gridCol w="621792">
                  <a:extLst>
                    <a:ext uri="{9D8B030D-6E8A-4147-A177-3AD203B41FA5}">
                      <a16:colId xmlns:a16="http://schemas.microsoft.com/office/drawing/2014/main" val="1776319072"/>
                    </a:ext>
                  </a:extLst>
                </a:gridCol>
                <a:gridCol w="2478024">
                  <a:extLst>
                    <a:ext uri="{9D8B030D-6E8A-4147-A177-3AD203B41FA5}">
                      <a16:colId xmlns:a16="http://schemas.microsoft.com/office/drawing/2014/main" val="821715307"/>
                    </a:ext>
                  </a:extLst>
                </a:gridCol>
                <a:gridCol w="2039112">
                  <a:extLst>
                    <a:ext uri="{9D8B030D-6E8A-4147-A177-3AD203B41FA5}">
                      <a16:colId xmlns:a16="http://schemas.microsoft.com/office/drawing/2014/main" val="2190591864"/>
                    </a:ext>
                  </a:extLst>
                </a:gridCol>
                <a:gridCol w="932688">
                  <a:extLst>
                    <a:ext uri="{9D8B030D-6E8A-4147-A177-3AD203B41FA5}">
                      <a16:colId xmlns:a16="http://schemas.microsoft.com/office/drawing/2014/main" val="715306802"/>
                    </a:ext>
                  </a:extLst>
                </a:gridCol>
                <a:gridCol w="749808">
                  <a:extLst>
                    <a:ext uri="{9D8B030D-6E8A-4147-A177-3AD203B41FA5}">
                      <a16:colId xmlns:a16="http://schemas.microsoft.com/office/drawing/2014/main" val="3675793551"/>
                    </a:ext>
                  </a:extLst>
                </a:gridCol>
                <a:gridCol w="4126993">
                  <a:extLst>
                    <a:ext uri="{9D8B030D-6E8A-4147-A177-3AD203B41FA5}">
                      <a16:colId xmlns:a16="http://schemas.microsoft.com/office/drawing/2014/main" val="3149541992"/>
                    </a:ext>
                  </a:extLst>
                </a:gridCol>
              </a:tblGrid>
              <a:tr h="304355">
                <a:tc>
                  <a:txBody>
                    <a:bodyPr/>
                    <a:lstStyle/>
                    <a:p>
                      <a:pPr algn="ctr" fontAlgn="ctr"/>
                      <a:r>
                        <a:rPr lang="es-ES" sz="1000" b="1" i="0" u="none" strike="noStrike" dirty="0" smtClean="0">
                          <a:solidFill>
                            <a:schemeClr val="dk1"/>
                          </a:solidFill>
                          <a:effectLst/>
                          <a:latin typeface="+mn-lt"/>
                        </a:rPr>
                        <a:t>VIG</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PAD</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HALLAZGO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ES" sz="1000" b="1" u="none" strike="noStrike" dirty="0" smtClean="0">
                          <a:effectLst/>
                        </a:rPr>
                        <a:t>DESCRIPCION </a:t>
                      </a:r>
                      <a:r>
                        <a:rPr lang="es-ES" sz="1000" b="1" u="none" strike="noStrike" dirty="0">
                          <a:effectLst/>
                        </a:rPr>
                        <a:t>DEL HALLAZGO</a:t>
                      </a:r>
                      <a:endParaRPr lang="es-ES"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ACCIÓN CORRECTIVA</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ÁREA RESPONSABLE</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FECHA </a:t>
                      </a:r>
                    </a:p>
                    <a:p>
                      <a:pPr algn="ctr" fontAlgn="ctr"/>
                      <a:r>
                        <a:rPr lang="es-CO" sz="1000" b="1" u="none" strike="noStrike" dirty="0" smtClean="0">
                          <a:effectLst/>
                        </a:rPr>
                        <a:t>INICIO –FIN</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RESULTADO SEGUIMIENTO CONTROL INTERNO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extLst>
                  <a:ext uri="{0D108BD9-81ED-4DB2-BD59-A6C34878D82A}">
                    <a16:rowId xmlns:a16="http://schemas.microsoft.com/office/drawing/2014/main" val="3352167759"/>
                  </a:ext>
                </a:extLst>
              </a:tr>
              <a:tr h="914797">
                <a:tc>
                  <a:txBody>
                    <a:bodyPr/>
                    <a:lstStyle/>
                    <a:p>
                      <a:pPr algn="ctr" fontAlgn="ctr"/>
                      <a:r>
                        <a:rPr lang="es-CO" sz="1000" b="0" i="0" u="none" strike="noStrike" dirty="0">
                          <a:solidFill>
                            <a:srgbClr val="000000"/>
                          </a:solidFill>
                          <a:effectLst/>
                          <a:latin typeface="Arial" panose="020B0604020202020204" pitchFamily="34" charset="0"/>
                        </a:rPr>
                        <a:t>2021</a:t>
                      </a:r>
                    </a:p>
                  </a:txBody>
                  <a:tcPr marL="9525" marR="9525" marT="9525" marB="0" anchor="ctr"/>
                </a:tc>
                <a:tc>
                  <a:txBody>
                    <a:bodyPr/>
                    <a:lstStyle/>
                    <a:p>
                      <a:pPr marL="0" algn="ctr" defTabSz="457200" rtl="0" eaLnBrk="1" fontAlgn="ctr" latinLnBrk="0" hangingPunct="1"/>
                      <a:r>
                        <a:rPr lang="es-CO" sz="1000" u="none" strike="noStrike" kern="1200" dirty="0">
                          <a:solidFill>
                            <a:schemeClr val="dk1"/>
                          </a:solidFill>
                          <a:effectLst/>
                          <a:latin typeface="+mn-lt"/>
                          <a:ea typeface="+mn-ea"/>
                          <a:cs typeface="+mn-cs"/>
                        </a:rPr>
                        <a:t>55</a:t>
                      </a:r>
                    </a:p>
                  </a:txBody>
                  <a:tcPr marL="9525" marR="9525" marT="9525" marB="0" anchor="ctr"/>
                </a:tc>
                <a:tc>
                  <a:txBody>
                    <a:bodyPr/>
                    <a:lstStyle/>
                    <a:p>
                      <a:pPr marL="0" algn="ctr" defTabSz="457200" rtl="0" eaLnBrk="1" fontAlgn="ctr" latinLnBrk="0" hangingPunct="1"/>
                      <a:r>
                        <a:rPr lang="es-CO" sz="1000" u="none" strike="noStrike" kern="1200" dirty="0">
                          <a:solidFill>
                            <a:schemeClr val="dk1"/>
                          </a:solidFill>
                          <a:effectLst/>
                          <a:latin typeface="+mn-lt"/>
                          <a:ea typeface="+mn-ea"/>
                          <a:cs typeface="+mn-cs"/>
                        </a:rPr>
                        <a:t>3.3.2.3</a:t>
                      </a:r>
                    </a:p>
                  </a:txBody>
                  <a:tcPr marL="9525" marR="9525" marT="9525" marB="0" anchor="ctr"/>
                </a:tc>
                <a:tc>
                  <a:txBody>
                    <a:bodyPr/>
                    <a:lstStyle/>
                    <a:p>
                      <a:pPr marL="0" algn="ctr" defTabSz="457200" rtl="0" eaLnBrk="1" fontAlgn="ctr" latinLnBrk="0" hangingPunct="1"/>
                      <a:r>
                        <a:rPr lang="es-ES" sz="1000" u="none" strike="noStrike" kern="1200" dirty="0">
                          <a:solidFill>
                            <a:schemeClr val="dk1"/>
                          </a:solidFill>
                          <a:effectLst/>
                          <a:latin typeface="+mn-lt"/>
                          <a:ea typeface="+mn-ea"/>
                          <a:cs typeface="+mn-cs"/>
                        </a:rPr>
                        <a:t>HALL ADM INEFECTIVIDAD ACCIÓN DE CVP SUBSANAR HALL 3.3.1.3 HALL ADM POR FALTA DE CONTROL Y SEGUIMIENTO A PARTIDAS CONCILIATORIAS QUE FIGURAN COMO </a:t>
                      </a:r>
                      <a:r>
                        <a:rPr lang="es-ES" sz="1000" b="1" u="none" strike="noStrike" kern="1200" dirty="0">
                          <a:solidFill>
                            <a:schemeClr val="dk1"/>
                          </a:solidFill>
                          <a:effectLst/>
                          <a:latin typeface="+mn-lt"/>
                          <a:ea typeface="+mn-ea"/>
                          <a:cs typeface="+mn-cs"/>
                        </a:rPr>
                        <a:t>“CHEQUES PENDIENTES DE COBRO”</a:t>
                      </a:r>
                      <a:r>
                        <a:rPr lang="es-ES" sz="1000" u="none" strike="noStrike" kern="1200" dirty="0">
                          <a:solidFill>
                            <a:schemeClr val="dk1"/>
                          </a:solidFill>
                          <a:effectLst/>
                          <a:latin typeface="+mn-lt"/>
                          <a:ea typeface="+mn-ea"/>
                          <a:cs typeface="+mn-cs"/>
                        </a:rPr>
                        <a:t> DE VIGS ANTERIORES POR VALOR </a:t>
                      </a:r>
                      <a:r>
                        <a:rPr lang="es-ES" sz="1000" b="1" u="none" strike="noStrike" kern="1200" dirty="0">
                          <a:solidFill>
                            <a:schemeClr val="dk1"/>
                          </a:solidFill>
                          <a:effectLst/>
                          <a:latin typeface="+mn-lt"/>
                          <a:ea typeface="+mn-ea"/>
                          <a:cs typeface="+mn-cs"/>
                        </a:rPr>
                        <a:t>$120.321.091 </a:t>
                      </a:r>
                      <a:r>
                        <a:rPr lang="es-ES" sz="1000" u="none" strike="noStrike" kern="1200" dirty="0">
                          <a:solidFill>
                            <a:schemeClr val="dk1"/>
                          </a:solidFill>
                          <a:effectLst/>
                          <a:latin typeface="+mn-lt"/>
                          <a:ea typeface="+mn-ea"/>
                          <a:cs typeface="+mn-cs"/>
                        </a:rPr>
                        <a:t>PENDIENTES DE DEPURAR” CORRESPONDIENTE A LA AUD DE REG A CUENTA 2018 CÓD 23, DEBIDO A QUE EN SEGUIMIENTO DEL PROC AUDITOR SOPORTES ALLEGADOS NO EVIDENCIA QUE CVP EFECTUO LA DEPURACIÓN CUENTA "CHEQUES NO COBRADOS POR RECLAMA</a:t>
                      </a:r>
                    </a:p>
                  </a:txBody>
                  <a:tcPr marL="9525" marR="9525" marT="9525" marB="0" anchor="ctr"/>
                </a:tc>
                <a:tc>
                  <a:txBody>
                    <a:bodyPr/>
                    <a:lstStyle/>
                    <a:p>
                      <a:pPr marL="0" algn="ctr" defTabSz="457200" rtl="0" eaLnBrk="1" fontAlgn="ctr" latinLnBrk="0" hangingPunct="1"/>
                      <a:r>
                        <a:rPr lang="es-CO" sz="1000" u="none" strike="noStrike" kern="1200" dirty="0">
                          <a:solidFill>
                            <a:schemeClr val="dk1"/>
                          </a:solidFill>
                          <a:effectLst/>
                          <a:latin typeface="+mn-lt"/>
                          <a:ea typeface="+mn-ea"/>
                          <a:cs typeface="+mn-cs"/>
                        </a:rPr>
                        <a:t>1-DEPURAR 13 CUENTAS POR VALOR DE 80 MILLONES DEL SALDO REFLEJADO A CORTE A 31/12/2020 DE LA CUENTA “CHEQUES NO COBRADOS O POR RECLAMAR.</a:t>
                      </a:r>
                    </a:p>
                  </a:txBody>
                  <a:tcPr marL="9525" marR="9525" marT="9525" marB="0" anchor="ctr"/>
                </a:tc>
                <a:tc>
                  <a:txBody>
                    <a:bodyPr/>
                    <a:lstStyle/>
                    <a:p>
                      <a:pPr marL="0" algn="ctr" defTabSz="457200" rtl="0" eaLnBrk="1" fontAlgn="ctr" latinLnBrk="0" hangingPunct="1"/>
                      <a:r>
                        <a:rPr lang="es-CO" sz="1000" u="none" strike="noStrike" kern="1200">
                          <a:solidFill>
                            <a:schemeClr val="dk1"/>
                          </a:solidFill>
                          <a:effectLst/>
                          <a:latin typeface="+mn-lt"/>
                          <a:ea typeface="+mn-ea"/>
                          <a:cs typeface="+mn-cs"/>
                        </a:rPr>
                        <a:t>Subdirección Financiera</a:t>
                      </a:r>
                    </a:p>
                  </a:txBody>
                  <a:tcPr marL="9525" marR="9525" marT="9525" marB="0" anchor="ctr"/>
                </a:tc>
                <a:tc>
                  <a:txBody>
                    <a:bodyPr/>
                    <a:lstStyle/>
                    <a:p>
                      <a:pPr marL="0" algn="ctr" defTabSz="457200" rtl="0" eaLnBrk="1" fontAlgn="ctr" latinLnBrk="0" hangingPunct="1"/>
                      <a:r>
                        <a:rPr lang="es-CO" sz="1000" u="none" strike="noStrike" kern="1200" dirty="0" smtClean="0">
                          <a:solidFill>
                            <a:schemeClr val="dk1"/>
                          </a:solidFill>
                          <a:effectLst/>
                          <a:latin typeface="+mn-lt"/>
                          <a:ea typeface="+mn-ea"/>
                          <a:cs typeface="+mn-cs"/>
                        </a:rPr>
                        <a:t>2021-08-01</a:t>
                      </a:r>
                    </a:p>
                    <a:p>
                      <a:pPr marL="0" algn="ctr" defTabSz="457200" rtl="0" eaLnBrk="1" fontAlgn="ctr" latinLnBrk="0" hangingPunct="1"/>
                      <a:r>
                        <a:rPr lang="es-ES" sz="1000" u="none" strike="noStrike" kern="1200" dirty="0" smtClean="0">
                          <a:solidFill>
                            <a:schemeClr val="dk1"/>
                          </a:solidFill>
                          <a:effectLst/>
                          <a:latin typeface="+mn-lt"/>
                          <a:ea typeface="+mn-ea"/>
                          <a:cs typeface="+mn-cs"/>
                        </a:rPr>
                        <a:t>a</a:t>
                      </a:r>
                      <a:endParaRPr lang="es-CO" sz="1000" u="none" strike="noStrike" kern="1200" dirty="0" smtClean="0">
                        <a:solidFill>
                          <a:schemeClr val="dk1"/>
                        </a:solidFill>
                        <a:effectLst/>
                        <a:latin typeface="+mn-lt"/>
                        <a:ea typeface="+mn-ea"/>
                        <a:cs typeface="+mn-cs"/>
                      </a:endParaRPr>
                    </a:p>
                    <a:p>
                      <a:pPr marL="0" algn="ctr" defTabSz="457200" rtl="0" eaLnBrk="1" fontAlgn="ctr" latinLnBrk="0" hangingPunct="1"/>
                      <a:r>
                        <a:rPr lang="es-CO" sz="1000" u="none" strike="noStrike" kern="1200" dirty="0" smtClean="0">
                          <a:solidFill>
                            <a:schemeClr val="dk1"/>
                          </a:solidFill>
                          <a:effectLst/>
                          <a:latin typeface="+mn-lt"/>
                          <a:ea typeface="+mn-ea"/>
                          <a:cs typeface="+mn-cs"/>
                        </a:rPr>
                        <a:t>2023-01-22</a:t>
                      </a:r>
                      <a:endParaRPr lang="es-CO" sz="1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457200" rtl="0" eaLnBrk="1" fontAlgn="ctr" latinLnBrk="0" hangingPunct="1"/>
                      <a:r>
                        <a:rPr lang="es-ES" sz="1000" u="none" strike="noStrike" kern="1200" dirty="0" smtClean="0">
                          <a:solidFill>
                            <a:schemeClr val="dk1"/>
                          </a:solidFill>
                          <a:effectLst/>
                          <a:latin typeface="+mn-lt"/>
                          <a:ea typeface="+mn-ea"/>
                          <a:cs typeface="+mn-cs"/>
                        </a:rPr>
                        <a:t>Se ha depurado</a:t>
                      </a:r>
                      <a:r>
                        <a:rPr lang="es-ES" sz="1000" u="none" strike="noStrike" kern="1200" baseline="0" dirty="0" smtClean="0">
                          <a:solidFill>
                            <a:schemeClr val="dk1"/>
                          </a:solidFill>
                          <a:effectLst/>
                          <a:latin typeface="+mn-lt"/>
                          <a:ea typeface="+mn-ea"/>
                          <a:cs typeface="+mn-cs"/>
                        </a:rPr>
                        <a:t> $ 71.064.600 del total que es $112.323.469 corresponde al 63% con embargo se coloco como meta $80.000.000 que equivale al 89%. en septiembre nos indican que La Dirección de Reasentamientos no remitió información a la Subdirección Financiera en el mes de septiembre del 2023  en la que especificara las acciones adelantadas en cuanto a la depuración contable - cuenta 2-4-90- 32 "Cheques no cobrados o por reclamar”.</a:t>
                      </a:r>
                    </a:p>
                    <a:p>
                      <a:pPr marL="0" algn="ctr" defTabSz="457200" rtl="0" eaLnBrk="1" fontAlgn="ctr" latinLnBrk="0" hangingPunct="1"/>
                      <a:endParaRPr lang="es-ES" sz="1000" u="none" strike="noStrike" kern="1200" dirty="0">
                        <a:solidFill>
                          <a:schemeClr val="dk1"/>
                        </a:solidFill>
                        <a:effectLst/>
                        <a:latin typeface="+mn-lt"/>
                        <a:ea typeface="+mn-ea"/>
                        <a:cs typeface="+mn-cs"/>
                      </a:endParaRPr>
                    </a:p>
                  </a:txBody>
                  <a:tcPr marL="6757" marR="6757" marT="6757" marB="0" anchor="ctr"/>
                </a:tc>
                <a:extLst>
                  <a:ext uri="{0D108BD9-81ED-4DB2-BD59-A6C34878D82A}">
                    <a16:rowId xmlns:a16="http://schemas.microsoft.com/office/drawing/2014/main" val="3357689860"/>
                  </a:ext>
                </a:extLst>
              </a:tr>
              <a:tr h="1309003">
                <a:tc>
                  <a:txBody>
                    <a:bodyPr/>
                    <a:lstStyle/>
                    <a:p>
                      <a:pPr algn="ctr" fontAlgn="ctr"/>
                      <a:r>
                        <a:rPr lang="es-CO" sz="1000" b="0" i="0" u="none" strike="noStrike">
                          <a:solidFill>
                            <a:srgbClr val="000000"/>
                          </a:solidFill>
                          <a:effectLst/>
                          <a:latin typeface="Arial" panose="020B0604020202020204" pitchFamily="34" charset="0"/>
                        </a:rPr>
                        <a:t>2022</a:t>
                      </a:r>
                    </a:p>
                  </a:txBody>
                  <a:tcPr marL="9525" marR="9525" marT="9525" marB="0" anchor="ctr"/>
                </a:tc>
                <a:tc>
                  <a:txBody>
                    <a:bodyPr/>
                    <a:lstStyle/>
                    <a:p>
                      <a:pPr marL="0" algn="ctr" defTabSz="457200" rtl="0" eaLnBrk="1" fontAlgn="ctr" latinLnBrk="0" hangingPunct="1"/>
                      <a:r>
                        <a:rPr lang="es-CO" sz="1000" u="none" strike="noStrike" kern="1200">
                          <a:solidFill>
                            <a:schemeClr val="dk1"/>
                          </a:solidFill>
                          <a:effectLst/>
                          <a:latin typeface="+mn-lt"/>
                          <a:ea typeface="+mn-ea"/>
                          <a:cs typeface="+mn-cs"/>
                        </a:rPr>
                        <a:t>61</a:t>
                      </a:r>
                    </a:p>
                  </a:txBody>
                  <a:tcPr marL="9525" marR="9525" marT="9525" marB="0" anchor="ctr"/>
                </a:tc>
                <a:tc>
                  <a:txBody>
                    <a:bodyPr/>
                    <a:lstStyle/>
                    <a:p>
                      <a:pPr marL="0" algn="ctr" defTabSz="457200" rtl="0" eaLnBrk="1" fontAlgn="ctr" latinLnBrk="0" hangingPunct="1"/>
                      <a:r>
                        <a:rPr lang="es-CO" sz="1000" u="none" strike="noStrike" kern="1200">
                          <a:solidFill>
                            <a:schemeClr val="dk1"/>
                          </a:solidFill>
                          <a:effectLst/>
                          <a:latin typeface="+mn-lt"/>
                          <a:ea typeface="+mn-ea"/>
                          <a:cs typeface="+mn-cs"/>
                        </a:rPr>
                        <a:t>3.2.2.6</a:t>
                      </a:r>
                    </a:p>
                  </a:txBody>
                  <a:tcPr marL="9525" marR="9525" marT="9525" marB="0" anchor="ctr"/>
                </a:tc>
                <a:tc>
                  <a:txBody>
                    <a:bodyPr/>
                    <a:lstStyle/>
                    <a:p>
                      <a:pPr marL="0" algn="ctr" defTabSz="457200" rtl="0" eaLnBrk="1" fontAlgn="ctr" latinLnBrk="0" hangingPunct="1"/>
                      <a:r>
                        <a:rPr lang="es-ES" sz="1000" u="none" strike="noStrike" kern="1200" dirty="0">
                          <a:solidFill>
                            <a:schemeClr val="dk1"/>
                          </a:solidFill>
                          <a:effectLst/>
                          <a:latin typeface="+mn-lt"/>
                          <a:ea typeface="+mn-ea"/>
                          <a:cs typeface="+mn-cs"/>
                        </a:rPr>
                        <a:t>HALLAZGO ADMINISTRATIVO CON PRESUNTA INCIDENCIA DISCIPLINARIA POR FALTA DE SEGUIMIENTO POR PARTE DE LA CVP A LA CANCELACIÓN DE LA CONTRIBUCIÓN PARAFISCAL AL FONDO NACIONAL DE FORMACIÓN PROFESIONAL DE LA INDUSTRIA DE LA CONSTRUCCIÓN (FIC) DENTRO DEL CONTRATO DE OBRA NO. 691 DE 2018</a:t>
                      </a:r>
                    </a:p>
                  </a:txBody>
                  <a:tcPr marL="9525" marR="9525" marT="9525" marB="0" anchor="ctr"/>
                </a:tc>
                <a:tc>
                  <a:txBody>
                    <a:bodyPr/>
                    <a:lstStyle/>
                    <a:p>
                      <a:pPr marL="0" algn="ctr" defTabSz="457200" rtl="0" eaLnBrk="1" fontAlgn="ctr" latinLnBrk="0" hangingPunct="1"/>
                      <a:r>
                        <a:rPr lang="es-ES" sz="1000" u="none" strike="noStrike" kern="1200" dirty="0">
                          <a:solidFill>
                            <a:schemeClr val="dk1"/>
                          </a:solidFill>
                          <a:effectLst/>
                          <a:latin typeface="+mn-lt"/>
                          <a:ea typeface="+mn-ea"/>
                          <a:cs typeface="+mn-cs"/>
                        </a:rPr>
                        <a:t>2-SOLICITAR A LAS INTERVENTORÍAS VERIFICAR EN LOS CONTRATOS DE OBRA EN EJECUCIÓN EN EL 2022 EL CUMPLIMIENTO DE LA OBLIGACIÓN DE PAGO DE LA CONTRIBUCIÓN AL FIC, PARA LOS CASOS QUE APLIQUE.</a:t>
                      </a:r>
                    </a:p>
                  </a:txBody>
                  <a:tcPr marL="9525" marR="9525" marT="9525" marB="0" anchor="ctr"/>
                </a:tc>
                <a:tc>
                  <a:txBody>
                    <a:bodyPr/>
                    <a:lstStyle/>
                    <a:p>
                      <a:pPr marL="0" algn="ctr" defTabSz="457200" rtl="0" eaLnBrk="1" fontAlgn="ctr" latinLnBrk="0" hangingPunct="1"/>
                      <a:r>
                        <a:rPr lang="es-ES" sz="1000" u="none" strike="noStrike" kern="1200" dirty="0">
                          <a:solidFill>
                            <a:schemeClr val="dk1"/>
                          </a:solidFill>
                          <a:effectLst/>
                          <a:latin typeface="+mn-lt"/>
                          <a:ea typeface="+mn-ea"/>
                          <a:cs typeface="+mn-cs"/>
                        </a:rPr>
                        <a:t>Dirección de Mejoramiento de Barrios</a:t>
                      </a:r>
                    </a:p>
                  </a:txBody>
                  <a:tcPr marL="9525" marR="9525" marT="9525" marB="0" anchor="ctr"/>
                </a:tc>
                <a:tc>
                  <a:txBody>
                    <a:bodyPr/>
                    <a:lstStyle/>
                    <a:p>
                      <a:pPr marL="0" algn="ctr" defTabSz="457200" rtl="0" eaLnBrk="1" fontAlgn="ctr" latinLnBrk="0" hangingPunct="1"/>
                      <a:r>
                        <a:rPr lang="es-CO" sz="1000" u="none" strike="noStrike" kern="1200" dirty="0" smtClean="0">
                          <a:solidFill>
                            <a:schemeClr val="dk1"/>
                          </a:solidFill>
                          <a:effectLst/>
                          <a:latin typeface="+mn-lt"/>
                          <a:ea typeface="+mn-ea"/>
                          <a:cs typeface="+mn-cs"/>
                        </a:rPr>
                        <a:t>2022-10-20</a:t>
                      </a:r>
                    </a:p>
                    <a:p>
                      <a:pPr marL="0" algn="ctr" defTabSz="457200" rtl="0" eaLnBrk="1" fontAlgn="ctr" latinLnBrk="0" hangingPunct="1"/>
                      <a:r>
                        <a:rPr lang="es-ES" sz="1000" u="none" strike="noStrike" kern="1200" dirty="0" smtClean="0">
                          <a:solidFill>
                            <a:schemeClr val="dk1"/>
                          </a:solidFill>
                          <a:effectLst/>
                          <a:latin typeface="+mn-lt"/>
                          <a:ea typeface="+mn-ea"/>
                          <a:cs typeface="+mn-cs"/>
                        </a:rPr>
                        <a:t>a</a:t>
                      </a:r>
                      <a:endParaRPr lang="es-CO" sz="1000" u="none" strike="noStrike" kern="1200" dirty="0" smtClean="0">
                        <a:solidFill>
                          <a:schemeClr val="dk1"/>
                        </a:solidFill>
                        <a:effectLst/>
                        <a:latin typeface="+mn-lt"/>
                        <a:ea typeface="+mn-ea"/>
                        <a:cs typeface="+mn-cs"/>
                      </a:endParaRPr>
                    </a:p>
                    <a:p>
                      <a:pPr marL="0" algn="ctr" defTabSz="457200" rtl="0" eaLnBrk="1" fontAlgn="ctr" latinLnBrk="0" hangingPunct="1"/>
                      <a:r>
                        <a:rPr lang="es-CO" sz="1000" u="none" strike="noStrike" kern="1200" dirty="0" smtClean="0">
                          <a:solidFill>
                            <a:schemeClr val="dk1"/>
                          </a:solidFill>
                          <a:effectLst/>
                          <a:latin typeface="+mn-lt"/>
                          <a:ea typeface="+mn-ea"/>
                          <a:cs typeface="+mn-cs"/>
                        </a:rPr>
                        <a:t>2023-10-19</a:t>
                      </a:r>
                      <a:endParaRPr lang="es-CO" sz="10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457200" rtl="0" eaLnBrk="1" fontAlgn="ctr" latinLnBrk="0" hangingPunct="1"/>
                      <a:r>
                        <a:rPr lang="es-ES" sz="1000" u="none" strike="noStrike" kern="1200" dirty="0" smtClean="0">
                          <a:solidFill>
                            <a:schemeClr val="dk1"/>
                          </a:solidFill>
                          <a:effectLst/>
                          <a:latin typeface="+mn-lt"/>
                          <a:ea typeface="+mn-ea"/>
                          <a:cs typeface="+mn-cs"/>
                        </a:rPr>
                        <a:t>Se realizó la solicitud a las interventorías para el cumplimiento de la obligación del pago de la contribución al FIC  a las interventorías de los contratos:  416 -2021,  477-2021, 599-2021,</a:t>
                      </a:r>
                      <a:r>
                        <a:rPr lang="es-ES" sz="1000" u="none" strike="noStrike" kern="1200" baseline="0" dirty="0" smtClean="0">
                          <a:solidFill>
                            <a:schemeClr val="dk1"/>
                          </a:solidFill>
                          <a:effectLst/>
                          <a:latin typeface="+mn-lt"/>
                          <a:ea typeface="+mn-ea"/>
                          <a:cs typeface="+mn-cs"/>
                        </a:rPr>
                        <a:t> </a:t>
                      </a:r>
                      <a:r>
                        <a:rPr lang="es-ES" sz="1000" u="none" strike="noStrike" kern="1200" dirty="0" smtClean="0">
                          <a:solidFill>
                            <a:schemeClr val="dk1"/>
                          </a:solidFill>
                          <a:effectLst/>
                          <a:latin typeface="+mn-lt"/>
                          <a:ea typeface="+mn-ea"/>
                          <a:cs typeface="+mn-cs"/>
                        </a:rPr>
                        <a:t>668 -2021,</a:t>
                      </a:r>
                      <a:r>
                        <a:rPr lang="es-ES" sz="1000" u="none" strike="noStrike" kern="1200" baseline="0" dirty="0" smtClean="0">
                          <a:solidFill>
                            <a:schemeClr val="dk1"/>
                          </a:solidFill>
                          <a:effectLst/>
                          <a:latin typeface="+mn-lt"/>
                          <a:ea typeface="+mn-ea"/>
                          <a:cs typeface="+mn-cs"/>
                        </a:rPr>
                        <a:t> </a:t>
                      </a:r>
                      <a:r>
                        <a:rPr lang="es-ES" sz="1000" u="none" strike="noStrike" kern="1200" dirty="0" smtClean="0">
                          <a:solidFill>
                            <a:schemeClr val="dk1"/>
                          </a:solidFill>
                          <a:effectLst/>
                          <a:latin typeface="+mn-lt"/>
                          <a:ea typeface="+mn-ea"/>
                          <a:cs typeface="+mn-cs"/>
                        </a:rPr>
                        <a:t>866-2021,</a:t>
                      </a:r>
                      <a:r>
                        <a:rPr lang="es-ES" sz="1000" u="none" strike="noStrike" kern="1200" baseline="0" dirty="0" smtClean="0">
                          <a:solidFill>
                            <a:schemeClr val="dk1"/>
                          </a:solidFill>
                          <a:effectLst/>
                          <a:latin typeface="+mn-lt"/>
                          <a:ea typeface="+mn-ea"/>
                          <a:cs typeface="+mn-cs"/>
                        </a:rPr>
                        <a:t> </a:t>
                      </a:r>
                      <a:r>
                        <a:rPr lang="es-ES" sz="1000" u="none" strike="noStrike" kern="1200" dirty="0" smtClean="0">
                          <a:solidFill>
                            <a:schemeClr val="dk1"/>
                          </a:solidFill>
                          <a:effectLst/>
                          <a:latin typeface="+mn-lt"/>
                          <a:ea typeface="+mn-ea"/>
                          <a:cs typeface="+mn-cs"/>
                        </a:rPr>
                        <a:t>876 -2021,</a:t>
                      </a:r>
                      <a:r>
                        <a:rPr lang="es-ES" sz="1000" u="none" strike="noStrike" kern="1200" baseline="0" dirty="0" smtClean="0">
                          <a:solidFill>
                            <a:schemeClr val="dk1"/>
                          </a:solidFill>
                          <a:effectLst/>
                          <a:latin typeface="+mn-lt"/>
                          <a:ea typeface="+mn-ea"/>
                          <a:cs typeface="+mn-cs"/>
                        </a:rPr>
                        <a:t> </a:t>
                      </a:r>
                      <a:r>
                        <a:rPr lang="es-ES" sz="1000" u="none" strike="noStrike" kern="1200" dirty="0" smtClean="0">
                          <a:solidFill>
                            <a:schemeClr val="dk1"/>
                          </a:solidFill>
                          <a:effectLst/>
                          <a:latin typeface="+mn-lt"/>
                          <a:ea typeface="+mn-ea"/>
                          <a:cs typeface="+mn-cs"/>
                        </a:rPr>
                        <a:t> 877-2021,</a:t>
                      </a:r>
                      <a:r>
                        <a:rPr lang="es-ES" sz="1000" u="none" strike="noStrike" kern="1200" baseline="0" dirty="0" smtClean="0">
                          <a:solidFill>
                            <a:schemeClr val="dk1"/>
                          </a:solidFill>
                          <a:effectLst/>
                          <a:latin typeface="+mn-lt"/>
                          <a:ea typeface="+mn-ea"/>
                          <a:cs typeface="+mn-cs"/>
                        </a:rPr>
                        <a:t> </a:t>
                      </a:r>
                      <a:r>
                        <a:rPr lang="es-ES" sz="1000" u="none" strike="noStrike" kern="1200" dirty="0" smtClean="0">
                          <a:solidFill>
                            <a:schemeClr val="dk1"/>
                          </a:solidFill>
                          <a:effectLst/>
                          <a:latin typeface="+mn-lt"/>
                          <a:ea typeface="+mn-ea"/>
                          <a:cs typeface="+mn-cs"/>
                        </a:rPr>
                        <a:t>879-2021. En alguno casos se adjunta el certificado realizado por la interventoría  más no se evidencia el certificado del paz y salvo del SENA. Se deja un cumplimiento del 78% por el seguimiento anterior  sin embargo  no se dará cumplimiento efectivo hasta tanto no se adjunten las certificaciones expedidas por el SENA de los 8 contratos faltantes por dicha certificación. Continua seguimiento hasta que se adjunten las certificaciones. </a:t>
                      </a:r>
                      <a:endParaRPr lang="es-ES" sz="1000" u="none" strike="noStrike" kern="1200" dirty="0">
                        <a:solidFill>
                          <a:schemeClr val="dk1"/>
                        </a:solidFill>
                        <a:effectLst/>
                        <a:latin typeface="+mn-lt"/>
                        <a:ea typeface="+mn-ea"/>
                        <a:cs typeface="+mn-cs"/>
                      </a:endParaRPr>
                    </a:p>
                  </a:txBody>
                  <a:tcPr marL="6757" marR="6757" marT="6757" marB="0" anchor="ctr"/>
                </a:tc>
                <a:extLst>
                  <a:ext uri="{0D108BD9-81ED-4DB2-BD59-A6C34878D82A}">
                    <a16:rowId xmlns:a16="http://schemas.microsoft.com/office/drawing/2014/main" val="3520327005"/>
                  </a:ext>
                </a:extLst>
              </a:tr>
            </a:tbl>
          </a:graphicData>
        </a:graphic>
      </p:graphicFrame>
      <p:sp>
        <p:nvSpPr>
          <p:cNvPr id="7" name="CuadroTexto 6"/>
          <p:cNvSpPr txBox="1"/>
          <p:nvPr/>
        </p:nvSpPr>
        <p:spPr>
          <a:xfrm>
            <a:off x="923544" y="6488166"/>
            <a:ext cx="9930924" cy="261610"/>
          </a:xfrm>
          <a:prstGeom prst="rect">
            <a:avLst/>
          </a:prstGeom>
          <a:solidFill>
            <a:schemeClr val="bg1"/>
          </a:solidFill>
        </p:spPr>
        <p:txBody>
          <a:bodyPr wrap="none" rtlCol="0">
            <a:spAutoFit/>
          </a:bodyPr>
          <a:lstStyle/>
          <a:p>
            <a:r>
              <a:rPr lang="es-ES" sz="1100" b="1" dirty="0" smtClean="0">
                <a:solidFill>
                  <a:schemeClr val="dk1"/>
                </a:solidFill>
              </a:rPr>
              <a:t>* </a:t>
            </a:r>
            <a:r>
              <a:rPr lang="es-ES" sz="1100" dirty="0" smtClean="0">
                <a:solidFill>
                  <a:schemeClr val="dk1"/>
                </a:solidFill>
              </a:rPr>
              <a:t>Informe de Auditoria Evaluar </a:t>
            </a:r>
            <a:r>
              <a:rPr lang="es-ES" sz="1100" dirty="0">
                <a:solidFill>
                  <a:schemeClr val="dk1"/>
                </a:solidFill>
              </a:rPr>
              <a:t>el cumplimiento de los proyectos de Vivienda de Interés Prioritario - VIP denominados La Casona y Manzanas 54 y </a:t>
            </a:r>
            <a:r>
              <a:rPr lang="es-ES" sz="1100" dirty="0" smtClean="0">
                <a:solidFill>
                  <a:schemeClr val="dk1"/>
                </a:solidFill>
              </a:rPr>
              <a:t>55.</a:t>
            </a:r>
            <a:r>
              <a:rPr lang="es-ES" sz="1100" b="1" dirty="0">
                <a:solidFill>
                  <a:schemeClr val="dk1"/>
                </a:solidFill>
              </a:rPr>
              <a:t> </a:t>
            </a:r>
            <a:r>
              <a:rPr lang="es-ES" sz="1100" dirty="0" smtClean="0">
                <a:solidFill>
                  <a:schemeClr val="dk1"/>
                </a:solidFill>
              </a:rPr>
              <a:t>PAD </a:t>
            </a:r>
            <a:r>
              <a:rPr lang="es-ES" sz="1100" dirty="0">
                <a:solidFill>
                  <a:schemeClr val="dk1"/>
                </a:solidFill>
              </a:rPr>
              <a:t>2022 – CÓD 5.</a:t>
            </a:r>
            <a:endParaRPr lang="es-CO" sz="1100" dirty="0"/>
          </a:p>
        </p:txBody>
      </p:sp>
    </p:spTree>
    <p:extLst>
      <p:ext uri="{BB962C8B-B14F-4D97-AF65-F5344CB8AC3E}">
        <p14:creationId xmlns:p14="http://schemas.microsoft.com/office/powerpoint/2010/main" val="358168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ítulo 1">
            <a:extLst>
              <a:ext uri="{FF2B5EF4-FFF2-40B4-BE49-F238E27FC236}">
                <a16:creationId xmlns:a16="http://schemas.microsoft.com/office/drawing/2014/main" id="{F3DDDBC4-EC9C-0DCE-281F-EE147A5AB108}"/>
              </a:ext>
            </a:extLst>
          </p:cNvPr>
          <p:cNvSpPr txBox="1">
            <a:spLocks/>
          </p:cNvSpPr>
          <p:nvPr/>
        </p:nvSpPr>
        <p:spPr>
          <a:xfrm>
            <a:off x="-246888" y="-17462"/>
            <a:ext cx="12192000" cy="76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s-MX" sz="3000" b="1" dirty="0" smtClean="0">
                <a:solidFill>
                  <a:schemeClr val="tx1"/>
                </a:solidFill>
                <a:latin typeface="+mn-lt"/>
              </a:rPr>
              <a:t>Alertas frente acciones Cumplidas Inefectivas / Incumplidas</a:t>
            </a:r>
            <a:endParaRPr lang="es-MX" sz="3000" b="1" dirty="0">
              <a:solidFill>
                <a:schemeClr val="tx1"/>
              </a:solidFill>
              <a:latin typeface="+mn-lt"/>
            </a:endParaRPr>
          </a:p>
        </p:txBody>
      </p:sp>
      <p:graphicFrame>
        <p:nvGraphicFramePr>
          <p:cNvPr id="6" name="Tabla 5"/>
          <p:cNvGraphicFramePr>
            <a:graphicFrameLocks noGrp="1"/>
          </p:cNvGraphicFramePr>
          <p:nvPr>
            <p:extLst>
              <p:ext uri="{D42A27DB-BD31-4B8C-83A1-F6EECF244321}">
                <p14:modId xmlns:p14="http://schemas.microsoft.com/office/powerpoint/2010/main" val="2469537928"/>
              </p:ext>
            </p:extLst>
          </p:nvPr>
        </p:nvGraphicFramePr>
        <p:xfrm>
          <a:off x="292608" y="1146590"/>
          <a:ext cx="11652505" cy="5283127"/>
        </p:xfrm>
        <a:graphic>
          <a:graphicData uri="http://schemas.openxmlformats.org/drawingml/2006/table">
            <a:tbl>
              <a:tblPr>
                <a:tableStyleId>{FABFCF23-3B69-468F-B69F-88F6DE6A72F2}</a:tableStyleId>
              </a:tblPr>
              <a:tblGrid>
                <a:gridCol w="365760">
                  <a:extLst>
                    <a:ext uri="{9D8B030D-6E8A-4147-A177-3AD203B41FA5}">
                      <a16:colId xmlns:a16="http://schemas.microsoft.com/office/drawing/2014/main" val="3418392774"/>
                    </a:ext>
                  </a:extLst>
                </a:gridCol>
                <a:gridCol w="338328">
                  <a:extLst>
                    <a:ext uri="{9D8B030D-6E8A-4147-A177-3AD203B41FA5}">
                      <a16:colId xmlns:a16="http://schemas.microsoft.com/office/drawing/2014/main" val="4161344555"/>
                    </a:ext>
                  </a:extLst>
                </a:gridCol>
                <a:gridCol w="621792">
                  <a:extLst>
                    <a:ext uri="{9D8B030D-6E8A-4147-A177-3AD203B41FA5}">
                      <a16:colId xmlns:a16="http://schemas.microsoft.com/office/drawing/2014/main" val="1776319072"/>
                    </a:ext>
                  </a:extLst>
                </a:gridCol>
                <a:gridCol w="3118104">
                  <a:extLst>
                    <a:ext uri="{9D8B030D-6E8A-4147-A177-3AD203B41FA5}">
                      <a16:colId xmlns:a16="http://schemas.microsoft.com/office/drawing/2014/main" val="821715307"/>
                    </a:ext>
                  </a:extLst>
                </a:gridCol>
                <a:gridCol w="2066544">
                  <a:extLst>
                    <a:ext uri="{9D8B030D-6E8A-4147-A177-3AD203B41FA5}">
                      <a16:colId xmlns:a16="http://schemas.microsoft.com/office/drawing/2014/main" val="2190591864"/>
                    </a:ext>
                  </a:extLst>
                </a:gridCol>
                <a:gridCol w="868680">
                  <a:extLst>
                    <a:ext uri="{9D8B030D-6E8A-4147-A177-3AD203B41FA5}">
                      <a16:colId xmlns:a16="http://schemas.microsoft.com/office/drawing/2014/main" val="715306802"/>
                    </a:ext>
                  </a:extLst>
                </a:gridCol>
                <a:gridCol w="905256">
                  <a:extLst>
                    <a:ext uri="{9D8B030D-6E8A-4147-A177-3AD203B41FA5}">
                      <a16:colId xmlns:a16="http://schemas.microsoft.com/office/drawing/2014/main" val="3675793551"/>
                    </a:ext>
                  </a:extLst>
                </a:gridCol>
                <a:gridCol w="3368041">
                  <a:extLst>
                    <a:ext uri="{9D8B030D-6E8A-4147-A177-3AD203B41FA5}">
                      <a16:colId xmlns:a16="http://schemas.microsoft.com/office/drawing/2014/main" val="3149541992"/>
                    </a:ext>
                  </a:extLst>
                </a:gridCol>
              </a:tblGrid>
              <a:tr h="304355">
                <a:tc>
                  <a:txBody>
                    <a:bodyPr/>
                    <a:lstStyle/>
                    <a:p>
                      <a:pPr algn="ctr" fontAlgn="ctr"/>
                      <a:r>
                        <a:rPr lang="es-ES" sz="900" b="1" i="0" u="none" strike="noStrike" dirty="0" smtClean="0">
                          <a:solidFill>
                            <a:schemeClr val="dk1"/>
                          </a:solidFill>
                          <a:effectLst/>
                          <a:latin typeface="+mn-lt"/>
                        </a:rPr>
                        <a:t>VIG</a:t>
                      </a:r>
                      <a:endParaRPr lang="es-CO" sz="9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900" b="1" u="none" strike="noStrike" dirty="0">
                          <a:effectLst/>
                        </a:rPr>
                        <a:t>PAD</a:t>
                      </a:r>
                      <a:endParaRPr lang="es-CO" sz="9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900" b="1" u="none" strike="noStrike" dirty="0">
                          <a:effectLst/>
                        </a:rPr>
                        <a:t>HALLAZGO</a:t>
                      </a:r>
                      <a:endParaRPr lang="es-CO" sz="9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ES" sz="900" b="1" u="none" strike="noStrike" dirty="0" smtClean="0">
                          <a:effectLst/>
                        </a:rPr>
                        <a:t>DESCRIPCION </a:t>
                      </a:r>
                      <a:r>
                        <a:rPr lang="es-ES" sz="900" b="1" u="none" strike="noStrike" dirty="0">
                          <a:effectLst/>
                        </a:rPr>
                        <a:t>DEL HALLAZGO</a:t>
                      </a:r>
                      <a:endParaRPr lang="es-ES" sz="9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900" b="1" u="none" strike="noStrike" dirty="0" smtClean="0">
                          <a:effectLst/>
                        </a:rPr>
                        <a:t>ACCIÓN CORRECTIVA</a:t>
                      </a:r>
                      <a:endParaRPr lang="es-CO" sz="9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900" b="1" u="none" strike="noStrike" dirty="0">
                          <a:effectLst/>
                        </a:rPr>
                        <a:t>ÁREA RESPONSABLE</a:t>
                      </a:r>
                      <a:endParaRPr lang="es-CO" sz="9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900" b="1" u="none" strike="noStrike" dirty="0" smtClean="0">
                          <a:effectLst/>
                        </a:rPr>
                        <a:t>FECHA </a:t>
                      </a:r>
                    </a:p>
                    <a:p>
                      <a:pPr algn="ctr" fontAlgn="ctr"/>
                      <a:r>
                        <a:rPr lang="es-CO" sz="900" b="1" u="none" strike="noStrike" dirty="0" smtClean="0">
                          <a:effectLst/>
                        </a:rPr>
                        <a:t>INICIO –FIN</a:t>
                      </a:r>
                      <a:endParaRPr lang="es-CO" sz="9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900" b="1" u="none" strike="noStrike" dirty="0">
                          <a:effectLst/>
                        </a:rPr>
                        <a:t>RESULTADO SEGUIMIENTO CONTROL INTERNO</a:t>
                      </a:r>
                      <a:endParaRPr lang="es-CO" sz="9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extLst>
                  <a:ext uri="{0D108BD9-81ED-4DB2-BD59-A6C34878D82A}">
                    <a16:rowId xmlns:a16="http://schemas.microsoft.com/office/drawing/2014/main" val="3352167759"/>
                  </a:ext>
                </a:extLst>
              </a:tr>
              <a:tr h="914797">
                <a:tc>
                  <a:txBody>
                    <a:bodyPr/>
                    <a:lstStyle/>
                    <a:p>
                      <a:pPr algn="ctr" fontAlgn="ctr"/>
                      <a:r>
                        <a:rPr lang="es-CO" sz="800" b="0" i="0" u="none" strike="noStrike" dirty="0">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800" b="0" i="0" u="none" strike="noStrike">
                          <a:solidFill>
                            <a:srgbClr val="000000"/>
                          </a:solidFill>
                          <a:effectLst/>
                          <a:latin typeface="Arial" panose="020B0604020202020204" pitchFamily="34" charset="0"/>
                        </a:rPr>
                        <a:t>61</a:t>
                      </a:r>
                    </a:p>
                  </a:txBody>
                  <a:tcPr marL="9525" marR="9525" marT="9525" marB="0" anchor="ctr"/>
                </a:tc>
                <a:tc>
                  <a:txBody>
                    <a:bodyPr/>
                    <a:lstStyle/>
                    <a:p>
                      <a:pPr algn="ctr" fontAlgn="ctr"/>
                      <a:r>
                        <a:rPr lang="es-CO" sz="800" b="0" i="0" u="none" strike="noStrike" dirty="0">
                          <a:solidFill>
                            <a:srgbClr val="000000"/>
                          </a:solidFill>
                          <a:effectLst/>
                          <a:latin typeface="Arial" panose="020B0604020202020204" pitchFamily="34" charset="0"/>
                        </a:rPr>
                        <a:t>3.2.2.2</a:t>
                      </a:r>
                    </a:p>
                  </a:txBody>
                  <a:tcPr marL="9525" marR="9525" marT="9525" marB="0" anchor="ctr"/>
                </a:tc>
                <a:tc>
                  <a:txBody>
                    <a:bodyPr/>
                    <a:lstStyle/>
                    <a:p>
                      <a:pPr algn="ctr" fontAlgn="ctr"/>
                      <a:r>
                        <a:rPr lang="es-ES" sz="800" b="0" i="0" u="none" strike="noStrike" dirty="0">
                          <a:solidFill>
                            <a:srgbClr val="000000"/>
                          </a:solidFill>
                          <a:effectLst/>
                          <a:latin typeface="Arial" panose="020B0604020202020204" pitchFamily="34" charset="0"/>
                        </a:rPr>
                        <a:t>HALLAZGO ADMINISTRATIVO POR MANTENER INACTIVOS $29.707.334.622 DEL VALOR TOTAL DE LOS RECURSOS DEPOSITADOS EN CUENTAS DE AHORRO PROGRAMADO CAP Y DEPÓSITOS A FAVOR DE TERCEROS DAFT, PARA ATENDER LAS RESOLUCIONES DE VUR Y DE ADQUISICIÓN PREDIAL EXPEDIDAS ENTRE LOS AÑOS 2013 A 2021 SOBRE LOS CUALES SE DEPOSITÓ EL 100% DEL VALOR ASIGNADO, NO SE HA EFECTUADO NINGÚN GIRO A TERCEROS, NI RECIBIDO EL PAR, CON OCASIÓN A LA GESTIÓN REALIZADA A DICIEMBRE 31 DE 2021</a:t>
                      </a:r>
                    </a:p>
                  </a:txBody>
                  <a:tcPr marL="9525" marR="9525" marT="9525" marB="0" anchor="ctr"/>
                </a:tc>
                <a:tc>
                  <a:txBody>
                    <a:bodyPr/>
                    <a:lstStyle/>
                    <a:p>
                      <a:pPr algn="ctr" fontAlgn="ctr"/>
                      <a:r>
                        <a:rPr lang="es-ES" sz="800" b="0" i="0" u="none" strike="noStrike" dirty="0">
                          <a:solidFill>
                            <a:srgbClr val="000000"/>
                          </a:solidFill>
                          <a:effectLst/>
                          <a:latin typeface="Arial" panose="020B0604020202020204" pitchFamily="34" charset="0"/>
                        </a:rPr>
                        <a:t>1-PRESENTAR INFORME A 31 DE DICIEMBRE DE 2022 DE LAS RESOLUCIONES DE VUR Y DE ADQUISICIÓN PREDIAL EXPEDIDAS ENTRE LOS AÑOS 2013 A 2021 SOBRE LOS CUALES SE REALIZARON GESTIONES Y/O MOVILIZARON RECURSOS ASIGNADOS, SE RECIBIÓ EL PAR, CON OCASIÓN A LA GESTIÓN REALIZADA AÑOS 2021 Y 2022.</a:t>
                      </a:r>
                    </a:p>
                  </a:txBody>
                  <a:tcPr marL="9525" marR="9525" marT="9525" marB="0" anchor="ctr"/>
                </a:tc>
                <a:tc>
                  <a:txBody>
                    <a:bodyPr/>
                    <a:lstStyle/>
                    <a:p>
                      <a:pPr algn="ctr" fontAlgn="ctr"/>
                      <a:r>
                        <a:rPr lang="es-CO" sz="800" b="0" i="0" u="none" strike="noStrike" dirty="0">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800" b="0" i="0" u="none" strike="noStrike" dirty="0">
                          <a:solidFill>
                            <a:srgbClr val="000000"/>
                          </a:solidFill>
                          <a:effectLst/>
                          <a:latin typeface="Arial" panose="020B0604020202020204" pitchFamily="34" charset="0"/>
                        </a:rPr>
                        <a:t>2023-01-31</a:t>
                      </a:r>
                    </a:p>
                  </a:txBody>
                  <a:tcPr marL="9525" marR="9525" marT="9525" marB="0" anchor="ctr"/>
                </a:tc>
                <a:tc>
                  <a:txBody>
                    <a:bodyPr/>
                    <a:lstStyle/>
                    <a:p>
                      <a:r>
                        <a:rPr lang="es-ES" sz="800" b="0" i="0" u="none" strike="noStrike" kern="1200" dirty="0" smtClean="0">
                          <a:solidFill>
                            <a:srgbClr val="000000"/>
                          </a:solidFill>
                          <a:effectLst/>
                          <a:latin typeface="Arial" panose="020B0604020202020204" pitchFamily="34" charset="0"/>
                          <a:ea typeface="+mn-ea"/>
                          <a:cs typeface="+mn-cs"/>
                        </a:rPr>
                        <a:t>La Dirección de Reasentamientos realizó actividades de revisión del listado de los 633 predios a los cuales se les efectuaron giros de recursos en los años 2020 y 2021 se informa que a la fecha se encuentran 6 pendientes de entrega material a la entidad y 1 con imposibilidad de la entrega en virtud al desplazamiento forzado urbano al que se vio expuesta la familia; 34 pendientes de entrega legal  dentro de los cuales tenemos algunos pendientes de entrega material y legal y que corresponden a ofertas de compra no aceptadas por los titulares y cuyos recursos se encuentran girados en cuentas denominadas depósito a favor de terceros; razón por la cual se continuará aplicando el plan de acción propuesto para poder culminar con la labor de saneamiento de los predios. </a:t>
                      </a:r>
                      <a:endParaRPr lang="es-CO" sz="800" b="0" i="0" u="none" strike="noStrike" kern="1200" dirty="0">
                        <a:solidFill>
                          <a:srgbClr val="000000"/>
                        </a:solidFill>
                        <a:effectLst/>
                        <a:latin typeface="Arial" panose="020B0604020202020204" pitchFamily="34" charset="0"/>
                        <a:ea typeface="+mn-ea"/>
                        <a:cs typeface="+mn-cs"/>
                      </a:endParaRPr>
                    </a:p>
                  </a:txBody>
                  <a:tcPr marL="9525" marR="9525" marT="9525" marB="0" anchor="ctr"/>
                </a:tc>
                <a:extLst>
                  <a:ext uri="{0D108BD9-81ED-4DB2-BD59-A6C34878D82A}">
                    <a16:rowId xmlns:a16="http://schemas.microsoft.com/office/drawing/2014/main" val="1920954443"/>
                  </a:ext>
                </a:extLst>
              </a:tr>
              <a:tr h="914797">
                <a:tc>
                  <a:txBody>
                    <a:bodyPr/>
                    <a:lstStyle/>
                    <a:p>
                      <a:pPr algn="ctr" fontAlgn="ctr"/>
                      <a:r>
                        <a:rPr lang="es-CO" sz="800" b="0" i="0" u="none" strike="noStrike" dirty="0">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800" b="0" i="0" u="none" strike="noStrike">
                          <a:solidFill>
                            <a:srgbClr val="000000"/>
                          </a:solidFill>
                          <a:effectLst/>
                          <a:latin typeface="Arial" panose="020B0604020202020204" pitchFamily="34" charset="0"/>
                        </a:rPr>
                        <a:t>50</a:t>
                      </a:r>
                    </a:p>
                  </a:txBody>
                  <a:tcPr marL="9525" marR="9525" marT="9525" marB="0" anchor="ctr"/>
                </a:tc>
                <a:tc>
                  <a:txBody>
                    <a:bodyPr/>
                    <a:lstStyle/>
                    <a:p>
                      <a:pPr algn="ctr" fontAlgn="ctr"/>
                      <a:r>
                        <a:rPr lang="es-CO" sz="800" b="0" i="0" u="none" strike="noStrike">
                          <a:solidFill>
                            <a:srgbClr val="000000"/>
                          </a:solidFill>
                          <a:effectLst/>
                          <a:latin typeface="Arial" panose="020B0604020202020204" pitchFamily="34" charset="0"/>
                        </a:rPr>
                        <a:t>3.3.1</a:t>
                      </a:r>
                    </a:p>
                  </a:txBody>
                  <a:tcPr marL="9525" marR="9525" marT="9525" marB="0" anchor="ctr"/>
                </a:tc>
                <a:tc>
                  <a:txBody>
                    <a:bodyPr/>
                    <a:lstStyle/>
                    <a:p>
                      <a:pPr algn="ctr" fontAlgn="ctr"/>
                      <a:r>
                        <a:rPr lang="es-ES" sz="800" b="0" i="0" u="none" strike="noStrike" dirty="0">
                          <a:solidFill>
                            <a:srgbClr val="000000"/>
                          </a:solidFill>
                          <a:effectLst/>
                          <a:latin typeface="Arial" panose="020B0604020202020204" pitchFamily="34" charset="0"/>
                        </a:rPr>
                        <a:t>HALLAZGO ADMINISTRATIVO POR EFECTUAR UN MENOR DEPÓSITO EN CAP O EN DAFT DEL ORDENADO EN LA RESOLUCIÓN DE ASIGNACIÓN DEL VUR O DE ADQUISICIÓN PREDIAL</a:t>
                      </a:r>
                    </a:p>
                  </a:txBody>
                  <a:tcPr marL="9525" marR="9525" marT="9525" marB="0" anchor="ctr"/>
                </a:tc>
                <a:tc>
                  <a:txBody>
                    <a:bodyPr/>
                    <a:lstStyle/>
                    <a:p>
                      <a:pPr algn="ctr" fontAlgn="ctr"/>
                      <a:r>
                        <a:rPr lang="es-ES" sz="800" b="0" i="0" u="none" strike="noStrike" dirty="0">
                          <a:solidFill>
                            <a:srgbClr val="000000"/>
                          </a:solidFill>
                          <a:effectLst/>
                          <a:latin typeface="Arial" panose="020B0604020202020204" pitchFamily="34" charset="0"/>
                        </a:rPr>
                        <a:t>1-IDENTIFICAR Y PRIORIZAR PARA GESTIONAR LOS PROCESOS DE REASENTAMIENTOS QUE ESTÁN EN DAFT Y CAP, DE ACUERDO CON LA DISPONIBLIDAD PRESUPUESTAL Y CAPACIDAD OPERATIVA DE LA DIRECCIÓN DE REASENTAMIENTOS.</a:t>
                      </a:r>
                    </a:p>
                  </a:txBody>
                  <a:tcPr marL="9525" marR="9525" marT="9525" marB="0" anchor="ctr"/>
                </a:tc>
                <a:tc>
                  <a:txBody>
                    <a:bodyPr/>
                    <a:lstStyle/>
                    <a:p>
                      <a:pPr algn="ctr" fontAlgn="ctr"/>
                      <a:r>
                        <a:rPr lang="es-CO" sz="800" b="0" i="0" u="none" strike="noStrike">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800" b="0" i="0" u="none" strike="noStrike" dirty="0" smtClean="0">
                          <a:solidFill>
                            <a:srgbClr val="000000"/>
                          </a:solidFill>
                          <a:effectLst/>
                          <a:latin typeface="Arial" panose="020B0604020202020204" pitchFamily="34" charset="0"/>
                        </a:rPr>
                        <a:t>2022-03-16</a:t>
                      </a:r>
                    </a:p>
                    <a:p>
                      <a:pPr algn="ctr" fontAlgn="ctr"/>
                      <a:r>
                        <a:rPr lang="es-ES" sz="800" b="0" i="0" u="none" strike="noStrike" dirty="0" smtClean="0">
                          <a:solidFill>
                            <a:srgbClr val="000000"/>
                          </a:solidFill>
                          <a:effectLst/>
                          <a:latin typeface="Arial" panose="020B0604020202020204" pitchFamily="34" charset="0"/>
                        </a:rPr>
                        <a:t>a</a:t>
                      </a:r>
                      <a:endParaRPr lang="es-CO" sz="800" b="0" i="0" u="none" strike="noStrike" dirty="0" smtClean="0">
                        <a:solidFill>
                          <a:srgbClr val="000000"/>
                        </a:solidFill>
                        <a:effectLst/>
                        <a:latin typeface="Arial" panose="020B0604020202020204" pitchFamily="34" charset="0"/>
                      </a:endParaRPr>
                    </a:p>
                    <a:p>
                      <a:pPr algn="ctr" fontAlgn="ctr"/>
                      <a:r>
                        <a:rPr lang="es-CO" sz="800" b="0" i="0" u="none" strike="noStrike" dirty="0" smtClean="0">
                          <a:solidFill>
                            <a:srgbClr val="000000"/>
                          </a:solidFill>
                          <a:effectLst/>
                          <a:latin typeface="Arial" panose="020B0604020202020204" pitchFamily="34" charset="0"/>
                        </a:rPr>
                        <a:t>2023-03-15</a:t>
                      </a:r>
                      <a:endParaRPr lang="es-CO" sz="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800" b="0" i="0" u="none" strike="noStrike" dirty="0" smtClean="0">
                          <a:solidFill>
                            <a:srgbClr val="000000"/>
                          </a:solidFill>
                          <a:effectLst/>
                          <a:latin typeface="Arial" panose="020B0604020202020204" pitchFamily="34" charset="0"/>
                        </a:rPr>
                        <a:t> Identificó  priorizó y gestionó 12 casos que aporto para el cumpliendo la acción  sin embargo  con relación a la efectividad se recomendó hacer seguimiento a los casos del hallazgo  para el presente seguimiento aportó el estado de 19 identificadores de acuerdo con </a:t>
                      </a:r>
                      <a:endParaRPr lang="es-CO" sz="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357689860"/>
                  </a:ext>
                </a:extLst>
              </a:tr>
              <a:tr h="1282407">
                <a:tc>
                  <a:txBody>
                    <a:bodyPr/>
                    <a:lstStyle/>
                    <a:p>
                      <a:pPr algn="ctr" fontAlgn="ctr"/>
                      <a:r>
                        <a:rPr lang="es-CO" sz="800" b="0" i="0" u="none" strike="noStrike">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800" b="0" i="0" u="none" strike="noStrike">
                          <a:solidFill>
                            <a:srgbClr val="000000"/>
                          </a:solidFill>
                          <a:effectLst/>
                          <a:latin typeface="Arial" panose="020B0604020202020204" pitchFamily="34" charset="0"/>
                        </a:rPr>
                        <a:t>50</a:t>
                      </a:r>
                    </a:p>
                  </a:txBody>
                  <a:tcPr marL="9525" marR="9525" marT="9525" marB="0" anchor="ctr"/>
                </a:tc>
                <a:tc>
                  <a:txBody>
                    <a:bodyPr/>
                    <a:lstStyle/>
                    <a:p>
                      <a:pPr algn="ctr" fontAlgn="ctr"/>
                      <a:r>
                        <a:rPr lang="es-CO" sz="800" b="0" i="0" u="none" strike="noStrike">
                          <a:solidFill>
                            <a:srgbClr val="000000"/>
                          </a:solidFill>
                          <a:effectLst/>
                          <a:latin typeface="Arial" panose="020B0604020202020204" pitchFamily="34" charset="0"/>
                        </a:rPr>
                        <a:t>3.3.10</a:t>
                      </a:r>
                    </a:p>
                  </a:txBody>
                  <a:tcPr marL="9525" marR="9525" marT="9525" marB="0" anchor="ctr"/>
                </a:tc>
                <a:tc>
                  <a:txBody>
                    <a:bodyPr/>
                    <a:lstStyle/>
                    <a:p>
                      <a:pPr algn="ctr" fontAlgn="ctr"/>
                      <a:r>
                        <a:rPr lang="es-ES" sz="800" b="0" i="0" u="none" strike="noStrike" dirty="0">
                          <a:solidFill>
                            <a:srgbClr val="000000"/>
                          </a:solidFill>
                          <a:effectLst/>
                          <a:latin typeface="Arial" panose="020B0604020202020204" pitchFamily="34" charset="0"/>
                        </a:rPr>
                        <a:t>HALLAZGO ADMINISTRATIVO CON PRESUNTA INCIDENCIA DISCIPLINARIA POR TENER INACTIVOS $14.328.685.043 DEL VALOR TOTAL DE LOS RECURSOS DEPOSITADOS EN CUENTAS DE AHORRO PROGRAMADO CAP Y DEPÓSITOS A FAVOR DE TERCEROS DAFT, PARA ATENDER LAS RESOLUCIONES DE VUR Y DE ADQUISICIÓN PREDIAL EXPEDIDAS EN LOS AÑOS 2014 Y 2015 SOBRE LOS CUALES SE DEPOSITÓ EL 100% DEL VALOR ASIGNADO Y NO SE HA EFECTUADO NINGÚN GIRO CON OCASIÓN A LA GESTIÓN REALIZADA A DICIEMBRE 31 DE 2021</a:t>
                      </a:r>
                    </a:p>
                  </a:txBody>
                  <a:tcPr marL="9525" marR="9525" marT="9525" marB="0" anchor="ctr"/>
                </a:tc>
                <a:tc>
                  <a:txBody>
                    <a:bodyPr/>
                    <a:lstStyle/>
                    <a:p>
                      <a:pPr algn="ctr" fontAlgn="ctr"/>
                      <a:r>
                        <a:rPr lang="es-ES" sz="800" b="0" i="0" u="none" strike="noStrike" dirty="0">
                          <a:solidFill>
                            <a:srgbClr val="000000"/>
                          </a:solidFill>
                          <a:effectLst/>
                          <a:latin typeface="Arial" panose="020B0604020202020204" pitchFamily="34" charset="0"/>
                        </a:rPr>
                        <a:t>1-IDENTIFICAR Y PRIORIZAR PARA GESTIONAR LOS PROCESOS DE REASENTAMIENTOS QUE ESTÁN EN DAFT Y CAP, DE ACUERDO CON LA DISPONIBLIDAD PRESUPUESTAL Y CAPACIDAD OPERATIVA DE LA DIRECCIÓN DE REASENTAMIENTOS</a:t>
                      </a:r>
                    </a:p>
                  </a:txBody>
                  <a:tcPr marL="9525" marR="9525" marT="9525" marB="0" anchor="ctr"/>
                </a:tc>
                <a:tc>
                  <a:txBody>
                    <a:bodyPr/>
                    <a:lstStyle/>
                    <a:p>
                      <a:pPr algn="ctr" fontAlgn="ctr"/>
                      <a:r>
                        <a:rPr lang="es-CO" sz="800" b="0" i="0" u="none" strike="noStrike">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800" b="0" i="0" u="none" strike="noStrike" dirty="0" smtClean="0">
                          <a:solidFill>
                            <a:srgbClr val="000000"/>
                          </a:solidFill>
                          <a:effectLst/>
                          <a:latin typeface="Arial" panose="020B0604020202020204" pitchFamily="34" charset="0"/>
                        </a:rPr>
                        <a:t>2022-03-16</a:t>
                      </a:r>
                    </a:p>
                    <a:p>
                      <a:pPr algn="ctr" fontAlgn="ctr"/>
                      <a:r>
                        <a:rPr lang="es-ES" sz="800" b="0" i="0" u="none" strike="noStrike" dirty="0" smtClean="0">
                          <a:solidFill>
                            <a:srgbClr val="000000"/>
                          </a:solidFill>
                          <a:effectLst/>
                          <a:latin typeface="Arial" panose="020B0604020202020204" pitchFamily="34" charset="0"/>
                        </a:rPr>
                        <a:t>a</a:t>
                      </a:r>
                      <a:endParaRPr lang="es-CO" sz="800" b="0" i="0" u="none" strike="noStrike" dirty="0" smtClean="0">
                        <a:solidFill>
                          <a:srgbClr val="000000"/>
                        </a:solidFill>
                        <a:effectLst/>
                        <a:latin typeface="Arial" panose="020B0604020202020204" pitchFamily="34" charset="0"/>
                      </a:endParaRPr>
                    </a:p>
                    <a:p>
                      <a:pPr algn="ctr" fontAlgn="ctr"/>
                      <a:r>
                        <a:rPr lang="es-CO" sz="800" b="0" i="0" u="none" strike="noStrike" dirty="0" smtClean="0">
                          <a:solidFill>
                            <a:srgbClr val="000000"/>
                          </a:solidFill>
                          <a:effectLst/>
                          <a:latin typeface="Arial" panose="020B0604020202020204" pitchFamily="34" charset="0"/>
                        </a:rPr>
                        <a:t>2023-03-15</a:t>
                      </a:r>
                      <a:endParaRPr lang="es-CO" sz="800" b="0" i="0" u="none" strike="noStrike" dirty="0">
                        <a:solidFill>
                          <a:srgbClr val="000000"/>
                        </a:solidFill>
                        <a:effectLst/>
                        <a:latin typeface="Arial" panose="020B0604020202020204" pitchFamily="34" charset="0"/>
                      </a:endParaRPr>
                    </a:p>
                  </a:txBody>
                  <a:tcPr marL="9525" marR="9525" marT="9525" marB="0" anchor="ctr"/>
                </a:tc>
                <a:tc rowSpan="2">
                  <a:txBody>
                    <a:bodyPr/>
                    <a:lstStyle/>
                    <a:p>
                      <a:pPr algn="ctr" fontAlgn="ctr"/>
                      <a:r>
                        <a:rPr lang="es-ES" sz="800" b="0" i="0" u="none" strike="noStrike" dirty="0" smtClean="0">
                          <a:solidFill>
                            <a:srgbClr val="000000"/>
                          </a:solidFill>
                          <a:effectLst/>
                          <a:latin typeface="Arial" panose="020B0604020202020204" pitchFamily="34" charset="0"/>
                        </a:rPr>
                        <a:t> Se ha ejecutado un total de dispersiones por valor de $6 838 735 039  que corresponde al 48% del hallazgo lo que se describe en el informe aportado por el Proceso de Reasentamientos. </a:t>
                      </a:r>
                      <a:endParaRPr lang="es-CO" sz="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520327005"/>
                  </a:ext>
                </a:extLst>
              </a:tr>
              <a:tr h="1309003">
                <a:tc>
                  <a:txBody>
                    <a:bodyPr/>
                    <a:lstStyle/>
                    <a:p>
                      <a:pPr algn="ctr" fontAlgn="ctr"/>
                      <a:r>
                        <a:rPr lang="es-CO" sz="800" b="0" i="0" u="none" strike="noStrike" dirty="0">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800" b="0" i="0" u="none" strike="noStrike" dirty="0">
                          <a:solidFill>
                            <a:srgbClr val="000000"/>
                          </a:solidFill>
                          <a:effectLst/>
                          <a:latin typeface="Arial" panose="020B0604020202020204" pitchFamily="34" charset="0"/>
                        </a:rPr>
                        <a:t>50</a:t>
                      </a:r>
                    </a:p>
                  </a:txBody>
                  <a:tcPr marL="9525" marR="9525" marT="9525" marB="0" anchor="ctr"/>
                </a:tc>
                <a:tc>
                  <a:txBody>
                    <a:bodyPr/>
                    <a:lstStyle/>
                    <a:p>
                      <a:pPr algn="ctr" fontAlgn="ctr"/>
                      <a:r>
                        <a:rPr lang="es-CO" sz="800" b="0" i="0" u="none" strike="noStrike" dirty="0">
                          <a:solidFill>
                            <a:srgbClr val="000000"/>
                          </a:solidFill>
                          <a:effectLst/>
                          <a:latin typeface="Arial" panose="020B0604020202020204" pitchFamily="34" charset="0"/>
                        </a:rPr>
                        <a:t>3.3.3</a:t>
                      </a:r>
                    </a:p>
                  </a:txBody>
                  <a:tcPr marL="9525" marR="9525" marT="9525" marB="0" anchor="ctr"/>
                </a:tc>
                <a:tc>
                  <a:txBody>
                    <a:bodyPr/>
                    <a:lstStyle/>
                    <a:p>
                      <a:pPr algn="ctr" fontAlgn="ctr"/>
                      <a:r>
                        <a:rPr lang="es-ES" sz="800" b="0" i="0" u="none" strike="noStrike" dirty="0">
                          <a:solidFill>
                            <a:srgbClr val="000000"/>
                          </a:solidFill>
                          <a:effectLst/>
                          <a:latin typeface="Arial" panose="020B0604020202020204" pitchFamily="34" charset="0"/>
                        </a:rPr>
                        <a:t>HALLAZGO ADMINISTRATIVO CON PRESUNTA INCIDENCIA DISCIPLINARIA POR BAJA E INOPORTUNA EJECUCIÓN DE LOS RECURSOS COMPROMETIDOS PARA LA REUBICACIÓN DEFINITIVA DE LOS HOGARES</a:t>
                      </a:r>
                    </a:p>
                  </a:txBody>
                  <a:tcPr marL="9525" marR="9525" marT="9525" marB="0" anchor="ctr"/>
                </a:tc>
                <a:tc>
                  <a:txBody>
                    <a:bodyPr/>
                    <a:lstStyle/>
                    <a:p>
                      <a:pPr algn="ctr" fontAlgn="ctr"/>
                      <a:r>
                        <a:rPr lang="es-ES" sz="800" b="0" i="0" u="none" strike="noStrike" dirty="0">
                          <a:solidFill>
                            <a:srgbClr val="000000"/>
                          </a:solidFill>
                          <a:effectLst/>
                          <a:latin typeface="Arial" panose="020B0604020202020204" pitchFamily="34" charset="0"/>
                        </a:rPr>
                        <a:t>1-IDENTIFICAR Y PRIORIZAR PARA GESTIONAR LOS PROCESOS DE REASENTAMIENTOS QUE ESTÁN EN DAFT Y CAP, DE ACUERDO CON LA DISPONIBLIDAD PRESUPUESTAL Y CAPACIDAD OPERATIVA DE LA DIRECCIÓN DE </a:t>
                      </a:r>
                      <a:r>
                        <a:rPr lang="es-ES" sz="800" b="0" i="0" u="none" strike="noStrike" dirty="0" smtClean="0">
                          <a:solidFill>
                            <a:srgbClr val="000000"/>
                          </a:solidFill>
                          <a:effectLst/>
                          <a:latin typeface="Arial" panose="020B0604020202020204" pitchFamily="34" charset="0"/>
                        </a:rPr>
                        <a:t>REASENTAMIENTOS</a:t>
                      </a:r>
                      <a:endParaRPr lang="es-ES" sz="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CO" sz="800" b="0" i="0" u="none" strike="noStrike" dirty="0">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800" b="0" i="0" u="none" strike="noStrike" dirty="0" smtClean="0">
                          <a:solidFill>
                            <a:srgbClr val="000000"/>
                          </a:solidFill>
                          <a:effectLst/>
                          <a:latin typeface="Arial" panose="020B0604020202020204" pitchFamily="34" charset="0"/>
                        </a:rPr>
                        <a:t>2022-03-16</a:t>
                      </a:r>
                    </a:p>
                    <a:p>
                      <a:pPr algn="ctr" fontAlgn="ctr"/>
                      <a:r>
                        <a:rPr lang="es-ES" sz="800" b="0" i="0" u="none" strike="noStrike" dirty="0" smtClean="0">
                          <a:solidFill>
                            <a:srgbClr val="000000"/>
                          </a:solidFill>
                          <a:effectLst/>
                          <a:latin typeface="Arial" panose="020B0604020202020204" pitchFamily="34" charset="0"/>
                        </a:rPr>
                        <a:t>a</a:t>
                      </a:r>
                      <a:endParaRPr lang="es-CO" sz="800" b="0" i="0" u="none" strike="noStrike" dirty="0" smtClean="0">
                        <a:solidFill>
                          <a:srgbClr val="000000"/>
                        </a:solidFill>
                        <a:effectLst/>
                        <a:latin typeface="Arial" panose="020B0604020202020204" pitchFamily="34" charset="0"/>
                      </a:endParaRPr>
                    </a:p>
                    <a:p>
                      <a:pPr algn="ctr" fontAlgn="ctr"/>
                      <a:r>
                        <a:rPr lang="es-CO" sz="800" b="0" i="0" u="none" strike="noStrike" dirty="0" smtClean="0">
                          <a:solidFill>
                            <a:srgbClr val="000000"/>
                          </a:solidFill>
                          <a:effectLst/>
                          <a:latin typeface="Arial" panose="020B0604020202020204" pitchFamily="34" charset="0"/>
                        </a:rPr>
                        <a:t>2023-03-15</a:t>
                      </a:r>
                      <a:endParaRPr lang="es-CO" sz="800" b="0" i="0" u="none" strike="noStrike" dirty="0">
                        <a:solidFill>
                          <a:srgbClr val="000000"/>
                        </a:solidFill>
                        <a:effectLst/>
                        <a:latin typeface="Arial" panose="020B0604020202020204" pitchFamily="34" charset="0"/>
                      </a:endParaRPr>
                    </a:p>
                  </a:txBody>
                  <a:tcPr marL="9525" marR="9525" marT="9525" marB="0" anchor="ctr"/>
                </a:tc>
                <a:tc vMerge="1">
                  <a:txBody>
                    <a:bodyPr/>
                    <a:lstStyle/>
                    <a:p>
                      <a:pPr algn="ctr" fontAlgn="ctr"/>
                      <a:endParaRPr lang="es-CO" sz="9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570979392"/>
                  </a:ext>
                </a:extLst>
              </a:tr>
            </a:tbl>
          </a:graphicData>
        </a:graphic>
      </p:graphicFrame>
      <p:sp>
        <p:nvSpPr>
          <p:cNvPr id="5" name="Rectángulo 4"/>
          <p:cNvSpPr/>
          <p:nvPr/>
        </p:nvSpPr>
        <p:spPr>
          <a:xfrm>
            <a:off x="292608" y="808360"/>
            <a:ext cx="9470136" cy="369332"/>
          </a:xfrm>
          <a:prstGeom prst="rect">
            <a:avLst/>
          </a:prstGeom>
        </p:spPr>
        <p:txBody>
          <a:bodyPr wrap="square">
            <a:spAutoFit/>
          </a:bodyPr>
          <a:lstStyle/>
          <a:p>
            <a:r>
              <a:rPr lang="es-ES" b="1" dirty="0">
                <a:solidFill>
                  <a:schemeClr val="accent6">
                    <a:lumMod val="75000"/>
                  </a:schemeClr>
                </a:solidFill>
              </a:rPr>
              <a:t>GESTIONAR LOS PROCESOS DE REASENTAMIENTOS QUE ESTÁN EN </a:t>
            </a:r>
            <a:r>
              <a:rPr lang="es-ES" b="1" u="sng" dirty="0">
                <a:solidFill>
                  <a:schemeClr val="accent6">
                    <a:lumMod val="75000"/>
                  </a:schemeClr>
                </a:solidFill>
              </a:rPr>
              <a:t>DAFT Y CAP</a:t>
            </a:r>
            <a:endParaRPr lang="es-CO" b="1" u="sng" dirty="0">
              <a:solidFill>
                <a:schemeClr val="accent6">
                  <a:lumMod val="75000"/>
                </a:schemeClr>
              </a:solidFill>
            </a:endParaRPr>
          </a:p>
        </p:txBody>
      </p:sp>
    </p:spTree>
    <p:extLst>
      <p:ext uri="{BB962C8B-B14F-4D97-AF65-F5344CB8AC3E}">
        <p14:creationId xmlns:p14="http://schemas.microsoft.com/office/powerpoint/2010/main" val="21558832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ítulo 1">
            <a:extLst>
              <a:ext uri="{FF2B5EF4-FFF2-40B4-BE49-F238E27FC236}">
                <a16:creationId xmlns:a16="http://schemas.microsoft.com/office/drawing/2014/main" id="{F3DDDBC4-EC9C-0DCE-281F-EE147A5AB108}"/>
              </a:ext>
            </a:extLst>
          </p:cNvPr>
          <p:cNvSpPr txBox="1">
            <a:spLocks/>
          </p:cNvSpPr>
          <p:nvPr/>
        </p:nvSpPr>
        <p:spPr>
          <a:xfrm>
            <a:off x="-246888" y="-17462"/>
            <a:ext cx="12192000" cy="76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s-MX" sz="3000" b="1" dirty="0" smtClean="0">
                <a:solidFill>
                  <a:schemeClr val="tx1"/>
                </a:solidFill>
                <a:latin typeface="+mn-lt"/>
              </a:rPr>
              <a:t>Alertas frente acciones Cumplidas Inefectivas / Incumplidas</a:t>
            </a:r>
            <a:endParaRPr lang="es-MX" sz="3000" b="1" dirty="0">
              <a:solidFill>
                <a:schemeClr val="tx1"/>
              </a:solidFill>
              <a:latin typeface="+mn-lt"/>
            </a:endParaRPr>
          </a:p>
        </p:txBody>
      </p:sp>
      <p:graphicFrame>
        <p:nvGraphicFramePr>
          <p:cNvPr id="6" name="Tabla 5"/>
          <p:cNvGraphicFramePr>
            <a:graphicFrameLocks noGrp="1"/>
          </p:cNvGraphicFramePr>
          <p:nvPr>
            <p:extLst>
              <p:ext uri="{D42A27DB-BD31-4B8C-83A1-F6EECF244321}">
                <p14:modId xmlns:p14="http://schemas.microsoft.com/office/powerpoint/2010/main" val="3221973800"/>
              </p:ext>
            </p:extLst>
          </p:nvPr>
        </p:nvGraphicFramePr>
        <p:xfrm>
          <a:off x="292607" y="1515212"/>
          <a:ext cx="11652505" cy="4140607"/>
        </p:xfrm>
        <a:graphic>
          <a:graphicData uri="http://schemas.openxmlformats.org/drawingml/2006/table">
            <a:tbl>
              <a:tblPr>
                <a:tableStyleId>{FABFCF23-3B69-468F-B69F-88F6DE6A72F2}</a:tableStyleId>
              </a:tblPr>
              <a:tblGrid>
                <a:gridCol w="365760">
                  <a:extLst>
                    <a:ext uri="{9D8B030D-6E8A-4147-A177-3AD203B41FA5}">
                      <a16:colId xmlns:a16="http://schemas.microsoft.com/office/drawing/2014/main" val="3418392774"/>
                    </a:ext>
                  </a:extLst>
                </a:gridCol>
                <a:gridCol w="338328">
                  <a:extLst>
                    <a:ext uri="{9D8B030D-6E8A-4147-A177-3AD203B41FA5}">
                      <a16:colId xmlns:a16="http://schemas.microsoft.com/office/drawing/2014/main" val="4161344555"/>
                    </a:ext>
                  </a:extLst>
                </a:gridCol>
                <a:gridCol w="594360">
                  <a:extLst>
                    <a:ext uri="{9D8B030D-6E8A-4147-A177-3AD203B41FA5}">
                      <a16:colId xmlns:a16="http://schemas.microsoft.com/office/drawing/2014/main" val="1776319072"/>
                    </a:ext>
                  </a:extLst>
                </a:gridCol>
                <a:gridCol w="2606040">
                  <a:extLst>
                    <a:ext uri="{9D8B030D-6E8A-4147-A177-3AD203B41FA5}">
                      <a16:colId xmlns:a16="http://schemas.microsoft.com/office/drawing/2014/main" val="821715307"/>
                    </a:ext>
                  </a:extLst>
                </a:gridCol>
                <a:gridCol w="2862072">
                  <a:extLst>
                    <a:ext uri="{9D8B030D-6E8A-4147-A177-3AD203B41FA5}">
                      <a16:colId xmlns:a16="http://schemas.microsoft.com/office/drawing/2014/main" val="2190591864"/>
                    </a:ext>
                  </a:extLst>
                </a:gridCol>
                <a:gridCol w="859536">
                  <a:extLst>
                    <a:ext uri="{9D8B030D-6E8A-4147-A177-3AD203B41FA5}">
                      <a16:colId xmlns:a16="http://schemas.microsoft.com/office/drawing/2014/main" val="715306802"/>
                    </a:ext>
                  </a:extLst>
                </a:gridCol>
                <a:gridCol w="786384">
                  <a:extLst>
                    <a:ext uri="{9D8B030D-6E8A-4147-A177-3AD203B41FA5}">
                      <a16:colId xmlns:a16="http://schemas.microsoft.com/office/drawing/2014/main" val="3675793551"/>
                    </a:ext>
                  </a:extLst>
                </a:gridCol>
                <a:gridCol w="3240025">
                  <a:extLst>
                    <a:ext uri="{9D8B030D-6E8A-4147-A177-3AD203B41FA5}">
                      <a16:colId xmlns:a16="http://schemas.microsoft.com/office/drawing/2014/main" val="3149541992"/>
                    </a:ext>
                  </a:extLst>
                </a:gridCol>
              </a:tblGrid>
              <a:tr h="304355">
                <a:tc>
                  <a:txBody>
                    <a:bodyPr/>
                    <a:lstStyle/>
                    <a:p>
                      <a:pPr algn="ctr" fontAlgn="ctr"/>
                      <a:r>
                        <a:rPr lang="es-ES" sz="1000" b="1" i="0" u="none" strike="noStrike" dirty="0" smtClean="0">
                          <a:solidFill>
                            <a:schemeClr val="dk1"/>
                          </a:solidFill>
                          <a:effectLst/>
                          <a:latin typeface="+mn-lt"/>
                        </a:rPr>
                        <a:t>VIG</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PAD</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HALLAZGO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ES" sz="1000" b="1" u="none" strike="noStrike" dirty="0" smtClean="0">
                          <a:effectLst/>
                        </a:rPr>
                        <a:t>DESCRIPCION </a:t>
                      </a:r>
                      <a:r>
                        <a:rPr lang="es-ES" sz="1000" b="1" u="none" strike="noStrike" dirty="0">
                          <a:effectLst/>
                        </a:rPr>
                        <a:t>DEL HALLAZGO</a:t>
                      </a:r>
                      <a:endParaRPr lang="es-ES"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ACCIÓN CORRECTIVA</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ÁREA RESPONSABLE</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FECHA </a:t>
                      </a:r>
                    </a:p>
                    <a:p>
                      <a:pPr algn="ctr" fontAlgn="ctr"/>
                      <a:r>
                        <a:rPr lang="es-CO" sz="1000" b="1" u="none" strike="noStrike" dirty="0" smtClean="0">
                          <a:effectLst/>
                        </a:rPr>
                        <a:t>INICIO –FIN</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RESULTADO SEGUIMIENTO CONTROL INTERNO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extLst>
                  <a:ext uri="{0D108BD9-81ED-4DB2-BD59-A6C34878D82A}">
                    <a16:rowId xmlns:a16="http://schemas.microsoft.com/office/drawing/2014/main" val="3352167759"/>
                  </a:ext>
                </a:extLst>
              </a:tr>
              <a:tr h="914797">
                <a:tc>
                  <a:txBody>
                    <a:bodyPr/>
                    <a:lstStyle/>
                    <a:p>
                      <a:pPr algn="ctr" fontAlgn="ctr"/>
                      <a:r>
                        <a:rPr lang="es-CO" sz="1000" b="0" i="0" u="none" strike="noStrike" dirty="0">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50</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3.1.1</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HALLAZGO ADMINISTRATIVO CON PRESUNTA INCIDENCIA DISCIPLINARIA POR NO CONTAR CON UN SISTEMA DE INFORMACIÓN ADECUADO, INTEGRAL, ACTUALIZADO Y ADOPTADO MEDIANTE ACTO ADMINISTRATIVO PARA EFECTUAR EL CONTROL Y SEGUIMIENTO DE CADA UNO DE LOS IDENTIFICADORES Y LA EJECUCIÓN DE CADA UNA DE LAS RESOLUCIONES VUR Y DE ADQUISICIÓN PREDIAL</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2-ACTUALIZAR LA BASE DE DATOS (ARCHIVO DE EXCEL) ENVIADO POR LA CONTRALORÍA CON LA INFORMACIÓN DE LOS PROCESOS DE </a:t>
                      </a:r>
                      <a:r>
                        <a:rPr lang="es-ES" sz="1000" b="1" i="0" u="sng" strike="noStrike" dirty="0">
                          <a:solidFill>
                            <a:schemeClr val="accent6">
                              <a:lumMod val="75000"/>
                            </a:schemeClr>
                          </a:solidFill>
                          <a:effectLst/>
                          <a:latin typeface="Arial" panose="020B0604020202020204" pitchFamily="34" charset="0"/>
                        </a:rPr>
                        <a:t>REUBICACIÓN DEFINITIVA Y ADQUISICIÓN PREDI</a:t>
                      </a:r>
                      <a:r>
                        <a:rPr lang="es-ES" sz="1000" b="0" i="0" u="none" strike="noStrike" dirty="0">
                          <a:solidFill>
                            <a:srgbClr val="000000"/>
                          </a:solidFill>
                          <a:effectLst/>
                          <a:latin typeface="Arial" panose="020B0604020202020204" pitchFamily="34" charset="0"/>
                        </a:rPr>
                        <a:t>AL, PARA LAS VIGENCIAS 2022 A 2020 CON LA INFORMACIÓN ACTUALIZADA CON CORTE AL MES INMEDIATAMENTE ANTERIOR A LA FECHA DE SOLICITUD DE INFORMACIÓN, Y FRENTE A LA ACTUALIZACIÓN DE LA INFORMACIÓN DE LAS VIGENCIAS 2014 AL 2019 DE ACUERDO CON LA DEMANDA Y DINÁMICAS DEL PROCESO DE REASENTAMIENTOS.</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2023-09-15</a:t>
                      </a:r>
                    </a:p>
                  </a:txBody>
                  <a:tcPr marL="9525" marR="9525" marT="9525" marB="0" anchor="ctr"/>
                </a:tc>
                <a:tc rowSpan="2">
                  <a:txBody>
                    <a:bodyPr/>
                    <a:lstStyle/>
                    <a:p>
                      <a:pPr marL="0" algn="ctr" defTabSz="457200" rtl="0" eaLnBrk="1" fontAlgn="ctr" latinLnBrk="0" hangingPunct="1"/>
                      <a:r>
                        <a:rPr lang="es-ES" sz="1000" u="none" strike="noStrike" kern="1200" dirty="0" smtClean="0">
                          <a:solidFill>
                            <a:schemeClr val="dk1"/>
                          </a:solidFill>
                          <a:effectLst/>
                          <a:latin typeface="+mn-lt"/>
                          <a:ea typeface="+mn-ea"/>
                          <a:cs typeface="+mn-cs"/>
                        </a:rPr>
                        <a:t> Se observa que el proceso trabaja en la actualización de la Bases de Datos (archivo en Excel) enviado por la Contraloría con la información de los procesos que tuvieron avance en la ejecución de las acciones  correspondiente a las vigencias 2014 a 2019  relacionados con la Reubicación Definitiva y la Adquisición Predial. </a:t>
                      </a:r>
                    </a:p>
                    <a:p>
                      <a:pPr marL="0" algn="ctr" defTabSz="457200" rtl="0" eaLnBrk="1" fontAlgn="ctr" latinLnBrk="0" hangingPunct="1"/>
                      <a:endParaRPr lang="es-ES" sz="1000" u="none" strike="noStrike" kern="1200" dirty="0" smtClean="0">
                        <a:solidFill>
                          <a:schemeClr val="dk1"/>
                        </a:solidFill>
                        <a:effectLst/>
                        <a:latin typeface="+mn-lt"/>
                        <a:ea typeface="+mn-ea"/>
                        <a:cs typeface="+mn-cs"/>
                      </a:endParaRPr>
                    </a:p>
                    <a:p>
                      <a:pPr marL="0" algn="ctr" defTabSz="457200" rtl="0" eaLnBrk="1" fontAlgn="ctr" latinLnBrk="0" hangingPunct="1"/>
                      <a:endParaRPr lang="es-ES" sz="1000" u="none" strike="noStrike" kern="1200" dirty="0" smtClean="0">
                        <a:solidFill>
                          <a:schemeClr val="dk1"/>
                        </a:solidFill>
                        <a:effectLst/>
                        <a:latin typeface="+mn-lt"/>
                        <a:ea typeface="+mn-ea"/>
                        <a:cs typeface="+mn-cs"/>
                      </a:endParaRPr>
                    </a:p>
                    <a:p>
                      <a:pPr marL="0" algn="ctr" defTabSz="457200" rtl="0" eaLnBrk="1" fontAlgn="ctr" latinLnBrk="0" hangingPunct="1"/>
                      <a:r>
                        <a:rPr lang="es-ES" sz="1000" u="none" strike="noStrike" kern="1200" dirty="0" smtClean="0">
                          <a:solidFill>
                            <a:schemeClr val="dk1"/>
                          </a:solidFill>
                          <a:effectLst/>
                          <a:latin typeface="+mn-lt"/>
                          <a:ea typeface="+mn-ea"/>
                          <a:cs typeface="+mn-cs"/>
                        </a:rPr>
                        <a:t>Se debe establecer el porcentaje de avance de la acción  teniendo en cuenta que la evidencia planteada únicamente habla del archivo  pero no podemos determinar el porcentaje de avance ya que no es claro el proceso  lo calcula. Estado: En Progreso Tipo Calificación: En Curso % de Avance: 50</a:t>
                      </a:r>
                      <a:endParaRPr lang="es-ES" sz="1000" u="none" strike="noStrike" kern="1200" dirty="0">
                        <a:solidFill>
                          <a:schemeClr val="dk1"/>
                        </a:solidFill>
                        <a:effectLst/>
                        <a:latin typeface="+mn-lt"/>
                        <a:ea typeface="+mn-ea"/>
                        <a:cs typeface="+mn-cs"/>
                      </a:endParaRPr>
                    </a:p>
                  </a:txBody>
                  <a:tcPr marL="6757" marR="6757" marT="6757" marB="0" anchor="ctr"/>
                </a:tc>
                <a:extLst>
                  <a:ext uri="{0D108BD9-81ED-4DB2-BD59-A6C34878D82A}">
                    <a16:rowId xmlns:a16="http://schemas.microsoft.com/office/drawing/2014/main" val="3137569084"/>
                  </a:ext>
                </a:extLst>
              </a:tr>
              <a:tr h="1309003">
                <a:tc>
                  <a:txBody>
                    <a:bodyPr/>
                    <a:lstStyle/>
                    <a:p>
                      <a:pPr algn="ctr" fontAlgn="ctr"/>
                      <a:r>
                        <a:rPr lang="es-CO" sz="1000" b="0" i="0" u="none" strike="noStrike">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50</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3.1.2</a:t>
                      </a:r>
                    </a:p>
                  </a:txBody>
                  <a:tcPr marL="9525" marR="9525" marT="9525" marB="0" anchor="ctr"/>
                </a:tc>
                <a:tc>
                  <a:txBody>
                    <a:bodyPr/>
                    <a:lstStyle/>
                    <a:p>
                      <a:pPr algn="ctr" fontAlgn="ctr"/>
                      <a:r>
                        <a:rPr lang="es-ES" sz="1000" b="0" i="0" u="none" strike="noStrike">
                          <a:solidFill>
                            <a:srgbClr val="000000"/>
                          </a:solidFill>
                          <a:effectLst/>
                          <a:latin typeface="Arial" panose="020B0604020202020204" pitchFamily="34" charset="0"/>
                        </a:rPr>
                        <a:t>HALLAZGO ADMINISTRATIVO CON PRESUNTA INCIDENCIA DISCIPLINARIA POR NO CONTAR CON UN SISTEMA DE INFORMACIÓN ADECUADO, INTEGRAL, ACTUALIZADO Y ADOPTADO MEDIANTE ACTO ADMINISTRATIVO PARA EFECTUAR EL CONTROL Y SEGUIMIENTO DE CADA UNO DE LOS IDENTIFICADORES Y LA EJECUCIÓN DE CADA UNA DE LAS RESOLUCIONES ASIGNACIÓN DE AYUDAS PARA LA RELOCALIZACIÓN TRANSITORIA</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1-ACTUALIZAR Y COMPLEMENTAR LA BASE DE DATOS (ARCHIVO DE EXCEL) ENVIADO POR LA CONTRALORÍA CON LA INFORMACIÓN DE LOS PROCESOS DE </a:t>
                      </a:r>
                      <a:r>
                        <a:rPr lang="es-ES" sz="1000" b="1" i="0" u="sng" strike="noStrike" dirty="0">
                          <a:solidFill>
                            <a:schemeClr val="accent6">
                              <a:lumMod val="75000"/>
                            </a:schemeClr>
                          </a:solidFill>
                          <a:effectLst/>
                          <a:latin typeface="Arial" panose="020B0604020202020204" pitchFamily="34" charset="0"/>
                        </a:rPr>
                        <a:t>RELOCALIZACIÓN DE LOS ÚLTIMOS CINCO (5) AÑOS</a:t>
                      </a:r>
                      <a:r>
                        <a:rPr lang="es-ES" sz="1000" b="0" i="0" u="none" strike="noStrike" dirty="0">
                          <a:solidFill>
                            <a:srgbClr val="000000"/>
                          </a:solidFill>
                          <a:effectLst/>
                          <a:latin typeface="Arial" panose="020B0604020202020204" pitchFamily="34" charset="0"/>
                        </a:rPr>
                        <a:t>, A PARTIR DEL 2022, DE ACUERDO CON LAS DINÁMICAS DEL PROCESO DE REASENTAMIENTOS.</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2023-09-15</a:t>
                      </a:r>
                    </a:p>
                  </a:txBody>
                  <a:tcPr marL="9525" marR="9525" marT="9525" marB="0" anchor="ctr"/>
                </a:tc>
                <a:tc vMerge="1">
                  <a:txBody>
                    <a:bodyPr/>
                    <a:lstStyle/>
                    <a:p>
                      <a:pPr marL="0" algn="ctr" defTabSz="457200" rtl="0" eaLnBrk="1" fontAlgn="ctr" latinLnBrk="0" hangingPunct="1"/>
                      <a:endParaRPr lang="es-ES" sz="1000" u="none" strike="noStrike" kern="1200" dirty="0">
                        <a:solidFill>
                          <a:schemeClr val="dk1"/>
                        </a:solidFill>
                        <a:effectLst/>
                        <a:latin typeface="+mn-lt"/>
                        <a:ea typeface="+mn-ea"/>
                        <a:cs typeface="+mn-cs"/>
                      </a:endParaRPr>
                    </a:p>
                  </a:txBody>
                  <a:tcPr marL="6757" marR="6757" marT="6757" marB="0" anchor="ctr"/>
                </a:tc>
                <a:extLst>
                  <a:ext uri="{0D108BD9-81ED-4DB2-BD59-A6C34878D82A}">
                    <a16:rowId xmlns:a16="http://schemas.microsoft.com/office/drawing/2014/main" val="3520327005"/>
                  </a:ext>
                </a:extLst>
              </a:tr>
            </a:tbl>
          </a:graphicData>
        </a:graphic>
      </p:graphicFrame>
      <p:sp>
        <p:nvSpPr>
          <p:cNvPr id="4" name="Rectángulo 3"/>
          <p:cNvSpPr/>
          <p:nvPr/>
        </p:nvSpPr>
        <p:spPr>
          <a:xfrm>
            <a:off x="213360" y="936767"/>
            <a:ext cx="9470136" cy="369332"/>
          </a:xfrm>
          <a:prstGeom prst="rect">
            <a:avLst/>
          </a:prstGeom>
        </p:spPr>
        <p:txBody>
          <a:bodyPr wrap="square">
            <a:spAutoFit/>
          </a:bodyPr>
          <a:lstStyle/>
          <a:p>
            <a:r>
              <a:rPr lang="es-ES" b="1" dirty="0">
                <a:solidFill>
                  <a:schemeClr val="accent6">
                    <a:lumMod val="75000"/>
                  </a:schemeClr>
                </a:solidFill>
              </a:rPr>
              <a:t>2-ACTUALIZAR LA BASE DE DATOS (ARCHIVO DE EXCEL) ENVIADO POR LA CONTRALORÍA </a:t>
            </a:r>
            <a:endParaRPr lang="es-CO" b="1" dirty="0">
              <a:solidFill>
                <a:schemeClr val="accent6">
                  <a:lumMod val="75000"/>
                </a:schemeClr>
              </a:solidFill>
            </a:endParaRPr>
          </a:p>
        </p:txBody>
      </p:sp>
    </p:spTree>
    <p:extLst>
      <p:ext uri="{BB962C8B-B14F-4D97-AF65-F5344CB8AC3E}">
        <p14:creationId xmlns:p14="http://schemas.microsoft.com/office/powerpoint/2010/main" val="3453201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ítulo 1">
            <a:extLst>
              <a:ext uri="{FF2B5EF4-FFF2-40B4-BE49-F238E27FC236}">
                <a16:creationId xmlns:a16="http://schemas.microsoft.com/office/drawing/2014/main" id="{F3DDDBC4-EC9C-0DCE-281F-EE147A5AB108}"/>
              </a:ext>
            </a:extLst>
          </p:cNvPr>
          <p:cNvSpPr txBox="1">
            <a:spLocks/>
          </p:cNvSpPr>
          <p:nvPr/>
        </p:nvSpPr>
        <p:spPr>
          <a:xfrm>
            <a:off x="-246888" y="-17462"/>
            <a:ext cx="12192000" cy="76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s-MX" sz="3000" b="1" dirty="0" smtClean="0">
                <a:solidFill>
                  <a:schemeClr val="tx1"/>
                </a:solidFill>
                <a:latin typeface="+mn-lt"/>
              </a:rPr>
              <a:t>Alertas frente acciones Cumplidas Inefectivas / Incumplidas</a:t>
            </a:r>
            <a:endParaRPr lang="es-MX" sz="3000" b="1" dirty="0">
              <a:solidFill>
                <a:schemeClr val="tx1"/>
              </a:solidFill>
              <a:latin typeface="+mn-lt"/>
            </a:endParaRPr>
          </a:p>
        </p:txBody>
      </p:sp>
      <p:graphicFrame>
        <p:nvGraphicFramePr>
          <p:cNvPr id="6" name="Tabla 5"/>
          <p:cNvGraphicFramePr>
            <a:graphicFrameLocks noGrp="1"/>
          </p:cNvGraphicFramePr>
          <p:nvPr>
            <p:extLst>
              <p:ext uri="{D42A27DB-BD31-4B8C-83A1-F6EECF244321}">
                <p14:modId xmlns:p14="http://schemas.microsoft.com/office/powerpoint/2010/main" val="2386174011"/>
              </p:ext>
            </p:extLst>
          </p:nvPr>
        </p:nvGraphicFramePr>
        <p:xfrm>
          <a:off x="213360" y="1120429"/>
          <a:ext cx="11731752" cy="5606601"/>
        </p:xfrm>
        <a:graphic>
          <a:graphicData uri="http://schemas.openxmlformats.org/drawingml/2006/table">
            <a:tbl>
              <a:tblPr>
                <a:tableStyleId>{FABFCF23-3B69-468F-B69F-88F6DE6A72F2}</a:tableStyleId>
              </a:tblPr>
              <a:tblGrid>
                <a:gridCol w="368247">
                  <a:extLst>
                    <a:ext uri="{9D8B030D-6E8A-4147-A177-3AD203B41FA5}">
                      <a16:colId xmlns:a16="http://schemas.microsoft.com/office/drawing/2014/main" val="3418392774"/>
                    </a:ext>
                  </a:extLst>
                </a:gridCol>
                <a:gridCol w="340629">
                  <a:extLst>
                    <a:ext uri="{9D8B030D-6E8A-4147-A177-3AD203B41FA5}">
                      <a16:colId xmlns:a16="http://schemas.microsoft.com/office/drawing/2014/main" val="4161344555"/>
                    </a:ext>
                  </a:extLst>
                </a:gridCol>
                <a:gridCol w="652564">
                  <a:extLst>
                    <a:ext uri="{9D8B030D-6E8A-4147-A177-3AD203B41FA5}">
                      <a16:colId xmlns:a16="http://schemas.microsoft.com/office/drawing/2014/main" val="1776319072"/>
                    </a:ext>
                  </a:extLst>
                </a:gridCol>
                <a:gridCol w="2569601">
                  <a:extLst>
                    <a:ext uri="{9D8B030D-6E8A-4147-A177-3AD203B41FA5}">
                      <a16:colId xmlns:a16="http://schemas.microsoft.com/office/drawing/2014/main" val="821715307"/>
                    </a:ext>
                  </a:extLst>
                </a:gridCol>
                <a:gridCol w="2881537">
                  <a:extLst>
                    <a:ext uri="{9D8B030D-6E8A-4147-A177-3AD203B41FA5}">
                      <a16:colId xmlns:a16="http://schemas.microsoft.com/office/drawing/2014/main" val="2190591864"/>
                    </a:ext>
                  </a:extLst>
                </a:gridCol>
                <a:gridCol w="865382">
                  <a:extLst>
                    <a:ext uri="{9D8B030D-6E8A-4147-A177-3AD203B41FA5}">
                      <a16:colId xmlns:a16="http://schemas.microsoft.com/office/drawing/2014/main" val="715306802"/>
                    </a:ext>
                  </a:extLst>
                </a:gridCol>
                <a:gridCol w="791732">
                  <a:extLst>
                    <a:ext uri="{9D8B030D-6E8A-4147-A177-3AD203B41FA5}">
                      <a16:colId xmlns:a16="http://schemas.microsoft.com/office/drawing/2014/main" val="3675793551"/>
                    </a:ext>
                  </a:extLst>
                </a:gridCol>
                <a:gridCol w="3262060">
                  <a:extLst>
                    <a:ext uri="{9D8B030D-6E8A-4147-A177-3AD203B41FA5}">
                      <a16:colId xmlns:a16="http://schemas.microsoft.com/office/drawing/2014/main" val="3149541992"/>
                    </a:ext>
                  </a:extLst>
                </a:gridCol>
              </a:tblGrid>
              <a:tr h="304654">
                <a:tc>
                  <a:txBody>
                    <a:bodyPr/>
                    <a:lstStyle/>
                    <a:p>
                      <a:pPr algn="ctr" fontAlgn="ctr"/>
                      <a:r>
                        <a:rPr lang="es-ES" sz="1000" b="1" i="0" u="none" strike="noStrike" dirty="0" smtClean="0">
                          <a:solidFill>
                            <a:schemeClr val="dk1"/>
                          </a:solidFill>
                          <a:effectLst/>
                          <a:latin typeface="+mn-lt"/>
                        </a:rPr>
                        <a:t>VIG</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PAD</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HALLAZGO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ES" sz="1000" b="1" u="none" strike="noStrike" dirty="0" smtClean="0">
                          <a:effectLst/>
                        </a:rPr>
                        <a:t>DESCRIPCION </a:t>
                      </a:r>
                      <a:r>
                        <a:rPr lang="es-ES" sz="1000" b="1" u="none" strike="noStrike" dirty="0">
                          <a:effectLst/>
                        </a:rPr>
                        <a:t>DEL HALLAZGO</a:t>
                      </a:r>
                      <a:endParaRPr lang="es-ES"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ACCIÓN CORRECTIVA</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ÁREA RESPONSABLE</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FECHA </a:t>
                      </a:r>
                    </a:p>
                    <a:p>
                      <a:pPr algn="ctr" fontAlgn="ctr"/>
                      <a:r>
                        <a:rPr lang="es-CO" sz="1000" b="1" u="none" strike="noStrike" dirty="0" smtClean="0">
                          <a:effectLst/>
                        </a:rPr>
                        <a:t>INICIO –FIN</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RESULTADO SEGUIMIENTO CONTROL INTERNO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extLst>
                  <a:ext uri="{0D108BD9-81ED-4DB2-BD59-A6C34878D82A}">
                    <a16:rowId xmlns:a16="http://schemas.microsoft.com/office/drawing/2014/main" val="3352167759"/>
                  </a:ext>
                </a:extLst>
              </a:tr>
              <a:tr h="1648569">
                <a:tc>
                  <a:txBody>
                    <a:bodyPr/>
                    <a:lstStyle/>
                    <a:p>
                      <a:pPr algn="ctr" fontAlgn="ctr"/>
                      <a:r>
                        <a:rPr lang="es-CO" sz="1000" b="0" i="0" u="none" strike="noStrike" dirty="0">
                          <a:solidFill>
                            <a:srgbClr val="000000"/>
                          </a:solidFill>
                          <a:effectLst/>
                          <a:latin typeface="Arial" panose="020B0604020202020204" pitchFamily="34" charset="0"/>
                        </a:rPr>
                        <a:t>2023</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45</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3.3.1.3.1.1</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HALLAZGO ADMINISTRATIVO POR SOBRESTIMACIÓN DE $30.606.922 EN EL SALDO DE CUENTA 190801-03 RECURSOS ENTREGADOS EN ADMINISTRACIÓN - EN ADMINISTRACIÓN - EN ADMINISTRACIÓN SIN SITUACIÓN DE FONDOS, POR EL NO REGISTRO DE GIROS EFECTUADOS A TERCEROS DE LOS RECURSOS EN LOS DEPÓSITOS A FAVOR DE TERCEROS - DAFT CON CORTE A DICIEMBRE 31 DE 2022</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2-REITERAR LA COMUNICACIÓN CON RADICADO 202312000058741 CURSADA A LA SECRETARIA DE HACIENDA RESPECTO DE LA SOLICITUD DE RECUPERACIÓN DE LOS RECURSOS POR PAGO DE LO NO DEBIDO.</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2023-09-30</a:t>
                      </a:r>
                    </a:p>
                  </a:txBody>
                  <a:tcPr marL="9525" marR="9525" marT="9525" marB="0" anchor="ctr"/>
                </a:tc>
                <a:tc>
                  <a:txBody>
                    <a:bodyPr/>
                    <a:lstStyle/>
                    <a:p>
                      <a:pPr algn="ctr" fontAlgn="ctr"/>
                      <a:r>
                        <a:rPr lang="es-ES" sz="900" b="0" i="0" u="none" strike="noStrike" dirty="0" smtClean="0">
                          <a:solidFill>
                            <a:srgbClr val="000000"/>
                          </a:solidFill>
                          <a:effectLst/>
                          <a:latin typeface="Arial" panose="020B0604020202020204" pitchFamily="34" charset="0"/>
                        </a:rPr>
                        <a:t>REITERAR LA COMUNICACIÓN CON RADICADO 202312000058741 CURSADA A LA SECRETARIA DE HACIENDA RESPECTO DE LA SOLICITUD DE RECUPERACIÓN DE LOS RECURSOS POR PAGO DE LO NO DEBIDO" </a:t>
                      </a:r>
                      <a:endParaRPr lang="es-CO" sz="9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496414886"/>
                  </a:ext>
                </a:extLst>
              </a:tr>
              <a:tr h="1794886">
                <a:tc>
                  <a:txBody>
                    <a:bodyPr/>
                    <a:lstStyle/>
                    <a:p>
                      <a:pPr algn="ctr" fontAlgn="ctr"/>
                      <a:r>
                        <a:rPr lang="es-CO" sz="1000" b="0" i="0" u="none" strike="noStrike" dirty="0">
                          <a:solidFill>
                            <a:srgbClr val="000000"/>
                          </a:solidFill>
                          <a:effectLst/>
                          <a:latin typeface="Arial" panose="020B0604020202020204" pitchFamily="34" charset="0"/>
                        </a:rPr>
                        <a:t>2021</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209</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3.3.8</a:t>
                      </a:r>
                    </a:p>
                  </a:txBody>
                  <a:tcPr marL="9525" marR="9525" marT="9525" marB="0" anchor="ctr"/>
                </a:tc>
                <a:tc>
                  <a:txBody>
                    <a:bodyPr/>
                    <a:lstStyle/>
                    <a:p>
                      <a:pPr algn="ctr" fontAlgn="ctr"/>
                      <a:r>
                        <a:rPr lang="es-ES" sz="1000" b="0" i="0" u="none" strike="noStrike">
                          <a:solidFill>
                            <a:srgbClr val="000000"/>
                          </a:solidFill>
                          <a:effectLst/>
                          <a:latin typeface="Arial" panose="020B0604020202020204" pitchFamily="34" charset="0"/>
                        </a:rPr>
                        <a:t>HALLAZGO ADMINISTRATIVO POR NO REALIZAR EL CIERRE DEL PROCESO DE REASENTAMIENTO EN EL IDENTIFICADOR 2010-5-11592</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2-REALIZAR LAS ACTAS DE CIERRE DE LOS PROCESOS CON LAS FAMILIAS DEL CONVENIO 044, QUE CUMPLIERON LOS REQUISITOS DEL PROCESO DE REASENTAMIENTOS</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2023-06-28</a:t>
                      </a:r>
                    </a:p>
                  </a:txBody>
                  <a:tcPr marL="9525" marR="9525" marT="9525" marB="0" anchor="ctr"/>
                </a:tc>
                <a:tc>
                  <a:txBody>
                    <a:bodyPr/>
                    <a:lstStyle/>
                    <a:p>
                      <a:r>
                        <a:rPr lang="es-CO" sz="1000" u="none" strike="noStrike" kern="1200" dirty="0" smtClean="0">
                          <a:solidFill>
                            <a:schemeClr val="dk1"/>
                          </a:solidFill>
                          <a:effectLst/>
                          <a:latin typeface="+mn-lt"/>
                          <a:ea typeface="+mn-ea"/>
                          <a:cs typeface="+mn-cs"/>
                        </a:rPr>
                        <a:t>Sobre los 76 casos relacionados en el hallazgo su</a:t>
                      </a:r>
                      <a:r>
                        <a:rPr lang="es-CO" sz="1000" u="none" strike="noStrike" kern="1200" baseline="0" dirty="0" smtClean="0">
                          <a:solidFill>
                            <a:schemeClr val="dk1"/>
                          </a:solidFill>
                          <a:effectLst/>
                          <a:latin typeface="+mn-lt"/>
                          <a:ea typeface="+mn-ea"/>
                          <a:cs typeface="+mn-cs"/>
                        </a:rPr>
                        <a:t> estado</a:t>
                      </a:r>
                      <a:r>
                        <a:rPr lang="es-CO" sz="1000" u="none" strike="noStrike" kern="1200" dirty="0" smtClean="0">
                          <a:solidFill>
                            <a:schemeClr val="dk1"/>
                          </a:solidFill>
                          <a:effectLst/>
                          <a:latin typeface="+mn-lt"/>
                          <a:ea typeface="+mn-ea"/>
                          <a:cs typeface="+mn-cs"/>
                        </a:rPr>
                        <a:t>:</a:t>
                      </a:r>
                    </a:p>
                    <a:p>
                      <a:pPr marL="171450" indent="-171450">
                        <a:buFont typeface="Arial" panose="020B0604020202020204" pitchFamily="34" charset="0"/>
                        <a:buChar char="•"/>
                      </a:pPr>
                      <a:r>
                        <a:rPr lang="es-CO" sz="1000" u="none" strike="noStrike" kern="1200" dirty="0" smtClean="0">
                          <a:solidFill>
                            <a:schemeClr val="dk1"/>
                          </a:solidFill>
                          <a:effectLst/>
                          <a:latin typeface="+mn-lt"/>
                          <a:ea typeface="+mn-ea"/>
                          <a:cs typeface="+mn-cs"/>
                        </a:rPr>
                        <a:t>31 Con acta de cierre total,</a:t>
                      </a:r>
                    </a:p>
                    <a:p>
                      <a:pPr marL="171450" indent="-171450">
                        <a:buFont typeface="Arial" panose="020B0604020202020204" pitchFamily="34" charset="0"/>
                        <a:buChar char="•"/>
                      </a:pPr>
                      <a:r>
                        <a:rPr lang="es-CO" sz="1000" u="none" strike="noStrike" kern="1200" dirty="0" smtClean="0">
                          <a:solidFill>
                            <a:schemeClr val="dk1"/>
                          </a:solidFill>
                          <a:effectLst/>
                          <a:latin typeface="+mn-lt"/>
                          <a:ea typeface="+mn-ea"/>
                          <a:cs typeface="+mn-cs"/>
                        </a:rPr>
                        <a:t>5 En informe interdisciplinario para pago de excedentes</a:t>
                      </a:r>
                    </a:p>
                    <a:p>
                      <a:pPr marL="171450" indent="-171450">
                        <a:buFont typeface="Arial" panose="020B0604020202020204" pitchFamily="34" charset="0"/>
                        <a:buChar char="•"/>
                      </a:pPr>
                      <a:r>
                        <a:rPr lang="es-CO" sz="1000" u="none" strike="noStrike" kern="1200" dirty="0" smtClean="0">
                          <a:solidFill>
                            <a:schemeClr val="dk1"/>
                          </a:solidFill>
                          <a:effectLst/>
                          <a:latin typeface="+mn-lt"/>
                          <a:ea typeface="+mn-ea"/>
                          <a:cs typeface="+mn-cs"/>
                        </a:rPr>
                        <a:t>10 No procede tramitar pago de excedentes y/o cierres por cuanto el predio declarado en alto riesgo no se encuentra saneado, sin paz y salvo de servicios públicos.</a:t>
                      </a:r>
                    </a:p>
                    <a:p>
                      <a:pPr marL="171450" indent="-171450">
                        <a:buFont typeface="Arial" panose="020B0604020202020204" pitchFamily="34" charset="0"/>
                        <a:buChar char="•"/>
                      </a:pPr>
                      <a:r>
                        <a:rPr lang="es-CO" sz="1000" u="none" strike="noStrike" kern="1200" dirty="0" smtClean="0">
                          <a:solidFill>
                            <a:schemeClr val="dk1"/>
                          </a:solidFill>
                          <a:effectLst/>
                          <a:latin typeface="+mn-lt"/>
                          <a:ea typeface="+mn-ea"/>
                          <a:cs typeface="+mn-cs"/>
                        </a:rPr>
                        <a:t>4 Se evidencian saldos por pagar a la constructora a quien se solicitó paz y salvos en virtud de las adquisiciones de las alternativas habitacionales. </a:t>
                      </a:r>
                    </a:p>
                    <a:p>
                      <a:pPr marL="171450" indent="-171450">
                        <a:buFont typeface="Arial" panose="020B0604020202020204" pitchFamily="34" charset="0"/>
                        <a:buChar char="•"/>
                      </a:pPr>
                      <a:r>
                        <a:rPr lang="es-CO" sz="1000" u="none" strike="noStrike" kern="1200" dirty="0" smtClean="0">
                          <a:solidFill>
                            <a:schemeClr val="dk1"/>
                          </a:solidFill>
                          <a:effectLst/>
                          <a:latin typeface="+mn-lt"/>
                          <a:ea typeface="+mn-ea"/>
                          <a:cs typeface="+mn-cs"/>
                        </a:rPr>
                        <a:t>26 En trámites de transferencia del predio declarado en alto riesgo a favor de la Caja de la Vivienda Popular. </a:t>
                      </a:r>
                    </a:p>
                    <a:p>
                      <a:r>
                        <a:rPr lang="es-CO" sz="1000" u="none" strike="noStrike" kern="1200" dirty="0" smtClean="0">
                          <a:solidFill>
                            <a:schemeClr val="dk1"/>
                          </a:solidFill>
                          <a:effectLst/>
                          <a:latin typeface="+mn-lt"/>
                          <a:ea typeface="+mn-ea"/>
                          <a:cs typeface="+mn-cs"/>
                        </a:rPr>
                        <a:t>El porcentaje de avance en el 40% </a:t>
                      </a:r>
                    </a:p>
                  </a:txBody>
                  <a:tcPr marL="6757" marR="6757" marT="6757" marB="0" anchor="ctr"/>
                </a:tc>
                <a:extLst>
                  <a:ext uri="{0D108BD9-81ED-4DB2-BD59-A6C34878D82A}">
                    <a16:rowId xmlns:a16="http://schemas.microsoft.com/office/drawing/2014/main" val="3137569084"/>
                  </a:ext>
                </a:extLst>
              </a:tr>
              <a:tr h="1773562">
                <a:tc>
                  <a:txBody>
                    <a:bodyPr/>
                    <a:lstStyle/>
                    <a:p>
                      <a:pPr algn="ctr" fontAlgn="ctr"/>
                      <a:r>
                        <a:rPr lang="es-CO" sz="1000" b="0" i="0" u="none" strike="noStrike" dirty="0">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50</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3.3.9</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HALLAZGO ADMINISTRATIVO CON PRESUNTA INCIDENCIA DISCIPLINARIA POR EL NO PAGO DEL 100% DE LOS RECURSOS ASIGNADOS A LOS HOGARES EN LAS RESOLUCIONES VUR Y DE ADQUISICIÓN PREDIAL, A PESAR DE YA HABER ENTREGADO EL PAR Y HABER ACCEDIDO A LA ALTERNATIVA HABITACIONAL</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1-GESTIONAR EL CIERRE DEL 20% DE LOS PROCESOS DE LOS HOGARES QUE TIENEN RESOLUCIÓN VUR O ADQUISICIÓN PREDIAL, CON ENTREGA DE PAR Y ALTERNATIVA HABITACIONAL, RELACIONADOS EN EL HALLAZGO.</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2023-09-15</a:t>
                      </a:r>
                    </a:p>
                  </a:txBody>
                  <a:tcPr marL="9525" marR="9525" marT="9525" marB="0" anchor="ctr"/>
                </a:tc>
                <a:tc>
                  <a:txBody>
                    <a:bodyPr/>
                    <a:lstStyle/>
                    <a:p>
                      <a:r>
                        <a:rPr lang="es-CO" sz="1000" u="none" strike="noStrike" kern="1200" dirty="0" smtClean="0">
                          <a:solidFill>
                            <a:schemeClr val="dk1"/>
                          </a:solidFill>
                          <a:effectLst/>
                          <a:latin typeface="+mn-lt"/>
                          <a:ea typeface="+mn-ea"/>
                          <a:cs typeface="+mn-cs"/>
                        </a:rPr>
                        <a:t>De los 289 observados por la Contraloría  </a:t>
                      </a:r>
                    </a:p>
                    <a:p>
                      <a:pPr marL="171450" indent="-171450">
                        <a:buFont typeface="Arial" panose="020B0604020202020204" pitchFamily="34" charset="0"/>
                        <a:buChar char="•"/>
                      </a:pPr>
                      <a:r>
                        <a:rPr lang="es-CO" sz="1000" u="none" strike="noStrike" kern="1200" dirty="0" smtClean="0">
                          <a:solidFill>
                            <a:schemeClr val="dk1"/>
                          </a:solidFill>
                          <a:effectLst/>
                          <a:latin typeface="+mn-lt"/>
                          <a:ea typeface="+mn-ea"/>
                          <a:cs typeface="+mn-cs"/>
                        </a:rPr>
                        <a:t>18 Ya cuentan con proceso de cierre administrativo lo que indica que ya fueron desembolsados el total de recursos asignados en la resolución VUR por pago de la alternativa habitacional como por excedentes generados a favor del beneficiario. </a:t>
                      </a:r>
                    </a:p>
                    <a:p>
                      <a:pPr marL="171450" indent="-171450">
                        <a:buFont typeface="Arial" panose="020B0604020202020204" pitchFamily="34" charset="0"/>
                        <a:buChar char="•"/>
                      </a:pPr>
                      <a:r>
                        <a:rPr lang="es-CO" sz="1000" u="none" strike="noStrike" kern="1200" dirty="0" smtClean="0">
                          <a:solidFill>
                            <a:schemeClr val="dk1"/>
                          </a:solidFill>
                          <a:effectLst/>
                          <a:latin typeface="+mn-lt"/>
                          <a:ea typeface="+mn-ea"/>
                          <a:cs typeface="+mn-cs"/>
                        </a:rPr>
                        <a:t> 44 Es requisito hacer efectivo la entrega al beneficiario del excedente de su VUR.</a:t>
                      </a:r>
                    </a:p>
                    <a:p>
                      <a:pPr marL="171450" indent="-171450">
                        <a:buFont typeface="Arial" panose="020B0604020202020204" pitchFamily="34" charset="0"/>
                        <a:buChar char="•"/>
                      </a:pPr>
                      <a:r>
                        <a:rPr lang="es-CO" sz="1000" u="none" strike="noStrike" kern="1200" dirty="0" smtClean="0">
                          <a:solidFill>
                            <a:schemeClr val="dk1"/>
                          </a:solidFill>
                          <a:effectLst/>
                          <a:latin typeface="+mn-lt"/>
                          <a:ea typeface="+mn-ea"/>
                          <a:cs typeface="+mn-cs"/>
                        </a:rPr>
                        <a:t>Los restantes se gestionará el cierre administrativo de los identificadores restantes por tramitar durante el mes de noviembre con el pago de excedentes adelantado.</a:t>
                      </a:r>
                    </a:p>
                  </a:txBody>
                  <a:tcPr marL="6757" marR="6757" marT="6757" marB="0" anchor="ctr"/>
                </a:tc>
                <a:extLst>
                  <a:ext uri="{0D108BD9-81ED-4DB2-BD59-A6C34878D82A}">
                    <a16:rowId xmlns:a16="http://schemas.microsoft.com/office/drawing/2014/main" val="1576795025"/>
                  </a:ext>
                </a:extLst>
              </a:tr>
            </a:tbl>
          </a:graphicData>
        </a:graphic>
      </p:graphicFrame>
      <p:sp>
        <p:nvSpPr>
          <p:cNvPr id="4" name="Rectángulo 3"/>
          <p:cNvSpPr/>
          <p:nvPr/>
        </p:nvSpPr>
        <p:spPr>
          <a:xfrm>
            <a:off x="213360" y="746138"/>
            <a:ext cx="9470136" cy="369332"/>
          </a:xfrm>
          <a:prstGeom prst="rect">
            <a:avLst/>
          </a:prstGeom>
        </p:spPr>
        <p:txBody>
          <a:bodyPr wrap="square">
            <a:spAutoFit/>
          </a:bodyPr>
          <a:lstStyle/>
          <a:p>
            <a:r>
              <a:rPr lang="es-ES" b="1" dirty="0" smtClean="0">
                <a:solidFill>
                  <a:schemeClr val="accent6">
                    <a:lumMod val="75000"/>
                  </a:schemeClr>
                </a:solidFill>
              </a:rPr>
              <a:t>ACTA DE CIERRE DE LOS PROCESOS DE REASENTAMEINTO</a:t>
            </a:r>
            <a:endParaRPr lang="es-CO" b="1" dirty="0">
              <a:solidFill>
                <a:schemeClr val="accent6">
                  <a:lumMod val="75000"/>
                </a:schemeClr>
              </a:solidFill>
            </a:endParaRPr>
          </a:p>
        </p:txBody>
      </p:sp>
    </p:spTree>
    <p:extLst>
      <p:ext uri="{BB962C8B-B14F-4D97-AF65-F5344CB8AC3E}">
        <p14:creationId xmlns:p14="http://schemas.microsoft.com/office/powerpoint/2010/main" val="3838274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84797" y="1339202"/>
            <a:ext cx="10377435" cy="5052454"/>
          </a:xfrm>
        </p:spPr>
        <p:txBody>
          <a:bodyPr>
            <a:noAutofit/>
          </a:bodyPr>
          <a:lstStyle/>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Verificación del quórum.</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Aprobación del orden del día.</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Aprobación Acta del Comité del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31 </a:t>
            </a:r>
            <a:r>
              <a:rPr lang="es-ES" sz="2400" dirty="0">
                <a:solidFill>
                  <a:schemeClr val="tx1">
                    <a:lumMod val="65000"/>
                    <a:lumOff val="35000"/>
                  </a:schemeClr>
                </a:solidFill>
                <a:latin typeface="Calibri" panose="020F0502020204030204" pitchFamily="34" charset="0"/>
                <a:cs typeface="Calibri" panose="020F0502020204030204" pitchFamily="34" charset="0"/>
              </a:rPr>
              <a:t>de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agosto </a:t>
            </a:r>
            <a:r>
              <a:rPr lang="es-ES" sz="2400" dirty="0">
                <a:solidFill>
                  <a:schemeClr val="tx1">
                    <a:lumMod val="65000"/>
                    <a:lumOff val="35000"/>
                  </a:schemeClr>
                </a:solidFill>
                <a:latin typeface="Calibri" panose="020F0502020204030204" pitchFamily="34" charset="0"/>
                <a:cs typeface="Calibri" panose="020F0502020204030204" pitchFamily="34" charset="0"/>
              </a:rPr>
              <a:t>de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2023.</a:t>
            </a:r>
            <a:r>
              <a:rPr lang="es-ES" sz="2400" dirty="0">
                <a:solidFill>
                  <a:schemeClr val="tx1">
                    <a:lumMod val="65000"/>
                    <a:lumOff val="35000"/>
                  </a:schemeClr>
                </a:solidFill>
                <a:latin typeface="Calibri" panose="020F0502020204030204" pitchFamily="34" charset="0"/>
                <a:cs typeface="Calibri" panose="020F0502020204030204" pitchFamily="34" charset="0"/>
              </a:rPr>
              <a:t>  </a:t>
            </a:r>
          </a:p>
          <a:p>
            <a:pPr marL="514350" indent="-514350" algn="l">
              <a:spcBef>
                <a:spcPts val="600"/>
              </a:spcBef>
              <a:buClr>
                <a:srgbClr val="FFC000"/>
              </a:buClr>
              <a:buFont typeface="+mj-lt"/>
              <a:buAutoNum type="arabicPeriod"/>
            </a:pPr>
            <a:r>
              <a:rPr lang="es-ES" sz="2400" dirty="0" smtClean="0">
                <a:solidFill>
                  <a:schemeClr val="tx1">
                    <a:lumMod val="65000"/>
                    <a:lumOff val="35000"/>
                  </a:schemeClr>
                </a:solidFill>
                <a:latin typeface="Calibri" panose="020F0502020204030204" pitchFamily="34" charset="0"/>
                <a:cs typeface="Calibri" panose="020F0502020204030204" pitchFamily="34" charset="0"/>
              </a:rPr>
              <a:t>Plan </a:t>
            </a:r>
            <a:r>
              <a:rPr lang="es-ES" sz="2400" dirty="0">
                <a:solidFill>
                  <a:schemeClr val="tx1">
                    <a:lumMod val="65000"/>
                    <a:lumOff val="35000"/>
                  </a:schemeClr>
                </a:solidFill>
                <a:latin typeface="Calibri" panose="020F0502020204030204" pitchFamily="34" charset="0"/>
                <a:cs typeface="Calibri" panose="020F0502020204030204" pitchFamily="34" charset="0"/>
              </a:rPr>
              <a:t>de Mejoramiento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Institucional corte 30 de septiembre 2023</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smtClean="0">
                <a:solidFill>
                  <a:schemeClr val="tx1">
                    <a:lumMod val="65000"/>
                    <a:lumOff val="35000"/>
                  </a:schemeClr>
                </a:solidFill>
                <a:latin typeface="Calibri" panose="020F0502020204030204" pitchFamily="34" charset="0"/>
                <a:cs typeface="Calibri" panose="020F0502020204030204" pitchFamily="34" charset="0"/>
              </a:rPr>
              <a:t>Seguimiento </a:t>
            </a:r>
            <a:r>
              <a:rPr lang="es-ES" sz="2400" dirty="0">
                <a:solidFill>
                  <a:schemeClr val="tx1">
                    <a:lumMod val="65000"/>
                    <a:lumOff val="35000"/>
                  </a:schemeClr>
                </a:solidFill>
                <a:latin typeface="Calibri" panose="020F0502020204030204" pitchFamily="34" charset="0"/>
                <a:cs typeface="Calibri" panose="020F0502020204030204" pitchFamily="34" charset="0"/>
              </a:rPr>
              <a:t>a las Metas PDD </a:t>
            </a:r>
            <a:endParaRPr lang="es-ES" sz="2400" dirty="0" smtClean="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smtClean="0">
                <a:solidFill>
                  <a:schemeClr val="tx1">
                    <a:lumMod val="65000"/>
                    <a:lumOff val="35000"/>
                  </a:schemeClr>
                </a:solidFill>
                <a:latin typeface="Calibri" panose="020F0502020204030204" pitchFamily="34" charset="0"/>
                <a:cs typeface="Calibri" panose="020F0502020204030204" pitchFamily="34" charset="0"/>
              </a:rPr>
              <a:t>Auditoria de Riesgos </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smtClean="0">
                <a:solidFill>
                  <a:schemeClr val="tx1">
                    <a:lumMod val="65000"/>
                    <a:lumOff val="35000"/>
                  </a:schemeClr>
                </a:solidFill>
                <a:latin typeface="Calibri" panose="020F0502020204030204" pitchFamily="34" charset="0"/>
                <a:cs typeface="Calibri" panose="020F0502020204030204" pitchFamily="34" charset="0"/>
              </a:rPr>
              <a:t>Auditoria </a:t>
            </a:r>
            <a:r>
              <a:rPr lang="es-ES" sz="2400" dirty="0">
                <a:solidFill>
                  <a:schemeClr val="tx1">
                    <a:lumMod val="65000"/>
                    <a:lumOff val="35000"/>
                  </a:schemeClr>
                </a:solidFill>
                <a:latin typeface="Calibri" panose="020F0502020204030204" pitchFamily="34" charset="0"/>
                <a:cs typeface="Calibri" panose="020F0502020204030204" pitchFamily="34" charset="0"/>
              </a:rPr>
              <a:t>de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Nómina </a:t>
            </a:r>
          </a:p>
          <a:p>
            <a:pPr marL="514350" indent="-514350" algn="l">
              <a:spcBef>
                <a:spcPts val="600"/>
              </a:spcBef>
              <a:buClr>
                <a:srgbClr val="FFC000"/>
              </a:buClr>
              <a:buFont typeface="+mj-lt"/>
              <a:buAutoNum type="arabicPeriod"/>
            </a:pPr>
            <a:r>
              <a:rPr lang="es-ES" sz="2400" dirty="0" smtClean="0">
                <a:solidFill>
                  <a:schemeClr val="tx1">
                    <a:lumMod val="65000"/>
                    <a:lumOff val="35000"/>
                  </a:schemeClr>
                </a:solidFill>
                <a:latin typeface="Calibri" panose="020F0502020204030204" pitchFamily="34" charset="0"/>
                <a:cs typeface="Calibri" panose="020F0502020204030204" pitchFamily="34" charset="0"/>
              </a:rPr>
              <a:t>Auditoria </a:t>
            </a:r>
            <a:r>
              <a:rPr lang="es-ES" sz="2400" dirty="0">
                <a:solidFill>
                  <a:schemeClr val="tx1">
                    <a:lumMod val="65000"/>
                    <a:lumOff val="35000"/>
                  </a:schemeClr>
                </a:solidFill>
                <a:latin typeface="Calibri" panose="020F0502020204030204" pitchFamily="34" charset="0"/>
                <a:cs typeface="Calibri" panose="020F0502020204030204" pitchFamily="34" charset="0"/>
              </a:rPr>
              <a:t>Adquisición de Bienes y </a:t>
            </a:r>
            <a:r>
              <a:rPr lang="es-ES" sz="2400" dirty="0" smtClean="0">
                <a:solidFill>
                  <a:schemeClr val="tx1">
                    <a:lumMod val="65000"/>
                    <a:lumOff val="35000"/>
                  </a:schemeClr>
                </a:solidFill>
                <a:latin typeface="Calibri" panose="020F0502020204030204" pitchFamily="34" charset="0"/>
                <a:cs typeface="Calibri" panose="020F0502020204030204" pitchFamily="34" charset="0"/>
              </a:rPr>
              <a:t>Servicios</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smtClean="0">
                <a:solidFill>
                  <a:schemeClr val="tx1">
                    <a:lumMod val="65000"/>
                    <a:lumOff val="35000"/>
                  </a:schemeClr>
                </a:solidFill>
                <a:latin typeface="Calibri" panose="020F0502020204030204" pitchFamily="34" charset="0"/>
                <a:cs typeface="Calibri" panose="020F0502020204030204" pitchFamily="34" charset="0"/>
              </a:rPr>
              <a:t>Auditorias </a:t>
            </a:r>
            <a:r>
              <a:rPr lang="es-ES" sz="2400" dirty="0">
                <a:solidFill>
                  <a:schemeClr val="tx1">
                    <a:lumMod val="65000"/>
                    <a:lumOff val="35000"/>
                  </a:schemeClr>
                </a:solidFill>
                <a:latin typeface="Calibri" panose="020F0502020204030204" pitchFamily="34" charset="0"/>
                <a:cs typeface="Calibri" panose="020F0502020204030204" pitchFamily="34" charset="0"/>
              </a:rPr>
              <a:t>Plan Estratégico de TICS </a:t>
            </a:r>
            <a:endParaRPr lang="es-ES" sz="2400" dirty="0" smtClean="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smtClean="0">
                <a:solidFill>
                  <a:schemeClr val="tx1">
                    <a:lumMod val="65000"/>
                    <a:lumOff val="35000"/>
                  </a:schemeClr>
                </a:solidFill>
                <a:latin typeface="Calibri" panose="020F0502020204030204" pitchFamily="34" charset="0"/>
                <a:cs typeface="Calibri" panose="020F0502020204030204" pitchFamily="34" charset="0"/>
              </a:rPr>
              <a:t>Auditoria Transportes</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smtClean="0">
                <a:solidFill>
                  <a:schemeClr val="tx1">
                    <a:lumMod val="65000"/>
                    <a:lumOff val="35000"/>
                  </a:schemeClr>
                </a:solidFill>
                <a:latin typeface="Calibri" panose="020F0502020204030204" pitchFamily="34" charset="0"/>
                <a:cs typeface="Calibri" panose="020F0502020204030204" pitchFamily="34" charset="0"/>
              </a:rPr>
              <a:t>Caja Menor.</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 name="Título 1"/>
          <p:cNvSpPr>
            <a:spLocks noGrp="1"/>
          </p:cNvSpPr>
          <p:nvPr>
            <p:ph type="ctrTitle"/>
          </p:nvPr>
        </p:nvSpPr>
        <p:spPr>
          <a:xfrm>
            <a:off x="1384797" y="316155"/>
            <a:ext cx="7772400" cy="857913"/>
          </a:xfrm>
        </p:spPr>
        <p:txBody>
          <a:bodyPr>
            <a:noAutofit/>
          </a:bodyPr>
          <a:lstStyle/>
          <a:p>
            <a:pPr algn="l"/>
            <a:r>
              <a:rPr lang="es-ES" sz="3200" b="1" dirty="0">
                <a:solidFill>
                  <a:srgbClr val="22A676"/>
                </a:solidFill>
                <a:latin typeface="Museo Sans Condensed 900" charset="0"/>
                <a:ea typeface="Museo Sans Condensed 900" charset="0"/>
                <a:cs typeface="Museo Sans Condensed 900" charset="0"/>
              </a:rPr>
              <a:t>Agenda </a:t>
            </a: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1384797" y="1153800"/>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6" name="Título 1">
            <a:extLst>
              <a:ext uri="{FF2B5EF4-FFF2-40B4-BE49-F238E27FC236}">
                <a16:creationId xmlns:a16="http://schemas.microsoft.com/office/drawing/2014/main" id="{2B11BD79-9F41-471C-8785-BF434B4D9B50}"/>
              </a:ext>
            </a:extLst>
          </p:cNvPr>
          <p:cNvSpPr txBox="1">
            <a:spLocks/>
          </p:cNvSpPr>
          <p:nvPr/>
        </p:nvSpPr>
        <p:spPr>
          <a:xfrm>
            <a:off x="1979686" y="1894897"/>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Tree>
    <p:extLst>
      <p:ext uri="{BB962C8B-B14F-4D97-AF65-F5344CB8AC3E}">
        <p14:creationId xmlns:p14="http://schemas.microsoft.com/office/powerpoint/2010/main" val="3215389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ítulo 1">
            <a:extLst>
              <a:ext uri="{FF2B5EF4-FFF2-40B4-BE49-F238E27FC236}">
                <a16:creationId xmlns:a16="http://schemas.microsoft.com/office/drawing/2014/main" id="{F3DDDBC4-EC9C-0DCE-281F-EE147A5AB108}"/>
              </a:ext>
            </a:extLst>
          </p:cNvPr>
          <p:cNvSpPr txBox="1">
            <a:spLocks/>
          </p:cNvSpPr>
          <p:nvPr/>
        </p:nvSpPr>
        <p:spPr>
          <a:xfrm>
            <a:off x="-246888" y="-17462"/>
            <a:ext cx="12192000" cy="76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s-MX" sz="3000" b="1" dirty="0" smtClean="0">
                <a:solidFill>
                  <a:schemeClr val="tx1"/>
                </a:solidFill>
                <a:latin typeface="+mn-lt"/>
              </a:rPr>
              <a:t>Alertas frente acciones Cumplidas Inefectivas / Incumplidas</a:t>
            </a:r>
            <a:endParaRPr lang="es-MX" sz="3000" b="1" dirty="0">
              <a:solidFill>
                <a:schemeClr val="tx1"/>
              </a:solidFill>
              <a:latin typeface="+mn-lt"/>
            </a:endParaRPr>
          </a:p>
        </p:txBody>
      </p:sp>
      <p:graphicFrame>
        <p:nvGraphicFramePr>
          <p:cNvPr id="6" name="Tabla 5"/>
          <p:cNvGraphicFramePr>
            <a:graphicFrameLocks noGrp="1"/>
          </p:cNvGraphicFramePr>
          <p:nvPr>
            <p:extLst>
              <p:ext uri="{D42A27DB-BD31-4B8C-83A1-F6EECF244321}">
                <p14:modId xmlns:p14="http://schemas.microsoft.com/office/powerpoint/2010/main" val="4256780800"/>
              </p:ext>
            </p:extLst>
          </p:nvPr>
        </p:nvGraphicFramePr>
        <p:xfrm>
          <a:off x="292608" y="1239914"/>
          <a:ext cx="11652505" cy="4615488"/>
        </p:xfrm>
        <a:graphic>
          <a:graphicData uri="http://schemas.openxmlformats.org/drawingml/2006/table">
            <a:tbl>
              <a:tblPr>
                <a:tableStyleId>{FABFCF23-3B69-468F-B69F-88F6DE6A72F2}</a:tableStyleId>
              </a:tblPr>
              <a:tblGrid>
                <a:gridCol w="365760">
                  <a:extLst>
                    <a:ext uri="{9D8B030D-6E8A-4147-A177-3AD203B41FA5}">
                      <a16:colId xmlns:a16="http://schemas.microsoft.com/office/drawing/2014/main" val="3418392774"/>
                    </a:ext>
                  </a:extLst>
                </a:gridCol>
                <a:gridCol w="338328">
                  <a:extLst>
                    <a:ext uri="{9D8B030D-6E8A-4147-A177-3AD203B41FA5}">
                      <a16:colId xmlns:a16="http://schemas.microsoft.com/office/drawing/2014/main" val="4161344555"/>
                    </a:ext>
                  </a:extLst>
                </a:gridCol>
                <a:gridCol w="621792">
                  <a:extLst>
                    <a:ext uri="{9D8B030D-6E8A-4147-A177-3AD203B41FA5}">
                      <a16:colId xmlns:a16="http://schemas.microsoft.com/office/drawing/2014/main" val="1776319072"/>
                    </a:ext>
                  </a:extLst>
                </a:gridCol>
                <a:gridCol w="2478024">
                  <a:extLst>
                    <a:ext uri="{9D8B030D-6E8A-4147-A177-3AD203B41FA5}">
                      <a16:colId xmlns:a16="http://schemas.microsoft.com/office/drawing/2014/main" val="821715307"/>
                    </a:ext>
                  </a:extLst>
                </a:gridCol>
                <a:gridCol w="2221992">
                  <a:extLst>
                    <a:ext uri="{9D8B030D-6E8A-4147-A177-3AD203B41FA5}">
                      <a16:colId xmlns:a16="http://schemas.microsoft.com/office/drawing/2014/main" val="2190591864"/>
                    </a:ext>
                  </a:extLst>
                </a:gridCol>
                <a:gridCol w="905256">
                  <a:extLst>
                    <a:ext uri="{9D8B030D-6E8A-4147-A177-3AD203B41FA5}">
                      <a16:colId xmlns:a16="http://schemas.microsoft.com/office/drawing/2014/main" val="715306802"/>
                    </a:ext>
                  </a:extLst>
                </a:gridCol>
                <a:gridCol w="1005840">
                  <a:extLst>
                    <a:ext uri="{9D8B030D-6E8A-4147-A177-3AD203B41FA5}">
                      <a16:colId xmlns:a16="http://schemas.microsoft.com/office/drawing/2014/main" val="3675793551"/>
                    </a:ext>
                  </a:extLst>
                </a:gridCol>
                <a:gridCol w="3715513">
                  <a:extLst>
                    <a:ext uri="{9D8B030D-6E8A-4147-A177-3AD203B41FA5}">
                      <a16:colId xmlns:a16="http://schemas.microsoft.com/office/drawing/2014/main" val="3149541992"/>
                    </a:ext>
                  </a:extLst>
                </a:gridCol>
              </a:tblGrid>
              <a:tr h="304355">
                <a:tc>
                  <a:txBody>
                    <a:bodyPr/>
                    <a:lstStyle/>
                    <a:p>
                      <a:pPr algn="ctr" fontAlgn="ctr"/>
                      <a:r>
                        <a:rPr lang="es-ES" sz="1000" b="1" i="0" u="none" strike="noStrike" dirty="0" smtClean="0">
                          <a:solidFill>
                            <a:schemeClr val="dk1"/>
                          </a:solidFill>
                          <a:effectLst/>
                          <a:latin typeface="+mn-lt"/>
                        </a:rPr>
                        <a:t>VIG</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PAD</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HALLAZGO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ES" sz="1000" b="1" u="none" strike="noStrike" dirty="0" smtClean="0">
                          <a:effectLst/>
                        </a:rPr>
                        <a:t>DESCRIPCION </a:t>
                      </a:r>
                      <a:r>
                        <a:rPr lang="es-ES" sz="1000" b="1" u="none" strike="noStrike" dirty="0">
                          <a:effectLst/>
                        </a:rPr>
                        <a:t>DEL HALLAZGO</a:t>
                      </a:r>
                      <a:endParaRPr lang="es-ES"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ACCIÓN CORRECTIVA</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ÁREA RESPONSABLE</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FECHA </a:t>
                      </a:r>
                    </a:p>
                    <a:p>
                      <a:pPr algn="ctr" fontAlgn="ctr"/>
                      <a:r>
                        <a:rPr lang="es-CO" sz="1000" b="1" u="none" strike="noStrike" dirty="0" smtClean="0">
                          <a:effectLst/>
                        </a:rPr>
                        <a:t>INICIO –FIN</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RESULTADO SEGUIMIENTO CONTROL INTERNO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extLst>
                  <a:ext uri="{0D108BD9-81ED-4DB2-BD59-A6C34878D82A}">
                    <a16:rowId xmlns:a16="http://schemas.microsoft.com/office/drawing/2014/main" val="3352167759"/>
                  </a:ext>
                </a:extLst>
              </a:tr>
              <a:tr h="914797">
                <a:tc>
                  <a:txBody>
                    <a:bodyPr/>
                    <a:lstStyle/>
                    <a:p>
                      <a:pPr algn="ctr" fontAlgn="ctr"/>
                      <a:r>
                        <a:rPr lang="es-CO" sz="1000" b="0" i="0" u="none" strike="noStrike" dirty="0">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50</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3.1.1</a:t>
                      </a:r>
                    </a:p>
                  </a:txBody>
                  <a:tcPr marL="9525" marR="9525" marT="9525" marB="0" anchor="ctr"/>
                </a:tc>
                <a:tc>
                  <a:txBody>
                    <a:bodyPr/>
                    <a:lstStyle/>
                    <a:p>
                      <a:pPr algn="ctr" fontAlgn="ctr"/>
                      <a:r>
                        <a:rPr lang="es-ES" sz="1000" b="0" i="0" u="none" strike="noStrike">
                          <a:solidFill>
                            <a:srgbClr val="000000"/>
                          </a:solidFill>
                          <a:effectLst/>
                          <a:latin typeface="Arial" panose="020B0604020202020204" pitchFamily="34" charset="0"/>
                        </a:rPr>
                        <a:t>HALLAZGO ADMINISTRATIVO CON PRESUNTA INCIDENCIA DISCIPLINARIA POR NO CONTAR CON UN SISTEMA DE INFORMACIÓN ADECUADO, INTEGRAL, ACTUALIZADO Y ADOPTADO MEDIANTE ACTO ADMINISTRATIVO PARA EFECTUAR EL CONTROL Y SEGUIMIENTO DE CADA UNO DE LOS IDENTIFICADORES Y LA EJECUCIÓN DE CADA UNA DE LAS RESOLUCIONES VUR Y DE ADQUISICIÓN PREDIAL</a:t>
                      </a:r>
                    </a:p>
                  </a:txBody>
                  <a:tcPr marL="9525" marR="9525" marT="9525" marB="0" anchor="ctr"/>
                </a:tc>
                <a:tc>
                  <a:txBody>
                    <a:bodyPr/>
                    <a:lstStyle/>
                    <a:p>
                      <a:pPr algn="ctr" fontAlgn="ctr"/>
                      <a:r>
                        <a:rPr lang="es-ES" sz="1000" b="0" i="0" u="none" strike="noStrike">
                          <a:solidFill>
                            <a:srgbClr val="000000"/>
                          </a:solidFill>
                          <a:effectLst/>
                          <a:latin typeface="Arial" panose="020B0604020202020204" pitchFamily="34" charset="0"/>
                        </a:rPr>
                        <a:t>1-ADOPTAR LA PRIMERA FASE DEL SISTEMA DE INFORMACIÓN DE LAS TRES PRIMERAS ETAPAS DEL PROCESO DE REASENTAMIENTOS (VERIFICACIÓN, PREFACTIBILIDAD Y FACTIBILIDAD) CARGANDO LA INFORMACIÓN DE LOS PROCESOS QUE TENGAN CARACTERIZACIÓN DE POBLACIÓN Y FICHA TÉCNICA A PARTIR DEL 2022</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2023-09-15</a:t>
                      </a:r>
                    </a:p>
                  </a:txBody>
                  <a:tcPr marL="9525" marR="9525" marT="9525" marB="0" anchor="ctr"/>
                </a:tc>
                <a:tc>
                  <a:txBody>
                    <a:bodyPr/>
                    <a:lstStyle/>
                    <a:p>
                      <a:pPr algn="ctr" fontAlgn="ctr"/>
                      <a:r>
                        <a:rPr lang="es-ES" sz="900" b="0" i="0" u="none" strike="noStrike" dirty="0" smtClean="0">
                          <a:solidFill>
                            <a:srgbClr val="000000"/>
                          </a:solidFill>
                          <a:effectLst/>
                          <a:latin typeface="Arial" panose="020B0604020202020204" pitchFamily="34" charset="0"/>
                        </a:rPr>
                        <a:t>Las evidencias que aportan al cumplimiento de la acción al 100%, sin embargo, se</a:t>
                      </a:r>
                      <a:r>
                        <a:rPr lang="es-ES" sz="900" b="0" i="0" u="none" strike="noStrike" baseline="0" dirty="0" smtClean="0">
                          <a:solidFill>
                            <a:srgbClr val="000000"/>
                          </a:solidFill>
                          <a:effectLst/>
                          <a:latin typeface="Arial" panose="020B0604020202020204" pitchFamily="34" charset="0"/>
                        </a:rPr>
                        <a:t> realizara seguimiento para verificar el uso del aplicativo</a:t>
                      </a:r>
                      <a:endParaRPr lang="es-CO" sz="9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357689860"/>
                  </a:ext>
                </a:extLst>
              </a:tr>
              <a:tr h="1309003">
                <a:tc>
                  <a:txBody>
                    <a:bodyPr/>
                    <a:lstStyle/>
                    <a:p>
                      <a:pPr algn="ctr" fontAlgn="ctr"/>
                      <a:r>
                        <a:rPr lang="es-CO" sz="1000" b="0" i="0" u="none" strike="noStrike" dirty="0">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50</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3.1.3</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HALLAZGO ADMINISTRATIVO CON PRESUNTA INCIDENCIA DISCIPLINARIA POR DEBILIDADES EN EL ARCHIVO DOCUMENTAL, QUE SOPORTA EL PROCESO DE REUBICACIÓN DEFINITIVA</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1-DEFINIR E IMPLEMENTAR UN PLAN DE GESTIÓN DOCUMENTAL PARA LA DIRECCIÓN DE REASENTAMIENTOS ACORDE CON LA CAPACIDAD OPERATIVA Y DE RECURSOS Y CONCERTADO CON EL LÍDER DEL PROCESO DE GESTIÓN DOCUMENTAL.</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2023-09-15</a:t>
                      </a:r>
                    </a:p>
                  </a:txBody>
                  <a:tcPr marL="9525" marR="9525" marT="9525" marB="0" anchor="ctr"/>
                </a:tc>
                <a:tc rowSpan="2">
                  <a:txBody>
                    <a:bodyPr/>
                    <a:lstStyle/>
                    <a:p>
                      <a:pPr algn="ctr" fontAlgn="ctr"/>
                      <a:endParaRPr lang="es-CO" sz="9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520327005"/>
                  </a:ext>
                </a:extLst>
              </a:tr>
              <a:tr h="1309003">
                <a:tc>
                  <a:txBody>
                    <a:bodyPr/>
                    <a:lstStyle/>
                    <a:p>
                      <a:pPr algn="ctr" fontAlgn="ctr"/>
                      <a:r>
                        <a:rPr lang="es-CO" sz="1000" b="0" i="0" u="none" strike="noStrike">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50</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3.1.6</a:t>
                      </a:r>
                    </a:p>
                  </a:txBody>
                  <a:tcPr marL="9525" marR="9525" marT="9525" marB="0" anchor="ctr"/>
                </a:tc>
                <a:tc>
                  <a:txBody>
                    <a:bodyPr/>
                    <a:lstStyle/>
                    <a:p>
                      <a:pPr algn="ctr" fontAlgn="ctr"/>
                      <a:r>
                        <a:rPr lang="es-ES" sz="1000" b="0" i="0" u="none" strike="noStrike">
                          <a:solidFill>
                            <a:srgbClr val="000000"/>
                          </a:solidFill>
                          <a:effectLst/>
                          <a:latin typeface="Arial" panose="020B0604020202020204" pitchFamily="34" charset="0"/>
                        </a:rPr>
                        <a:t>HALLAZGO ADMINISTRATIVO CON PRESUNTA INCIDENCIA DISCIPLINARIA POR INCONSISTENCIAS Y FALTA DE INFORMACIÓN DE LOS EXPEDIENTES RELACIONADOS CON LA RELOCALIZACIÓN TRANSITORIA 2003-19-4724, 2010-1-12092, 2011-1-13192, 2011-4-12696 Y 2012-18-14270.</a:t>
                      </a:r>
                    </a:p>
                  </a:txBody>
                  <a:tcPr marL="9525" marR="9525" marT="9525" marB="0" anchor="ctr"/>
                </a:tc>
                <a:tc>
                  <a:txBody>
                    <a:bodyPr/>
                    <a:lstStyle/>
                    <a:p>
                      <a:pPr algn="ctr" fontAlgn="ctr"/>
                      <a:r>
                        <a:rPr lang="es-ES" sz="1000" b="0" i="0" u="none" strike="noStrike">
                          <a:solidFill>
                            <a:srgbClr val="000000"/>
                          </a:solidFill>
                          <a:effectLst/>
                          <a:latin typeface="Arial" panose="020B0604020202020204" pitchFamily="34" charset="0"/>
                        </a:rPr>
                        <a:t>1-DEFINIR E IMPLEMENTAR UN PLAN DE GESTIÓN DOCUMENTAL PARA LA DIRECCIÓN DE REASENTAMIENTOS ACORDE CON LA CAPACIDAD OPERATIVA Y DE RECURSOS Y CONCERTADO CON EL LÍDER DEL PROCESO DE GESTIÓN DOCUMENTAL.</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2023-09-15</a:t>
                      </a:r>
                    </a:p>
                  </a:txBody>
                  <a:tcPr marL="9525" marR="9525" marT="9525" marB="0" anchor="ctr"/>
                </a:tc>
                <a:tc vMerge="1">
                  <a:txBody>
                    <a:bodyPr/>
                    <a:lstStyle/>
                    <a:p>
                      <a:pPr algn="ctr" fontAlgn="ctr"/>
                      <a:endParaRPr lang="es-CO" sz="9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570979392"/>
                  </a:ext>
                </a:extLst>
              </a:tr>
            </a:tbl>
          </a:graphicData>
        </a:graphic>
      </p:graphicFrame>
      <p:sp>
        <p:nvSpPr>
          <p:cNvPr id="5" name="Rectángulo 4"/>
          <p:cNvSpPr/>
          <p:nvPr/>
        </p:nvSpPr>
        <p:spPr>
          <a:xfrm>
            <a:off x="292608" y="808360"/>
            <a:ext cx="9470136" cy="369332"/>
          </a:xfrm>
          <a:prstGeom prst="rect">
            <a:avLst/>
          </a:prstGeom>
        </p:spPr>
        <p:txBody>
          <a:bodyPr wrap="square">
            <a:spAutoFit/>
          </a:bodyPr>
          <a:lstStyle/>
          <a:p>
            <a:r>
              <a:rPr lang="es-ES" b="1" u="sng" dirty="0" smtClean="0">
                <a:solidFill>
                  <a:schemeClr val="accent6">
                    <a:lumMod val="75000"/>
                  </a:schemeClr>
                </a:solidFill>
              </a:rPr>
              <a:t>APLICATIVO Y GESTIÒN DOCUMENTAL REASENTAMEINTOS</a:t>
            </a:r>
            <a:endParaRPr lang="es-CO" b="1" u="sng" dirty="0">
              <a:solidFill>
                <a:schemeClr val="accent6">
                  <a:lumMod val="75000"/>
                </a:schemeClr>
              </a:solidFill>
            </a:endParaRPr>
          </a:p>
        </p:txBody>
      </p:sp>
    </p:spTree>
    <p:extLst>
      <p:ext uri="{BB962C8B-B14F-4D97-AF65-F5344CB8AC3E}">
        <p14:creationId xmlns:p14="http://schemas.microsoft.com/office/powerpoint/2010/main" val="29533515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ítulo 1">
            <a:extLst>
              <a:ext uri="{FF2B5EF4-FFF2-40B4-BE49-F238E27FC236}">
                <a16:creationId xmlns:a16="http://schemas.microsoft.com/office/drawing/2014/main" id="{F3DDDBC4-EC9C-0DCE-281F-EE147A5AB108}"/>
              </a:ext>
            </a:extLst>
          </p:cNvPr>
          <p:cNvSpPr txBox="1">
            <a:spLocks/>
          </p:cNvSpPr>
          <p:nvPr/>
        </p:nvSpPr>
        <p:spPr>
          <a:xfrm>
            <a:off x="-246888" y="-17462"/>
            <a:ext cx="12192000" cy="76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s-MX" sz="3000" b="1" dirty="0" smtClean="0">
                <a:solidFill>
                  <a:schemeClr val="tx1"/>
                </a:solidFill>
                <a:latin typeface="+mn-lt"/>
              </a:rPr>
              <a:t>Alertas frente acciones Cumplidas Inefectivas / Incumplidas</a:t>
            </a:r>
            <a:endParaRPr lang="es-MX" sz="3000" b="1" dirty="0">
              <a:solidFill>
                <a:schemeClr val="tx1"/>
              </a:solidFill>
              <a:latin typeface="+mn-lt"/>
            </a:endParaRPr>
          </a:p>
        </p:txBody>
      </p:sp>
      <p:graphicFrame>
        <p:nvGraphicFramePr>
          <p:cNvPr id="6" name="Tabla 5"/>
          <p:cNvGraphicFramePr>
            <a:graphicFrameLocks noGrp="1"/>
          </p:cNvGraphicFramePr>
          <p:nvPr>
            <p:extLst>
              <p:ext uri="{D42A27DB-BD31-4B8C-83A1-F6EECF244321}">
                <p14:modId xmlns:p14="http://schemas.microsoft.com/office/powerpoint/2010/main" val="600210790"/>
              </p:ext>
            </p:extLst>
          </p:nvPr>
        </p:nvGraphicFramePr>
        <p:xfrm>
          <a:off x="292608" y="1239915"/>
          <a:ext cx="11652505" cy="4336488"/>
        </p:xfrm>
        <a:graphic>
          <a:graphicData uri="http://schemas.openxmlformats.org/drawingml/2006/table">
            <a:tbl>
              <a:tblPr>
                <a:tableStyleId>{FABFCF23-3B69-468F-B69F-88F6DE6A72F2}</a:tableStyleId>
              </a:tblPr>
              <a:tblGrid>
                <a:gridCol w="365760">
                  <a:extLst>
                    <a:ext uri="{9D8B030D-6E8A-4147-A177-3AD203B41FA5}">
                      <a16:colId xmlns:a16="http://schemas.microsoft.com/office/drawing/2014/main" val="3418392774"/>
                    </a:ext>
                  </a:extLst>
                </a:gridCol>
                <a:gridCol w="338328">
                  <a:extLst>
                    <a:ext uri="{9D8B030D-6E8A-4147-A177-3AD203B41FA5}">
                      <a16:colId xmlns:a16="http://schemas.microsoft.com/office/drawing/2014/main" val="4161344555"/>
                    </a:ext>
                  </a:extLst>
                </a:gridCol>
                <a:gridCol w="621792">
                  <a:extLst>
                    <a:ext uri="{9D8B030D-6E8A-4147-A177-3AD203B41FA5}">
                      <a16:colId xmlns:a16="http://schemas.microsoft.com/office/drawing/2014/main" val="1776319072"/>
                    </a:ext>
                  </a:extLst>
                </a:gridCol>
                <a:gridCol w="3118104">
                  <a:extLst>
                    <a:ext uri="{9D8B030D-6E8A-4147-A177-3AD203B41FA5}">
                      <a16:colId xmlns:a16="http://schemas.microsoft.com/office/drawing/2014/main" val="821715307"/>
                    </a:ext>
                  </a:extLst>
                </a:gridCol>
                <a:gridCol w="2066544">
                  <a:extLst>
                    <a:ext uri="{9D8B030D-6E8A-4147-A177-3AD203B41FA5}">
                      <a16:colId xmlns:a16="http://schemas.microsoft.com/office/drawing/2014/main" val="2190591864"/>
                    </a:ext>
                  </a:extLst>
                </a:gridCol>
                <a:gridCol w="868680">
                  <a:extLst>
                    <a:ext uri="{9D8B030D-6E8A-4147-A177-3AD203B41FA5}">
                      <a16:colId xmlns:a16="http://schemas.microsoft.com/office/drawing/2014/main" val="715306802"/>
                    </a:ext>
                  </a:extLst>
                </a:gridCol>
                <a:gridCol w="905256">
                  <a:extLst>
                    <a:ext uri="{9D8B030D-6E8A-4147-A177-3AD203B41FA5}">
                      <a16:colId xmlns:a16="http://schemas.microsoft.com/office/drawing/2014/main" val="3675793551"/>
                    </a:ext>
                  </a:extLst>
                </a:gridCol>
                <a:gridCol w="3368041">
                  <a:extLst>
                    <a:ext uri="{9D8B030D-6E8A-4147-A177-3AD203B41FA5}">
                      <a16:colId xmlns:a16="http://schemas.microsoft.com/office/drawing/2014/main" val="3149541992"/>
                    </a:ext>
                  </a:extLst>
                </a:gridCol>
              </a:tblGrid>
              <a:tr h="273615">
                <a:tc>
                  <a:txBody>
                    <a:bodyPr/>
                    <a:lstStyle/>
                    <a:p>
                      <a:pPr algn="ctr" fontAlgn="ctr"/>
                      <a:r>
                        <a:rPr lang="es-ES" sz="1000" b="1" i="0" u="none" strike="noStrike" dirty="0" smtClean="0">
                          <a:solidFill>
                            <a:schemeClr val="dk1"/>
                          </a:solidFill>
                          <a:effectLst/>
                          <a:latin typeface="+mn-lt"/>
                        </a:rPr>
                        <a:t>VIG</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PAD</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HALLAZGO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ES" sz="1000" b="1" u="none" strike="noStrike" dirty="0" smtClean="0">
                          <a:effectLst/>
                        </a:rPr>
                        <a:t>DESCRIPCION </a:t>
                      </a:r>
                      <a:r>
                        <a:rPr lang="es-ES" sz="1000" b="1" u="none" strike="noStrike" dirty="0">
                          <a:effectLst/>
                        </a:rPr>
                        <a:t>DEL HALLAZGO</a:t>
                      </a:r>
                      <a:endParaRPr lang="es-ES"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ACCIÓN CORRECTIVA</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ÁREA RESPONSABLE</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smtClean="0">
                          <a:effectLst/>
                        </a:rPr>
                        <a:t>FECHA </a:t>
                      </a:r>
                    </a:p>
                    <a:p>
                      <a:pPr algn="ctr" fontAlgn="ctr"/>
                      <a:r>
                        <a:rPr lang="es-CO" sz="1000" b="1" u="none" strike="noStrike" dirty="0" smtClean="0">
                          <a:effectLst/>
                        </a:rPr>
                        <a:t>INICIO –FIN</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tc>
                  <a:txBody>
                    <a:bodyPr/>
                    <a:lstStyle/>
                    <a:p>
                      <a:pPr algn="ctr" fontAlgn="ctr"/>
                      <a:r>
                        <a:rPr lang="es-CO" sz="1000" b="1" u="none" strike="noStrike" dirty="0">
                          <a:effectLst/>
                        </a:rPr>
                        <a:t>RESULTADO SEGUIMIENTO CONTROL INTERNO</a:t>
                      </a:r>
                      <a:endParaRPr lang="es-CO" sz="1000" b="1" i="0" u="none" strike="noStrike" dirty="0">
                        <a:solidFill>
                          <a:srgbClr val="000000"/>
                        </a:solidFill>
                        <a:effectLst/>
                        <a:latin typeface="Arial" panose="020B0604020202020204" pitchFamily="34" charset="0"/>
                      </a:endParaRPr>
                    </a:p>
                  </a:txBody>
                  <a:tcPr marL="6757" marR="6757" marT="6757" marB="0" anchor="ctr">
                    <a:solidFill>
                      <a:schemeClr val="accent1">
                        <a:lumMod val="20000"/>
                        <a:lumOff val="80000"/>
                      </a:schemeClr>
                    </a:solidFill>
                  </a:tcPr>
                </a:tc>
                <a:extLst>
                  <a:ext uri="{0D108BD9-81ED-4DB2-BD59-A6C34878D82A}">
                    <a16:rowId xmlns:a16="http://schemas.microsoft.com/office/drawing/2014/main" val="3352167759"/>
                  </a:ext>
                </a:extLst>
              </a:tr>
              <a:tr h="2207728">
                <a:tc>
                  <a:txBody>
                    <a:bodyPr/>
                    <a:lstStyle/>
                    <a:p>
                      <a:pPr algn="ctr" fontAlgn="ctr"/>
                      <a:r>
                        <a:rPr lang="es-CO" sz="1000" b="0" i="0" u="none" strike="noStrike" dirty="0">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61</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3.2.2.2</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HALLAZGO ADMINISTRATIVO POR MANTENER INACTIVOS $29.707.334.622 DEL VALOR TOTAL DE LOS RECURSOS DEPOSITADOS EN CUENTAS DE AHORRO PROGRAMADO CAP Y DEPÓSITOS A FAVOR DE TERCEROS DAFT, PARA ATENDER LAS RESOLUCIONES DE VUR Y DE ADQUISICIÓN PREDIAL EXPEDIDAS ENTRE LOS AÑOS 2013 A 2021 SOBRE LOS CUALES SE DEPOSITÓ EL 100% DEL VALOR ASIGNADO, NO SE HA EFECTUADO NINGÚN GIRO A TERCEROS, NI RECIBIDO EL PAR, CON OCASIÓN A LA GESTIÓN REALIZADA A DICIEMBRE 31 DE 2021</a:t>
                      </a:r>
                    </a:p>
                  </a:txBody>
                  <a:tcPr marL="9525" marR="9525" marT="9525" marB="0" anchor="ctr"/>
                </a:tc>
                <a:tc>
                  <a:txBody>
                    <a:bodyPr/>
                    <a:lstStyle/>
                    <a:p>
                      <a:pPr algn="ctr" fontAlgn="ctr"/>
                      <a:r>
                        <a:rPr lang="es-ES" sz="1000" b="0" i="0" u="none" strike="noStrike" dirty="0">
                          <a:solidFill>
                            <a:srgbClr val="000000"/>
                          </a:solidFill>
                          <a:effectLst/>
                          <a:latin typeface="Arial" panose="020B0604020202020204" pitchFamily="34" charset="0"/>
                        </a:rPr>
                        <a:t>2-CONTINUAR CON LA EJECUCIÓN DEL PLAN DE ACCIÓN DE LA DIRECCION DE REASENTAMIENTOS 2022 Y 2023, REFERENTE A LA PRIORIDAD NO.3, DEPURACION FINANCIERA Y CONTABLE</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2023-10-19</a:t>
                      </a:r>
                    </a:p>
                  </a:txBody>
                  <a:tcPr marL="9525" marR="9525" marT="9525" marB="0" anchor="ctr"/>
                </a:tc>
                <a:tc>
                  <a:txBody>
                    <a:bodyPr/>
                    <a:lstStyle/>
                    <a:p>
                      <a:endParaRPr lang="es-CO" dirty="0"/>
                    </a:p>
                  </a:txBody>
                  <a:tcPr marL="9525" marR="9525" marT="9525" marB="0" anchor="ctr"/>
                </a:tc>
                <a:extLst>
                  <a:ext uri="{0D108BD9-81ED-4DB2-BD59-A6C34878D82A}">
                    <a16:rowId xmlns:a16="http://schemas.microsoft.com/office/drawing/2014/main" val="1559730166"/>
                  </a:ext>
                </a:extLst>
              </a:tr>
              <a:tr h="1817203">
                <a:tc>
                  <a:txBody>
                    <a:bodyPr/>
                    <a:lstStyle/>
                    <a:p>
                      <a:pPr algn="ctr" fontAlgn="ctr"/>
                      <a:r>
                        <a:rPr lang="es-CO" sz="1000" b="0" i="0" u="none" strike="noStrike">
                          <a:solidFill>
                            <a:srgbClr val="000000"/>
                          </a:solidFill>
                          <a:effectLst/>
                          <a:latin typeface="Arial" panose="020B0604020202020204" pitchFamily="34" charset="0"/>
                        </a:rPr>
                        <a:t>2022</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61</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3.2.2.4</a:t>
                      </a:r>
                    </a:p>
                  </a:txBody>
                  <a:tcPr marL="9525" marR="9525" marT="9525" marB="0" anchor="ctr"/>
                </a:tc>
                <a:tc>
                  <a:txBody>
                    <a:bodyPr/>
                    <a:lstStyle/>
                    <a:p>
                      <a:pPr algn="ctr" fontAlgn="ctr"/>
                      <a:r>
                        <a:rPr lang="es-ES" sz="1000" b="0" i="0" u="none" strike="noStrike">
                          <a:solidFill>
                            <a:srgbClr val="000000"/>
                          </a:solidFill>
                          <a:effectLst/>
                          <a:latin typeface="Arial" panose="020B0604020202020204" pitchFamily="34" charset="0"/>
                        </a:rPr>
                        <a:t>HALLAZGO ADMINISTRATIVO POR LA CVP HABER EFECTUADO EL GIRO A TERCEROS DEL 100% DEL VALOR DE LA RESOLUCIÓN DE ASIGNACIÓN DEL VALOR ÚNICO DE RECONOCIMIENTO - VUR SIN HABER RECIBIDO EL PREDIO EN ALTO RIESGO - PAR Y SIN QUE SE HAYA EFECTUADO LA ENTREGA Y ESCRITURACIÓN DE LA SOLUCIÓN HABITACIONAL</a:t>
                      </a:r>
                    </a:p>
                  </a:txBody>
                  <a:tcPr marL="9525" marR="9525" marT="9525" marB="0" anchor="ctr"/>
                </a:tc>
                <a:tc>
                  <a:txBody>
                    <a:bodyPr/>
                    <a:lstStyle/>
                    <a:p>
                      <a:pPr algn="ctr" fontAlgn="ctr"/>
                      <a:r>
                        <a:rPr lang="es-ES" sz="1000" b="0" i="0" u="none" strike="noStrike">
                          <a:solidFill>
                            <a:srgbClr val="000000"/>
                          </a:solidFill>
                          <a:effectLst/>
                          <a:latin typeface="Arial" panose="020B0604020202020204" pitchFamily="34" charset="0"/>
                        </a:rPr>
                        <a:t>1-PRESENTAR INFORME A 31 DE DICIEMBRE DE 2022 DE LOS PREDIOS ALTO RIESGO PAR RECIBIDOS MATERIALMENTE Y LEGALMENTE, CON OCASIÓN A LA GESTIÓN REALIZADA A DICIEMBRE 31 DE 2022</a:t>
                      </a:r>
                    </a:p>
                  </a:txBody>
                  <a:tcPr marL="9525" marR="9525" marT="9525" marB="0" anchor="ctr"/>
                </a:tc>
                <a:tc>
                  <a:txBody>
                    <a:bodyPr/>
                    <a:lstStyle/>
                    <a:p>
                      <a:pPr algn="ctr" fontAlgn="ctr"/>
                      <a:r>
                        <a:rPr lang="es-CO" sz="1000" b="0" i="0" u="none" strike="noStrike">
                          <a:solidFill>
                            <a:srgbClr val="000000"/>
                          </a:solidFill>
                          <a:effectLst/>
                          <a:latin typeface="Arial" panose="020B0604020202020204" pitchFamily="34" charset="0"/>
                        </a:rPr>
                        <a:t>Dirección de Reasentamientos</a:t>
                      </a:r>
                    </a:p>
                  </a:txBody>
                  <a:tcPr marL="9525" marR="9525" marT="9525" marB="0" anchor="ctr"/>
                </a:tc>
                <a:tc>
                  <a:txBody>
                    <a:bodyPr/>
                    <a:lstStyle/>
                    <a:p>
                      <a:pPr algn="ctr" fontAlgn="ctr"/>
                      <a:r>
                        <a:rPr lang="es-CO" sz="1000" b="0" i="0" u="none" strike="noStrike" dirty="0">
                          <a:solidFill>
                            <a:srgbClr val="000000"/>
                          </a:solidFill>
                          <a:effectLst/>
                          <a:latin typeface="Arial" panose="020B0604020202020204" pitchFamily="34" charset="0"/>
                        </a:rPr>
                        <a:t>2023-01-31</a:t>
                      </a:r>
                    </a:p>
                  </a:txBody>
                  <a:tcPr marL="9525" marR="9525" marT="9525" marB="0" anchor="ctr"/>
                </a:tc>
                <a:tc>
                  <a:txBody>
                    <a:bodyPr/>
                    <a:lstStyle/>
                    <a:p>
                      <a:pPr algn="ctr" fontAlgn="ctr"/>
                      <a:endParaRPr lang="es-ES" sz="10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520327005"/>
                  </a:ext>
                </a:extLst>
              </a:tr>
            </a:tbl>
          </a:graphicData>
        </a:graphic>
      </p:graphicFrame>
      <p:sp>
        <p:nvSpPr>
          <p:cNvPr id="5" name="Rectángulo 4"/>
          <p:cNvSpPr/>
          <p:nvPr/>
        </p:nvSpPr>
        <p:spPr>
          <a:xfrm>
            <a:off x="292608" y="808360"/>
            <a:ext cx="9470136" cy="369332"/>
          </a:xfrm>
          <a:prstGeom prst="rect">
            <a:avLst/>
          </a:prstGeom>
        </p:spPr>
        <p:txBody>
          <a:bodyPr wrap="square">
            <a:spAutoFit/>
          </a:bodyPr>
          <a:lstStyle/>
          <a:p>
            <a:r>
              <a:rPr lang="es-ES" b="1" dirty="0" smtClean="0">
                <a:solidFill>
                  <a:schemeClr val="accent6">
                    <a:lumMod val="75000"/>
                  </a:schemeClr>
                </a:solidFill>
              </a:rPr>
              <a:t>ENTREGA DE PREDIOS PAR</a:t>
            </a:r>
            <a:endParaRPr lang="es-CO" b="1" u="sng" dirty="0">
              <a:solidFill>
                <a:schemeClr val="accent6">
                  <a:lumMod val="75000"/>
                </a:schemeClr>
              </a:solidFill>
            </a:endParaRPr>
          </a:p>
        </p:txBody>
      </p:sp>
    </p:spTree>
    <p:extLst>
      <p:ext uri="{BB962C8B-B14F-4D97-AF65-F5344CB8AC3E}">
        <p14:creationId xmlns:p14="http://schemas.microsoft.com/office/powerpoint/2010/main" val="1098450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318085"/>
            <a:ext cx="8634004"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lvl="0" indent="-404813" algn="ctr" defTabSz="685595">
              <a:buClrTx/>
              <a:defRPr/>
            </a:pPr>
            <a:r>
              <a:rPr lang="es-ES"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5.</a:t>
            </a:r>
            <a:r>
              <a:rPr lang="es-ES" sz="3200" b="1" dirty="0" smtClean="0">
                <a:solidFill>
                  <a:schemeClr val="bg1">
                    <a:lumMod val="50000"/>
                  </a:schemeClr>
                </a:solidFill>
              </a:rPr>
              <a:t> </a:t>
            </a:r>
            <a:r>
              <a:rPr lang="es-CO"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Cumplimiento metas PDD “Plan de desarrollo distrital un nuevo contrato social y ambiental para la Bogotá del siglo XXI" corte 31 de agosto 2023</a:t>
            </a:r>
            <a:endParaRPr lang="es-CO" sz="3200" b="1" dirty="0">
              <a:solidFill>
                <a:schemeClr val="bg1">
                  <a:lumMod val="50000"/>
                </a:schemeClr>
              </a:solidFill>
            </a:endParaRPr>
          </a:p>
          <a:p>
            <a:pPr marL="404813" indent="-404813" algn="ctr" defTabSz="685595">
              <a:buClrTx/>
              <a:defRPr/>
            </a:pP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1513054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240364" y="241965"/>
            <a:ext cx="11537978"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7684 - TITULACIÓN DE PREDIOS </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Tabla 3">
            <a:extLst>
              <a:ext uri="{FF2B5EF4-FFF2-40B4-BE49-F238E27FC236}">
                <a16:creationId xmlns:a16="http://schemas.microsoft.com/office/drawing/2014/main" id="{526CEDFD-8C36-2E38-F0C0-0927696F21D9}"/>
              </a:ext>
            </a:extLst>
          </p:cNvPr>
          <p:cNvGraphicFramePr>
            <a:graphicFrameLocks noGrp="1"/>
          </p:cNvGraphicFramePr>
          <p:nvPr>
            <p:extLst/>
          </p:nvPr>
        </p:nvGraphicFramePr>
        <p:xfrm>
          <a:off x="240364" y="781854"/>
          <a:ext cx="11537980" cy="2984493"/>
        </p:xfrm>
        <a:graphic>
          <a:graphicData uri="http://schemas.openxmlformats.org/drawingml/2006/table">
            <a:tbl>
              <a:tblPr firstRow="1" firstCol="1" bandRow="1"/>
              <a:tblGrid>
                <a:gridCol w="3090775">
                  <a:extLst>
                    <a:ext uri="{9D8B030D-6E8A-4147-A177-3AD203B41FA5}">
                      <a16:colId xmlns:a16="http://schemas.microsoft.com/office/drawing/2014/main" val="102600718"/>
                    </a:ext>
                  </a:extLst>
                </a:gridCol>
                <a:gridCol w="682058">
                  <a:extLst>
                    <a:ext uri="{9D8B030D-6E8A-4147-A177-3AD203B41FA5}">
                      <a16:colId xmlns:a16="http://schemas.microsoft.com/office/drawing/2014/main" val="311150091"/>
                    </a:ext>
                  </a:extLst>
                </a:gridCol>
                <a:gridCol w="691751">
                  <a:extLst>
                    <a:ext uri="{9D8B030D-6E8A-4147-A177-3AD203B41FA5}">
                      <a16:colId xmlns:a16="http://schemas.microsoft.com/office/drawing/2014/main" val="1569067198"/>
                    </a:ext>
                  </a:extLst>
                </a:gridCol>
                <a:gridCol w="711904">
                  <a:extLst>
                    <a:ext uri="{9D8B030D-6E8A-4147-A177-3AD203B41FA5}">
                      <a16:colId xmlns:a16="http://schemas.microsoft.com/office/drawing/2014/main" val="2252808610"/>
                    </a:ext>
                  </a:extLst>
                </a:gridCol>
                <a:gridCol w="711904">
                  <a:extLst>
                    <a:ext uri="{9D8B030D-6E8A-4147-A177-3AD203B41FA5}">
                      <a16:colId xmlns:a16="http://schemas.microsoft.com/office/drawing/2014/main" val="4196260931"/>
                    </a:ext>
                  </a:extLst>
                </a:gridCol>
                <a:gridCol w="682058">
                  <a:extLst>
                    <a:ext uri="{9D8B030D-6E8A-4147-A177-3AD203B41FA5}">
                      <a16:colId xmlns:a16="http://schemas.microsoft.com/office/drawing/2014/main" val="1553787157"/>
                    </a:ext>
                  </a:extLst>
                </a:gridCol>
                <a:gridCol w="682058">
                  <a:extLst>
                    <a:ext uri="{9D8B030D-6E8A-4147-A177-3AD203B41FA5}">
                      <a16:colId xmlns:a16="http://schemas.microsoft.com/office/drawing/2014/main" val="2541938081"/>
                    </a:ext>
                  </a:extLst>
                </a:gridCol>
                <a:gridCol w="725950">
                  <a:extLst>
                    <a:ext uri="{9D8B030D-6E8A-4147-A177-3AD203B41FA5}">
                      <a16:colId xmlns:a16="http://schemas.microsoft.com/office/drawing/2014/main" val="3712151463"/>
                    </a:ext>
                  </a:extLst>
                </a:gridCol>
                <a:gridCol w="725950">
                  <a:extLst>
                    <a:ext uri="{9D8B030D-6E8A-4147-A177-3AD203B41FA5}">
                      <a16:colId xmlns:a16="http://schemas.microsoft.com/office/drawing/2014/main" val="703406799"/>
                    </a:ext>
                  </a:extLst>
                </a:gridCol>
                <a:gridCol w="682058">
                  <a:extLst>
                    <a:ext uri="{9D8B030D-6E8A-4147-A177-3AD203B41FA5}">
                      <a16:colId xmlns:a16="http://schemas.microsoft.com/office/drawing/2014/main" val="1136474906"/>
                    </a:ext>
                  </a:extLst>
                </a:gridCol>
                <a:gridCol w="682058">
                  <a:extLst>
                    <a:ext uri="{9D8B030D-6E8A-4147-A177-3AD203B41FA5}">
                      <a16:colId xmlns:a16="http://schemas.microsoft.com/office/drawing/2014/main" val="1514894087"/>
                    </a:ext>
                  </a:extLst>
                </a:gridCol>
                <a:gridCol w="734728">
                  <a:extLst>
                    <a:ext uri="{9D8B030D-6E8A-4147-A177-3AD203B41FA5}">
                      <a16:colId xmlns:a16="http://schemas.microsoft.com/office/drawing/2014/main" val="3258844035"/>
                    </a:ext>
                  </a:extLst>
                </a:gridCol>
                <a:gridCol w="734728">
                  <a:extLst>
                    <a:ext uri="{9D8B030D-6E8A-4147-A177-3AD203B41FA5}">
                      <a16:colId xmlns:a16="http://schemas.microsoft.com/office/drawing/2014/main" val="2169846027"/>
                    </a:ext>
                  </a:extLst>
                </a:gridCol>
              </a:tblGrid>
              <a:tr h="284785">
                <a:tc rowSpan="2">
                  <a:txBody>
                    <a:bodyPr/>
                    <a:lstStyle/>
                    <a:p>
                      <a:pPr marL="71755" marR="71755" lvl="0" indent="0" algn="ctr" defTabSz="457200" rtl="0" eaLnBrk="1" fontAlgn="auto"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PROGRAMADO ANUAL</a:t>
                      </a:r>
                      <a:endParaRPr kumimoji="0" lang="es-MX" sz="9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gridSpan="3">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META FÍSICA</a:t>
                      </a:r>
                      <a:endParaRPr lang="es-MX" sz="12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hMerge="1">
                  <a:txBody>
                    <a:bodyPr/>
                    <a:lstStyle/>
                    <a:p>
                      <a:endParaRPr lang="es-MX"/>
                    </a:p>
                  </a:txBody>
                  <a:tcPr/>
                </a:tc>
                <a:tc hMerge="1">
                  <a:txBody>
                    <a:bodyPr/>
                    <a:lstStyle/>
                    <a:p>
                      <a:endParaRPr lang="es-MX"/>
                    </a:p>
                  </a:txBody>
                  <a:tcPr/>
                </a:tc>
                <a:tc gridSpan="5">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PRESUPUESTAL</a:t>
                      </a:r>
                      <a:endParaRPr lang="es-MX" sz="12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CONTRACTUAL</a:t>
                      </a:r>
                      <a:endParaRPr lang="es-MX" sz="12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622747191"/>
                  </a:ext>
                </a:extLst>
              </a:tr>
              <a:tr h="456543">
                <a:tc vMerge="1">
                  <a:txBody>
                    <a:bodyPr/>
                    <a:lstStyle/>
                    <a:p>
                      <a:endParaRPr lang="es-MX"/>
                    </a:p>
                  </a:txBody>
                  <a:tcPr/>
                </a:tc>
                <a:tc>
                  <a:txBody>
                    <a:bodyPr/>
                    <a:lstStyle/>
                    <a:p>
                      <a:pPr marL="71755" marR="71755" lvl="0" indent="0" algn="ctr" defTabSz="457200" rtl="0" eaLnBrk="1" fontAlgn="auto"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PROGRAMADO ANUAL</a:t>
                      </a:r>
                      <a:endParaRPr kumimoji="0" lang="es-MX"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MX" sz="800" b="1" dirty="0">
                          <a:solidFill>
                            <a:schemeClr val="tx1"/>
                          </a:solidFill>
                          <a:effectLst/>
                          <a:latin typeface="Arial" panose="020B0604020202020204" pitchFamily="34" charset="0"/>
                          <a:ea typeface="Times New Roman" panose="02020603050405020304" pitchFamily="18" charset="0"/>
                        </a:rPr>
                        <a:t>EJEC</a:t>
                      </a:r>
                    </a:p>
                    <a:p>
                      <a:pPr marL="71755" marR="71755" algn="ctr">
                        <a:spcAft>
                          <a:spcPts val="0"/>
                        </a:spcAft>
                      </a:pPr>
                      <a:r>
                        <a:rPr lang="es-MX" sz="800" b="1" dirty="0">
                          <a:solidFill>
                            <a:schemeClr val="tx1"/>
                          </a:solidFill>
                          <a:effectLst/>
                          <a:latin typeface="Arial" panose="020B0604020202020204" pitchFamily="34" charset="0"/>
                          <a:ea typeface="Times New Roman" panose="02020603050405020304" pitchFamily="18" charset="0"/>
                        </a:rPr>
                        <a:t>31 - </a:t>
                      </a:r>
                      <a:r>
                        <a:rPr lang="es-MX" sz="800" b="1" dirty="0" err="1">
                          <a:solidFill>
                            <a:schemeClr val="tx1"/>
                          </a:solidFill>
                          <a:effectLst/>
                          <a:latin typeface="Arial" panose="020B0604020202020204" pitchFamily="34" charset="0"/>
                          <a:ea typeface="Times New Roman" panose="02020603050405020304" pitchFamily="18" charset="0"/>
                        </a:rPr>
                        <a:t>Ago</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a:t>
                      </a:r>
                    </a:p>
                    <a:p>
                      <a:pPr marL="71755" marR="71755" indent="0" algn="ctr" defTabSz="457200" rtl="0" eaLnBrk="1" fontAlgn="auto" latinLnBrk="0" hangingPunct="1">
                        <a:lnSpc>
                          <a:spcPct val="100000"/>
                        </a:lnSpc>
                        <a:spcBef>
                          <a:spcPts val="0"/>
                        </a:spcBef>
                        <a:spcAft>
                          <a:spcPts val="0"/>
                        </a:spcAft>
                        <a:buClrTx/>
                        <a:buSzTx/>
                        <a:buFontTx/>
                        <a:buNone/>
                        <a:tabLst/>
                        <a:defRPr/>
                      </a:pPr>
                      <a:r>
                        <a:rPr lang="es-ES" sz="800" b="1" dirty="0">
                          <a:solidFill>
                            <a:schemeClr val="tx1"/>
                          </a:solidFill>
                          <a:effectLst/>
                          <a:latin typeface="Arial" panose="020B0604020202020204" pitchFamily="34" charset="0"/>
                          <a:ea typeface="Times New Roman" panose="02020603050405020304" pitchFamily="18" charset="0"/>
                        </a:rPr>
                        <a:t>Avance</a:t>
                      </a:r>
                      <a:endParaRPr lang="es-CO" sz="800" b="1" dirty="0">
                        <a:solidFill>
                          <a:schemeClr val="tx1"/>
                        </a:solidFill>
                        <a:effectLst/>
                        <a:latin typeface="Arial" panose="020B0604020202020204" pitchFamily="34" charset="0"/>
                        <a:ea typeface="Times New Roman" panose="02020603050405020304" pitchFamily="18" charset="0"/>
                      </a:endParaRPr>
                    </a:p>
                    <a:p>
                      <a:pPr marL="71755" marR="71755" algn="ctr">
                        <a:spcAft>
                          <a:spcPts val="0"/>
                        </a:spcAft>
                      </a:pPr>
                      <a:r>
                        <a:rPr lang="es-ES" sz="800" b="1" dirty="0">
                          <a:solidFill>
                            <a:schemeClr val="tx1"/>
                          </a:solidFill>
                          <a:effectLst/>
                          <a:latin typeface="Arial" panose="020B0604020202020204" pitchFamily="34" charset="0"/>
                          <a:ea typeface="Times New Roman" panose="02020603050405020304" pitchFamily="18" charset="0"/>
                        </a:rPr>
                        <a:t>Anual</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ES" sz="800" b="1" dirty="0">
                          <a:solidFill>
                            <a:schemeClr val="tx1"/>
                          </a:solidFill>
                          <a:effectLst/>
                          <a:latin typeface="Arial" panose="020B0604020202020204" pitchFamily="34" charset="0"/>
                          <a:ea typeface="Times New Roman" panose="02020603050405020304" pitchFamily="18" charset="0"/>
                        </a:rPr>
                        <a:t>APRO</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COMP</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 EJEC</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GIROS</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 GIROS</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ES" sz="800" b="1" dirty="0">
                          <a:solidFill>
                            <a:schemeClr val="tx1"/>
                          </a:solidFill>
                          <a:effectLst/>
                          <a:latin typeface="Arial" panose="020B0604020202020204" pitchFamily="34" charset="0"/>
                          <a:ea typeface="Times New Roman" panose="02020603050405020304" pitchFamily="18" charset="0"/>
                        </a:rPr>
                        <a:t>No.</a:t>
                      </a:r>
                      <a:endParaRPr lang="es-CO" sz="800" b="1" dirty="0">
                        <a:solidFill>
                          <a:schemeClr val="tx1"/>
                        </a:solidFill>
                        <a:effectLst/>
                        <a:latin typeface="Arial" panose="020B0604020202020204" pitchFamily="34" charset="0"/>
                        <a:ea typeface="Times New Roman" panose="02020603050405020304" pitchFamily="18" charset="0"/>
                      </a:endParaRPr>
                    </a:p>
                    <a:p>
                      <a:pPr marL="71755" marR="71755" algn="ctr">
                        <a:spcAft>
                          <a:spcPts val="0"/>
                        </a:spcAft>
                      </a:pPr>
                      <a:r>
                        <a:rPr lang="es-CO" sz="800" b="1" dirty="0" err="1">
                          <a:solidFill>
                            <a:schemeClr val="tx1"/>
                          </a:solidFill>
                          <a:effectLst/>
                          <a:latin typeface="Arial" panose="020B0604020202020204" pitchFamily="34" charset="0"/>
                          <a:ea typeface="Times New Roman" panose="02020603050405020304" pitchFamily="18" charset="0"/>
                        </a:rPr>
                        <a:t>Prog</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No. </a:t>
                      </a:r>
                      <a:r>
                        <a:rPr lang="es-CO" sz="800" b="1" dirty="0" err="1">
                          <a:solidFill>
                            <a:schemeClr val="tx1"/>
                          </a:solidFill>
                          <a:effectLst/>
                          <a:latin typeface="Arial" panose="020B0604020202020204" pitchFamily="34" charset="0"/>
                          <a:ea typeface="Times New Roman" panose="02020603050405020304" pitchFamily="18" charset="0"/>
                        </a:rPr>
                        <a:t>Susc</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Valor</a:t>
                      </a:r>
                    </a:p>
                    <a:p>
                      <a:pPr marL="71755" marR="71755" algn="ctr">
                        <a:spcAft>
                          <a:spcPts val="0"/>
                        </a:spcAft>
                      </a:pPr>
                      <a:r>
                        <a:rPr lang="es-ES" sz="800" b="1" dirty="0">
                          <a:solidFill>
                            <a:schemeClr val="tx1"/>
                          </a:solidFill>
                          <a:effectLst/>
                          <a:latin typeface="Arial" panose="020B0604020202020204" pitchFamily="34" charset="0"/>
                          <a:ea typeface="Times New Roman" panose="02020603050405020304" pitchFamily="18" charset="0"/>
                        </a:rPr>
                        <a:t>Suscrito</a:t>
                      </a:r>
                    </a:p>
                    <a:p>
                      <a:pPr marL="0" marR="71755" indent="0" algn="ctr">
                        <a:spcAft>
                          <a:spcPts val="0"/>
                        </a:spcAft>
                      </a:pPr>
                      <a:r>
                        <a:rPr lang="es-MX" sz="800" b="1" dirty="0">
                          <a:solidFill>
                            <a:schemeClr val="tx1"/>
                          </a:solidFill>
                          <a:effectLst/>
                          <a:latin typeface="Arial" panose="020B0604020202020204" pitchFamily="34" charset="0"/>
                          <a:ea typeface="Times New Roman" panose="02020603050405020304" pitchFamily="18" charset="0"/>
                        </a:rPr>
                        <a:t>(Millones)</a:t>
                      </a:r>
                      <a:endParaRPr lang="es-ES" sz="400" b="1"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 CUM</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56520344"/>
                  </a:ext>
                </a:extLst>
              </a:tr>
              <a:tr h="406888">
                <a:tc>
                  <a:txBody>
                    <a:bodyPr/>
                    <a:lstStyle/>
                    <a:p>
                      <a:pPr algn="ctr"/>
                      <a:r>
                        <a:rPr lang="es-CO" sz="1000" b="1" dirty="0">
                          <a:solidFill>
                            <a:srgbClr val="000000"/>
                          </a:solidFill>
                          <a:effectLst/>
                          <a:latin typeface="Arial" panose="020B0604020202020204" pitchFamily="34" charset="0"/>
                          <a:ea typeface="Times New Roman" panose="02020603050405020304" pitchFamily="18" charset="0"/>
                        </a:rPr>
                        <a:t>Meta Plan DD:</a:t>
                      </a:r>
                      <a:endParaRPr lang="es-MX" sz="1400" b="1" dirty="0">
                        <a:effectLst/>
                        <a:latin typeface="Arial" panose="020B0604020202020204" pitchFamily="34" charset="0"/>
                        <a:ea typeface="Times New Roman" panose="02020603050405020304" pitchFamily="18" charset="0"/>
                      </a:endParaRPr>
                    </a:p>
                    <a:p>
                      <a:pPr algn="just"/>
                      <a:r>
                        <a:rPr lang="es-CO" sz="1000" b="1" dirty="0">
                          <a:solidFill>
                            <a:srgbClr val="000000"/>
                          </a:solidFill>
                          <a:effectLst/>
                          <a:latin typeface="Arial" panose="020B0604020202020204" pitchFamily="34" charset="0"/>
                          <a:ea typeface="Times New Roman" panose="02020603050405020304" pitchFamily="18" charset="0"/>
                        </a:rPr>
                        <a:t>Titular 3900 predios registrados en las 20 localidades  </a:t>
                      </a:r>
                      <a:endParaRPr lang="es-MX" sz="1400" b="1"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1140</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effectLst/>
                          <a:latin typeface="Arial" panose="020B0604020202020204" pitchFamily="34" charset="0"/>
                          <a:ea typeface="Times New Roman" panose="02020603050405020304" pitchFamily="18" charset="0"/>
                        </a:rPr>
                        <a:t>538</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47</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3822</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2702</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71</a:t>
                      </a:r>
                      <a:endParaRPr lang="es-MX" sz="8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MX" sz="800" b="0" i="0" u="none" strike="noStrike">
                          <a:solidFill>
                            <a:srgbClr val="000000"/>
                          </a:solidFill>
                          <a:effectLst/>
                          <a:latin typeface="Arial" panose="020B0604020202020204" pitchFamily="34" charset="0"/>
                        </a:rPr>
                        <a:t>1543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MX" sz="800" b="1" i="0" u="none" strike="noStrike" dirty="0">
                          <a:solidFill>
                            <a:srgbClr val="000000"/>
                          </a:solidFill>
                          <a:effectLst/>
                          <a:latin typeface="Arial" panose="020B0604020202020204" pitchFamily="34" charset="0"/>
                        </a:rPr>
                        <a:t>40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MX" sz="800" b="0" i="0" u="none" strike="noStrike">
                          <a:solidFill>
                            <a:srgbClr val="000000"/>
                          </a:solidFill>
                          <a:effectLst/>
                          <a:latin typeface="Arial" panose="020B0604020202020204" pitchFamily="34" charset="0"/>
                        </a:rPr>
                        <a:t>66</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MX" sz="800" b="0" i="0" u="none" strike="noStrike">
                          <a:solidFill>
                            <a:srgbClr val="000000"/>
                          </a:solidFill>
                          <a:effectLst/>
                          <a:latin typeface="Arial" panose="020B0604020202020204" pitchFamily="34" charset="0"/>
                        </a:rPr>
                        <a:t>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MX" sz="800" b="0" i="0" u="none" strike="noStrike">
                          <a:solidFill>
                            <a:srgbClr val="000000"/>
                          </a:solidFill>
                          <a:effectLst/>
                          <a:latin typeface="Arial" panose="020B0604020202020204" pitchFamily="34" charset="0"/>
                        </a:rPr>
                        <a:t>2453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MX" sz="800" b="1" i="0" u="none" strike="noStrike" dirty="0">
                          <a:solidFill>
                            <a:srgbClr val="000000"/>
                          </a:solidFill>
                          <a:effectLst/>
                          <a:latin typeface="Arial" panose="020B0604020202020204" pitchFamily="34" charset="0"/>
                        </a:rPr>
                        <a:t>94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23516358"/>
                  </a:ext>
                </a:extLst>
              </a:tr>
              <a:tr h="317532">
                <a:tc>
                  <a:txBody>
                    <a:bodyPr/>
                    <a:lstStyle/>
                    <a:p>
                      <a:pPr algn="just"/>
                      <a:r>
                        <a:rPr lang="es-CO" sz="1000" b="1" dirty="0">
                          <a:effectLst/>
                          <a:latin typeface="Arial" panose="020B0604020202020204" pitchFamily="34" charset="0"/>
                          <a:ea typeface="Times New Roman" panose="02020603050405020304" pitchFamily="18" charset="0"/>
                        </a:rPr>
                        <a:t>Meta proyecto 1:</a:t>
                      </a:r>
                      <a:endParaRPr lang="es-MX" sz="1400" dirty="0">
                        <a:effectLst/>
                        <a:latin typeface="Arial" panose="020B0604020202020204" pitchFamily="34" charset="0"/>
                        <a:ea typeface="Times New Roman" panose="02020603050405020304" pitchFamily="18" charset="0"/>
                      </a:endParaRPr>
                    </a:p>
                    <a:p>
                      <a:pPr algn="just"/>
                      <a:r>
                        <a:rPr lang="es-CO" sz="1000" dirty="0">
                          <a:effectLst/>
                          <a:latin typeface="Arial" panose="020B0604020202020204" pitchFamily="34" charset="0"/>
                          <a:ea typeface="Times New Roman" panose="02020603050405020304" pitchFamily="18" charset="0"/>
                        </a:rPr>
                        <a:t>Obtener 3900 títulos predios registrados</a:t>
                      </a:r>
                      <a:endParaRPr lang="es-MX" sz="14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1140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538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47</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dirty="0">
                          <a:effectLst/>
                          <a:latin typeface="Arial" panose="020B0604020202020204" pitchFamily="34" charset="0"/>
                          <a:ea typeface="Times New Roman" panose="02020603050405020304" pitchFamily="18" charset="0"/>
                        </a:rPr>
                        <a:t>1750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kern="1200" dirty="0">
                          <a:solidFill>
                            <a:schemeClr val="tx1"/>
                          </a:solidFill>
                          <a:effectLst/>
                          <a:latin typeface="Arial" panose="020B0604020202020204" pitchFamily="34" charset="0"/>
                          <a:ea typeface="Times New Roman" panose="02020603050405020304" pitchFamily="18" charset="0"/>
                          <a:cs typeface="+mn-cs"/>
                        </a:rPr>
                        <a:t>1553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b="1" dirty="0">
                          <a:solidFill>
                            <a:srgbClr val="000000"/>
                          </a:solidFill>
                          <a:effectLst/>
                          <a:latin typeface="Arial" panose="020B0604020202020204" pitchFamily="34" charset="0"/>
                          <a:ea typeface="Times New Roman" panose="02020603050405020304" pitchFamily="18" charset="0"/>
                        </a:rPr>
                        <a:t>89</a:t>
                      </a:r>
                      <a:endParaRPr lang="es-MX" sz="8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MX" sz="800" b="0" i="0" u="none" strike="noStrike">
                          <a:solidFill>
                            <a:srgbClr val="000000"/>
                          </a:solidFill>
                          <a:effectLst/>
                          <a:latin typeface="Arial" panose="020B0604020202020204" pitchFamily="34" charset="0"/>
                        </a:rPr>
                        <a:t>864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1" i="0" u="none" strike="noStrike" dirty="0">
                          <a:solidFill>
                            <a:srgbClr val="000000"/>
                          </a:solidFill>
                          <a:effectLst/>
                          <a:latin typeface="Arial" panose="020B0604020202020204" pitchFamily="34" charset="0"/>
                        </a:rPr>
                        <a:t>49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MX" sz="800" b="0" i="0" u="none" strike="noStrike">
                          <a:solidFill>
                            <a:srgbClr val="000000"/>
                          </a:solidFill>
                          <a:effectLst/>
                          <a:latin typeface="Arial" panose="020B0604020202020204" pitchFamily="34" charset="0"/>
                        </a:rPr>
                        <a:t>43</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0" i="0" u="none" strike="noStrike">
                          <a:solidFill>
                            <a:srgbClr val="000000"/>
                          </a:solidFill>
                          <a:effectLst/>
                          <a:latin typeface="Arial" panose="020B0604020202020204" pitchFamily="34" charset="0"/>
                        </a:rPr>
                        <a:t>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0" i="0" u="none" strike="noStrike">
                          <a:solidFill>
                            <a:srgbClr val="000000"/>
                          </a:solidFill>
                          <a:effectLst/>
                          <a:latin typeface="Arial" panose="020B0604020202020204" pitchFamily="34" charset="0"/>
                        </a:rPr>
                        <a:t>1530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1" i="0" u="none" strike="noStrike" dirty="0">
                          <a:solidFill>
                            <a:srgbClr val="000000"/>
                          </a:solidFill>
                          <a:effectLst/>
                          <a:latin typeface="Arial" panose="020B0604020202020204" pitchFamily="34" charset="0"/>
                        </a:rPr>
                        <a:t>95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5219481"/>
                  </a:ext>
                </a:extLst>
              </a:tr>
              <a:tr h="470146">
                <a:tc>
                  <a:txBody>
                    <a:bodyPr/>
                    <a:lstStyle/>
                    <a:p>
                      <a:pPr algn="just"/>
                      <a:r>
                        <a:rPr lang="es-CO" sz="1000" b="1" dirty="0">
                          <a:effectLst/>
                          <a:latin typeface="Arial" panose="020B0604020202020204" pitchFamily="34" charset="0"/>
                          <a:ea typeface="Times New Roman" panose="02020603050405020304" pitchFamily="18" charset="0"/>
                        </a:rPr>
                        <a:t>Meta proyecto 2:</a:t>
                      </a:r>
                      <a:endParaRPr lang="es-MX" sz="1400" dirty="0">
                        <a:effectLst/>
                        <a:latin typeface="Arial" panose="020B0604020202020204" pitchFamily="34" charset="0"/>
                        <a:ea typeface="Times New Roman" panose="02020603050405020304" pitchFamily="18" charset="0"/>
                      </a:endParaRPr>
                    </a:p>
                    <a:p>
                      <a:pPr algn="just"/>
                      <a:r>
                        <a:rPr lang="es-CO" sz="1000" dirty="0">
                          <a:effectLst/>
                          <a:latin typeface="Arial" panose="020B0604020202020204" pitchFamily="34" charset="0"/>
                          <a:ea typeface="Times New Roman" panose="02020603050405020304" pitchFamily="18" charset="0"/>
                        </a:rPr>
                        <a:t>Hacer cierre de 2 proyectos constructivos de urbanismo para la Vivienda VIP</a:t>
                      </a:r>
                      <a:endParaRPr lang="es-MX" sz="14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0.27</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0.13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48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MX" sz="800" kern="1200" dirty="0">
                          <a:solidFill>
                            <a:schemeClr val="tx1"/>
                          </a:solidFill>
                          <a:effectLst/>
                          <a:latin typeface="Arial" panose="020B0604020202020204" pitchFamily="34" charset="0"/>
                          <a:ea typeface="Times New Roman" panose="02020603050405020304" pitchFamily="18" charset="0"/>
                          <a:cs typeface="+mn-cs"/>
                        </a:rPr>
                        <a:t>629</a:t>
                      </a: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kern="1200" dirty="0">
                          <a:solidFill>
                            <a:schemeClr val="tx1"/>
                          </a:solidFill>
                          <a:effectLst/>
                          <a:latin typeface="Arial" panose="020B0604020202020204" pitchFamily="34" charset="0"/>
                          <a:ea typeface="Times New Roman" panose="02020603050405020304" pitchFamily="18" charset="0"/>
                          <a:cs typeface="+mn-cs"/>
                        </a:rPr>
                        <a:t>473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75</a:t>
                      </a:r>
                      <a:endParaRPr lang="es-MX" sz="8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MX" sz="800" b="0" i="0" u="none" strike="noStrike">
                          <a:solidFill>
                            <a:srgbClr val="000000"/>
                          </a:solidFill>
                          <a:effectLst/>
                          <a:latin typeface="Arial" panose="020B0604020202020204" pitchFamily="34" charset="0"/>
                        </a:rPr>
                        <a:t>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1" i="0" u="none" strike="noStrike" dirty="0">
                          <a:solidFill>
                            <a:srgbClr val="000000"/>
                          </a:solidFill>
                          <a:effectLst/>
                          <a:latin typeface="Arial" panose="020B0604020202020204" pitchFamily="34" charset="0"/>
                        </a:rPr>
                        <a:t>50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MX" sz="800" b="0" i="0" u="none" strike="noStrike">
                          <a:solidFill>
                            <a:srgbClr val="000000"/>
                          </a:solidFill>
                          <a:effectLst/>
                          <a:latin typeface="Arial" panose="020B0604020202020204" pitchFamily="34" charset="0"/>
                        </a:rPr>
                        <a:t>10</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0"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0" i="0" u="none" strike="noStrike">
                          <a:solidFill>
                            <a:srgbClr val="000000"/>
                          </a:solidFill>
                          <a:effectLst/>
                          <a:latin typeface="Arial" panose="020B0604020202020204" pitchFamily="34" charset="0"/>
                        </a:rPr>
                        <a:t>443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1" i="0" u="none" strike="noStrike">
                          <a:solidFill>
                            <a:srgbClr val="000000"/>
                          </a:solidFill>
                          <a:effectLst/>
                          <a:latin typeface="Arial" panose="020B0604020202020204" pitchFamily="34" charset="0"/>
                        </a:rPr>
                        <a:t>90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00885141"/>
                  </a:ext>
                </a:extLst>
              </a:tr>
              <a:tr h="355968">
                <a:tc>
                  <a:txBody>
                    <a:bodyPr/>
                    <a:lstStyle/>
                    <a:p>
                      <a:pPr algn="just"/>
                      <a:r>
                        <a:rPr lang="es-CO" sz="1000" b="1" dirty="0">
                          <a:effectLst/>
                          <a:latin typeface="Arial" panose="020B0604020202020204" pitchFamily="34" charset="0"/>
                          <a:ea typeface="Times New Roman" panose="02020603050405020304" pitchFamily="18" charset="0"/>
                        </a:rPr>
                        <a:t>Meta proyecto 3:</a:t>
                      </a:r>
                      <a:endParaRPr lang="es-MX" sz="1400" dirty="0">
                        <a:effectLst/>
                        <a:latin typeface="Arial" panose="020B0604020202020204" pitchFamily="34" charset="0"/>
                        <a:ea typeface="Times New Roman" panose="02020603050405020304" pitchFamily="18" charset="0"/>
                      </a:endParaRPr>
                    </a:p>
                    <a:p>
                      <a:pPr algn="just"/>
                      <a:r>
                        <a:rPr lang="es-CO" sz="1000" dirty="0">
                          <a:effectLst/>
                          <a:latin typeface="Arial" panose="020B0604020202020204" pitchFamily="34" charset="0"/>
                          <a:ea typeface="Times New Roman" panose="02020603050405020304" pitchFamily="18" charset="0"/>
                        </a:rPr>
                        <a:t>Entregar 4 zonas de cesión obligatoria</a:t>
                      </a:r>
                      <a:endParaRPr lang="es-MX" sz="14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1.30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76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dirty="0">
                          <a:effectLst/>
                          <a:latin typeface="Arial" panose="020B0604020202020204" pitchFamily="34" charset="0"/>
                          <a:ea typeface="Times New Roman" panose="02020603050405020304" pitchFamily="18" charset="0"/>
                        </a:rPr>
                        <a:t>637</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kern="1200" dirty="0">
                          <a:solidFill>
                            <a:schemeClr val="tx1"/>
                          </a:solidFill>
                          <a:effectLst/>
                          <a:latin typeface="Arial" panose="020B0604020202020204" pitchFamily="34" charset="0"/>
                          <a:ea typeface="Times New Roman" panose="02020603050405020304" pitchFamily="18" charset="0"/>
                          <a:cs typeface="+mn-cs"/>
                        </a:rPr>
                        <a:t>192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dirty="0">
                          <a:effectLst/>
                          <a:latin typeface="Arial" panose="020B0604020202020204" pitchFamily="34" charset="0"/>
                          <a:ea typeface="Times New Roman" panose="02020603050405020304" pitchFamily="18" charset="0"/>
                        </a:rPr>
                        <a:t>30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MX" sz="800" b="0" i="0" u="none" strike="noStrike">
                          <a:solidFill>
                            <a:srgbClr val="000000"/>
                          </a:solidFill>
                          <a:effectLst/>
                          <a:latin typeface="Arial" panose="020B0604020202020204" pitchFamily="34" charset="0"/>
                        </a:rPr>
                        <a:t>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1"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MX" sz="800" b="0" i="0" u="none" strike="noStrike" dirty="0">
                          <a:solidFill>
                            <a:srgbClr val="000000"/>
                          </a:solidFill>
                          <a:effectLst/>
                          <a:latin typeface="Arial" panose="020B0604020202020204" pitchFamily="34" charset="0"/>
                        </a:rPr>
                        <a:t>6</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0" i="0" u="none" strike="noStrike">
                          <a:solidFill>
                            <a:srgbClr val="000000"/>
                          </a:solidFill>
                          <a:effectLst/>
                          <a:latin typeface="Arial" panose="020B0604020202020204" pitchFamily="34" charset="0"/>
                        </a:rPr>
                        <a:t>191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800" b="1" i="0" u="none" strike="noStrike" dirty="0">
                          <a:solidFill>
                            <a:srgbClr val="000000"/>
                          </a:solidFill>
                          <a:effectLst/>
                          <a:latin typeface="Arial" panose="020B0604020202020204" pitchFamily="34" charset="0"/>
                        </a:rPr>
                        <a:t>83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693122680"/>
                  </a:ext>
                </a:extLst>
              </a:tr>
              <a:tr h="642319">
                <a:tc>
                  <a:txBody>
                    <a:bodyPr/>
                    <a:lstStyle/>
                    <a:p>
                      <a:pPr algn="just"/>
                      <a:r>
                        <a:rPr lang="es-CO" sz="1000" b="1" dirty="0">
                          <a:effectLst/>
                          <a:latin typeface="Arial" panose="020B0604020202020204" pitchFamily="34" charset="0"/>
                          <a:ea typeface="Times New Roman" panose="02020603050405020304" pitchFamily="18" charset="0"/>
                        </a:rPr>
                        <a:t>Meta proyecto 4:</a:t>
                      </a:r>
                      <a:endParaRPr lang="es-MX" sz="1400" dirty="0">
                        <a:effectLst/>
                        <a:latin typeface="Arial" panose="020B0604020202020204" pitchFamily="34" charset="0"/>
                        <a:ea typeface="Times New Roman" panose="02020603050405020304" pitchFamily="18" charset="0"/>
                      </a:endParaRPr>
                    </a:p>
                    <a:p>
                      <a:pPr algn="just"/>
                      <a:r>
                        <a:rPr lang="es-CO" sz="1000" dirty="0">
                          <a:solidFill>
                            <a:srgbClr val="000000"/>
                          </a:solidFill>
                          <a:effectLst/>
                          <a:latin typeface="Arial" panose="020B0604020202020204" pitchFamily="34" charset="0"/>
                          <a:ea typeface="Times New Roman" panose="02020603050405020304" pitchFamily="18" charset="0"/>
                        </a:rPr>
                        <a:t>Gestión predial para saneamiento, enajenación onerosa, adquisición e intervención de predios con posible afectación a terceros</a:t>
                      </a:r>
                      <a:endParaRPr lang="es-MX" sz="14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r>
                        <a:rPr lang="es-CO" sz="800" dirty="0">
                          <a:effectLst/>
                          <a:latin typeface="Arial" panose="020B0604020202020204" pitchFamily="34" charset="0"/>
                          <a:ea typeface="Times New Roman" panose="02020603050405020304" pitchFamily="18" charset="0"/>
                        </a:rPr>
                        <a:t>100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84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84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tc>
                  <a:txBody>
                    <a:bodyPr/>
                    <a:lstStyle/>
                    <a:p>
                      <a:pPr algn="ctr"/>
                      <a:r>
                        <a:rPr lang="es-CO" sz="800" dirty="0">
                          <a:effectLst/>
                          <a:latin typeface="Arial" panose="020B0604020202020204" pitchFamily="34" charset="0"/>
                          <a:ea typeface="Times New Roman" panose="02020603050405020304" pitchFamily="18" charset="0"/>
                        </a:rPr>
                        <a:t>805</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MX" sz="800" kern="1200" dirty="0">
                          <a:solidFill>
                            <a:schemeClr val="tx1"/>
                          </a:solidFill>
                          <a:effectLst/>
                          <a:latin typeface="Arial" panose="020B0604020202020204" pitchFamily="34" charset="0"/>
                          <a:ea typeface="Times New Roman" panose="02020603050405020304" pitchFamily="18" charset="0"/>
                          <a:cs typeface="+mn-cs"/>
                        </a:rPr>
                        <a:t>483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260</a:t>
                      </a:r>
                      <a:endParaRPr lang="es-MX" sz="8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MX" sz="800" b="0" i="0" u="none" strike="noStrike">
                          <a:solidFill>
                            <a:srgbClr val="000000"/>
                          </a:solidFill>
                          <a:effectLst/>
                          <a:latin typeface="Arial" panose="020B0604020202020204" pitchFamily="34" charset="0"/>
                        </a:rPr>
                        <a:t>318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800" b="1" i="0" u="none" strike="noStrike" dirty="0">
                          <a:solidFill>
                            <a:srgbClr val="000000"/>
                          </a:solidFill>
                          <a:effectLst/>
                          <a:latin typeface="Arial" panose="020B0604020202020204" pitchFamily="34" charset="0"/>
                        </a:rPr>
                        <a:t>39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MX" sz="800" b="0" i="0" u="none" strike="noStrike">
                          <a:solidFill>
                            <a:srgbClr val="000000"/>
                          </a:solidFill>
                          <a:effectLst/>
                          <a:latin typeface="Arial" panose="020B0604020202020204" pitchFamily="34" charset="0"/>
                        </a:rPr>
                        <a:t>7</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800" b="0"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MX" sz="800" b="0" i="0" u="none" strike="noStrike">
                          <a:solidFill>
                            <a:srgbClr val="000000"/>
                          </a:solidFill>
                          <a:effectLst/>
                          <a:latin typeface="Arial" panose="020B0604020202020204" pitchFamily="34" charset="0"/>
                        </a:rPr>
                        <a:t>287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MX" sz="800" b="1" i="0" u="none" strike="noStrike" dirty="0">
                          <a:solidFill>
                            <a:srgbClr val="000000"/>
                          </a:solidFill>
                          <a:effectLst/>
                          <a:latin typeface="Arial" panose="020B0604020202020204" pitchFamily="34" charset="0"/>
                        </a:rPr>
                        <a:t>100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849405512"/>
                  </a:ext>
                </a:extLst>
              </a:tr>
            </a:tbl>
          </a:graphicData>
        </a:graphic>
      </p:graphicFrame>
      <p:sp>
        <p:nvSpPr>
          <p:cNvPr id="6" name="CuadroTexto 5">
            <a:extLst>
              <a:ext uri="{FF2B5EF4-FFF2-40B4-BE49-F238E27FC236}">
                <a16:creationId xmlns:a16="http://schemas.microsoft.com/office/drawing/2014/main" id="{B6C587B5-74EC-091A-D5B1-29A761C87883}"/>
              </a:ext>
            </a:extLst>
          </p:cNvPr>
          <p:cNvSpPr txBox="1"/>
          <p:nvPr/>
        </p:nvSpPr>
        <p:spPr>
          <a:xfrm>
            <a:off x="240364" y="3838348"/>
            <a:ext cx="11537977" cy="1938992"/>
          </a:xfrm>
          <a:prstGeom prst="rect">
            <a:avLst/>
          </a:prstGeom>
          <a:noFill/>
        </p:spPr>
        <p:txBody>
          <a:bodyPr wrap="square">
            <a:spAutoFit/>
          </a:bodyPr>
          <a:lstStyle/>
          <a:p>
            <a:pPr marL="18034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Meta</a:t>
            </a:r>
            <a:r>
              <a:rPr kumimoji="0" lang="es-ES" sz="1200" b="1" i="0" u="sng"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Física</a:t>
            </a:r>
            <a:r>
              <a:rPr kumimoji="0" lang="es-ES" sz="1200" b="1" i="0"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s-MX" sz="1200" dirty="0">
                <a:solidFill>
                  <a:prstClr val="black"/>
                </a:solidFill>
                <a:latin typeface="Arial" panose="020B0604020202020204" pitchFamily="34" charset="0"/>
                <a:ea typeface="Times New Roman" panose="02020603050405020304" pitchFamily="18" charset="0"/>
              </a:rPr>
              <a:t>Riesgos de incumplimiento de la meta 1 de Obtener 3900 títulos predios registrados para los cuatro años PDD.</a:t>
            </a:r>
          </a:p>
          <a:p>
            <a:pPr marL="180340" marR="0" lvl="0" indent="0" algn="just" defTabSz="914400" rtl="0" eaLnBrk="1" fontAlgn="auto" latinLnBrk="0" hangingPunct="1">
              <a:lnSpc>
                <a:spcPct val="100000"/>
              </a:lnSpc>
              <a:spcBef>
                <a:spcPts val="0"/>
              </a:spcBef>
              <a:spcAft>
                <a:spcPts val="0"/>
              </a:spcAft>
              <a:buClrTx/>
              <a:buSzTx/>
              <a:buFontTx/>
              <a:buNone/>
              <a:tabLst/>
              <a:defRPr/>
            </a:pPr>
            <a:r>
              <a:rPr lang="es-MX" sz="1200" dirty="0">
                <a:solidFill>
                  <a:prstClr val="black"/>
                </a:solidFill>
                <a:latin typeface="Arial" panose="020B0604020202020204" pitchFamily="34" charset="0"/>
                <a:ea typeface="Times New Roman" panose="02020603050405020304" pitchFamily="18" charset="0"/>
              </a:rPr>
              <a:t>En la meta de “Obtener 3900 títulos predios registrados”, se programó hasta agosto de </a:t>
            </a:r>
            <a:r>
              <a:rPr lang="es-MX" sz="1200" dirty="0" smtClean="0">
                <a:solidFill>
                  <a:prstClr val="black"/>
                </a:solidFill>
                <a:latin typeface="Arial" panose="020B0604020202020204" pitchFamily="34" charset="0"/>
                <a:ea typeface="Times New Roman" panose="02020603050405020304" pitchFamily="18" charset="0"/>
              </a:rPr>
              <a:t>2023, </a:t>
            </a:r>
            <a:r>
              <a:rPr lang="es-MX" sz="1200" dirty="0">
                <a:solidFill>
                  <a:prstClr val="black"/>
                </a:solidFill>
                <a:latin typeface="Arial" panose="020B0604020202020204" pitchFamily="34" charset="0"/>
                <a:ea typeface="Times New Roman" panose="02020603050405020304" pitchFamily="18" charset="0"/>
              </a:rPr>
              <a:t>2.942 títulos y se han titulado 2.883, es decir el 98%, haciendo falta por titular a agosto 2023, 59 predios para los últimos meses de la vigencia. Sin embargo, para la vigencia 2024 aún </a:t>
            </a:r>
            <a:r>
              <a:rPr lang="es-MX" sz="1200" b="1" dirty="0">
                <a:solidFill>
                  <a:prstClr val="black"/>
                </a:solidFill>
                <a:latin typeface="Arial" panose="020B0604020202020204" pitchFamily="34" charset="0"/>
                <a:ea typeface="Times New Roman" panose="02020603050405020304" pitchFamily="18" charset="0"/>
              </a:rPr>
              <a:t>quedarían por titular 958 programados </a:t>
            </a:r>
            <a:r>
              <a:rPr lang="es-MX" sz="1200" dirty="0">
                <a:solidFill>
                  <a:prstClr val="black"/>
                </a:solidFill>
                <a:latin typeface="Arial" panose="020B0604020202020204" pitchFamily="34" charset="0"/>
                <a:ea typeface="Times New Roman" panose="02020603050405020304" pitchFamily="18" charset="0"/>
              </a:rPr>
              <a:t>y de esta forma lograr la meta PDD de 3900, dejando la responsabilidad del 25% para la siguiente administración en el primer semestre del 2024.</a:t>
            </a:r>
            <a:endPar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180340" marR="0" lvl="0" indent="0" algn="just" defTabSz="914400" rtl="0" eaLnBrk="1" fontAlgn="auto" latinLnBrk="0" hangingPunct="1">
              <a:lnSpc>
                <a:spcPct val="100000"/>
              </a:lnSpc>
              <a:spcBef>
                <a:spcPts val="0"/>
              </a:spcBef>
              <a:spcAft>
                <a:spcPts val="0"/>
              </a:spcAft>
              <a:buClrTx/>
              <a:buSzTx/>
              <a:buFontTx/>
              <a:buNone/>
              <a:tabLst/>
              <a:defRPr/>
            </a:pPr>
            <a:endParaRPr lang="es-CO" sz="1200" b="1" u="sng" dirty="0">
              <a:solidFill>
                <a:prstClr val="black"/>
              </a:solidFill>
              <a:latin typeface="Arial" panose="020B0604020202020204" pitchFamily="34" charset="0"/>
              <a:ea typeface="Times New Roman" panose="02020603050405020304" pitchFamily="18" charset="0"/>
            </a:endParaRPr>
          </a:p>
          <a:p>
            <a:pPr marL="180340" marR="0" lvl="0" indent="0" algn="just" defTabSz="914400" rtl="0" eaLnBrk="1" fontAlgn="auto" latinLnBrk="0" hangingPunct="1">
              <a:lnSpc>
                <a:spcPct val="100000"/>
              </a:lnSpc>
              <a:spcBef>
                <a:spcPts val="0"/>
              </a:spcBef>
              <a:spcAft>
                <a:spcPts val="0"/>
              </a:spcAft>
              <a:buClrTx/>
              <a:buSzTx/>
              <a:buFontTx/>
              <a:buNone/>
              <a:tabLst/>
              <a:defRPr/>
            </a:pPr>
            <a:r>
              <a:rPr lang="es-CO" sz="1200" b="1" u="sng" dirty="0">
                <a:solidFill>
                  <a:prstClr val="black"/>
                </a:solidFill>
                <a:latin typeface="Arial" panose="020B0604020202020204" pitchFamily="34" charset="0"/>
                <a:ea typeface="Times New Roman" panose="02020603050405020304" pitchFamily="18" charset="0"/>
              </a:rPr>
              <a:t>Soportes de cumplimiento</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Debilidades en la conservación de los soportes que sustentan la meta 1 y 2 del proyecto de inversión 7684</a:t>
            </a:r>
          </a:p>
          <a:p>
            <a:pPr marL="180340" marR="0" lvl="0" indent="0" algn="just"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De acuerdo con los retrasos de la respuesta de la solicitud de información, se observó que las evidencias que soportan el cumplimiento de metas, no se encontraban organizadas, se adjuntaron las evidencias de la vigencia 2023, más, sin embargo, es necesario que se organicen las evidencias de las metas de todo lo cumplido en lo que se lleva del cuatrienio. Por lo que se deja la observación para que se garantice la organización de los soportes que evidencian el cumplimiento de cada una de las metas por vigencia. </a:t>
            </a:r>
          </a:p>
        </p:txBody>
      </p:sp>
    </p:spTree>
    <p:extLst>
      <p:ext uri="{BB962C8B-B14F-4D97-AF65-F5344CB8AC3E}">
        <p14:creationId xmlns:p14="http://schemas.microsoft.com/office/powerpoint/2010/main" val="9442280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303929" y="136591"/>
            <a:ext cx="11564979"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1" dirty="0">
                <a:solidFill>
                  <a:prstClr val="white"/>
                </a:solidFill>
                <a:latin typeface="Calibri"/>
              </a:rPr>
              <a:t>PROYECTO DE INVERSIÓN </a:t>
            </a:r>
            <a:r>
              <a:rPr kumimoji="0" lang="es-CO" sz="1800" b="1" i="0" u="none" strike="noStrike" kern="1200" cap="none" spc="0" normalizeH="0" baseline="0" noProof="0" dirty="0">
                <a:ln>
                  <a:noFill/>
                </a:ln>
                <a:solidFill>
                  <a:prstClr val="white"/>
                </a:solidFill>
                <a:effectLst/>
                <a:uLnTx/>
                <a:uFillTx/>
                <a:latin typeface="Calibri"/>
                <a:ea typeface="+mn-ea"/>
                <a:cs typeface="+mn-cs"/>
              </a:rPr>
              <a:t>7680 - IMPLEMENTACIÓN DEL PLAN TERRAZAS</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6" name="Tabla 5">
            <a:extLst>
              <a:ext uri="{FF2B5EF4-FFF2-40B4-BE49-F238E27FC236}">
                <a16:creationId xmlns:a16="http://schemas.microsoft.com/office/drawing/2014/main" id="{1AF3263C-B2A2-71AC-B134-F722A23FBBD0}"/>
              </a:ext>
            </a:extLst>
          </p:cNvPr>
          <p:cNvGraphicFramePr>
            <a:graphicFrameLocks noGrp="1"/>
          </p:cNvGraphicFramePr>
          <p:nvPr>
            <p:extLst/>
          </p:nvPr>
        </p:nvGraphicFramePr>
        <p:xfrm>
          <a:off x="303929" y="587984"/>
          <a:ext cx="11498089" cy="4902113"/>
        </p:xfrm>
        <a:graphic>
          <a:graphicData uri="http://schemas.openxmlformats.org/drawingml/2006/table">
            <a:tbl>
              <a:tblPr firstRow="1" firstCol="1" bandRow="1"/>
              <a:tblGrid>
                <a:gridCol w="3105081">
                  <a:extLst>
                    <a:ext uri="{9D8B030D-6E8A-4147-A177-3AD203B41FA5}">
                      <a16:colId xmlns:a16="http://schemas.microsoft.com/office/drawing/2014/main" val="965266260"/>
                    </a:ext>
                  </a:extLst>
                </a:gridCol>
                <a:gridCol w="684437">
                  <a:extLst>
                    <a:ext uri="{9D8B030D-6E8A-4147-A177-3AD203B41FA5}">
                      <a16:colId xmlns:a16="http://schemas.microsoft.com/office/drawing/2014/main" val="3397449234"/>
                    </a:ext>
                  </a:extLst>
                </a:gridCol>
                <a:gridCol w="684437">
                  <a:extLst>
                    <a:ext uri="{9D8B030D-6E8A-4147-A177-3AD203B41FA5}">
                      <a16:colId xmlns:a16="http://schemas.microsoft.com/office/drawing/2014/main" val="1415182918"/>
                    </a:ext>
                  </a:extLst>
                </a:gridCol>
                <a:gridCol w="684294">
                  <a:extLst>
                    <a:ext uri="{9D8B030D-6E8A-4147-A177-3AD203B41FA5}">
                      <a16:colId xmlns:a16="http://schemas.microsoft.com/office/drawing/2014/main" val="4260930246"/>
                    </a:ext>
                  </a:extLst>
                </a:gridCol>
                <a:gridCol w="751530">
                  <a:extLst>
                    <a:ext uri="{9D8B030D-6E8A-4147-A177-3AD203B41FA5}">
                      <a16:colId xmlns:a16="http://schemas.microsoft.com/office/drawing/2014/main" val="4250925121"/>
                    </a:ext>
                  </a:extLst>
                </a:gridCol>
                <a:gridCol w="684437">
                  <a:extLst>
                    <a:ext uri="{9D8B030D-6E8A-4147-A177-3AD203B41FA5}">
                      <a16:colId xmlns:a16="http://schemas.microsoft.com/office/drawing/2014/main" val="2691680044"/>
                    </a:ext>
                  </a:extLst>
                </a:gridCol>
                <a:gridCol w="684437">
                  <a:extLst>
                    <a:ext uri="{9D8B030D-6E8A-4147-A177-3AD203B41FA5}">
                      <a16:colId xmlns:a16="http://schemas.microsoft.com/office/drawing/2014/main" val="121674221"/>
                    </a:ext>
                  </a:extLst>
                </a:gridCol>
                <a:gridCol w="724959">
                  <a:extLst>
                    <a:ext uri="{9D8B030D-6E8A-4147-A177-3AD203B41FA5}">
                      <a16:colId xmlns:a16="http://schemas.microsoft.com/office/drawing/2014/main" val="3292867552"/>
                    </a:ext>
                  </a:extLst>
                </a:gridCol>
                <a:gridCol w="724959">
                  <a:extLst>
                    <a:ext uri="{9D8B030D-6E8A-4147-A177-3AD203B41FA5}">
                      <a16:colId xmlns:a16="http://schemas.microsoft.com/office/drawing/2014/main" val="3636117337"/>
                    </a:ext>
                  </a:extLst>
                </a:gridCol>
                <a:gridCol w="684437">
                  <a:extLst>
                    <a:ext uri="{9D8B030D-6E8A-4147-A177-3AD203B41FA5}">
                      <a16:colId xmlns:a16="http://schemas.microsoft.com/office/drawing/2014/main" val="140568337"/>
                    </a:ext>
                  </a:extLst>
                </a:gridCol>
                <a:gridCol w="684437">
                  <a:extLst>
                    <a:ext uri="{9D8B030D-6E8A-4147-A177-3AD203B41FA5}">
                      <a16:colId xmlns:a16="http://schemas.microsoft.com/office/drawing/2014/main" val="1614027355"/>
                    </a:ext>
                  </a:extLst>
                </a:gridCol>
                <a:gridCol w="733767">
                  <a:extLst>
                    <a:ext uri="{9D8B030D-6E8A-4147-A177-3AD203B41FA5}">
                      <a16:colId xmlns:a16="http://schemas.microsoft.com/office/drawing/2014/main" val="1515661314"/>
                    </a:ext>
                  </a:extLst>
                </a:gridCol>
                <a:gridCol w="666877">
                  <a:extLst>
                    <a:ext uri="{9D8B030D-6E8A-4147-A177-3AD203B41FA5}">
                      <a16:colId xmlns:a16="http://schemas.microsoft.com/office/drawing/2014/main" val="2843135048"/>
                    </a:ext>
                  </a:extLst>
                </a:gridCol>
              </a:tblGrid>
              <a:tr h="117474">
                <a:tc rowSpan="2">
                  <a:txBody>
                    <a:bodyPr/>
                    <a:lstStyle/>
                    <a:p>
                      <a:pPr indent="30480" algn="ctr"/>
                      <a:r>
                        <a:rPr lang="es-CO" sz="1000" b="1" dirty="0">
                          <a:solidFill>
                            <a:srgbClr val="FFFFFF"/>
                          </a:solidFill>
                          <a:effectLst/>
                          <a:latin typeface="Arial" panose="020B0604020202020204" pitchFamily="34" charset="0"/>
                          <a:ea typeface="Times New Roman" panose="02020603050405020304" pitchFamily="18" charset="0"/>
                        </a:rPr>
                        <a:t>META</a:t>
                      </a:r>
                      <a:endParaRPr lang="es-MX" sz="10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gridSpan="3">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META FÍSICA</a:t>
                      </a:r>
                      <a:endParaRPr lang="es-MX" sz="8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hMerge="1">
                  <a:txBody>
                    <a:bodyPr/>
                    <a:lstStyle/>
                    <a:p>
                      <a:endParaRPr lang="es-MX"/>
                    </a:p>
                  </a:txBody>
                  <a:tcPr/>
                </a:tc>
                <a:tc hMerge="1">
                  <a:txBody>
                    <a:bodyPr/>
                    <a:lstStyle/>
                    <a:p>
                      <a:endParaRPr lang="es-MX"/>
                    </a:p>
                  </a:txBody>
                  <a:tcPr/>
                </a:tc>
                <a:tc gridSpan="5">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PRESUPUESTAL</a:t>
                      </a:r>
                      <a:endParaRPr lang="es-MX" sz="8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CO" sz="800" b="1">
                          <a:solidFill>
                            <a:schemeClr val="tx1"/>
                          </a:solidFill>
                          <a:effectLst/>
                          <a:latin typeface="Arial" panose="020B0604020202020204" pitchFamily="34" charset="0"/>
                          <a:ea typeface="Times New Roman" panose="02020603050405020304" pitchFamily="18" charset="0"/>
                        </a:rPr>
                        <a:t>CONTRACTUAL</a:t>
                      </a:r>
                      <a:endParaRPr lang="es-MX" sz="80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091221439"/>
                  </a:ext>
                </a:extLst>
              </a:tr>
              <a:tr h="436091">
                <a:tc vMerge="1">
                  <a:txBody>
                    <a:bodyPr/>
                    <a:lstStyle/>
                    <a:p>
                      <a:endParaRPr lang="es-MX"/>
                    </a:p>
                  </a:txBody>
                  <a:tcPr/>
                </a:tc>
                <a:tc>
                  <a:txBody>
                    <a:bodyPr/>
                    <a:lstStyle/>
                    <a:p>
                      <a:pPr marL="71755" marR="71755" lvl="0" indent="0" algn="ctr" defTabSz="457200" rtl="0" eaLnBrk="1" fontAlgn="auto"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PROGRAMADO ANUAL</a:t>
                      </a:r>
                      <a:endParaRPr kumimoji="0" lang="es-MX"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EJEC</a:t>
                      </a:r>
                    </a:p>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31 - </a:t>
                      </a:r>
                      <a:r>
                        <a:rPr lang="es-MX" sz="700" b="1" dirty="0" err="1">
                          <a:solidFill>
                            <a:schemeClr val="tx1"/>
                          </a:solidFill>
                          <a:effectLst/>
                          <a:latin typeface="Arial" panose="020B0604020202020204" pitchFamily="34" charset="0"/>
                          <a:ea typeface="Times New Roman" panose="02020603050405020304" pitchFamily="18" charset="0"/>
                        </a:rPr>
                        <a:t>Ago</a:t>
                      </a:r>
                      <a:endParaRPr lang="es-MX" sz="7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t>
                      </a:r>
                    </a:p>
                    <a:p>
                      <a:pPr marL="71755" marR="71755" indent="0" algn="ctr" defTabSz="457200" rtl="0" eaLnBrk="1" fontAlgn="auto" latinLnBrk="0" hangingPunct="1">
                        <a:lnSpc>
                          <a:spcPct val="100000"/>
                        </a:lnSpc>
                        <a:spcBef>
                          <a:spcPts val="0"/>
                        </a:spcBef>
                        <a:spcAft>
                          <a:spcPts val="0"/>
                        </a:spcAft>
                        <a:buClrTx/>
                        <a:buSzTx/>
                        <a:buFontTx/>
                        <a:buNone/>
                        <a:tabLst/>
                        <a:defRPr/>
                      </a:pPr>
                      <a:r>
                        <a:rPr lang="es-ES" sz="700" b="1" dirty="0">
                          <a:solidFill>
                            <a:schemeClr val="tx1"/>
                          </a:solidFill>
                          <a:effectLst/>
                          <a:latin typeface="Arial" panose="020B0604020202020204" pitchFamily="34" charset="0"/>
                          <a:ea typeface="Times New Roman" panose="02020603050405020304" pitchFamily="18" charset="0"/>
                        </a:rPr>
                        <a:t>Avance</a:t>
                      </a:r>
                      <a:endParaRPr lang="es-CO" sz="700" b="1" dirty="0">
                        <a:solidFill>
                          <a:schemeClr val="tx1"/>
                        </a:solidFill>
                        <a:effectLst/>
                        <a:latin typeface="Arial" panose="020B0604020202020204" pitchFamily="34" charset="0"/>
                        <a:ea typeface="Times New Roman" panose="02020603050405020304" pitchFamily="18" charset="0"/>
                      </a:endParaRPr>
                    </a:p>
                    <a:p>
                      <a:pPr marL="71755" marR="71755" algn="ctr">
                        <a:spcAft>
                          <a:spcPts val="0"/>
                        </a:spcAft>
                      </a:pPr>
                      <a:r>
                        <a:rPr lang="es-ES" sz="700" b="1" dirty="0">
                          <a:solidFill>
                            <a:schemeClr val="tx1"/>
                          </a:solidFill>
                          <a:effectLst/>
                          <a:latin typeface="Arial" panose="020B0604020202020204" pitchFamily="34" charset="0"/>
                          <a:ea typeface="Times New Roman" panose="02020603050405020304" pitchFamily="18" charset="0"/>
                        </a:rPr>
                        <a:t>Anual</a:t>
                      </a:r>
                      <a:endParaRPr lang="es-MX" sz="7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APROPIACIÓN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COMPROMISOS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EJECUCIÓN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GIROS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GIRO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DE PROGRAMADOS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SUSCRITOS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VALOR EJECUTADO </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CUMPLIMIENTO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71080312"/>
                  </a:ext>
                </a:extLst>
              </a:tr>
              <a:tr h="396474">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Meta Plan DD: </a:t>
                      </a:r>
                      <a:endParaRPr lang="es-MX" sz="800" dirty="0">
                        <a:effectLst/>
                        <a:latin typeface="Arial" panose="020B0604020202020204" pitchFamily="34" charset="0"/>
                        <a:ea typeface="Times New Roman" panose="02020603050405020304" pitchFamily="18" charset="0"/>
                      </a:endParaRPr>
                    </a:p>
                    <a:p>
                      <a:pPr algn="ctr"/>
                      <a:r>
                        <a:rPr lang="es-CO" sz="800" dirty="0">
                          <a:solidFill>
                            <a:srgbClr val="000000"/>
                          </a:solidFill>
                          <a:effectLst/>
                          <a:latin typeface="Arial" panose="020B0604020202020204" pitchFamily="34" charset="0"/>
                          <a:ea typeface="Times New Roman" panose="02020603050405020304" pitchFamily="18" charset="0"/>
                        </a:rPr>
                        <a:t>Formular e implementar un proyecto piloto que desarrolle un esquema de solución habitacional "Plan Terrazas"</a:t>
                      </a:r>
                      <a:endParaRPr lang="es-MX" sz="8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100</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46</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46</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20803</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14288</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69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9.717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47</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229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195</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8.551</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85</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648717042"/>
                  </a:ext>
                </a:extLst>
              </a:tr>
              <a:tr h="770523">
                <a:tc>
                  <a:txBody>
                    <a:bodyPr/>
                    <a:lstStyle/>
                    <a:p>
                      <a:pPr algn="just"/>
                      <a:r>
                        <a:rPr lang="es-CO" sz="900" b="1" dirty="0">
                          <a:effectLst/>
                          <a:latin typeface="Arial" panose="020B0604020202020204" pitchFamily="34" charset="0"/>
                          <a:ea typeface="Times New Roman" panose="02020603050405020304" pitchFamily="18" charset="0"/>
                        </a:rPr>
                        <a:t>Meta proyecto 1: </a:t>
                      </a:r>
                      <a:r>
                        <a:rPr lang="es-CO" sz="900" dirty="0">
                          <a:effectLst/>
                          <a:latin typeface="Arial" panose="020B0604020202020204" pitchFamily="34" charset="0"/>
                          <a:ea typeface="Times New Roman" panose="02020603050405020304" pitchFamily="18" charset="0"/>
                        </a:rPr>
                        <a:t>Estructurar 1250 proyectos que desarrollen un esquema de solución habitacional "Plan Terrazas", con los componentes técnico, social, jurídico y financiero para determinar la viabilidad del predio y el hogar por modalidad de intervención (habitabilidad, reforzamiento, construcción en sitio propio).</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414</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405</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98</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6.548</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4.739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72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2.341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36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138</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120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4.718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87</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030083594"/>
                  </a:ext>
                </a:extLst>
              </a:tr>
              <a:tr h="792948">
                <a:tc>
                  <a:txBody>
                    <a:bodyPr/>
                    <a:lstStyle/>
                    <a:p>
                      <a:pPr algn="just"/>
                      <a:r>
                        <a:rPr lang="es-CO" sz="900" b="1" dirty="0">
                          <a:effectLst/>
                          <a:latin typeface="Arial" panose="020B0604020202020204" pitchFamily="34" charset="0"/>
                          <a:ea typeface="Times New Roman" panose="02020603050405020304" pitchFamily="18" charset="0"/>
                        </a:rPr>
                        <a:t>Meta proyecto 2: </a:t>
                      </a:r>
                      <a:r>
                        <a:rPr lang="es-CO" sz="900" dirty="0">
                          <a:effectLst/>
                          <a:latin typeface="Arial" panose="020B0604020202020204" pitchFamily="34" charset="0"/>
                          <a:ea typeface="Times New Roman" panose="02020603050405020304" pitchFamily="18" charset="0"/>
                        </a:rPr>
                        <a:t>Ejecutar 1250 intervenciones en desarrollo del proyecto piloto del Plan Terrazas para el mejoramiento de vivienda y el apoyo social requerido por la población para mejorar sus condiciones habitacionales con la supervisión e interventoría requerida para este tipo de proyectos</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604</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900" dirty="0">
                          <a:solidFill>
                            <a:schemeClr val="tx1"/>
                          </a:solidFill>
                          <a:effectLst/>
                          <a:latin typeface="Arial" panose="020B0604020202020204" pitchFamily="34" charset="0"/>
                          <a:ea typeface="Times New Roman" panose="02020603050405020304" pitchFamily="18" charset="0"/>
                        </a:rPr>
                        <a:t>300</a:t>
                      </a: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49</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7.802</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5.325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68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3.810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49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63</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2.323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78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234151951"/>
                  </a:ext>
                </a:extLst>
              </a:tr>
              <a:tr h="528632">
                <a:tc>
                  <a:txBody>
                    <a:bodyPr/>
                    <a:lstStyle/>
                    <a:p>
                      <a:pPr algn="just"/>
                      <a:r>
                        <a:rPr lang="es-CO" sz="900" b="1" dirty="0">
                          <a:effectLst/>
                          <a:latin typeface="Arial" panose="020B0604020202020204" pitchFamily="34" charset="0"/>
                          <a:ea typeface="Times New Roman" panose="02020603050405020304" pitchFamily="18" charset="0"/>
                        </a:rPr>
                        <a:t>Meta proyecto 3: </a:t>
                      </a:r>
                      <a:r>
                        <a:rPr lang="es-MX" sz="900" dirty="0">
                          <a:effectLst/>
                          <a:latin typeface="Arial" panose="020B0604020202020204" pitchFamily="34" charset="0"/>
                          <a:ea typeface="Times New Roman" panose="02020603050405020304" pitchFamily="18" charset="0"/>
                        </a:rPr>
                        <a:t>Expedir 1,500 actos de reconocimiento de viviendas de interés social en barrios legalizados urbanísticamente, a través de la Curaduría pública social definida en la estructura misional de la CVP.</a:t>
                      </a: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500</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265</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53</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1.645</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1.222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74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723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44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22</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1.217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95</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916179924"/>
                  </a:ext>
                </a:extLst>
              </a:tr>
              <a:tr h="528632">
                <a:tc>
                  <a:txBody>
                    <a:bodyPr/>
                    <a:lstStyle/>
                    <a:p>
                      <a:pPr algn="just"/>
                      <a:r>
                        <a:rPr lang="es-CO" sz="900" b="1" dirty="0">
                          <a:effectLst/>
                          <a:latin typeface="Arial" panose="020B0604020202020204" pitchFamily="34" charset="0"/>
                          <a:ea typeface="Times New Roman" panose="02020603050405020304" pitchFamily="18" charset="0"/>
                        </a:rPr>
                        <a:t>Meta proyecto 5: </a:t>
                      </a:r>
                      <a:r>
                        <a:rPr lang="es-CO" sz="900" dirty="0">
                          <a:effectLst/>
                          <a:latin typeface="Arial" panose="020B0604020202020204" pitchFamily="34" charset="0"/>
                          <a:ea typeface="Times New Roman" panose="02020603050405020304" pitchFamily="18" charset="0"/>
                        </a:rPr>
                        <a:t>Implementar 5.000 acciones administrativas técnicas y sociales que generen condiciones para iniciar las intervenciones del proyecto Piloto Plan Terrazas.</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1700</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1063</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62</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dirty="0">
                          <a:effectLst/>
                          <a:latin typeface="Arial" panose="020B0604020202020204" pitchFamily="34" charset="0"/>
                          <a:ea typeface="Times New Roman" panose="02020603050405020304" pitchFamily="18" charset="0"/>
                        </a:rPr>
                        <a:t>1.502</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211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14</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207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14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0</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0</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0</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N/A</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730362"/>
                  </a:ext>
                </a:extLst>
              </a:tr>
              <a:tr h="396474">
                <a:tc>
                  <a:txBody>
                    <a:bodyPr/>
                    <a:lstStyle/>
                    <a:p>
                      <a:pPr algn="just"/>
                      <a:r>
                        <a:rPr lang="es-CO" sz="900" b="1" dirty="0">
                          <a:effectLst/>
                          <a:latin typeface="Arial" panose="020B0604020202020204" pitchFamily="34" charset="0"/>
                          <a:ea typeface="Times New Roman" panose="02020603050405020304" pitchFamily="18" charset="0"/>
                        </a:rPr>
                        <a:t>Meta proyecto 6: </a:t>
                      </a:r>
                      <a:r>
                        <a:rPr lang="es-CO" sz="900" dirty="0">
                          <a:effectLst/>
                          <a:latin typeface="Arial" panose="020B0604020202020204" pitchFamily="34" charset="0"/>
                          <a:ea typeface="Times New Roman" panose="02020603050405020304" pitchFamily="18" charset="0"/>
                        </a:rPr>
                        <a:t>Entregar y firmar acuerdo para la sostenibilidad de 1250 viviendas mejoradas en el marco de Plan Terrazas</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600</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0</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0</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85</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60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11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14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1</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100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002654774"/>
                  </a:ext>
                </a:extLst>
              </a:tr>
              <a:tr h="792948">
                <a:tc>
                  <a:txBody>
                    <a:bodyPr/>
                    <a:lstStyle/>
                    <a:p>
                      <a:pPr algn="just"/>
                      <a:r>
                        <a:rPr lang="es-CO" sz="900" b="1" dirty="0">
                          <a:effectLst/>
                          <a:latin typeface="Arial" panose="020B0604020202020204" pitchFamily="34" charset="0"/>
                          <a:ea typeface="Times New Roman" panose="02020603050405020304" pitchFamily="18" charset="0"/>
                        </a:rPr>
                        <a:t>Meta proyecto 4: </a:t>
                      </a:r>
                      <a:r>
                        <a:rPr lang="es-MX" sz="900" dirty="0">
                          <a:effectLst/>
                          <a:latin typeface="Arial" panose="020B0604020202020204" pitchFamily="34" charset="0"/>
                          <a:ea typeface="Times New Roman" panose="02020603050405020304" pitchFamily="18" charset="0"/>
                        </a:rPr>
                        <a:t>Implementar 100 % del banco de materiales como un instrumento de soporte técnico y financiero para la ejecución del proyecto piloto del Plan Terrazas que contribuya a mejorar la calidad de los materiales y disminuir los costos de transacción.</a:t>
                      </a: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100</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chemeClr val="tx1"/>
                          </a:solidFill>
                          <a:effectLst/>
                          <a:latin typeface="Arial" panose="020B0604020202020204" pitchFamily="34" charset="0"/>
                          <a:ea typeface="Times New Roman" panose="02020603050405020304" pitchFamily="18" charset="0"/>
                        </a:rPr>
                        <a:t>42</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42</a:t>
                      </a:r>
                      <a:endParaRPr lang="es-MX" sz="9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3.184</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2.739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86</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2.642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82</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6</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2.739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80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934277131"/>
                  </a:ext>
                </a:extLst>
              </a:tr>
            </a:tbl>
          </a:graphicData>
        </a:graphic>
      </p:graphicFrame>
      <p:sp>
        <p:nvSpPr>
          <p:cNvPr id="5" name="CuadroTexto 4">
            <a:extLst>
              <a:ext uri="{FF2B5EF4-FFF2-40B4-BE49-F238E27FC236}">
                <a16:creationId xmlns:a16="http://schemas.microsoft.com/office/drawing/2014/main" id="{34941924-1670-6065-3624-7B0E9A7C6A00}"/>
              </a:ext>
            </a:extLst>
          </p:cNvPr>
          <p:cNvSpPr txBox="1"/>
          <p:nvPr/>
        </p:nvSpPr>
        <p:spPr>
          <a:xfrm>
            <a:off x="303929" y="5584438"/>
            <a:ext cx="11441155" cy="1200329"/>
          </a:xfrm>
          <a:prstGeom prst="rect">
            <a:avLst/>
          </a:prstGeom>
          <a:noFill/>
        </p:spPr>
        <p:txBody>
          <a:bodyPr wrap="square">
            <a:spAutoFit/>
          </a:bodyPr>
          <a:lstStyle/>
          <a:p>
            <a:pPr lvl="0" algn="just" defTabSz="914400">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Meta física</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s-MX" sz="1200" dirty="0">
                <a:solidFill>
                  <a:prstClr val="black"/>
                </a:solidFill>
                <a:latin typeface="Arial" panose="020B0604020202020204" pitchFamily="34" charset="0"/>
                <a:ea typeface="Times New Roman" panose="02020603050405020304" pitchFamily="18" charset="0"/>
              </a:rPr>
              <a:t>Alerta por incumplimiento</a:t>
            </a: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de la meta 5 “Entregar y firmar acuerdo para la sostenibilidad de 1250 viviendas mejoradas en el marco de Plan Terrazas”. </a:t>
            </a:r>
          </a:p>
          <a:p>
            <a:pPr lvl="0" algn="just" defTabSz="914400">
              <a:defRPr/>
            </a:pP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Para el cuatrienio se proyectó la entrega y firma del acuerdo para la sostenibilidad de 1250 viviendas mejoradas en el marco de Plan Terrazas, de las cuales solo ha entregado 58 viviendas en la vigencia 2022, es decir, que la ejecución de la meta para el cuatrienio va en el 4.6% y 0% respecto a lo programado para la vigencia 2023 </a:t>
            </a:r>
            <a:endParaRPr lang="es-CO" sz="1200" i="1" dirty="0">
              <a:solidFill>
                <a:srgbClr val="000000"/>
              </a:solidFill>
              <a:latin typeface="Arial" panose="020B0604020202020204" pitchFamily="34"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2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Debilidades en la conservación de los soportes que sustentan la meta 2 y 5</a:t>
            </a:r>
            <a:r>
              <a:rPr lang="es-MX" sz="1200" dirty="0">
                <a:solidFill>
                  <a:srgbClr val="000000"/>
                </a:solidFill>
                <a:latin typeface="Arial" panose="020B0604020202020204" pitchFamily="34" charset="0"/>
                <a:ea typeface="Times New Roman" panose="02020603050405020304" pitchFamily="18" charset="0"/>
              </a:rPr>
              <a:t>,</a:t>
            </a:r>
            <a:r>
              <a:rPr kumimoji="0" lang="es-MX" sz="12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haciendo falta lo siguiente: Meta proyecto 2:  Actas de inicio de obra e interventoría de los grupos y meta 5: soporte de las reuniones de apiques, subsidios, de cartografía y de inicio de obra. </a:t>
            </a:r>
            <a:endParaRPr kumimoji="0" lang="es-MX" sz="12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617214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413658" y="63439"/>
            <a:ext cx="11364684"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7703 - MEJORAMIENTO INTEGRAL DE BARRIOS</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a 2">
            <a:extLst>
              <a:ext uri="{FF2B5EF4-FFF2-40B4-BE49-F238E27FC236}">
                <a16:creationId xmlns:a16="http://schemas.microsoft.com/office/drawing/2014/main" id="{1C131DC7-12D0-BC94-EDC7-113ABC2507FA}"/>
              </a:ext>
            </a:extLst>
          </p:cNvPr>
          <p:cNvGraphicFramePr>
            <a:graphicFrameLocks noGrp="1"/>
          </p:cNvGraphicFramePr>
          <p:nvPr>
            <p:extLst/>
          </p:nvPr>
        </p:nvGraphicFramePr>
        <p:xfrm>
          <a:off x="413654" y="906939"/>
          <a:ext cx="11364687" cy="3228410"/>
        </p:xfrm>
        <a:graphic>
          <a:graphicData uri="http://schemas.openxmlformats.org/drawingml/2006/table">
            <a:tbl>
              <a:tblPr firstRow="1" firstCol="1" bandRow="1"/>
              <a:tblGrid>
                <a:gridCol w="3051301">
                  <a:extLst>
                    <a:ext uri="{9D8B030D-6E8A-4147-A177-3AD203B41FA5}">
                      <a16:colId xmlns:a16="http://schemas.microsoft.com/office/drawing/2014/main" val="2398836954"/>
                    </a:ext>
                  </a:extLst>
                </a:gridCol>
                <a:gridCol w="672584">
                  <a:extLst>
                    <a:ext uri="{9D8B030D-6E8A-4147-A177-3AD203B41FA5}">
                      <a16:colId xmlns:a16="http://schemas.microsoft.com/office/drawing/2014/main" val="4018448701"/>
                    </a:ext>
                  </a:extLst>
                </a:gridCol>
                <a:gridCol w="672584">
                  <a:extLst>
                    <a:ext uri="{9D8B030D-6E8A-4147-A177-3AD203B41FA5}">
                      <a16:colId xmlns:a16="http://schemas.microsoft.com/office/drawing/2014/main" val="2093309247"/>
                    </a:ext>
                  </a:extLst>
                </a:gridCol>
                <a:gridCol w="705479">
                  <a:extLst>
                    <a:ext uri="{9D8B030D-6E8A-4147-A177-3AD203B41FA5}">
                      <a16:colId xmlns:a16="http://schemas.microsoft.com/office/drawing/2014/main" val="1153719627"/>
                    </a:ext>
                  </a:extLst>
                </a:gridCol>
                <a:gridCol w="705479">
                  <a:extLst>
                    <a:ext uri="{9D8B030D-6E8A-4147-A177-3AD203B41FA5}">
                      <a16:colId xmlns:a16="http://schemas.microsoft.com/office/drawing/2014/main" val="574075027"/>
                    </a:ext>
                  </a:extLst>
                </a:gridCol>
                <a:gridCol w="672584">
                  <a:extLst>
                    <a:ext uri="{9D8B030D-6E8A-4147-A177-3AD203B41FA5}">
                      <a16:colId xmlns:a16="http://schemas.microsoft.com/office/drawing/2014/main" val="3387208630"/>
                    </a:ext>
                  </a:extLst>
                </a:gridCol>
                <a:gridCol w="672584">
                  <a:extLst>
                    <a:ext uri="{9D8B030D-6E8A-4147-A177-3AD203B41FA5}">
                      <a16:colId xmlns:a16="http://schemas.microsoft.com/office/drawing/2014/main" val="3058065938"/>
                    </a:ext>
                  </a:extLst>
                </a:gridCol>
                <a:gridCol w="712403">
                  <a:extLst>
                    <a:ext uri="{9D8B030D-6E8A-4147-A177-3AD203B41FA5}">
                      <a16:colId xmlns:a16="http://schemas.microsoft.com/office/drawing/2014/main" val="642945609"/>
                    </a:ext>
                  </a:extLst>
                </a:gridCol>
                <a:gridCol w="712403">
                  <a:extLst>
                    <a:ext uri="{9D8B030D-6E8A-4147-A177-3AD203B41FA5}">
                      <a16:colId xmlns:a16="http://schemas.microsoft.com/office/drawing/2014/main" val="313568008"/>
                    </a:ext>
                  </a:extLst>
                </a:gridCol>
                <a:gridCol w="672584">
                  <a:extLst>
                    <a:ext uri="{9D8B030D-6E8A-4147-A177-3AD203B41FA5}">
                      <a16:colId xmlns:a16="http://schemas.microsoft.com/office/drawing/2014/main" val="4044594618"/>
                    </a:ext>
                  </a:extLst>
                </a:gridCol>
                <a:gridCol w="672584">
                  <a:extLst>
                    <a:ext uri="{9D8B030D-6E8A-4147-A177-3AD203B41FA5}">
                      <a16:colId xmlns:a16="http://schemas.microsoft.com/office/drawing/2014/main" val="2000120236"/>
                    </a:ext>
                  </a:extLst>
                </a:gridCol>
                <a:gridCol w="721059">
                  <a:extLst>
                    <a:ext uri="{9D8B030D-6E8A-4147-A177-3AD203B41FA5}">
                      <a16:colId xmlns:a16="http://schemas.microsoft.com/office/drawing/2014/main" val="1903668333"/>
                    </a:ext>
                  </a:extLst>
                </a:gridCol>
                <a:gridCol w="721059">
                  <a:extLst>
                    <a:ext uri="{9D8B030D-6E8A-4147-A177-3AD203B41FA5}">
                      <a16:colId xmlns:a16="http://schemas.microsoft.com/office/drawing/2014/main" val="951388631"/>
                    </a:ext>
                  </a:extLst>
                </a:gridCol>
              </a:tblGrid>
              <a:tr h="232948">
                <a:tc gridSpan="13">
                  <a:txBody>
                    <a:bodyPr/>
                    <a:lstStyle/>
                    <a:p>
                      <a:pPr algn="ctr"/>
                      <a:r>
                        <a:rPr lang="es-CO" sz="1000" b="1" dirty="0">
                          <a:solidFill>
                            <a:srgbClr val="FFFFFF"/>
                          </a:solidFill>
                          <a:effectLst/>
                          <a:latin typeface="Arial" panose="020B0604020202020204" pitchFamily="34" charset="0"/>
                          <a:ea typeface="Times New Roman" panose="02020603050405020304" pitchFamily="18" charset="0"/>
                        </a:rPr>
                        <a:t>PROYECTO DE INVERSIÓN*</a:t>
                      </a:r>
                      <a:endParaRPr lang="es-MX" sz="10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750743991"/>
                  </a:ext>
                </a:extLst>
              </a:tr>
              <a:tr h="297616">
                <a:tc rowSpan="2">
                  <a:txBody>
                    <a:bodyPr/>
                    <a:lstStyle/>
                    <a:p>
                      <a:pPr indent="30480" algn="ctr"/>
                      <a:r>
                        <a:rPr lang="es-CO" sz="1000" b="1" dirty="0">
                          <a:solidFill>
                            <a:srgbClr val="FFFFFF"/>
                          </a:solidFill>
                          <a:effectLst/>
                          <a:latin typeface="Arial" panose="020B0604020202020204" pitchFamily="34" charset="0"/>
                          <a:ea typeface="Times New Roman" panose="02020603050405020304" pitchFamily="18" charset="0"/>
                        </a:rPr>
                        <a:t>META</a:t>
                      </a:r>
                      <a:endParaRPr lang="es-MX" sz="10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gridSpan="3">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META FÍSICA</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hMerge="1">
                  <a:txBody>
                    <a:bodyPr/>
                    <a:lstStyle/>
                    <a:p>
                      <a:endParaRPr lang="es-MX"/>
                    </a:p>
                  </a:txBody>
                  <a:tcPr/>
                </a:tc>
                <a:tc hMerge="1">
                  <a:txBody>
                    <a:bodyPr/>
                    <a:lstStyle/>
                    <a:p>
                      <a:endParaRPr lang="es-MX"/>
                    </a:p>
                  </a:txBody>
                  <a:tcPr/>
                </a:tc>
                <a:tc gridSpan="5">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PRESUPUESTAL</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CO" sz="800" b="1">
                          <a:solidFill>
                            <a:schemeClr val="tx1"/>
                          </a:solidFill>
                          <a:effectLst/>
                          <a:latin typeface="Arial" panose="020B0604020202020204" pitchFamily="34" charset="0"/>
                          <a:ea typeface="Times New Roman" panose="02020603050405020304" pitchFamily="18" charset="0"/>
                        </a:rPr>
                        <a:t>CONTRACTUAL</a:t>
                      </a:r>
                      <a:endParaRPr lang="es-MX" sz="110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242634136"/>
                  </a:ext>
                </a:extLst>
              </a:tr>
              <a:tr h="713514">
                <a:tc vMerge="1">
                  <a:txBody>
                    <a:bodyPr/>
                    <a:lstStyle/>
                    <a:p>
                      <a:endParaRPr lang="es-MX"/>
                    </a:p>
                  </a:txBody>
                  <a:tcPr/>
                </a:tc>
                <a:tc>
                  <a:txBody>
                    <a:bodyPr/>
                    <a:lstStyle/>
                    <a:p>
                      <a:pPr marL="71755" marR="71755" lvl="0" indent="0" algn="ctr" defTabSz="457200" rtl="0" eaLnBrk="1" fontAlgn="auto"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PROGRAMADO ANUAL</a:t>
                      </a:r>
                      <a:endParaRPr kumimoji="0" lang="es-MX"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EJEC</a:t>
                      </a:r>
                    </a:p>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31 - </a:t>
                      </a:r>
                      <a:r>
                        <a:rPr lang="es-MX" sz="700" b="1" dirty="0" err="1">
                          <a:solidFill>
                            <a:schemeClr val="tx1"/>
                          </a:solidFill>
                          <a:effectLst/>
                          <a:latin typeface="Arial" panose="020B0604020202020204" pitchFamily="34" charset="0"/>
                          <a:ea typeface="Times New Roman" panose="02020603050405020304" pitchFamily="18" charset="0"/>
                        </a:rPr>
                        <a:t>Ago</a:t>
                      </a:r>
                      <a:endParaRPr lang="es-MX" sz="7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t>
                      </a:r>
                    </a:p>
                    <a:p>
                      <a:pPr marL="71755" marR="71755" indent="0" algn="ctr" defTabSz="457200" rtl="0" eaLnBrk="1" fontAlgn="auto" latinLnBrk="0" hangingPunct="1">
                        <a:lnSpc>
                          <a:spcPct val="100000"/>
                        </a:lnSpc>
                        <a:spcBef>
                          <a:spcPts val="0"/>
                        </a:spcBef>
                        <a:spcAft>
                          <a:spcPts val="0"/>
                        </a:spcAft>
                        <a:buClrTx/>
                        <a:buSzTx/>
                        <a:buFontTx/>
                        <a:buNone/>
                        <a:tabLst/>
                        <a:defRPr/>
                      </a:pPr>
                      <a:r>
                        <a:rPr lang="es-ES" sz="700" b="1" dirty="0">
                          <a:solidFill>
                            <a:schemeClr val="tx1"/>
                          </a:solidFill>
                          <a:effectLst/>
                          <a:latin typeface="Arial" panose="020B0604020202020204" pitchFamily="34" charset="0"/>
                          <a:ea typeface="Times New Roman" panose="02020603050405020304" pitchFamily="18" charset="0"/>
                        </a:rPr>
                        <a:t>Avance</a:t>
                      </a:r>
                      <a:endParaRPr lang="es-CO" sz="700" b="1" dirty="0">
                        <a:solidFill>
                          <a:schemeClr val="tx1"/>
                        </a:solidFill>
                        <a:effectLst/>
                        <a:latin typeface="Arial" panose="020B0604020202020204" pitchFamily="34" charset="0"/>
                        <a:ea typeface="Times New Roman" panose="02020603050405020304" pitchFamily="18" charset="0"/>
                      </a:endParaRPr>
                    </a:p>
                    <a:p>
                      <a:pPr marL="71755" marR="71755" algn="ctr">
                        <a:spcAft>
                          <a:spcPts val="0"/>
                        </a:spcAft>
                      </a:pPr>
                      <a:r>
                        <a:rPr lang="es-ES" sz="700" b="1" dirty="0">
                          <a:solidFill>
                            <a:schemeClr val="tx1"/>
                          </a:solidFill>
                          <a:effectLst/>
                          <a:latin typeface="Arial" panose="020B0604020202020204" pitchFamily="34" charset="0"/>
                          <a:ea typeface="Times New Roman" panose="02020603050405020304" pitchFamily="18" charset="0"/>
                        </a:rPr>
                        <a:t>Anual</a:t>
                      </a:r>
                      <a:endParaRPr lang="es-MX" sz="7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APROPIACIÓN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COMPROMISOS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EJECUCIÓN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GIROS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GIRO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DE PROGRAMADOS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SUSCRITOS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VALOR EJECUTADO </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CUMPLIMIENTO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13941398"/>
                  </a:ext>
                </a:extLst>
              </a:tr>
              <a:tr h="844231">
                <a:tc>
                  <a:txBody>
                    <a:bodyPr/>
                    <a:lstStyle/>
                    <a:p>
                      <a:pPr algn="ctr"/>
                      <a:r>
                        <a:rPr lang="es-CO" sz="1000" b="1" dirty="0">
                          <a:solidFill>
                            <a:srgbClr val="000000"/>
                          </a:solidFill>
                          <a:effectLst/>
                          <a:latin typeface="Arial" panose="020B0604020202020204" pitchFamily="34" charset="0"/>
                          <a:ea typeface="Times New Roman" panose="02020603050405020304" pitchFamily="18" charset="0"/>
                        </a:rPr>
                        <a:t>Meta Plan DD:</a:t>
                      </a:r>
                      <a:endParaRPr lang="es-MX" sz="1000" dirty="0">
                        <a:effectLst/>
                        <a:latin typeface="Arial" panose="020B0604020202020204" pitchFamily="34" charset="0"/>
                        <a:ea typeface="Times New Roman" panose="02020603050405020304" pitchFamily="18" charset="0"/>
                      </a:endParaRPr>
                    </a:p>
                    <a:p>
                      <a:pPr algn="just"/>
                      <a:r>
                        <a:rPr lang="es-CO" sz="1000" dirty="0">
                          <a:solidFill>
                            <a:srgbClr val="000000"/>
                          </a:solidFill>
                          <a:effectLst/>
                          <a:latin typeface="Arial" panose="020B0604020202020204" pitchFamily="34" charset="0"/>
                          <a:ea typeface="Times New Roman" panose="02020603050405020304" pitchFamily="18" charset="0"/>
                        </a:rPr>
                        <a:t>133 - Realizar mejoramiento integral de barrios con participación ciudadana en 8 territorios priorizados (Puede incluir espacios públicos, malla vial, andenes, alamedas a escala barrial o bandas eléctricas).</a:t>
                      </a:r>
                      <a:endParaRPr lang="es-MX" sz="10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21000</a:t>
                      </a:r>
                      <a:endParaRPr lang="es-MX" sz="12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1.028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25.344</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11.048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44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4.999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19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123</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112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8.938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91</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167434251"/>
                  </a:ext>
                </a:extLst>
              </a:tr>
              <a:tr h="562821">
                <a:tc>
                  <a:txBody>
                    <a:bodyPr/>
                    <a:lstStyle/>
                    <a:p>
                      <a:pPr algn="just"/>
                      <a:r>
                        <a:rPr lang="es-CO" sz="1000" b="1" dirty="0">
                          <a:effectLst/>
                          <a:latin typeface="Arial" panose="020B0604020202020204" pitchFamily="34" charset="0"/>
                          <a:ea typeface="Times New Roman" panose="02020603050405020304" pitchFamily="18" charset="0"/>
                        </a:rPr>
                        <a:t>Meta proyecto 1:</a:t>
                      </a:r>
                      <a:endParaRPr lang="es-MX" sz="1000" dirty="0">
                        <a:effectLst/>
                        <a:latin typeface="Arial" panose="020B0604020202020204" pitchFamily="34" charset="0"/>
                        <a:ea typeface="Times New Roman" panose="02020603050405020304" pitchFamily="18" charset="0"/>
                      </a:endParaRPr>
                    </a:p>
                    <a:p>
                      <a:pPr algn="just"/>
                      <a:r>
                        <a:rPr lang="es-CO" sz="1000" dirty="0">
                          <a:effectLst/>
                          <a:latin typeface="Arial" panose="020B0604020202020204" pitchFamily="34" charset="0"/>
                          <a:ea typeface="Times New Roman" panose="02020603050405020304" pitchFamily="18" charset="0"/>
                        </a:rPr>
                        <a:t>Construir 107.000 m2 de en espacio público en los territorios priorizados para realizar el mejoramiento de barrios en las UPZ tipo1.</a:t>
                      </a:r>
                      <a:endParaRPr lang="es-MX" sz="10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21000</a:t>
                      </a:r>
                      <a:endParaRPr lang="es-MX" sz="12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1.028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15.320</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5.068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33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1.348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5</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5.012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60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49460560"/>
                  </a:ext>
                </a:extLst>
              </a:tr>
              <a:tr h="460332">
                <a:tc>
                  <a:txBody>
                    <a:bodyPr/>
                    <a:lstStyle/>
                    <a:p>
                      <a:pPr algn="just"/>
                      <a:r>
                        <a:rPr lang="es-CO" sz="1000" b="1" dirty="0">
                          <a:effectLst/>
                          <a:latin typeface="Arial" panose="020B0604020202020204" pitchFamily="34" charset="0"/>
                          <a:ea typeface="Times New Roman" panose="02020603050405020304" pitchFamily="18" charset="0"/>
                        </a:rPr>
                        <a:t>Meta proyecto 2:</a:t>
                      </a:r>
                      <a:endParaRPr lang="es-MX" sz="1000" dirty="0">
                        <a:effectLst/>
                        <a:latin typeface="Arial" panose="020B0604020202020204" pitchFamily="34" charset="0"/>
                        <a:ea typeface="Times New Roman" panose="02020603050405020304" pitchFamily="18" charset="0"/>
                      </a:endParaRPr>
                    </a:p>
                    <a:p>
                      <a:pPr algn="just"/>
                      <a:r>
                        <a:rPr lang="es-CO" sz="1000" dirty="0">
                          <a:effectLst/>
                          <a:latin typeface="Arial" panose="020B0604020202020204" pitchFamily="34" charset="0"/>
                          <a:ea typeface="Times New Roman" panose="02020603050405020304" pitchFamily="18" charset="0"/>
                        </a:rPr>
                        <a:t>Ejecutar el 100% de la estructuración, formulación y seguimiento del proyecto.</a:t>
                      </a:r>
                      <a:endParaRPr lang="es-MX" sz="10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100</a:t>
                      </a:r>
                      <a:endParaRPr lang="es-MX" sz="1200" dirty="0">
                        <a:effectLst/>
                        <a:latin typeface="Arial" panose="020B0604020202020204" pitchFamily="34" charset="0"/>
                        <a:ea typeface="Times New Roman" panose="02020603050405020304" pitchFamily="18" charset="0"/>
                      </a:endParaRPr>
                    </a:p>
                    <a:p>
                      <a:pPr algn="ctr"/>
                      <a:r>
                        <a:rPr lang="es-CO" sz="900" dirty="0">
                          <a:effectLst/>
                          <a:latin typeface="Arial" panose="020B0604020202020204" pitchFamily="34" charset="0"/>
                          <a:ea typeface="Times New Roman" panose="02020603050405020304" pitchFamily="18" charset="0"/>
                        </a:rPr>
                        <a:t>mensual</a:t>
                      </a:r>
                      <a:endParaRPr lang="es-MX" sz="12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87</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87</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10.024</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5.981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60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3.651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36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118</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3.925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92</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542694020"/>
                  </a:ext>
                </a:extLst>
              </a:tr>
            </a:tbl>
          </a:graphicData>
        </a:graphic>
      </p:graphicFrame>
      <p:sp>
        <p:nvSpPr>
          <p:cNvPr id="4" name="CuadroTexto 3">
            <a:extLst>
              <a:ext uri="{FF2B5EF4-FFF2-40B4-BE49-F238E27FC236}">
                <a16:creationId xmlns:a16="http://schemas.microsoft.com/office/drawing/2014/main" id="{07B113FE-3127-FEF5-731B-1D27CD660CF1}"/>
              </a:ext>
            </a:extLst>
          </p:cNvPr>
          <p:cNvSpPr txBox="1"/>
          <p:nvPr/>
        </p:nvSpPr>
        <p:spPr>
          <a:xfrm>
            <a:off x="413654" y="4625415"/>
            <a:ext cx="1136468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Meta Física</a:t>
            </a:r>
            <a:r>
              <a:rPr kumimoji="0" lang="es-CO" sz="1200" b="1" i="0"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MX" sz="1200" i="0"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Riesgo de incumplimiento de la meta 1 al dejar el 92% (19.500m2) de su ejecución para los tres últimos meses del año 2023 (octubre, noviembre y diciembre del 2023).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200" b="1" u="sng" dirty="0">
              <a:solidFill>
                <a:prstClr val="black"/>
              </a:solidFill>
              <a:latin typeface="Arial" panose="020B0604020202020204" pitchFamily="34" charset="0"/>
              <a:ea typeface="Times New Roman" panose="02020603050405020304" pitchFamily="18" charset="0"/>
            </a:endParaRPr>
          </a:p>
          <a:p>
            <a:pPr algn="just">
              <a:defRPr/>
            </a:pPr>
            <a:r>
              <a:rPr lang="es-CO" sz="1200" b="1" u="sng" dirty="0">
                <a:solidFill>
                  <a:prstClr val="black"/>
                </a:solidFill>
                <a:latin typeface="Arial" panose="020B0604020202020204" pitchFamily="34" charset="0"/>
                <a:ea typeface="Times New Roman" panose="02020603050405020304" pitchFamily="18" charset="0"/>
              </a:rPr>
              <a:t>Presupuestal</a:t>
            </a:r>
            <a:r>
              <a:rPr lang="es-CO" sz="1200" b="1" dirty="0">
                <a:solidFill>
                  <a:prstClr val="black"/>
                </a:solidFill>
                <a:latin typeface="Arial" panose="020B0604020202020204" pitchFamily="34" charset="0"/>
                <a:ea typeface="Times New Roman" panose="02020603050405020304" pitchFamily="18" charset="0"/>
              </a:rPr>
              <a:t>: </a:t>
            </a:r>
            <a:r>
              <a:rPr lang="es-CO" sz="1200" dirty="0">
                <a:solidFill>
                  <a:prstClr val="black"/>
                </a:solidFill>
                <a:latin typeface="Arial" panose="020B0604020202020204" pitchFamily="34" charset="0"/>
              </a:rPr>
              <a:t>Al 30 de agosto del 2023 se ha girado el 19% del presupuesto en la vigencia, hace falta girar $20,345,759,116 que corresponde al 81% para los cuatro meses que falta de la vigencia 2023, lo que genera riesgos en sobrepasar el tope establecido en la constitución reservas para la vigencia 2024.</a:t>
            </a:r>
            <a:endParaRPr lang="es-MX" sz="1200" dirty="0">
              <a:solidFill>
                <a:prstClr val="black"/>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Reservas y Pasivos</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La DMB </a:t>
            </a: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ya se cuenta con 5 acciones en el plan de mejora referente a la ejecución de reservas y pasivos, sin embargo, no se deja de </a:t>
            </a:r>
            <a:r>
              <a:rPr kumimoji="0" lang="es-MX" sz="12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alertar</a:t>
            </a: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por cuanto a la fecha de corte ha transcurrido el 66% del tiempo transcurrido y se ha girado el 30% de reservas y el 14% de pasivos.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200" dirty="0">
              <a:solidFill>
                <a:prstClr val="black"/>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b="1" u="sng" dirty="0">
                <a:solidFill>
                  <a:prstClr val="black"/>
                </a:solidFill>
                <a:latin typeface="Arial" panose="020B0604020202020204" pitchFamily="34" charset="0"/>
              </a:rPr>
              <a:t>Soportes</a:t>
            </a:r>
            <a:r>
              <a:rPr lang="es-MX" sz="1200" b="1" dirty="0">
                <a:solidFill>
                  <a:prstClr val="black"/>
                </a:solidFill>
                <a:latin typeface="Arial" panose="020B0604020202020204" pitchFamily="34" charset="0"/>
              </a:rPr>
              <a:t>: </a:t>
            </a:r>
            <a:r>
              <a:rPr kumimoji="0" lang="es-MX" sz="1200" b="0" i="0" u="none" strike="noStrike" kern="1200" cap="none" spc="0" normalizeH="0" baseline="0" noProof="0" dirty="0">
                <a:ln>
                  <a:noFill/>
                </a:ln>
                <a:solidFill>
                  <a:prstClr val="black"/>
                </a:solidFill>
                <a:effectLst/>
                <a:uLnTx/>
                <a:uFillTx/>
                <a:latin typeface="Calibri"/>
                <a:ea typeface="+mn-ea"/>
                <a:cs typeface="+mn-cs"/>
              </a:rPr>
              <a:t>Debilidades en la conservación de los soportes que sustentan la meta 1 y 2 del proyecto de inversión 7703</a:t>
            </a:r>
          </a:p>
        </p:txBody>
      </p:sp>
    </p:spTree>
    <p:extLst>
      <p:ext uri="{BB962C8B-B14F-4D97-AF65-F5344CB8AC3E}">
        <p14:creationId xmlns:p14="http://schemas.microsoft.com/office/powerpoint/2010/main" val="3229574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413658" y="63439"/>
            <a:ext cx="11364684"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7698 - TRASLADO DE HOGARES LOCALIZADOS EN ZONAS DE ALTO RIESGO</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a 2">
            <a:extLst>
              <a:ext uri="{FF2B5EF4-FFF2-40B4-BE49-F238E27FC236}">
                <a16:creationId xmlns:a16="http://schemas.microsoft.com/office/drawing/2014/main" id="{3F6941F5-A1B7-4D71-9BDC-311D14525F36}"/>
              </a:ext>
            </a:extLst>
          </p:cNvPr>
          <p:cNvGraphicFramePr>
            <a:graphicFrameLocks noGrp="1"/>
          </p:cNvGraphicFramePr>
          <p:nvPr>
            <p:extLst/>
          </p:nvPr>
        </p:nvGraphicFramePr>
        <p:xfrm>
          <a:off x="413654" y="504825"/>
          <a:ext cx="11482693" cy="4981415"/>
        </p:xfrm>
        <a:graphic>
          <a:graphicData uri="http://schemas.openxmlformats.org/drawingml/2006/table">
            <a:tbl>
              <a:tblPr firstRow="1" firstCol="1" bandRow="1"/>
              <a:tblGrid>
                <a:gridCol w="3164492">
                  <a:extLst>
                    <a:ext uri="{9D8B030D-6E8A-4147-A177-3AD203B41FA5}">
                      <a16:colId xmlns:a16="http://schemas.microsoft.com/office/drawing/2014/main" val="3811853185"/>
                    </a:ext>
                  </a:extLst>
                </a:gridCol>
                <a:gridCol w="715552">
                  <a:extLst>
                    <a:ext uri="{9D8B030D-6E8A-4147-A177-3AD203B41FA5}">
                      <a16:colId xmlns:a16="http://schemas.microsoft.com/office/drawing/2014/main" val="4236383978"/>
                    </a:ext>
                  </a:extLst>
                </a:gridCol>
                <a:gridCol w="705594">
                  <a:extLst>
                    <a:ext uri="{9D8B030D-6E8A-4147-A177-3AD203B41FA5}">
                      <a16:colId xmlns:a16="http://schemas.microsoft.com/office/drawing/2014/main" val="2510427129"/>
                    </a:ext>
                  </a:extLst>
                </a:gridCol>
                <a:gridCol w="735471">
                  <a:extLst>
                    <a:ext uri="{9D8B030D-6E8A-4147-A177-3AD203B41FA5}">
                      <a16:colId xmlns:a16="http://schemas.microsoft.com/office/drawing/2014/main" val="4044062130"/>
                    </a:ext>
                  </a:extLst>
                </a:gridCol>
                <a:gridCol w="716862">
                  <a:extLst>
                    <a:ext uri="{9D8B030D-6E8A-4147-A177-3AD203B41FA5}">
                      <a16:colId xmlns:a16="http://schemas.microsoft.com/office/drawing/2014/main" val="3014826844"/>
                    </a:ext>
                  </a:extLst>
                </a:gridCol>
                <a:gridCol w="667069">
                  <a:extLst>
                    <a:ext uri="{9D8B030D-6E8A-4147-A177-3AD203B41FA5}">
                      <a16:colId xmlns:a16="http://schemas.microsoft.com/office/drawing/2014/main" val="39483352"/>
                    </a:ext>
                  </a:extLst>
                </a:gridCol>
                <a:gridCol w="667069">
                  <a:extLst>
                    <a:ext uri="{9D8B030D-6E8A-4147-A177-3AD203B41FA5}">
                      <a16:colId xmlns:a16="http://schemas.microsoft.com/office/drawing/2014/main" val="1688286772"/>
                    </a:ext>
                  </a:extLst>
                </a:gridCol>
                <a:gridCol w="689391">
                  <a:extLst>
                    <a:ext uri="{9D8B030D-6E8A-4147-A177-3AD203B41FA5}">
                      <a16:colId xmlns:a16="http://schemas.microsoft.com/office/drawing/2014/main" val="2682380122"/>
                    </a:ext>
                  </a:extLst>
                </a:gridCol>
                <a:gridCol w="689391">
                  <a:extLst>
                    <a:ext uri="{9D8B030D-6E8A-4147-A177-3AD203B41FA5}">
                      <a16:colId xmlns:a16="http://schemas.microsoft.com/office/drawing/2014/main" val="976513874"/>
                    </a:ext>
                  </a:extLst>
                </a:gridCol>
                <a:gridCol w="667069">
                  <a:extLst>
                    <a:ext uri="{9D8B030D-6E8A-4147-A177-3AD203B41FA5}">
                      <a16:colId xmlns:a16="http://schemas.microsoft.com/office/drawing/2014/main" val="2802375891"/>
                    </a:ext>
                  </a:extLst>
                </a:gridCol>
                <a:gridCol w="667069">
                  <a:extLst>
                    <a:ext uri="{9D8B030D-6E8A-4147-A177-3AD203B41FA5}">
                      <a16:colId xmlns:a16="http://schemas.microsoft.com/office/drawing/2014/main" val="2129085899"/>
                    </a:ext>
                  </a:extLst>
                </a:gridCol>
                <a:gridCol w="698832">
                  <a:extLst>
                    <a:ext uri="{9D8B030D-6E8A-4147-A177-3AD203B41FA5}">
                      <a16:colId xmlns:a16="http://schemas.microsoft.com/office/drawing/2014/main" val="4253432604"/>
                    </a:ext>
                  </a:extLst>
                </a:gridCol>
                <a:gridCol w="698832">
                  <a:extLst>
                    <a:ext uri="{9D8B030D-6E8A-4147-A177-3AD203B41FA5}">
                      <a16:colId xmlns:a16="http://schemas.microsoft.com/office/drawing/2014/main" val="2165595485"/>
                    </a:ext>
                  </a:extLst>
                </a:gridCol>
              </a:tblGrid>
              <a:tr h="138024">
                <a:tc gridSpan="13">
                  <a:txBody>
                    <a:bodyPr/>
                    <a:lstStyle/>
                    <a:p>
                      <a:pPr algn="ctr"/>
                      <a:r>
                        <a:rPr lang="es-CO" sz="1000" b="1" dirty="0">
                          <a:solidFill>
                            <a:srgbClr val="FFFFFF"/>
                          </a:solidFill>
                          <a:effectLst/>
                          <a:latin typeface="Arial" panose="020B0604020202020204" pitchFamily="34" charset="0"/>
                          <a:ea typeface="Times New Roman" panose="02020603050405020304" pitchFamily="18" charset="0"/>
                        </a:rPr>
                        <a:t>PROYECTO DE INVERSIÓN</a:t>
                      </a:r>
                      <a:endParaRPr lang="es-MX" sz="10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797529753"/>
                  </a:ext>
                </a:extLst>
              </a:tr>
              <a:tr h="110420">
                <a:tc rowSpan="2">
                  <a:txBody>
                    <a:bodyPr/>
                    <a:lstStyle/>
                    <a:p>
                      <a:pPr algn="ctr"/>
                      <a:r>
                        <a:rPr lang="es-CO" sz="1000" b="1" dirty="0">
                          <a:solidFill>
                            <a:srgbClr val="FFFFFF"/>
                          </a:solidFill>
                          <a:effectLst/>
                          <a:latin typeface="Arial" panose="020B0604020202020204" pitchFamily="34" charset="0"/>
                          <a:ea typeface="Times New Roman" panose="02020603050405020304" pitchFamily="18" charset="0"/>
                        </a:rPr>
                        <a:t>META</a:t>
                      </a:r>
                      <a:endParaRPr lang="es-MX" sz="10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gridSpan="3">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META FÍSICA</a:t>
                      </a:r>
                      <a:endParaRPr lang="es-MX" sz="8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hMerge="1">
                  <a:txBody>
                    <a:bodyPr/>
                    <a:lstStyle/>
                    <a:p>
                      <a:endParaRPr lang="es-MX"/>
                    </a:p>
                  </a:txBody>
                  <a:tcPr/>
                </a:tc>
                <a:tc hMerge="1">
                  <a:txBody>
                    <a:bodyPr/>
                    <a:lstStyle/>
                    <a:p>
                      <a:endParaRPr lang="es-MX"/>
                    </a:p>
                  </a:txBody>
                  <a:tcPr/>
                </a:tc>
                <a:tc gridSpan="5">
                  <a:txBody>
                    <a:bodyPr/>
                    <a:lstStyle/>
                    <a:p>
                      <a:pPr algn="ctr"/>
                      <a:r>
                        <a:rPr lang="es-CO" sz="800" b="1">
                          <a:solidFill>
                            <a:schemeClr val="tx1"/>
                          </a:solidFill>
                          <a:effectLst/>
                          <a:latin typeface="Arial" panose="020B0604020202020204" pitchFamily="34" charset="0"/>
                          <a:ea typeface="Times New Roman" panose="02020603050405020304" pitchFamily="18" charset="0"/>
                        </a:rPr>
                        <a:t>PRESUPUESTAL</a:t>
                      </a:r>
                      <a:endParaRPr lang="es-MX" sz="80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CONTRACTUAL</a:t>
                      </a:r>
                      <a:endParaRPr lang="es-MX" sz="8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34124729"/>
                  </a:ext>
                </a:extLst>
              </a:tr>
              <a:tr h="338455">
                <a:tc vMerge="1">
                  <a:txBody>
                    <a:bodyPr/>
                    <a:lstStyle/>
                    <a:p>
                      <a:endParaRPr lang="es-MX"/>
                    </a:p>
                  </a:txBody>
                  <a:tcPr/>
                </a:tc>
                <a:tc>
                  <a:txBody>
                    <a:bodyPr/>
                    <a:lstStyle/>
                    <a:p>
                      <a:pPr marL="71755" marR="71755" lvl="0" indent="0" algn="ctr" defTabSz="457200" rtl="0" eaLnBrk="1" fontAlgn="auto"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PROGRAMADO ANUAL</a:t>
                      </a:r>
                      <a:endParaRPr kumimoji="0" lang="es-MX"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EJEC</a:t>
                      </a:r>
                    </a:p>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31 - </a:t>
                      </a:r>
                      <a:r>
                        <a:rPr lang="es-MX" sz="700" b="1" dirty="0" err="1">
                          <a:solidFill>
                            <a:schemeClr val="tx1"/>
                          </a:solidFill>
                          <a:effectLst/>
                          <a:latin typeface="Arial" panose="020B0604020202020204" pitchFamily="34" charset="0"/>
                          <a:ea typeface="Times New Roman" panose="02020603050405020304" pitchFamily="18" charset="0"/>
                        </a:rPr>
                        <a:t>Ago</a:t>
                      </a:r>
                      <a:endParaRPr lang="es-MX" sz="7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t>
                      </a:r>
                    </a:p>
                    <a:p>
                      <a:pPr marL="71755" marR="71755" indent="0" algn="ctr" defTabSz="457200" rtl="0" eaLnBrk="1" fontAlgn="auto" latinLnBrk="0" hangingPunct="1">
                        <a:lnSpc>
                          <a:spcPct val="100000"/>
                        </a:lnSpc>
                        <a:spcBef>
                          <a:spcPts val="0"/>
                        </a:spcBef>
                        <a:spcAft>
                          <a:spcPts val="0"/>
                        </a:spcAft>
                        <a:buClrTx/>
                        <a:buSzTx/>
                        <a:buFontTx/>
                        <a:buNone/>
                        <a:tabLst/>
                        <a:defRPr/>
                      </a:pPr>
                      <a:r>
                        <a:rPr lang="es-ES" sz="700" b="1" dirty="0">
                          <a:solidFill>
                            <a:schemeClr val="tx1"/>
                          </a:solidFill>
                          <a:effectLst/>
                          <a:latin typeface="Arial" panose="020B0604020202020204" pitchFamily="34" charset="0"/>
                          <a:ea typeface="Times New Roman" panose="02020603050405020304" pitchFamily="18" charset="0"/>
                        </a:rPr>
                        <a:t>Avance</a:t>
                      </a:r>
                      <a:endParaRPr lang="es-CO" sz="700" b="1" dirty="0">
                        <a:solidFill>
                          <a:schemeClr val="tx1"/>
                        </a:solidFill>
                        <a:effectLst/>
                        <a:latin typeface="Arial" panose="020B0604020202020204" pitchFamily="34" charset="0"/>
                        <a:ea typeface="Times New Roman" panose="02020603050405020304" pitchFamily="18" charset="0"/>
                      </a:endParaRPr>
                    </a:p>
                    <a:p>
                      <a:pPr marL="71755" marR="71755" algn="ctr">
                        <a:spcAft>
                          <a:spcPts val="0"/>
                        </a:spcAft>
                      </a:pPr>
                      <a:r>
                        <a:rPr lang="es-ES" sz="700" b="1" dirty="0">
                          <a:solidFill>
                            <a:schemeClr val="tx1"/>
                          </a:solidFill>
                          <a:effectLst/>
                          <a:latin typeface="Arial" panose="020B0604020202020204" pitchFamily="34" charset="0"/>
                          <a:ea typeface="Times New Roman" panose="02020603050405020304" pitchFamily="18" charset="0"/>
                        </a:rPr>
                        <a:t>Anual</a:t>
                      </a:r>
                      <a:endParaRPr lang="es-MX" sz="7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APROPIACIÓN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COMPROMISOS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EJECUCIÓN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GIROS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GIRO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DE PROGRAMADOS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SUSCRITOS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VALOR EJECUTADO </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CUMPLIMIENTO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77543363"/>
                  </a:ext>
                </a:extLst>
              </a:tr>
              <a:tr h="646622">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META PLAN PDD:</a:t>
                      </a:r>
                      <a:endParaRPr lang="es-MX" sz="800" dirty="0">
                        <a:effectLst/>
                        <a:latin typeface="Arial" panose="020B0604020202020204" pitchFamily="34" charset="0"/>
                        <a:ea typeface="Times New Roman" panose="02020603050405020304" pitchFamily="18" charset="0"/>
                      </a:endParaRPr>
                    </a:p>
                    <a:p>
                      <a:pPr algn="just"/>
                      <a:r>
                        <a:rPr lang="es-CO" sz="800" dirty="0">
                          <a:solidFill>
                            <a:srgbClr val="000000"/>
                          </a:solidFill>
                          <a:effectLst/>
                          <a:latin typeface="Arial" panose="020B0604020202020204" pitchFamily="34" charset="0"/>
                          <a:ea typeface="Times New Roman" panose="02020603050405020304" pitchFamily="18" charset="0"/>
                        </a:rPr>
                        <a:t>Reasentar 2.150 hogares localizados en zonas de alto riesgo no mitigable mediante las modalidades establecidas en el Decreto 255 de 2013 o la última norma vigente; o los ordenados mediante sentencias judiciales o actos administrativos</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503</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103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MX" sz="800" b="1">
                          <a:solidFill>
                            <a:srgbClr val="000000"/>
                          </a:solidFill>
                          <a:effectLst/>
                          <a:latin typeface="Arial" panose="020B0604020202020204" pitchFamily="34" charset="0"/>
                          <a:ea typeface="Times New Roman" panose="02020603050405020304" pitchFamily="18" charset="0"/>
                        </a:rPr>
                        <a:t>20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17.844</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10.549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59</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6.298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35</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119</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109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4.938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92</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3562185"/>
                  </a:ext>
                </a:extLst>
              </a:tr>
              <a:tr h="552098">
                <a:tc>
                  <a:txBody>
                    <a:bodyPr/>
                    <a:lstStyle/>
                    <a:p>
                      <a:pPr algn="ctr"/>
                      <a:r>
                        <a:rPr lang="es-CO" sz="800" b="1" dirty="0">
                          <a:effectLst/>
                          <a:latin typeface="Arial" panose="020B0604020202020204" pitchFamily="34" charset="0"/>
                          <a:ea typeface="Times New Roman" panose="02020603050405020304" pitchFamily="18" charset="0"/>
                        </a:rPr>
                        <a:t>Meta proyecto 1:</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Beneficiar 1.223 hogares localizados en zonas de alto riesgo no mitigable o los ordenados mediante sentencias judiciales o actos administrativos, con instrumentos financieros para su reubicación definitiva.</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342</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81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b="1" dirty="0">
                          <a:solidFill>
                            <a:srgbClr val="000000"/>
                          </a:solidFill>
                          <a:effectLst/>
                          <a:latin typeface="Arial" panose="020B0604020202020204" pitchFamily="34" charset="0"/>
                          <a:ea typeface="Times New Roman" panose="02020603050405020304" pitchFamily="18" charset="0"/>
                        </a:rPr>
                        <a:t>23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6.063</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2.779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46</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1.903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31</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effectLst/>
                          <a:latin typeface="Arial" panose="020B0604020202020204" pitchFamily="34" charset="0"/>
                          <a:ea typeface="Times New Roman" panose="02020603050405020304" pitchFamily="18" charset="0"/>
                        </a:rPr>
                        <a:t>N/A***</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8157147"/>
                  </a:ext>
                </a:extLst>
              </a:tr>
              <a:tr h="552098">
                <a:tc>
                  <a:txBody>
                    <a:bodyPr/>
                    <a:lstStyle/>
                    <a:p>
                      <a:pPr algn="ctr"/>
                      <a:r>
                        <a:rPr lang="es-CO" sz="800" b="1" dirty="0">
                          <a:effectLst/>
                          <a:latin typeface="Arial" panose="020B0604020202020204" pitchFamily="34" charset="0"/>
                          <a:ea typeface="Times New Roman" panose="02020603050405020304" pitchFamily="18" charset="0"/>
                        </a:rPr>
                        <a:t>Meta proyecto 2:</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Asignar 116 instrumentos financieros para la adquisición de predios localizados zonas de alto riesgo no mitigable o los ordenados mediante sentencias judiciales o actos administrativos.</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dirty="0">
                          <a:solidFill>
                            <a:srgbClr val="000000"/>
                          </a:solidFill>
                          <a:effectLst/>
                          <a:latin typeface="Arial" panose="020B0604020202020204" pitchFamily="34" charset="0"/>
                          <a:ea typeface="Times New Roman" panose="02020603050405020304" pitchFamily="18" charset="0"/>
                        </a:rPr>
                        <a:t>80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800</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778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97</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428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53</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effectLst/>
                          <a:latin typeface="Arial" panose="020B0604020202020204" pitchFamily="34" charset="0"/>
                          <a:ea typeface="Times New Roman" panose="02020603050405020304" pitchFamily="18" charset="0"/>
                        </a:rPr>
                        <a:t>N/A***</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4006885"/>
                  </a:ext>
                </a:extLst>
              </a:tr>
              <a:tr h="331259">
                <a:tc>
                  <a:txBody>
                    <a:bodyPr/>
                    <a:lstStyle/>
                    <a:p>
                      <a:pPr algn="ctr"/>
                      <a:r>
                        <a:rPr lang="es-CO" sz="800" b="1" dirty="0">
                          <a:effectLst/>
                          <a:latin typeface="Arial" panose="020B0604020202020204" pitchFamily="34" charset="0"/>
                          <a:ea typeface="Times New Roman" panose="02020603050405020304" pitchFamily="18" charset="0"/>
                        </a:rPr>
                        <a:t>Meta proyecto 4:</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Beneficiar 1,749 Hogares con la entrega de viviendas para su reubicación definitiva</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chemeClr val="tx1"/>
                          </a:solidFill>
                          <a:effectLst/>
                          <a:latin typeface="Arial" panose="020B0604020202020204" pitchFamily="34" charset="0"/>
                          <a:ea typeface="Times New Roman" panose="02020603050405020304" pitchFamily="18" charset="0"/>
                        </a:rPr>
                        <a:t>515</a:t>
                      </a:r>
                      <a:endParaRPr lang="es-MX" sz="8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a:solidFill>
                            <a:srgbClr val="000000"/>
                          </a:solidFill>
                          <a:effectLst/>
                          <a:latin typeface="Arial" panose="020B0604020202020204" pitchFamily="34" charset="0"/>
                          <a:ea typeface="Times New Roman" panose="02020603050405020304" pitchFamily="18" charset="0"/>
                        </a:rPr>
                        <a:t>11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dirty="0">
                          <a:effectLst/>
                          <a:latin typeface="Arial" panose="020B0604020202020204" pitchFamily="34" charset="0"/>
                          <a:ea typeface="Times New Roman" panose="02020603050405020304" pitchFamily="18" charset="0"/>
                        </a:rPr>
                        <a:t>471</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401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85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186</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40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9</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401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78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784591404"/>
                  </a:ext>
                </a:extLst>
              </a:tr>
              <a:tr h="772937">
                <a:tc>
                  <a:txBody>
                    <a:bodyPr/>
                    <a:lstStyle/>
                    <a:p>
                      <a:pPr algn="ctr"/>
                      <a:r>
                        <a:rPr lang="es-CO" sz="800" b="1" dirty="0">
                          <a:effectLst/>
                          <a:latin typeface="Arial" panose="020B0604020202020204" pitchFamily="34" charset="0"/>
                          <a:ea typeface="Times New Roman" panose="02020603050405020304" pitchFamily="18" charset="0"/>
                        </a:rPr>
                        <a:t>Meta proyecto 5:</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Gestionar el 100% de las actividades del programa de reasentamiento mediante las acciones establecidas en el Decreto 330 de 2020 con el cual “Por el cual se regula el programa de reasentamiento de familias por encontrarse en condiciones de alto riesgo no mitigable en el Distrito Capital y se dictan otras disposiciones.”</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chemeClr val="tx1"/>
                          </a:solidFill>
                          <a:effectLst/>
                          <a:latin typeface="Arial" panose="020B0604020202020204" pitchFamily="34" charset="0"/>
                          <a:ea typeface="Times New Roman" panose="02020603050405020304" pitchFamily="18" charset="0"/>
                        </a:rPr>
                        <a:t>100</a:t>
                      </a:r>
                      <a:endParaRPr lang="es-MX" sz="800" dirty="0">
                        <a:solidFill>
                          <a:schemeClr val="tx1"/>
                        </a:solidFill>
                        <a:effectLst/>
                        <a:latin typeface="Arial" panose="020B0604020202020204" pitchFamily="34" charset="0"/>
                        <a:ea typeface="Times New Roman" panose="02020603050405020304" pitchFamily="18" charset="0"/>
                      </a:endParaRPr>
                    </a:p>
                    <a:p>
                      <a:pPr algn="ctr"/>
                      <a:r>
                        <a:rPr lang="es-CO" sz="800" dirty="0">
                          <a:solidFill>
                            <a:schemeClr val="tx1"/>
                          </a:solidFill>
                          <a:effectLst/>
                          <a:latin typeface="Arial" panose="020B0604020202020204" pitchFamily="34" charset="0"/>
                          <a:ea typeface="Times New Roman" panose="02020603050405020304" pitchFamily="18" charset="0"/>
                        </a:rPr>
                        <a:t>mensual</a:t>
                      </a:r>
                      <a:endParaRPr lang="es-MX" sz="8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a:solidFill>
                            <a:srgbClr val="000000"/>
                          </a:solidFill>
                          <a:effectLst/>
                          <a:latin typeface="Arial" panose="020B0604020202020204" pitchFamily="34" charset="0"/>
                          <a:ea typeface="Times New Roman" panose="02020603050405020304" pitchFamily="18" charset="0"/>
                        </a:rPr>
                        <a:t>100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5.628</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4.644</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83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1.980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35</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110</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4.537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93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541887269"/>
                  </a:ext>
                </a:extLst>
              </a:tr>
              <a:tr h="552098">
                <a:tc>
                  <a:txBody>
                    <a:bodyPr/>
                    <a:lstStyle/>
                    <a:p>
                      <a:pPr algn="ctr"/>
                      <a:r>
                        <a:rPr lang="es-CO" sz="800" b="1" dirty="0">
                          <a:effectLst/>
                          <a:latin typeface="Arial" panose="020B0604020202020204" pitchFamily="34" charset="0"/>
                          <a:ea typeface="Times New Roman" panose="02020603050405020304" pitchFamily="18" charset="0"/>
                        </a:rPr>
                        <a:t>Meta proyecto 6:</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Beneficiar 497 nuevos hogares localizados en zonas de alto riesgo no mitigable o los ordenados mediante sentencias judiciales o actos administrativos, con instrumentos financieros para relocalización transitoria</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chemeClr val="tx1"/>
                          </a:solidFill>
                          <a:effectLst/>
                          <a:latin typeface="Arial" panose="020B0604020202020204" pitchFamily="34" charset="0"/>
                          <a:ea typeface="Times New Roman" panose="02020603050405020304" pitchFamily="18" charset="0"/>
                        </a:rPr>
                        <a:t>223</a:t>
                      </a:r>
                      <a:endParaRPr lang="es-MX" sz="8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46</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dirty="0">
                          <a:solidFill>
                            <a:srgbClr val="000000"/>
                          </a:solidFill>
                          <a:effectLst/>
                          <a:latin typeface="Arial" panose="020B0604020202020204" pitchFamily="34" charset="0"/>
                          <a:ea typeface="Times New Roman" panose="02020603050405020304" pitchFamily="18" charset="0"/>
                        </a:rPr>
                        <a:t>20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459</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62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14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51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11</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effectLst/>
                          <a:latin typeface="Arial" panose="020B0604020202020204" pitchFamily="34" charset="0"/>
                          <a:ea typeface="Times New Roman" panose="02020603050405020304" pitchFamily="18" charset="0"/>
                        </a:rPr>
                        <a:t>N/A***</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394581"/>
                  </a:ext>
                </a:extLst>
              </a:tr>
              <a:tr h="662518">
                <a:tc>
                  <a:txBody>
                    <a:bodyPr/>
                    <a:lstStyle/>
                    <a:p>
                      <a:pPr algn="ctr"/>
                      <a:r>
                        <a:rPr lang="es-CO" sz="800" b="1" dirty="0">
                          <a:effectLst/>
                          <a:latin typeface="Arial" panose="020B0604020202020204" pitchFamily="34" charset="0"/>
                          <a:ea typeface="Times New Roman" panose="02020603050405020304" pitchFamily="18" charset="0"/>
                        </a:rPr>
                        <a:t>Meta proyecto 7:</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Atender el 100% de la demanda efectiva de hogares localizados en zonas de alto riesgo no mitigable o los ordenados mediante sentencias judiciales o actos administrativos, que cumplan los requisitos para permanecer en la modalidad de Relocalización Transitoria</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r>
                        <a:rPr lang="es-CO" sz="800" dirty="0">
                          <a:solidFill>
                            <a:schemeClr val="tx1"/>
                          </a:solidFill>
                          <a:effectLst/>
                          <a:latin typeface="Arial" panose="020B0604020202020204" pitchFamily="34" charset="0"/>
                          <a:ea typeface="Times New Roman" panose="02020603050405020304" pitchFamily="18" charset="0"/>
                        </a:rPr>
                        <a:t>100</a:t>
                      </a:r>
                      <a:endParaRPr lang="es-MX" sz="800" dirty="0">
                        <a:solidFill>
                          <a:schemeClr val="tx1"/>
                        </a:solidFill>
                        <a:effectLst/>
                        <a:latin typeface="Arial" panose="020B0604020202020204" pitchFamily="34" charset="0"/>
                        <a:ea typeface="Times New Roman" panose="02020603050405020304" pitchFamily="18" charset="0"/>
                      </a:endParaRPr>
                    </a:p>
                    <a:p>
                      <a:pPr algn="ctr"/>
                      <a:r>
                        <a:rPr lang="es-CO" sz="800" dirty="0">
                          <a:solidFill>
                            <a:schemeClr val="tx1"/>
                          </a:solidFill>
                          <a:effectLst/>
                          <a:latin typeface="Arial" panose="020B0604020202020204" pitchFamily="34" charset="0"/>
                          <a:ea typeface="Times New Roman" panose="02020603050405020304" pitchFamily="18" charset="0"/>
                        </a:rPr>
                        <a:t>mensual</a:t>
                      </a:r>
                      <a:endParaRPr lang="es-MX" sz="8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88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MX" sz="800" dirty="0">
                          <a:solidFill>
                            <a:srgbClr val="000000"/>
                          </a:solidFill>
                          <a:effectLst/>
                          <a:latin typeface="Arial" panose="020B0604020202020204" pitchFamily="34" charset="0"/>
                          <a:ea typeface="Times New Roman" panose="02020603050405020304" pitchFamily="18" charset="0"/>
                        </a:rPr>
                        <a:t>88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4.422</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1.884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43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1.719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39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r>
                        <a:rPr lang="es-CO" sz="800" b="1" dirty="0">
                          <a:effectLst/>
                          <a:latin typeface="Arial" panose="020B0604020202020204" pitchFamily="34" charset="0"/>
                          <a:ea typeface="Times New Roman" panose="02020603050405020304" pitchFamily="18" charset="0"/>
                        </a:rPr>
                        <a:t>N/A***</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4909488"/>
                  </a:ext>
                </a:extLst>
              </a:tr>
            </a:tbl>
          </a:graphicData>
        </a:graphic>
      </p:graphicFrame>
      <p:sp>
        <p:nvSpPr>
          <p:cNvPr id="4" name="CuadroTexto 3">
            <a:extLst>
              <a:ext uri="{FF2B5EF4-FFF2-40B4-BE49-F238E27FC236}">
                <a16:creationId xmlns:a16="http://schemas.microsoft.com/office/drawing/2014/main" id="{F94E350A-6084-F5B9-1231-779BC3A1DB46}"/>
              </a:ext>
            </a:extLst>
          </p:cNvPr>
          <p:cNvSpPr txBox="1"/>
          <p:nvPr/>
        </p:nvSpPr>
        <p:spPr>
          <a:xfrm>
            <a:off x="419100" y="5570574"/>
            <a:ext cx="11364684" cy="1200329"/>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Meta física</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s-MX" sz="1200" dirty="0">
                <a:solidFill>
                  <a:prstClr val="black"/>
                </a:solidFill>
                <a:latin typeface="Arial" panose="020B0604020202020204" pitchFamily="34" charset="0"/>
                <a:ea typeface="Times New Roman" panose="02020603050405020304" pitchFamily="18" charset="0"/>
              </a:rPr>
              <a:t>Se deja la baja</a:t>
            </a: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ejecución de las metas proyecto 1 y 6, que tienen ejecución del 23% y 20% de avance en el 66% del tiempo transcurrido.</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dirty="0">
                <a:solidFill>
                  <a:prstClr val="black"/>
                </a:solidFill>
                <a:latin typeface="Arial" panose="020B0604020202020204" pitchFamily="34" charset="0"/>
                <a:ea typeface="Times New Roman" panose="02020603050405020304" pitchFamily="18" charset="0"/>
              </a:rPr>
              <a:t>Por otro lado, se alerta sobre la meta 4, existe un alto riesgos por parte de la Dirección de Reasentamientos por dejar la ejecución del 90% (461 viviendas para reubicación definitiva) para los meses septiembre, octubre y noviembre, más aún cuando es cambio de administración.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s-CO" sz="1200" b="1" u="sng" dirty="0">
                <a:solidFill>
                  <a:prstClr val="black"/>
                </a:solidFill>
                <a:latin typeface="Arial" panose="020B0604020202020204" pitchFamily="34" charset="0"/>
                <a:ea typeface="Times New Roman" panose="02020603050405020304" pitchFamily="18" charset="0"/>
              </a:rPr>
              <a:t>Pasivo</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Es importante manifestar a la Dirección de Reasentamientos que persisten pasivos desde la vigencia 2008, y que en el 66% del tiempo transcurrido de la vigencia 2023 (enero a agosto), solo se ha girado el 25%. </a:t>
            </a:r>
          </a:p>
        </p:txBody>
      </p:sp>
    </p:spTree>
    <p:extLst>
      <p:ext uri="{BB962C8B-B14F-4D97-AF65-F5344CB8AC3E}">
        <p14:creationId xmlns:p14="http://schemas.microsoft.com/office/powerpoint/2010/main" val="2677111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413658" y="63439"/>
            <a:ext cx="11364684"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7696 - FORTALECIMIENTO DEL MODELO DE GESTIÓN INSTITUCIONAL</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6" name="Tabla 5">
            <a:extLst>
              <a:ext uri="{FF2B5EF4-FFF2-40B4-BE49-F238E27FC236}">
                <a16:creationId xmlns:a16="http://schemas.microsoft.com/office/drawing/2014/main" id="{953834F6-D460-3B3D-C7E8-B51B097D628C}"/>
              </a:ext>
            </a:extLst>
          </p:cNvPr>
          <p:cNvGraphicFramePr>
            <a:graphicFrameLocks noGrp="1"/>
          </p:cNvGraphicFramePr>
          <p:nvPr>
            <p:extLst/>
          </p:nvPr>
        </p:nvGraphicFramePr>
        <p:xfrm>
          <a:off x="301752" y="698373"/>
          <a:ext cx="11667744" cy="4021055"/>
        </p:xfrm>
        <a:graphic>
          <a:graphicData uri="http://schemas.openxmlformats.org/drawingml/2006/table">
            <a:tbl>
              <a:tblPr firstRow="1" firstCol="1" bandRow="1"/>
              <a:tblGrid>
                <a:gridCol w="2196342">
                  <a:extLst>
                    <a:ext uri="{9D8B030D-6E8A-4147-A177-3AD203B41FA5}">
                      <a16:colId xmlns:a16="http://schemas.microsoft.com/office/drawing/2014/main" val="134267306"/>
                    </a:ext>
                  </a:extLst>
                </a:gridCol>
                <a:gridCol w="936936">
                  <a:extLst>
                    <a:ext uri="{9D8B030D-6E8A-4147-A177-3AD203B41FA5}">
                      <a16:colId xmlns:a16="http://schemas.microsoft.com/office/drawing/2014/main" val="4187074012"/>
                    </a:ext>
                  </a:extLst>
                </a:gridCol>
                <a:gridCol w="835541">
                  <a:extLst>
                    <a:ext uri="{9D8B030D-6E8A-4147-A177-3AD203B41FA5}">
                      <a16:colId xmlns:a16="http://schemas.microsoft.com/office/drawing/2014/main" val="560877288"/>
                    </a:ext>
                  </a:extLst>
                </a:gridCol>
                <a:gridCol w="826130">
                  <a:extLst>
                    <a:ext uri="{9D8B030D-6E8A-4147-A177-3AD203B41FA5}">
                      <a16:colId xmlns:a16="http://schemas.microsoft.com/office/drawing/2014/main" val="2539709786"/>
                    </a:ext>
                  </a:extLst>
                </a:gridCol>
                <a:gridCol w="907944">
                  <a:extLst>
                    <a:ext uri="{9D8B030D-6E8A-4147-A177-3AD203B41FA5}">
                      <a16:colId xmlns:a16="http://schemas.microsoft.com/office/drawing/2014/main" val="2302511949"/>
                    </a:ext>
                  </a:extLst>
                </a:gridCol>
                <a:gridCol w="894520">
                  <a:extLst>
                    <a:ext uri="{9D8B030D-6E8A-4147-A177-3AD203B41FA5}">
                      <a16:colId xmlns:a16="http://schemas.microsoft.com/office/drawing/2014/main" val="1562784389"/>
                    </a:ext>
                  </a:extLst>
                </a:gridCol>
                <a:gridCol w="1016458">
                  <a:extLst>
                    <a:ext uri="{9D8B030D-6E8A-4147-A177-3AD203B41FA5}">
                      <a16:colId xmlns:a16="http://schemas.microsoft.com/office/drawing/2014/main" val="4092448733"/>
                    </a:ext>
                  </a:extLst>
                </a:gridCol>
                <a:gridCol w="545273">
                  <a:extLst>
                    <a:ext uri="{9D8B030D-6E8A-4147-A177-3AD203B41FA5}">
                      <a16:colId xmlns:a16="http://schemas.microsoft.com/office/drawing/2014/main" val="279982029"/>
                    </a:ext>
                  </a:extLst>
                </a:gridCol>
                <a:gridCol w="763274">
                  <a:extLst>
                    <a:ext uri="{9D8B030D-6E8A-4147-A177-3AD203B41FA5}">
                      <a16:colId xmlns:a16="http://schemas.microsoft.com/office/drawing/2014/main" val="3771816339"/>
                    </a:ext>
                  </a:extLst>
                </a:gridCol>
                <a:gridCol w="627839">
                  <a:extLst>
                    <a:ext uri="{9D8B030D-6E8A-4147-A177-3AD203B41FA5}">
                      <a16:colId xmlns:a16="http://schemas.microsoft.com/office/drawing/2014/main" val="2987761947"/>
                    </a:ext>
                  </a:extLst>
                </a:gridCol>
                <a:gridCol w="684111">
                  <a:extLst>
                    <a:ext uri="{9D8B030D-6E8A-4147-A177-3AD203B41FA5}">
                      <a16:colId xmlns:a16="http://schemas.microsoft.com/office/drawing/2014/main" val="629197500"/>
                    </a:ext>
                  </a:extLst>
                </a:gridCol>
                <a:gridCol w="716688">
                  <a:extLst>
                    <a:ext uri="{9D8B030D-6E8A-4147-A177-3AD203B41FA5}">
                      <a16:colId xmlns:a16="http://schemas.microsoft.com/office/drawing/2014/main" val="2981451781"/>
                    </a:ext>
                  </a:extLst>
                </a:gridCol>
                <a:gridCol w="716688">
                  <a:extLst>
                    <a:ext uri="{9D8B030D-6E8A-4147-A177-3AD203B41FA5}">
                      <a16:colId xmlns:a16="http://schemas.microsoft.com/office/drawing/2014/main" val="1962024946"/>
                    </a:ext>
                  </a:extLst>
                </a:gridCol>
              </a:tblGrid>
              <a:tr h="154015">
                <a:tc rowSpan="2">
                  <a:txBody>
                    <a:bodyPr/>
                    <a:lstStyle/>
                    <a:p>
                      <a:pPr algn="ctr"/>
                      <a:r>
                        <a:rPr lang="es-CO" sz="1000" b="1" dirty="0">
                          <a:solidFill>
                            <a:schemeClr val="bg1"/>
                          </a:solidFill>
                          <a:effectLst/>
                          <a:latin typeface="Arial" panose="020B0604020202020204" pitchFamily="34" charset="0"/>
                          <a:ea typeface="Times New Roman" panose="02020603050405020304" pitchFamily="18" charset="0"/>
                        </a:rPr>
                        <a:t>META</a:t>
                      </a:r>
                      <a:endParaRPr lang="es-MX" sz="1000" dirty="0">
                        <a:solidFill>
                          <a:schemeClr val="bg1"/>
                        </a:solidFill>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gridSpan="3">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META FÍSICA</a:t>
                      </a:r>
                      <a:endParaRPr lang="es-MX" sz="800" dirty="0">
                        <a:solidFill>
                          <a:schemeClr val="tx1"/>
                        </a:solidFill>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hMerge="1">
                  <a:txBody>
                    <a:bodyPr/>
                    <a:lstStyle/>
                    <a:p>
                      <a:endParaRPr lang="es-MX"/>
                    </a:p>
                  </a:txBody>
                  <a:tcPr/>
                </a:tc>
                <a:tc hMerge="1">
                  <a:txBody>
                    <a:bodyPr/>
                    <a:lstStyle/>
                    <a:p>
                      <a:endParaRPr lang="es-MX"/>
                    </a:p>
                  </a:txBody>
                  <a:tcPr/>
                </a:tc>
                <a:tc gridSpan="5">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PRESUPUESTAL</a:t>
                      </a:r>
                      <a:endParaRPr lang="es-MX" sz="800" dirty="0">
                        <a:solidFill>
                          <a:schemeClr val="tx1"/>
                        </a:solidFill>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CO" sz="800" b="1">
                          <a:solidFill>
                            <a:schemeClr val="tx1"/>
                          </a:solidFill>
                          <a:effectLst/>
                          <a:latin typeface="Arial" panose="020B0604020202020204" pitchFamily="34" charset="0"/>
                          <a:ea typeface="Times New Roman" panose="02020603050405020304" pitchFamily="18" charset="0"/>
                        </a:rPr>
                        <a:t>CONTRACTUAL</a:t>
                      </a:r>
                      <a:endParaRPr lang="es-MX" sz="800">
                        <a:solidFill>
                          <a:schemeClr val="tx1"/>
                        </a:solidFill>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73202013"/>
                  </a:ext>
                </a:extLst>
              </a:tr>
              <a:tr h="375521">
                <a:tc vMerge="1">
                  <a:txBody>
                    <a:bodyPr/>
                    <a:lstStyle/>
                    <a:p>
                      <a:endParaRPr lang="es-MX"/>
                    </a:p>
                  </a:txBody>
                  <a:tcPr/>
                </a:tc>
                <a:tc>
                  <a:txBody>
                    <a:bodyPr/>
                    <a:lstStyle/>
                    <a:p>
                      <a:pPr marL="71755" marR="71755" lvl="0" indent="0" algn="ctr" defTabSz="457200" rtl="0" eaLnBrk="1" fontAlgn="auto"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PROGRAMADO ANUAL</a:t>
                      </a:r>
                      <a:endParaRPr kumimoji="0" lang="es-MX"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EJEC</a:t>
                      </a:r>
                    </a:p>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31 - </a:t>
                      </a:r>
                      <a:r>
                        <a:rPr lang="es-MX" sz="700" b="1" dirty="0" err="1">
                          <a:solidFill>
                            <a:schemeClr val="tx1"/>
                          </a:solidFill>
                          <a:effectLst/>
                          <a:latin typeface="Arial" panose="020B0604020202020204" pitchFamily="34" charset="0"/>
                          <a:ea typeface="Times New Roman" panose="02020603050405020304" pitchFamily="18" charset="0"/>
                        </a:rPr>
                        <a:t>Ago</a:t>
                      </a:r>
                      <a:endParaRPr lang="es-MX" sz="7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t>
                      </a:r>
                    </a:p>
                    <a:p>
                      <a:pPr marL="71755" marR="71755" indent="0" algn="ctr" defTabSz="457200" rtl="0" eaLnBrk="1" fontAlgn="auto" latinLnBrk="0" hangingPunct="1">
                        <a:lnSpc>
                          <a:spcPct val="100000"/>
                        </a:lnSpc>
                        <a:spcBef>
                          <a:spcPts val="0"/>
                        </a:spcBef>
                        <a:spcAft>
                          <a:spcPts val="0"/>
                        </a:spcAft>
                        <a:buClrTx/>
                        <a:buSzTx/>
                        <a:buFontTx/>
                        <a:buNone/>
                        <a:tabLst/>
                        <a:defRPr/>
                      </a:pPr>
                      <a:r>
                        <a:rPr lang="es-ES" sz="700" b="1" dirty="0">
                          <a:solidFill>
                            <a:schemeClr val="tx1"/>
                          </a:solidFill>
                          <a:effectLst/>
                          <a:latin typeface="Arial" panose="020B0604020202020204" pitchFamily="34" charset="0"/>
                          <a:ea typeface="Times New Roman" panose="02020603050405020304" pitchFamily="18" charset="0"/>
                        </a:rPr>
                        <a:t>Avance</a:t>
                      </a:r>
                      <a:endParaRPr lang="es-CO" sz="700" b="1" dirty="0">
                        <a:solidFill>
                          <a:schemeClr val="tx1"/>
                        </a:solidFill>
                        <a:effectLst/>
                        <a:latin typeface="Arial" panose="020B0604020202020204" pitchFamily="34" charset="0"/>
                        <a:ea typeface="Times New Roman" panose="02020603050405020304" pitchFamily="18" charset="0"/>
                      </a:endParaRPr>
                    </a:p>
                    <a:p>
                      <a:pPr marL="71755" marR="71755" algn="ctr">
                        <a:spcAft>
                          <a:spcPts val="0"/>
                        </a:spcAft>
                      </a:pPr>
                      <a:r>
                        <a:rPr lang="es-ES" sz="700" b="1" dirty="0">
                          <a:solidFill>
                            <a:schemeClr val="tx1"/>
                          </a:solidFill>
                          <a:effectLst/>
                          <a:latin typeface="Arial" panose="020B0604020202020204" pitchFamily="34" charset="0"/>
                          <a:ea typeface="Times New Roman" panose="02020603050405020304" pitchFamily="18" charset="0"/>
                        </a:rPr>
                        <a:t>Anual</a:t>
                      </a:r>
                      <a:endParaRPr lang="es-MX" sz="7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APROPIACIÓN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COMPROMISOS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EJECUCIÓN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GIROS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GIRO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DE PROGRAMADOS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SUSCRITOS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VALOR EJECUTADO </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CUMPLIMIENTO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00712477"/>
                  </a:ext>
                </a:extLst>
              </a:tr>
              <a:tr h="529612">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Meta Plan DD:</a:t>
                      </a:r>
                      <a:endParaRPr lang="es-MX" sz="900" dirty="0">
                        <a:effectLst/>
                        <a:latin typeface="Arial" panose="020B0604020202020204" pitchFamily="34" charset="0"/>
                        <a:ea typeface="Times New Roman" panose="02020603050405020304" pitchFamily="18" charset="0"/>
                      </a:endParaRPr>
                    </a:p>
                    <a:p>
                      <a:pPr algn="just"/>
                      <a:r>
                        <a:rPr lang="es-CO" sz="900" dirty="0">
                          <a:solidFill>
                            <a:srgbClr val="000000"/>
                          </a:solidFill>
                          <a:effectLst/>
                          <a:latin typeface="Arial" panose="020B0604020202020204" pitchFamily="34" charset="0"/>
                          <a:ea typeface="Times New Roman" panose="02020603050405020304" pitchFamily="18" charset="0"/>
                        </a:rPr>
                        <a:t>Fortalecer la gestión institucional y el modelo de gestión de la SDHT, CVP y UAESP</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100</a:t>
                      </a:r>
                      <a:endParaRPr lang="es-MX" sz="8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66.1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MX" sz="800" b="1" dirty="0">
                          <a:solidFill>
                            <a:srgbClr val="000000"/>
                          </a:solidFill>
                          <a:effectLst/>
                          <a:latin typeface="Arial" panose="020B0604020202020204" pitchFamily="34" charset="0"/>
                          <a:ea typeface="Times New Roman" panose="02020603050405020304" pitchFamily="18" charset="0"/>
                        </a:rPr>
                        <a:t>66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12.263</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10.246</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84</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4.840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39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148</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131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9.210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89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718776249"/>
                  </a:ext>
                </a:extLst>
              </a:tr>
              <a:tr h="662015">
                <a:tc>
                  <a:txBody>
                    <a:bodyPr/>
                    <a:lstStyle/>
                    <a:p>
                      <a:pPr algn="just"/>
                      <a:r>
                        <a:rPr lang="es-CO" sz="900" b="1" dirty="0">
                          <a:effectLst/>
                          <a:latin typeface="Arial" panose="020B0604020202020204" pitchFamily="34" charset="0"/>
                          <a:ea typeface="Times New Roman" panose="02020603050405020304" pitchFamily="18" charset="0"/>
                        </a:rPr>
                        <a:t>Meta proyecto 1: </a:t>
                      </a:r>
                      <a:r>
                        <a:rPr lang="es-CO" sz="900" dirty="0">
                          <a:effectLst/>
                          <a:latin typeface="Arial" panose="020B0604020202020204" pitchFamily="34" charset="0"/>
                          <a:ea typeface="Times New Roman" panose="02020603050405020304" pitchFamily="18" charset="0"/>
                        </a:rPr>
                        <a:t>Fortalecer el 100 % de las dimensiones y políticas del desempeño institucional que integran el Modelo Integrado de Planeación y Gestión de la CVP.</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100</a:t>
                      </a:r>
                      <a:endParaRPr lang="es-MX" sz="8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65.6</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b="1" dirty="0">
                          <a:solidFill>
                            <a:srgbClr val="000000"/>
                          </a:solidFill>
                          <a:effectLst/>
                          <a:latin typeface="Arial" panose="020B0604020202020204" pitchFamily="34" charset="0"/>
                          <a:ea typeface="Times New Roman" panose="02020603050405020304" pitchFamily="18" charset="0"/>
                        </a:rPr>
                        <a:t>65</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4.790</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4.394</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92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1.935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40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92</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88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4.373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96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538386491"/>
                  </a:ext>
                </a:extLst>
              </a:tr>
              <a:tr h="529612">
                <a:tc>
                  <a:txBody>
                    <a:bodyPr/>
                    <a:lstStyle/>
                    <a:p>
                      <a:pPr algn="just"/>
                      <a:r>
                        <a:rPr lang="es-CO" sz="900" b="1" dirty="0">
                          <a:effectLst/>
                          <a:latin typeface="Arial" panose="020B0604020202020204" pitchFamily="34" charset="0"/>
                          <a:ea typeface="Times New Roman" panose="02020603050405020304" pitchFamily="18" charset="0"/>
                        </a:rPr>
                        <a:t>Meta proyecto 2: </a:t>
                      </a:r>
                      <a:r>
                        <a:rPr lang="es-CO" sz="900" dirty="0">
                          <a:effectLst/>
                          <a:latin typeface="Arial" panose="020B0604020202020204" pitchFamily="34" charset="0"/>
                          <a:ea typeface="Times New Roman" panose="02020603050405020304" pitchFamily="18" charset="0"/>
                        </a:rPr>
                        <a:t>Garantizar el 100% de los servicios de apoyo y desarrollo institucional requeridos para el buen funcionamiento de la Entidad</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100</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65.4</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dirty="0">
                          <a:solidFill>
                            <a:srgbClr val="000000"/>
                          </a:solidFill>
                          <a:effectLst/>
                          <a:latin typeface="Arial" panose="020B0604020202020204" pitchFamily="34" charset="0"/>
                          <a:ea typeface="Times New Roman" panose="02020603050405020304" pitchFamily="18" charset="0"/>
                        </a:rPr>
                        <a:t>65</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3.135</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2.649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84</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1.263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40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15</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6</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1.672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40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69139534"/>
                  </a:ext>
                </a:extLst>
              </a:tr>
              <a:tr h="926822">
                <a:tc>
                  <a:txBody>
                    <a:bodyPr/>
                    <a:lstStyle/>
                    <a:p>
                      <a:pPr algn="just"/>
                      <a:r>
                        <a:rPr lang="es-CO" sz="900" b="1" dirty="0">
                          <a:effectLst/>
                          <a:latin typeface="Arial" panose="020B0604020202020204" pitchFamily="34" charset="0"/>
                          <a:ea typeface="Times New Roman" panose="02020603050405020304" pitchFamily="18" charset="0"/>
                        </a:rPr>
                        <a:t>Meta proyecto 3: </a:t>
                      </a:r>
                      <a:r>
                        <a:rPr lang="es-CO" sz="900" dirty="0">
                          <a:effectLst/>
                          <a:latin typeface="Arial" panose="020B0604020202020204" pitchFamily="34" charset="0"/>
                          <a:ea typeface="Times New Roman" panose="02020603050405020304" pitchFamily="18" charset="0"/>
                        </a:rPr>
                        <a:t>Aumentar en 15 puntos la calificación del índice de Transparencia de Bogotá 2018-2019, en particular en los ítems "Divulgación de trámites y servicios al ciudadano", "Políticas y medidas anticorrupción", "Control social y participación ciudadana"</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100</a:t>
                      </a:r>
                      <a:endParaRPr lang="es-MX" sz="8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66.6</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dirty="0">
                          <a:solidFill>
                            <a:srgbClr val="000000"/>
                          </a:solidFill>
                          <a:effectLst/>
                          <a:latin typeface="Arial" panose="020B0604020202020204" pitchFamily="34" charset="0"/>
                          <a:ea typeface="Times New Roman" panose="02020603050405020304" pitchFamily="18" charset="0"/>
                        </a:rPr>
                        <a:t>66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272</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191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70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105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39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6</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191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83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278657462"/>
                  </a:ext>
                </a:extLst>
              </a:tr>
              <a:tr h="397209">
                <a:tc>
                  <a:txBody>
                    <a:bodyPr/>
                    <a:lstStyle/>
                    <a:p>
                      <a:pPr algn="just"/>
                      <a:r>
                        <a:rPr lang="es-CO" sz="900" b="1" dirty="0">
                          <a:effectLst/>
                          <a:latin typeface="Arial" panose="020B0604020202020204" pitchFamily="34" charset="0"/>
                          <a:ea typeface="Times New Roman" panose="02020603050405020304" pitchFamily="18" charset="0"/>
                        </a:rPr>
                        <a:t>Meta proyecto 4: </a:t>
                      </a:r>
                      <a:r>
                        <a:rPr lang="es-CO" sz="900" dirty="0">
                          <a:effectLst/>
                          <a:latin typeface="Arial" panose="020B0604020202020204" pitchFamily="34" charset="0"/>
                          <a:ea typeface="Times New Roman" panose="02020603050405020304" pitchFamily="18" charset="0"/>
                        </a:rPr>
                        <a:t>Articular e implementar el 100% del proceso de arquitectura empresarial de TIC</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100</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dirty="0">
                          <a:solidFill>
                            <a:srgbClr val="000000"/>
                          </a:solidFill>
                          <a:effectLst/>
                          <a:latin typeface="Arial" panose="020B0604020202020204" pitchFamily="34" charset="0"/>
                          <a:ea typeface="Times New Roman" panose="02020603050405020304" pitchFamily="18" charset="0"/>
                        </a:rPr>
                        <a:t>40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802</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785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98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363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45</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18</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784</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100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79827565"/>
                  </a:ext>
                </a:extLst>
              </a:tr>
              <a:tr h="336839">
                <a:tc>
                  <a:txBody>
                    <a:bodyPr/>
                    <a:lstStyle/>
                    <a:p>
                      <a:pPr algn="just"/>
                      <a:r>
                        <a:rPr lang="es-CO" sz="900" b="1" dirty="0">
                          <a:effectLst/>
                          <a:latin typeface="Arial" panose="020B0604020202020204" pitchFamily="34" charset="0"/>
                          <a:ea typeface="Times New Roman" panose="02020603050405020304" pitchFamily="18" charset="0"/>
                        </a:rPr>
                        <a:t>Meta proyecto 5: </a:t>
                      </a:r>
                      <a:r>
                        <a:rPr lang="es-CO" sz="900" dirty="0">
                          <a:solidFill>
                            <a:srgbClr val="000000"/>
                          </a:solidFill>
                          <a:effectLst/>
                          <a:latin typeface="Arial" panose="020B0604020202020204" pitchFamily="34" charset="0"/>
                          <a:ea typeface="Times New Roman" panose="02020603050405020304" pitchFamily="18" charset="0"/>
                        </a:rPr>
                        <a:t>Renovar y fortalecer el 50% de la infraestructura TIC.</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100</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73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MX" sz="800" dirty="0">
                          <a:solidFill>
                            <a:srgbClr val="000000"/>
                          </a:solidFill>
                          <a:effectLst/>
                          <a:latin typeface="Arial" panose="020B0604020202020204" pitchFamily="34" charset="0"/>
                          <a:ea typeface="Times New Roman" panose="02020603050405020304" pitchFamily="18" charset="0"/>
                        </a:rPr>
                        <a:t>73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3.261</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2.227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68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1.173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36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17</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14</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2.197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82</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460308390"/>
                  </a:ext>
                </a:extLst>
              </a:tr>
            </a:tbl>
          </a:graphicData>
        </a:graphic>
      </p:graphicFrame>
      <p:sp>
        <p:nvSpPr>
          <p:cNvPr id="5" name="CuadroTexto 4">
            <a:extLst>
              <a:ext uri="{FF2B5EF4-FFF2-40B4-BE49-F238E27FC236}">
                <a16:creationId xmlns:a16="http://schemas.microsoft.com/office/drawing/2014/main" id="{1A153251-E45C-1B56-AFB5-933E7657BAA3}"/>
              </a:ext>
            </a:extLst>
          </p:cNvPr>
          <p:cNvSpPr txBox="1"/>
          <p:nvPr/>
        </p:nvSpPr>
        <p:spPr>
          <a:xfrm>
            <a:off x="413658" y="4841767"/>
            <a:ext cx="1136468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u="sng" dirty="0">
                <a:solidFill>
                  <a:prstClr val="black"/>
                </a:solidFill>
                <a:latin typeface="Arial" panose="020B0604020202020204" pitchFamily="34" charset="0"/>
                <a:ea typeface="Times New Roman" panose="02020603050405020304" pitchFamily="18" charset="0"/>
              </a:rPr>
              <a:t>PAC</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Se alerta sobre la ejecución del PAC (del 71%), es decir se programó pagar $9,888,470,087 y se pagó efectivamente $7,015,811,520, faltando por girar $2,872,658,567. Esta situación genera riesgos a la entidad al dejar recursos disponibles sin ejecución y posibles reservas para la vigencia 2024.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948537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413658" y="63439"/>
            <a:ext cx="11364684"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RESERVAS – PASIVOS - PROGRAMACIÓN ANUAL DE CAJA  - PAC</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ángulo: esquinas redondeadas 1">
            <a:extLst>
              <a:ext uri="{FF2B5EF4-FFF2-40B4-BE49-F238E27FC236}">
                <a16:creationId xmlns:a16="http://schemas.microsoft.com/office/drawing/2014/main" id="{6310A318-AA83-9EBE-8D6F-6CF40CE31C8F}"/>
              </a:ext>
            </a:extLst>
          </p:cNvPr>
          <p:cNvSpPr/>
          <p:nvPr/>
        </p:nvSpPr>
        <p:spPr>
          <a:xfrm>
            <a:off x="752475" y="575945"/>
            <a:ext cx="4067175" cy="357052"/>
          </a:xfrm>
          <a:prstGeom prst="roundRect">
            <a:avLst/>
          </a:prstGeom>
          <a:solidFill>
            <a:srgbClr val="22A676"/>
          </a:solidFill>
          <a:ln>
            <a:noFill/>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7684 - TITULACIÓN DE PREDIOS</a:t>
            </a:r>
            <a:endParaRPr kumimoji="0" lang="es-MX"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ángulo: esquinas redondeadas 2">
            <a:extLst>
              <a:ext uri="{FF2B5EF4-FFF2-40B4-BE49-F238E27FC236}">
                <a16:creationId xmlns:a16="http://schemas.microsoft.com/office/drawing/2014/main" id="{9EEC9B0E-8B4A-B5B9-5F72-10B5E852ACB4}"/>
              </a:ext>
            </a:extLst>
          </p:cNvPr>
          <p:cNvSpPr/>
          <p:nvPr/>
        </p:nvSpPr>
        <p:spPr>
          <a:xfrm>
            <a:off x="7058022" y="575945"/>
            <a:ext cx="4067175" cy="357052"/>
          </a:xfrm>
          <a:prstGeom prst="roundRect">
            <a:avLst/>
          </a:prstGeom>
          <a:solidFill>
            <a:srgbClr val="22A676"/>
          </a:solidFill>
          <a:ln>
            <a:noFill/>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7680 - IMPLEMENTACIÓN DEL PLAN TERRAZAS</a:t>
            </a:r>
            <a:endParaRPr kumimoji="0" lang="es-MX"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ángulo: esquinas redondeadas 3">
            <a:extLst>
              <a:ext uri="{FF2B5EF4-FFF2-40B4-BE49-F238E27FC236}">
                <a16:creationId xmlns:a16="http://schemas.microsoft.com/office/drawing/2014/main" id="{E2D9DDEA-86FC-A17D-43C3-7E69CF682018}"/>
              </a:ext>
            </a:extLst>
          </p:cNvPr>
          <p:cNvSpPr/>
          <p:nvPr/>
        </p:nvSpPr>
        <p:spPr>
          <a:xfrm>
            <a:off x="752475" y="2764094"/>
            <a:ext cx="4067175" cy="357052"/>
          </a:xfrm>
          <a:prstGeom prst="roundRect">
            <a:avLst/>
          </a:prstGeom>
          <a:solidFill>
            <a:srgbClr val="22A676"/>
          </a:solidFill>
          <a:ln>
            <a:noFill/>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7703 - MEJORAMIENTO INTEGRAL DE BARRIOS</a:t>
            </a:r>
            <a:endParaRPr kumimoji="0" lang="es-MX"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ángulo: esquinas redondeadas 4">
            <a:extLst>
              <a:ext uri="{FF2B5EF4-FFF2-40B4-BE49-F238E27FC236}">
                <a16:creationId xmlns:a16="http://schemas.microsoft.com/office/drawing/2014/main" id="{F56C76B0-836D-9C92-4136-35F33959CA61}"/>
              </a:ext>
            </a:extLst>
          </p:cNvPr>
          <p:cNvSpPr/>
          <p:nvPr/>
        </p:nvSpPr>
        <p:spPr>
          <a:xfrm>
            <a:off x="6934199" y="2764094"/>
            <a:ext cx="4190998" cy="357052"/>
          </a:xfrm>
          <a:prstGeom prst="roundRect">
            <a:avLst/>
          </a:prstGeom>
          <a:solidFill>
            <a:srgbClr val="22A676"/>
          </a:solidFill>
          <a:ln>
            <a:noFill/>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7698 - TRASLADO DE HOGARES</a:t>
            </a:r>
            <a:endParaRPr kumimoji="0" lang="es-MX"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ángulo: esquinas redondeadas 7">
            <a:extLst>
              <a:ext uri="{FF2B5EF4-FFF2-40B4-BE49-F238E27FC236}">
                <a16:creationId xmlns:a16="http://schemas.microsoft.com/office/drawing/2014/main" id="{78A14798-35AC-3155-1E77-1927AA8E6AA2}"/>
              </a:ext>
            </a:extLst>
          </p:cNvPr>
          <p:cNvSpPr/>
          <p:nvPr/>
        </p:nvSpPr>
        <p:spPr>
          <a:xfrm>
            <a:off x="4100512" y="4928095"/>
            <a:ext cx="3990975" cy="357052"/>
          </a:xfrm>
          <a:prstGeom prst="roundRect">
            <a:avLst/>
          </a:prstGeom>
          <a:solidFill>
            <a:srgbClr val="22A676"/>
          </a:solidFill>
          <a:ln>
            <a:noFill/>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7696 - FORTALECIMIENTO INSTITUCIONAL</a:t>
            </a:r>
            <a:endParaRPr kumimoji="0" lang="es-MX" sz="12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8" name="Tabla 17">
            <a:extLst>
              <a:ext uri="{FF2B5EF4-FFF2-40B4-BE49-F238E27FC236}">
                <a16:creationId xmlns:a16="http://schemas.microsoft.com/office/drawing/2014/main" id="{B74D8221-D89E-FFC5-DEC6-3FE3A01AFABD}"/>
              </a:ext>
            </a:extLst>
          </p:cNvPr>
          <p:cNvGraphicFramePr>
            <a:graphicFrameLocks noGrp="1"/>
          </p:cNvGraphicFramePr>
          <p:nvPr>
            <p:extLst/>
          </p:nvPr>
        </p:nvGraphicFramePr>
        <p:xfrm>
          <a:off x="6258007" y="1104168"/>
          <a:ext cx="5667204" cy="1534529"/>
        </p:xfrm>
        <a:graphic>
          <a:graphicData uri="http://schemas.openxmlformats.org/drawingml/2006/table">
            <a:tbl>
              <a:tblPr firstRow="1" firstCol="1" bandRow="1"/>
              <a:tblGrid>
                <a:gridCol w="750856">
                  <a:extLst>
                    <a:ext uri="{9D8B030D-6E8A-4147-A177-3AD203B41FA5}">
                      <a16:colId xmlns:a16="http://schemas.microsoft.com/office/drawing/2014/main" val="399716343"/>
                    </a:ext>
                  </a:extLst>
                </a:gridCol>
                <a:gridCol w="1344836">
                  <a:extLst>
                    <a:ext uri="{9D8B030D-6E8A-4147-A177-3AD203B41FA5}">
                      <a16:colId xmlns:a16="http://schemas.microsoft.com/office/drawing/2014/main" val="3942674345"/>
                    </a:ext>
                  </a:extLst>
                </a:gridCol>
                <a:gridCol w="571226">
                  <a:extLst>
                    <a:ext uri="{9D8B030D-6E8A-4147-A177-3AD203B41FA5}">
                      <a16:colId xmlns:a16="http://schemas.microsoft.com/office/drawing/2014/main" val="629170923"/>
                    </a:ext>
                  </a:extLst>
                </a:gridCol>
                <a:gridCol w="738680">
                  <a:extLst>
                    <a:ext uri="{9D8B030D-6E8A-4147-A177-3AD203B41FA5}">
                      <a16:colId xmlns:a16="http://schemas.microsoft.com/office/drawing/2014/main" val="463840503"/>
                    </a:ext>
                  </a:extLst>
                </a:gridCol>
                <a:gridCol w="1405965">
                  <a:extLst>
                    <a:ext uri="{9D8B030D-6E8A-4147-A177-3AD203B41FA5}">
                      <a16:colId xmlns:a16="http://schemas.microsoft.com/office/drawing/2014/main" val="1676422770"/>
                    </a:ext>
                  </a:extLst>
                </a:gridCol>
                <a:gridCol w="855641">
                  <a:extLst>
                    <a:ext uri="{9D8B030D-6E8A-4147-A177-3AD203B41FA5}">
                      <a16:colId xmlns:a16="http://schemas.microsoft.com/office/drawing/2014/main" val="538427512"/>
                    </a:ext>
                  </a:extLst>
                </a:gridCol>
              </a:tblGrid>
              <a:tr h="208183">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PAC</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GIRO PROGRAMADO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GIRO EJECUTADO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291185704"/>
                  </a:ext>
                </a:extLst>
              </a:tr>
              <a:tr h="208183">
                <a:tc vMerge="1">
                  <a:txBody>
                    <a:bodyPr/>
                    <a:lstStyle/>
                    <a:p>
                      <a:endParaRPr lang="es-MX"/>
                    </a:p>
                  </a:txBody>
                  <a:tcPr/>
                </a:tc>
                <a:tc gridSpan="2">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$ 13,997,687,964.00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CO" sz="900" kern="1200" dirty="0">
                          <a:solidFill>
                            <a:srgbClr val="000000"/>
                          </a:solidFill>
                          <a:effectLst/>
                          <a:latin typeface="Arial" panose="020B0604020202020204" pitchFamily="34" charset="0"/>
                          <a:ea typeface="+mn-ea"/>
                          <a:cs typeface="+mn-cs"/>
                        </a:rPr>
                        <a:t>$ 11,456,549,892.00</a:t>
                      </a:r>
                      <a:endParaRPr lang="es-MX" sz="900" kern="1200" dirty="0">
                        <a:solidFill>
                          <a:srgbClr val="000000"/>
                        </a:solidFill>
                        <a:effectLst/>
                        <a:latin typeface="Arial" panose="020B0604020202020204" pitchFamily="34" charset="0"/>
                        <a:ea typeface="Times New Roman" panose="02020603050405020304" pitchFamily="18" charset="0"/>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81.8</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368204544"/>
                  </a:ext>
                </a:extLst>
              </a:tr>
              <a:tr h="317791">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RESERVAS</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CONSTITUIDA</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DEFINITIVA</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516503094"/>
                  </a:ext>
                </a:extLst>
              </a:tr>
              <a:tr h="208183">
                <a:tc v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$ 1.846.657.800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$ 1.796.473.647</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 $ 1.739.945.799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97</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561578555"/>
                  </a:ext>
                </a:extLst>
              </a:tr>
              <a:tr h="317791">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CONSTITUIDO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 DEFINITIVO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AUTORIZACIÓN GIRO ACUMULADO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834359753"/>
                  </a:ext>
                </a:extLst>
              </a:tr>
              <a:tr h="274398">
                <a:tc vMerge="1">
                  <a:txBody>
                    <a:bodyPr/>
                    <a:lstStyle/>
                    <a:p>
                      <a:endParaRPr lang="es-MX"/>
                    </a:p>
                  </a:txBody>
                  <a:tcPr/>
                </a:tc>
                <a:tc gridSpan="5">
                  <a:txBody>
                    <a:bodyPr/>
                    <a:lstStyle/>
                    <a:p>
                      <a:pPr algn="ctr"/>
                      <a:r>
                        <a:rPr lang="es-CO" sz="900" b="1" dirty="0">
                          <a:effectLst/>
                          <a:latin typeface="Arial" panose="020B0604020202020204" pitchFamily="34" charset="0"/>
                          <a:ea typeface="Times New Roman" panose="02020603050405020304" pitchFamily="18" charset="0"/>
                        </a:rPr>
                        <a:t>No cuenta con pasivos</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063248719"/>
                  </a:ext>
                </a:extLst>
              </a:tr>
            </a:tbl>
          </a:graphicData>
        </a:graphic>
      </p:graphicFrame>
      <p:graphicFrame>
        <p:nvGraphicFramePr>
          <p:cNvPr id="20" name="Tabla 19">
            <a:extLst>
              <a:ext uri="{FF2B5EF4-FFF2-40B4-BE49-F238E27FC236}">
                <a16:creationId xmlns:a16="http://schemas.microsoft.com/office/drawing/2014/main" id="{9F34FBFC-CA52-6FDC-8A30-3A5B222F4E25}"/>
              </a:ext>
            </a:extLst>
          </p:cNvPr>
          <p:cNvGraphicFramePr>
            <a:graphicFrameLocks noGrp="1"/>
          </p:cNvGraphicFramePr>
          <p:nvPr>
            <p:extLst/>
          </p:nvPr>
        </p:nvGraphicFramePr>
        <p:xfrm>
          <a:off x="157189" y="3288567"/>
          <a:ext cx="5328890" cy="1420948"/>
        </p:xfrm>
        <a:graphic>
          <a:graphicData uri="http://schemas.openxmlformats.org/drawingml/2006/table">
            <a:tbl>
              <a:tblPr firstRow="1" firstCol="1" bandRow="1"/>
              <a:tblGrid>
                <a:gridCol w="726145">
                  <a:extLst>
                    <a:ext uri="{9D8B030D-6E8A-4147-A177-3AD203B41FA5}">
                      <a16:colId xmlns:a16="http://schemas.microsoft.com/office/drawing/2014/main" val="826858474"/>
                    </a:ext>
                  </a:extLst>
                </a:gridCol>
                <a:gridCol w="1193904">
                  <a:extLst>
                    <a:ext uri="{9D8B030D-6E8A-4147-A177-3AD203B41FA5}">
                      <a16:colId xmlns:a16="http://schemas.microsoft.com/office/drawing/2014/main" val="455902194"/>
                    </a:ext>
                  </a:extLst>
                </a:gridCol>
                <a:gridCol w="620146">
                  <a:extLst>
                    <a:ext uri="{9D8B030D-6E8A-4147-A177-3AD203B41FA5}">
                      <a16:colId xmlns:a16="http://schemas.microsoft.com/office/drawing/2014/main" val="2563745279"/>
                    </a:ext>
                  </a:extLst>
                </a:gridCol>
                <a:gridCol w="716376">
                  <a:extLst>
                    <a:ext uri="{9D8B030D-6E8A-4147-A177-3AD203B41FA5}">
                      <a16:colId xmlns:a16="http://schemas.microsoft.com/office/drawing/2014/main" val="1032470219"/>
                    </a:ext>
                  </a:extLst>
                </a:gridCol>
                <a:gridCol w="1384663">
                  <a:extLst>
                    <a:ext uri="{9D8B030D-6E8A-4147-A177-3AD203B41FA5}">
                      <a16:colId xmlns:a16="http://schemas.microsoft.com/office/drawing/2014/main" val="3889046309"/>
                    </a:ext>
                  </a:extLst>
                </a:gridCol>
                <a:gridCol w="687656">
                  <a:extLst>
                    <a:ext uri="{9D8B030D-6E8A-4147-A177-3AD203B41FA5}">
                      <a16:colId xmlns:a16="http://schemas.microsoft.com/office/drawing/2014/main" val="4106973677"/>
                    </a:ext>
                  </a:extLst>
                </a:gridCol>
              </a:tblGrid>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PAC</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GIRO PROGRAMADO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GIRO EJECUTADO</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2896359032"/>
                  </a:ext>
                </a:extLst>
              </a:tr>
              <a:tr h="263343">
                <a:tc vMerge="1">
                  <a:txBody>
                    <a:bodyPr/>
                    <a:lstStyle/>
                    <a:p>
                      <a:endParaRPr lang="es-MX"/>
                    </a:p>
                  </a:txBody>
                  <a:tcPr/>
                </a:tc>
                <a:tc gridSpan="2">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$ 17,254,041,455</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   9,078,830,111</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rgbClr val="000000"/>
                          </a:solidFill>
                          <a:effectLst/>
                          <a:latin typeface="Arial" panose="020B0604020202020204" pitchFamily="34" charset="0"/>
                        </a:rPr>
                        <a:t>53</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86816170"/>
                  </a:ext>
                </a:extLst>
              </a:tr>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RESERVAS</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RESERVA CONSTITUIDA</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RESERVA DEFINITIVA</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AUTORIZACIÓN GIRO ACUMULADO</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3051744256"/>
                  </a:ext>
                </a:extLst>
              </a:tr>
              <a:tr h="249555">
                <a:tc v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$ 13.493.492.229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$ 13.493.492.229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$ 4.080.025.427</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30.24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97409529"/>
                  </a:ext>
                </a:extLst>
              </a:tr>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CONSTITUIDO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DEFINITIVO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AUTORIZACIÓN GIRO ACUMULADO</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965867638"/>
                  </a:ext>
                </a:extLst>
              </a:tr>
              <a:tr h="179705">
                <a:tc vMerge="1">
                  <a:txBody>
                    <a:bodyPr/>
                    <a:lstStyle/>
                    <a:p>
                      <a:endParaRPr lang="es-MX" dirty="0"/>
                    </a:p>
                  </a:txBody>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$ 11.916.076.006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$ 11.916.076.006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$ 1.615.782.923</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14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78131431"/>
                  </a:ext>
                </a:extLst>
              </a:tr>
            </a:tbl>
          </a:graphicData>
        </a:graphic>
      </p:graphicFrame>
      <p:graphicFrame>
        <p:nvGraphicFramePr>
          <p:cNvPr id="22" name="Tabla 21">
            <a:extLst>
              <a:ext uri="{FF2B5EF4-FFF2-40B4-BE49-F238E27FC236}">
                <a16:creationId xmlns:a16="http://schemas.microsoft.com/office/drawing/2014/main" id="{1C8CB3EF-FFEC-98F7-8C53-E4312FC344AA}"/>
              </a:ext>
            </a:extLst>
          </p:cNvPr>
          <p:cNvGraphicFramePr>
            <a:graphicFrameLocks noGrp="1"/>
          </p:cNvGraphicFramePr>
          <p:nvPr>
            <p:extLst/>
          </p:nvPr>
        </p:nvGraphicFramePr>
        <p:xfrm>
          <a:off x="121617" y="1104167"/>
          <a:ext cx="5331285" cy="1560656"/>
        </p:xfrm>
        <a:graphic>
          <a:graphicData uri="http://schemas.openxmlformats.org/drawingml/2006/table">
            <a:tbl>
              <a:tblPr firstRow="1" firstCol="1" bandRow="1"/>
              <a:tblGrid>
                <a:gridCol w="726107">
                  <a:extLst>
                    <a:ext uri="{9D8B030D-6E8A-4147-A177-3AD203B41FA5}">
                      <a16:colId xmlns:a16="http://schemas.microsoft.com/office/drawing/2014/main" val="700574129"/>
                    </a:ext>
                  </a:extLst>
                </a:gridCol>
                <a:gridCol w="1207499">
                  <a:extLst>
                    <a:ext uri="{9D8B030D-6E8A-4147-A177-3AD203B41FA5}">
                      <a16:colId xmlns:a16="http://schemas.microsoft.com/office/drawing/2014/main" val="3795209648"/>
                    </a:ext>
                  </a:extLst>
                </a:gridCol>
                <a:gridCol w="649876">
                  <a:extLst>
                    <a:ext uri="{9D8B030D-6E8A-4147-A177-3AD203B41FA5}">
                      <a16:colId xmlns:a16="http://schemas.microsoft.com/office/drawing/2014/main" val="2147732030"/>
                    </a:ext>
                  </a:extLst>
                </a:gridCol>
                <a:gridCol w="657225">
                  <a:extLst>
                    <a:ext uri="{9D8B030D-6E8A-4147-A177-3AD203B41FA5}">
                      <a16:colId xmlns:a16="http://schemas.microsoft.com/office/drawing/2014/main" val="931597844"/>
                    </a:ext>
                  </a:extLst>
                </a:gridCol>
                <a:gridCol w="1428750">
                  <a:extLst>
                    <a:ext uri="{9D8B030D-6E8A-4147-A177-3AD203B41FA5}">
                      <a16:colId xmlns:a16="http://schemas.microsoft.com/office/drawing/2014/main" val="3937457747"/>
                    </a:ext>
                  </a:extLst>
                </a:gridCol>
                <a:gridCol w="661828">
                  <a:extLst>
                    <a:ext uri="{9D8B030D-6E8A-4147-A177-3AD203B41FA5}">
                      <a16:colId xmlns:a16="http://schemas.microsoft.com/office/drawing/2014/main" val="3112040398"/>
                    </a:ext>
                  </a:extLst>
                </a:gridCol>
              </a:tblGrid>
              <a:tr h="182640">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PAC</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GIRO PROGRAMADO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GIRO EJECUTADO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3079529009"/>
                  </a:ext>
                </a:extLst>
              </a:tr>
              <a:tr h="273090">
                <a:tc vMerge="1">
                  <a:txBody>
                    <a:bodyPr/>
                    <a:lstStyle/>
                    <a:p>
                      <a:endParaRPr lang="es-MX"/>
                    </a:p>
                  </a:txBody>
                  <a:tcPr/>
                </a:tc>
                <a:tc gridSpan="2">
                  <a:txBody>
                    <a:bodyPr/>
                    <a:lstStyle/>
                    <a:p>
                      <a:pPr algn="ctr"/>
                      <a:r>
                        <a:rPr lang="es-CO" sz="900" dirty="0">
                          <a:effectLst/>
                          <a:latin typeface="Arial" panose="020B0604020202020204" pitchFamily="34" charset="0"/>
                          <a:ea typeface="Times New Roman" panose="02020603050405020304" pitchFamily="18" charset="0"/>
                        </a:rPr>
                        <a:t> $   2,842,755,857.00 </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CO" sz="1000" dirty="0">
                          <a:solidFill>
                            <a:srgbClr val="000000"/>
                          </a:solidFill>
                          <a:effectLst/>
                          <a:latin typeface="Arial" panose="020B0604020202020204" pitchFamily="34" charset="0"/>
                          <a:ea typeface="Times New Roman" panose="02020603050405020304" pitchFamily="18" charset="0"/>
                        </a:rPr>
                        <a:t> $   2,376,826,066.00 </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83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885076605"/>
                  </a:ext>
                </a:extLst>
              </a:tr>
              <a:tr h="278800">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RESERVAS</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RESERVA CONSTITUIDA</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DEFINITIVA</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455124060"/>
                  </a:ext>
                </a:extLst>
              </a:tr>
              <a:tr h="302033">
                <a:tc v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$956.531.991</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$864,840,401</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$830,969,606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MX" sz="900" b="1" kern="1200" dirty="0">
                          <a:solidFill>
                            <a:srgbClr val="000000"/>
                          </a:solidFill>
                          <a:effectLst/>
                          <a:latin typeface="Arial" panose="020B0604020202020204" pitchFamily="34" charset="0"/>
                          <a:cs typeface="+mn-cs"/>
                        </a:rPr>
                        <a:t>96</a:t>
                      </a: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039957334"/>
                  </a:ext>
                </a:extLst>
              </a:tr>
              <a:tr h="278800">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CONSTITUIDO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 DEFINITIVO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dirty="0"/>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AUTORIZACIÓN GIRO ACUMULADO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3476552754"/>
                  </a:ext>
                </a:extLst>
              </a:tr>
              <a:tr h="245293">
                <a:tc vMerge="1">
                  <a:txBody>
                    <a:bodyPr/>
                    <a:lstStyle/>
                    <a:p>
                      <a:endParaRPr lang="es-MX"/>
                    </a:p>
                  </a:txBody>
                  <a:tcPr/>
                </a:tc>
                <a:tc gridSpan="5">
                  <a:txBody>
                    <a:bodyPr/>
                    <a:lstStyle/>
                    <a:p>
                      <a:pPr algn="ctr"/>
                      <a:r>
                        <a:rPr lang="es-CO" sz="900" b="1" dirty="0">
                          <a:effectLst/>
                          <a:latin typeface="Arial" panose="020B0604020202020204" pitchFamily="34" charset="0"/>
                          <a:ea typeface="Times New Roman" panose="02020603050405020304" pitchFamily="18" charset="0"/>
                        </a:rPr>
                        <a:t>No cuenta con pasivos</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dirty="0"/>
                    </a:p>
                  </a:txBody>
                  <a:tcPr/>
                </a:tc>
                <a:tc hMerge="1">
                  <a:txBody>
                    <a:bodyPr/>
                    <a:lstStyle/>
                    <a:p>
                      <a:endParaRPr lang="es-MX"/>
                    </a:p>
                  </a:txBody>
                  <a:tcPr>
                    <a:lnT w="12700" cap="flat" cmpd="sng" algn="ctr">
                      <a:solidFill>
                        <a:srgbClr val="000000"/>
                      </a:solidFill>
                      <a:prstDash val="solid"/>
                      <a:round/>
                      <a:headEnd type="none" w="med" len="med"/>
                      <a:tailEnd type="none" w="med" len="med"/>
                    </a:lnT>
                  </a:tcPr>
                </a:tc>
                <a:tc hMerge="1">
                  <a:txBody>
                    <a:bodyPr/>
                    <a:lstStyle/>
                    <a:p>
                      <a:endParaRPr lang="es-MX" dirty="0"/>
                    </a:p>
                  </a:txBody>
                  <a:tcPr>
                    <a:lnL w="1905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80309834"/>
                  </a:ext>
                </a:extLst>
              </a:tr>
            </a:tbl>
          </a:graphicData>
        </a:graphic>
      </p:graphicFrame>
      <p:graphicFrame>
        <p:nvGraphicFramePr>
          <p:cNvPr id="24" name="Tabla 23">
            <a:extLst>
              <a:ext uri="{FF2B5EF4-FFF2-40B4-BE49-F238E27FC236}">
                <a16:creationId xmlns:a16="http://schemas.microsoft.com/office/drawing/2014/main" id="{487B8DE1-6969-AC24-2945-99F5A6470497}"/>
              </a:ext>
            </a:extLst>
          </p:cNvPr>
          <p:cNvGraphicFramePr>
            <a:graphicFrameLocks noGrp="1"/>
          </p:cNvGraphicFramePr>
          <p:nvPr>
            <p:extLst/>
          </p:nvPr>
        </p:nvGraphicFramePr>
        <p:xfrm>
          <a:off x="6258089" y="3285438"/>
          <a:ext cx="5667204" cy="1384465"/>
        </p:xfrm>
        <a:graphic>
          <a:graphicData uri="http://schemas.openxmlformats.org/drawingml/2006/table">
            <a:tbl>
              <a:tblPr firstRow="1" firstCol="1" bandRow="1"/>
              <a:tblGrid>
                <a:gridCol w="819070">
                  <a:extLst>
                    <a:ext uri="{9D8B030D-6E8A-4147-A177-3AD203B41FA5}">
                      <a16:colId xmlns:a16="http://schemas.microsoft.com/office/drawing/2014/main" val="1436126533"/>
                    </a:ext>
                  </a:extLst>
                </a:gridCol>
                <a:gridCol w="1209675">
                  <a:extLst>
                    <a:ext uri="{9D8B030D-6E8A-4147-A177-3AD203B41FA5}">
                      <a16:colId xmlns:a16="http://schemas.microsoft.com/office/drawing/2014/main" val="104121346"/>
                    </a:ext>
                  </a:extLst>
                </a:gridCol>
                <a:gridCol w="1123950">
                  <a:extLst>
                    <a:ext uri="{9D8B030D-6E8A-4147-A177-3AD203B41FA5}">
                      <a16:colId xmlns:a16="http://schemas.microsoft.com/office/drawing/2014/main" val="328548586"/>
                    </a:ext>
                  </a:extLst>
                </a:gridCol>
                <a:gridCol w="542925">
                  <a:extLst>
                    <a:ext uri="{9D8B030D-6E8A-4147-A177-3AD203B41FA5}">
                      <a16:colId xmlns:a16="http://schemas.microsoft.com/office/drawing/2014/main" val="1967786210"/>
                    </a:ext>
                  </a:extLst>
                </a:gridCol>
                <a:gridCol w="1420519">
                  <a:extLst>
                    <a:ext uri="{9D8B030D-6E8A-4147-A177-3AD203B41FA5}">
                      <a16:colId xmlns:a16="http://schemas.microsoft.com/office/drawing/2014/main" val="3740593434"/>
                    </a:ext>
                  </a:extLst>
                </a:gridCol>
                <a:gridCol w="551065">
                  <a:extLst>
                    <a:ext uri="{9D8B030D-6E8A-4147-A177-3AD203B41FA5}">
                      <a16:colId xmlns:a16="http://schemas.microsoft.com/office/drawing/2014/main" val="3621298793"/>
                    </a:ext>
                  </a:extLst>
                </a:gridCol>
              </a:tblGrid>
              <a:tr h="19542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PAC</a:t>
                      </a:r>
                      <a:endParaRPr lang="es-MX" sz="900" b="1"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GIRO  PROGRAMADO</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GIRO EJECUTADO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 GIRO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498535816"/>
                  </a:ext>
                </a:extLst>
              </a:tr>
              <a:tr h="199999">
                <a:tc vMerge="1">
                  <a:txBody>
                    <a:bodyPr/>
                    <a:lstStyle/>
                    <a:p>
                      <a:endParaRPr lang="es-MX"/>
                    </a:p>
                  </a:txBody>
                  <a:tcPr/>
                </a:tc>
                <a:tc gridSpan="2">
                  <a:txBody>
                    <a:bodyPr/>
                    <a:lstStyle/>
                    <a:p>
                      <a:pPr algn="ctr"/>
                      <a:r>
                        <a:rPr lang="es-CO" sz="900" dirty="0">
                          <a:effectLst/>
                          <a:latin typeface="Arial" panose="020B0604020202020204" pitchFamily="34" charset="0"/>
                          <a:ea typeface="Times New Roman" panose="02020603050405020304" pitchFamily="18" charset="0"/>
                        </a:rPr>
                        <a:t>$ 12,580,175,783.00 </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 $   7,344,622,902.00 </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58</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5560261"/>
                  </a:ext>
                </a:extLst>
              </a:tr>
              <a:tr h="298316">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RESERVAS</a:t>
                      </a:r>
                      <a:endParaRPr lang="es-MX" sz="9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CONSTITUIDA</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DEFINITIVA</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 GIRO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3229309375"/>
                  </a:ext>
                </a:extLst>
              </a:tr>
              <a:tr h="196984">
                <a:tc v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$1,216,860,108</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$ 1.216.860.108</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$ 1,073,279,964</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88</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868947010"/>
                  </a:ext>
                </a:extLst>
              </a:tr>
              <a:tr h="298316">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a:t>
                      </a:r>
                      <a:endParaRPr lang="es-MX" sz="9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 CONSTITUIDO</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DEFINITIVO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 GIRO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241323737"/>
                  </a:ext>
                </a:extLst>
              </a:tr>
              <a:tr h="195425">
                <a:tc v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$ 6.497.110.950</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$ 6.497.110.950</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MX" sz="900" dirty="0">
                          <a:effectLst/>
                          <a:latin typeface="Arial" panose="020B0604020202020204" pitchFamily="34" charset="0"/>
                          <a:ea typeface="Times New Roman" panose="02020603050405020304" pitchFamily="18" charset="0"/>
                        </a:rPr>
                        <a:t>$ 1,615,782,923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25</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305432601"/>
                  </a:ext>
                </a:extLst>
              </a:tr>
            </a:tbl>
          </a:graphicData>
        </a:graphic>
      </p:graphicFrame>
      <p:graphicFrame>
        <p:nvGraphicFramePr>
          <p:cNvPr id="26" name="Tabla 25">
            <a:extLst>
              <a:ext uri="{FF2B5EF4-FFF2-40B4-BE49-F238E27FC236}">
                <a16:creationId xmlns:a16="http://schemas.microsoft.com/office/drawing/2014/main" id="{BB31F5CC-592A-FE68-8737-D61AE6B1B3AB}"/>
              </a:ext>
            </a:extLst>
          </p:cNvPr>
          <p:cNvGraphicFramePr>
            <a:graphicFrameLocks noGrp="1"/>
          </p:cNvGraphicFramePr>
          <p:nvPr>
            <p:extLst/>
          </p:nvPr>
        </p:nvGraphicFramePr>
        <p:xfrm>
          <a:off x="2909803" y="5440558"/>
          <a:ext cx="5996072" cy="1267460"/>
        </p:xfrm>
        <a:graphic>
          <a:graphicData uri="http://schemas.openxmlformats.org/drawingml/2006/table">
            <a:tbl>
              <a:tblPr firstRow="1" firstCol="1" bandRow="1"/>
              <a:tblGrid>
                <a:gridCol w="896954">
                  <a:extLst>
                    <a:ext uri="{9D8B030D-6E8A-4147-A177-3AD203B41FA5}">
                      <a16:colId xmlns:a16="http://schemas.microsoft.com/office/drawing/2014/main" val="4082231737"/>
                    </a:ext>
                  </a:extLst>
                </a:gridCol>
                <a:gridCol w="1252923">
                  <a:extLst>
                    <a:ext uri="{9D8B030D-6E8A-4147-A177-3AD203B41FA5}">
                      <a16:colId xmlns:a16="http://schemas.microsoft.com/office/drawing/2014/main" val="4267218638"/>
                    </a:ext>
                  </a:extLst>
                </a:gridCol>
                <a:gridCol w="864870">
                  <a:extLst>
                    <a:ext uri="{9D8B030D-6E8A-4147-A177-3AD203B41FA5}">
                      <a16:colId xmlns:a16="http://schemas.microsoft.com/office/drawing/2014/main" val="2149969693"/>
                    </a:ext>
                  </a:extLst>
                </a:gridCol>
                <a:gridCol w="693964">
                  <a:extLst>
                    <a:ext uri="{9D8B030D-6E8A-4147-A177-3AD203B41FA5}">
                      <a16:colId xmlns:a16="http://schemas.microsoft.com/office/drawing/2014/main" val="4264322055"/>
                    </a:ext>
                  </a:extLst>
                </a:gridCol>
                <a:gridCol w="1537836">
                  <a:extLst>
                    <a:ext uri="{9D8B030D-6E8A-4147-A177-3AD203B41FA5}">
                      <a16:colId xmlns:a16="http://schemas.microsoft.com/office/drawing/2014/main" val="3271163915"/>
                    </a:ext>
                  </a:extLst>
                </a:gridCol>
                <a:gridCol w="749525">
                  <a:extLst>
                    <a:ext uri="{9D8B030D-6E8A-4147-A177-3AD203B41FA5}">
                      <a16:colId xmlns:a16="http://schemas.microsoft.com/office/drawing/2014/main" val="2119278566"/>
                    </a:ext>
                  </a:extLst>
                </a:gridCol>
              </a:tblGrid>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PAC</a:t>
                      </a:r>
                      <a:endParaRPr lang="es-MX" sz="9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GIRO PROGRAMADO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GIRO EJECUTADO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2681171391"/>
                  </a:ext>
                </a:extLst>
              </a:tr>
              <a:tr h="179705">
                <a:tc vMerge="1">
                  <a:txBody>
                    <a:bodyPr/>
                    <a:lstStyle/>
                    <a:p>
                      <a:endParaRPr lang="es-MX"/>
                    </a:p>
                  </a:txBody>
                  <a:tcPr/>
                </a:tc>
                <a:tc gridSpan="2">
                  <a:txBody>
                    <a:bodyPr/>
                    <a:lstStyle/>
                    <a:p>
                      <a:pPr algn="ctr"/>
                      <a:r>
                        <a:rPr lang="es-CO" sz="900" dirty="0">
                          <a:effectLst/>
                          <a:latin typeface="Arial" panose="020B0604020202020204" pitchFamily="34" charset="0"/>
                          <a:ea typeface="Times New Roman" panose="02020603050405020304" pitchFamily="18" charset="0"/>
                        </a:rPr>
                        <a:t> $   9,888,470,087.00 </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CO" sz="900" dirty="0">
                          <a:effectLst/>
                          <a:latin typeface="Arial" panose="020B0604020202020204" pitchFamily="34" charset="0"/>
                          <a:ea typeface="Times New Roman" panose="02020603050405020304" pitchFamily="18" charset="0"/>
                        </a:rPr>
                        <a:t>$   7,015,811,520.00 </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71</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89146264"/>
                  </a:ext>
                </a:extLst>
              </a:tr>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RESERVAS</a:t>
                      </a:r>
                      <a:endParaRPr lang="es-MX" sz="9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CONSTITUIDA</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DEFINITIVA</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 GIRO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2680840093"/>
                  </a:ext>
                </a:extLst>
              </a:tr>
              <a:tr h="179705">
                <a:tc v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$2,520,946,981</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$ 2.492.721.685</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$ 2,175,409,793</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87</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644686249"/>
                  </a:ext>
                </a:extLst>
              </a:tr>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a:t>
                      </a:r>
                      <a:endParaRPr lang="es-MX" sz="9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CONSTITUIDO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DEFINITIVO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AUTORIZACIÓN GIRO ACUMULADO</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 GIRO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2422301118"/>
                  </a:ext>
                </a:extLst>
              </a:tr>
              <a:tr h="179705">
                <a:tc v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$ 94,592,869</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$ 94,592,869</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496999209"/>
                  </a:ext>
                </a:extLst>
              </a:tr>
            </a:tbl>
          </a:graphicData>
        </a:graphic>
      </p:graphicFrame>
    </p:spTree>
    <p:extLst>
      <p:ext uri="{BB962C8B-B14F-4D97-AF65-F5344CB8AC3E}">
        <p14:creationId xmlns:p14="http://schemas.microsoft.com/office/powerpoint/2010/main" val="919459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947151" y="2542020"/>
            <a:ext cx="863400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lvl="0" indent="-404813" algn="ctr" defTabSz="685595">
              <a:buClrTx/>
              <a:defRPr/>
            </a:pPr>
            <a:r>
              <a:rPr lang="es-ES" sz="3200" b="1" dirty="0" smtClean="0">
                <a:solidFill>
                  <a:schemeClr val="bg1">
                    <a:lumMod val="50000"/>
                  </a:schemeClr>
                </a:solidFill>
              </a:rPr>
              <a:t>6. </a:t>
            </a:r>
            <a:r>
              <a:rPr lang="es-MX"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Auditoría a la G</a:t>
            </a:r>
            <a:r>
              <a:rPr lang="es-MX" sz="3200" b="1" dirty="0"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estión </a:t>
            </a:r>
            <a:r>
              <a:rPr lang="es-MX"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del </a:t>
            </a:r>
            <a:r>
              <a:rPr lang="es-MX" sz="3200" b="1" dirty="0"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Riesgo </a:t>
            </a:r>
            <a:r>
              <a:rPr lang="es-MX"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en la </a:t>
            </a:r>
            <a:r>
              <a:rPr lang="es-MX" sz="3200" b="1" dirty="0"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Entidad</a:t>
            </a:r>
            <a:endParaRPr lang="es-CO"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919866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1973748" y="533204"/>
            <a:ext cx="7772400" cy="857913"/>
          </a:xfrm>
        </p:spPr>
        <p:txBody>
          <a:bodyPr>
            <a:noAutofit/>
          </a:bodyPr>
          <a:lstStyle/>
          <a:p>
            <a:pPr algn="l"/>
            <a:r>
              <a:rPr lang="es-ES" sz="3200" b="1" dirty="0">
                <a:solidFill>
                  <a:srgbClr val="22A676"/>
                </a:solidFill>
                <a:latin typeface="Museo Sans Condensed 900" charset="0"/>
                <a:ea typeface="Museo Sans Condensed 900" charset="0"/>
                <a:cs typeface="Museo Sans Condensed 900" charset="0"/>
              </a:rPr>
              <a:t>1. Verificación del Quórum</a:t>
            </a: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2052358" y="1415340"/>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10" name="Subtítulo 2"/>
          <p:cNvSpPr>
            <a:spLocks noGrp="1"/>
          </p:cNvSpPr>
          <p:nvPr>
            <p:ph type="subTitle" idx="1"/>
          </p:nvPr>
        </p:nvSpPr>
        <p:spPr>
          <a:xfrm>
            <a:off x="1979687" y="1439566"/>
            <a:ext cx="7634111" cy="4440115"/>
          </a:xfrm>
        </p:spPr>
        <p:txBody>
          <a:bodyPr>
            <a:noAutofit/>
          </a:bodyPr>
          <a:lstStyle/>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4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r>
              <a:rPr lang="es-MX" sz="1500" dirty="0">
                <a:solidFill>
                  <a:schemeClr val="tx1">
                    <a:lumMod val="50000"/>
                    <a:lumOff val="50000"/>
                  </a:schemeClr>
                </a:solidFill>
                <a:latin typeface="Museo Sans Condensed 500" charset="0"/>
                <a:ea typeface="Museo Sans Condensed 500" charset="0"/>
                <a:cs typeface="Museo Sans Condensed 500" charset="0"/>
              </a:rPr>
              <a:t/>
            </a:r>
            <a:br>
              <a:rPr lang="es-MX" sz="1500" dirty="0">
                <a:solidFill>
                  <a:schemeClr val="tx1">
                    <a:lumMod val="50000"/>
                    <a:lumOff val="50000"/>
                  </a:schemeClr>
                </a:solidFill>
                <a:latin typeface="Museo Sans Condensed 500" charset="0"/>
                <a:ea typeface="Museo Sans Condensed 500" charset="0"/>
                <a:cs typeface="Museo Sans Condensed 500" charset="0"/>
              </a:rPr>
            </a:b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r>
              <a:rPr lang="es-MX" sz="1500" dirty="0">
                <a:solidFill>
                  <a:schemeClr val="tx1">
                    <a:lumMod val="50000"/>
                    <a:lumOff val="50000"/>
                  </a:schemeClr>
                </a:solidFill>
                <a:latin typeface="Museo Sans Condensed 500" charset="0"/>
                <a:ea typeface="Museo Sans Condensed 500" charset="0"/>
                <a:cs typeface="Museo Sans Condensed 500" charset="0"/>
              </a:rPr>
              <a:t> </a:t>
            </a:r>
          </a:p>
        </p:txBody>
      </p:sp>
      <p:sp>
        <p:nvSpPr>
          <p:cNvPr id="6" name="Rectángulo 5">
            <a:extLst>
              <a:ext uri="{FF2B5EF4-FFF2-40B4-BE49-F238E27FC236}">
                <a16:creationId xmlns:a16="http://schemas.microsoft.com/office/drawing/2014/main" id="{A0F60EAD-EA35-4918-945F-E36334B95713}"/>
              </a:ext>
            </a:extLst>
          </p:cNvPr>
          <p:cNvSpPr/>
          <p:nvPr/>
        </p:nvSpPr>
        <p:spPr>
          <a:xfrm>
            <a:off x="2144402" y="1463790"/>
            <a:ext cx="7670807" cy="4593565"/>
          </a:xfrm>
          <a:prstGeom prst="rect">
            <a:avLst/>
          </a:prstGeom>
        </p:spPr>
        <p:txBody>
          <a:bodyPr wrap="square">
            <a:spAutoFit/>
          </a:bodyPr>
          <a:lstStyle/>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General</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Oficina Asesora de Planeación</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Oficina de Tecnologías de la Información y Comunicaciones TIC</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Oficina Asesora de Comunicaciones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Reasentamientos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Urbanización y Titulaciones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Mejoramiento de Vivienda</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Mejoramiento de Barrios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Jurídica</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Gestión Corporativa y CID</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Subdirección Administrativa</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Subdirección Financiera</a:t>
            </a:r>
          </a:p>
          <a:p>
            <a:pPr>
              <a:spcBef>
                <a:spcPts val="600"/>
              </a:spcBef>
            </a:pPr>
            <a:r>
              <a:rPr lang="es-MX" sz="2000" dirty="0">
                <a:latin typeface="Calibri" panose="020F0502020204030204" pitchFamily="34" charset="0"/>
                <a:cs typeface="Calibri" panose="020F0502020204030204" pitchFamily="34" charset="0"/>
              </a:rPr>
              <a:t>Asesor de Control Interno (Con voz pero sin voto)</a:t>
            </a:r>
            <a:endParaRPr lang="es-CO"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256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4" name="Google Shape;177;gbd18a07803_0_13">
            <a:extLst>
              <a:ext uri="{FF2B5EF4-FFF2-40B4-BE49-F238E27FC236}">
                <a16:creationId xmlns:a16="http://schemas.microsoft.com/office/drawing/2014/main" id="{75C6BDBC-D5DF-496C-CB7B-8F5D44A2865E}"/>
              </a:ext>
            </a:extLst>
          </p:cNvPr>
          <p:cNvSpPr/>
          <p:nvPr/>
        </p:nvSpPr>
        <p:spPr>
          <a:xfrm>
            <a:off x="547811" y="895838"/>
            <a:ext cx="2159617" cy="521898"/>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2000" b="1" kern="0" dirty="0">
                <a:solidFill>
                  <a:srgbClr val="FFFFFF"/>
                </a:solidFill>
                <a:latin typeface="Roboto" panose="02000000000000000000" pitchFamily="2" charset="0"/>
                <a:ea typeface="Roboto" panose="02000000000000000000" pitchFamily="2" charset="0"/>
                <a:cs typeface="Arial"/>
                <a:sym typeface="Arial"/>
              </a:rPr>
              <a:t>OBJETIVO</a:t>
            </a:r>
            <a:endParaRPr sz="2000"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636000" y="966033"/>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800" kern="0" dirty="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50" name="Google Shape;177;gbd18a07803_0_13">
            <a:extLst>
              <a:ext uri="{FF2B5EF4-FFF2-40B4-BE49-F238E27FC236}">
                <a16:creationId xmlns:a16="http://schemas.microsoft.com/office/drawing/2014/main" id="{9579777D-A9FE-7417-EFA4-AA7996556525}"/>
              </a:ext>
            </a:extLst>
          </p:cNvPr>
          <p:cNvSpPr/>
          <p:nvPr/>
        </p:nvSpPr>
        <p:spPr>
          <a:xfrm>
            <a:off x="541737" y="2839428"/>
            <a:ext cx="2228749" cy="634873"/>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pPr>
            <a:r>
              <a:rPr lang="es-MX" sz="2000" b="1" kern="0" dirty="0">
                <a:solidFill>
                  <a:srgbClr val="FFFFFF"/>
                </a:solidFill>
                <a:latin typeface="Roboto" panose="02000000000000000000" pitchFamily="2" charset="0"/>
                <a:ea typeface="Roboto" panose="02000000000000000000" pitchFamily="2" charset="0"/>
                <a:cs typeface="Arial"/>
                <a:sym typeface="Arial"/>
              </a:rPr>
              <a:t>   </a:t>
            </a:r>
          </a:p>
          <a:p>
            <a:pPr algn="ctr" defTabSz="1219170">
              <a:buClr>
                <a:srgbClr val="000000"/>
              </a:buClr>
              <a:buSzPts val="1400"/>
            </a:pPr>
            <a:r>
              <a:rPr lang="es-MX" sz="2000" b="1" kern="0" dirty="0">
                <a:solidFill>
                  <a:srgbClr val="FFFFFF"/>
                </a:solidFill>
                <a:latin typeface="Roboto" panose="02000000000000000000" pitchFamily="2" charset="0"/>
                <a:ea typeface="Roboto" panose="02000000000000000000" pitchFamily="2" charset="0"/>
                <a:cs typeface="Arial"/>
                <a:sym typeface="Arial"/>
              </a:rPr>
              <a:t>    PRUEBAS EJECUTADAS </a:t>
            </a:r>
          </a:p>
          <a:p>
            <a:pPr algn="ctr" defTabSz="1219170">
              <a:buClr>
                <a:srgbClr val="000000"/>
              </a:buClr>
              <a:buSzPts val="1400"/>
            </a:pPr>
            <a:endParaRPr lang="es-MX" sz="2000"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2" name="Flecha: a la derecha 1">
            <a:extLst>
              <a:ext uri="{FF2B5EF4-FFF2-40B4-BE49-F238E27FC236}">
                <a16:creationId xmlns:a16="http://schemas.microsoft.com/office/drawing/2014/main" id="{9E16B4E2-2361-AD32-2B8C-5B02573D32B9}"/>
              </a:ext>
            </a:extLst>
          </p:cNvPr>
          <p:cNvSpPr/>
          <p:nvPr/>
        </p:nvSpPr>
        <p:spPr>
          <a:xfrm>
            <a:off x="2770486" y="1027495"/>
            <a:ext cx="725556" cy="31223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defRPr/>
            </a:pPr>
            <a:endParaRPr lang="es-MX" sz="2400" kern="0">
              <a:solidFill>
                <a:srgbClr val="FFFFFF"/>
              </a:solidFill>
              <a:latin typeface="Arial"/>
              <a:sym typeface="Arial"/>
            </a:endParaRPr>
          </a:p>
        </p:txBody>
      </p:sp>
      <p:sp>
        <p:nvSpPr>
          <p:cNvPr id="3" name="Rectángulo: esquinas redondeadas 2">
            <a:extLst>
              <a:ext uri="{FF2B5EF4-FFF2-40B4-BE49-F238E27FC236}">
                <a16:creationId xmlns:a16="http://schemas.microsoft.com/office/drawing/2014/main" id="{5AAAC060-CE24-9C76-BC1A-AD7EF40D74C9}"/>
              </a:ext>
            </a:extLst>
          </p:cNvPr>
          <p:cNvSpPr/>
          <p:nvPr/>
        </p:nvSpPr>
        <p:spPr>
          <a:xfrm>
            <a:off x="3624584" y="909620"/>
            <a:ext cx="8015089" cy="989499"/>
          </a:xfrm>
          <a:prstGeom prst="roundRect">
            <a:avLst/>
          </a:prstGeom>
          <a:solidFill>
            <a:srgbClr val="CCFF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es-MX" kern="0" dirty="0">
                <a:solidFill>
                  <a:srgbClr val="000000"/>
                </a:solidFill>
                <a:latin typeface="Arial"/>
                <a:sym typeface="Arial"/>
              </a:rPr>
              <a:t>Evaluar la efectividad y gestión de riesgos de la Entidad en cumplimiento de la normatividad y los lineamientos establecidos en la Caja de la Vivienda Popular.</a:t>
            </a:r>
          </a:p>
        </p:txBody>
      </p:sp>
      <p:sp>
        <p:nvSpPr>
          <p:cNvPr id="39" name="Google Shape;267;gbd18a07803_0_13">
            <a:extLst>
              <a:ext uri="{FF2B5EF4-FFF2-40B4-BE49-F238E27FC236}">
                <a16:creationId xmlns:a16="http://schemas.microsoft.com/office/drawing/2014/main" id="{1AD4694F-F549-AAA8-AF9C-A3AB2BE0710B}"/>
              </a:ext>
            </a:extLst>
          </p:cNvPr>
          <p:cNvSpPr/>
          <p:nvPr/>
        </p:nvSpPr>
        <p:spPr>
          <a:xfrm>
            <a:off x="496088" y="2441487"/>
            <a:ext cx="279825" cy="329199"/>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5" name="Rectángulo: esquinas redondeadas 4">
            <a:extLst>
              <a:ext uri="{FF2B5EF4-FFF2-40B4-BE49-F238E27FC236}">
                <a16:creationId xmlns:a16="http://schemas.microsoft.com/office/drawing/2014/main" id="{00715F55-739F-68B8-C8B9-0F6BB40F3290}"/>
              </a:ext>
            </a:extLst>
          </p:cNvPr>
          <p:cNvSpPr/>
          <p:nvPr/>
        </p:nvSpPr>
        <p:spPr>
          <a:xfrm>
            <a:off x="477467" y="3754258"/>
            <a:ext cx="2051548" cy="1318860"/>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kern="0" dirty="0">
                <a:solidFill>
                  <a:schemeClr val="bg1"/>
                </a:solidFill>
                <a:latin typeface="Arial" panose="020B0604020202020204" pitchFamily="34" charset="0"/>
                <a:ea typeface="Times New Roman" panose="02020603050405020304" pitchFamily="18" charset="0"/>
                <a:sym typeface="Arial"/>
              </a:rPr>
              <a:t>1. Riesgos no identificados de denuncias recibidas en las PQRSD</a:t>
            </a:r>
            <a:endParaRPr lang="es-MX" sz="1600" kern="0" dirty="0">
              <a:solidFill>
                <a:schemeClr val="bg1"/>
              </a:solidFill>
              <a:latin typeface="Arial"/>
              <a:sym typeface="Arial"/>
            </a:endParaRPr>
          </a:p>
        </p:txBody>
      </p:sp>
      <p:sp>
        <p:nvSpPr>
          <p:cNvPr id="6" name="Rectángulo: esquinas redondeadas 5">
            <a:extLst>
              <a:ext uri="{FF2B5EF4-FFF2-40B4-BE49-F238E27FC236}">
                <a16:creationId xmlns:a16="http://schemas.microsoft.com/office/drawing/2014/main" id="{4877EEE1-A6C1-164B-CAFA-53FC5EA95607}"/>
              </a:ext>
            </a:extLst>
          </p:cNvPr>
          <p:cNvSpPr/>
          <p:nvPr/>
        </p:nvSpPr>
        <p:spPr>
          <a:xfrm>
            <a:off x="2706215" y="3776100"/>
            <a:ext cx="2051548" cy="131615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smtClean="0">
                <a:solidFill>
                  <a:schemeClr val="bg1"/>
                </a:solidFill>
                <a:latin typeface="Arial" panose="020B0604020202020204" pitchFamily="34" charset="0"/>
                <a:ea typeface="Times New Roman" panose="02020603050405020304" pitchFamily="18" charset="0"/>
              </a:rPr>
              <a:t>2. </a:t>
            </a:r>
            <a:r>
              <a:rPr lang="es-CO" sz="1600" dirty="0">
                <a:solidFill>
                  <a:schemeClr val="bg1"/>
                </a:solidFill>
                <a:latin typeface="Arial" panose="020B0604020202020204" pitchFamily="34" charset="0"/>
                <a:ea typeface="Times New Roman" panose="02020603050405020304" pitchFamily="18" charset="0"/>
              </a:rPr>
              <a:t>Tipología de riesgos establecidos normativamente</a:t>
            </a:r>
            <a:endParaRPr lang="es-MX" sz="1600" dirty="0">
              <a:solidFill>
                <a:schemeClr val="bg1"/>
              </a:solidFill>
              <a:latin typeface="Arial" panose="020B0604020202020204" pitchFamily="34" charset="0"/>
              <a:ea typeface="Times New Roman" panose="02020603050405020304" pitchFamily="18" charset="0"/>
            </a:endParaRPr>
          </a:p>
        </p:txBody>
      </p:sp>
      <p:sp>
        <p:nvSpPr>
          <p:cNvPr id="7" name="Rectángulo: esquinas redondeadas 6">
            <a:extLst>
              <a:ext uri="{FF2B5EF4-FFF2-40B4-BE49-F238E27FC236}">
                <a16:creationId xmlns:a16="http://schemas.microsoft.com/office/drawing/2014/main" id="{D71205E6-2E48-C31D-D264-255DFF38C8E9}"/>
              </a:ext>
            </a:extLst>
          </p:cNvPr>
          <p:cNvSpPr/>
          <p:nvPr/>
        </p:nvSpPr>
        <p:spPr>
          <a:xfrm>
            <a:off x="4913497" y="3754258"/>
            <a:ext cx="2051548" cy="1315888"/>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smtClean="0">
                <a:solidFill>
                  <a:schemeClr val="bg1"/>
                </a:solidFill>
                <a:latin typeface="Arial" panose="020B0604020202020204" pitchFamily="34" charset="0"/>
                <a:ea typeface="Times New Roman" panose="02020603050405020304" pitchFamily="18" charset="0"/>
              </a:rPr>
              <a:t>3. </a:t>
            </a:r>
            <a:r>
              <a:rPr lang="es-CO" sz="1600" dirty="0">
                <a:solidFill>
                  <a:schemeClr val="bg1"/>
                </a:solidFill>
                <a:latin typeface="Arial" panose="020B0604020202020204" pitchFamily="34" charset="0"/>
                <a:ea typeface="Times New Roman" panose="02020603050405020304" pitchFamily="18" charset="0"/>
              </a:rPr>
              <a:t>Efectividad de los controles establecidos</a:t>
            </a:r>
            <a:endParaRPr lang="es-MX" sz="1600" dirty="0">
              <a:solidFill>
                <a:schemeClr val="bg1"/>
              </a:solidFill>
              <a:latin typeface="Arial" panose="020B0604020202020204" pitchFamily="34" charset="0"/>
              <a:ea typeface="Times New Roman" panose="02020603050405020304" pitchFamily="18" charset="0"/>
            </a:endParaRPr>
          </a:p>
        </p:txBody>
      </p:sp>
      <p:sp>
        <p:nvSpPr>
          <p:cNvPr id="8" name="Rectángulo: esquinas redondeadas 7">
            <a:extLst>
              <a:ext uri="{FF2B5EF4-FFF2-40B4-BE49-F238E27FC236}">
                <a16:creationId xmlns:a16="http://schemas.microsoft.com/office/drawing/2014/main" id="{51F9A634-2B15-AC10-950E-E903365D67FA}"/>
              </a:ext>
            </a:extLst>
          </p:cNvPr>
          <p:cNvSpPr/>
          <p:nvPr/>
        </p:nvSpPr>
        <p:spPr>
          <a:xfrm>
            <a:off x="9466805" y="3719405"/>
            <a:ext cx="2213682" cy="1318860"/>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bg1"/>
                </a:solidFill>
                <a:latin typeface="Arial" panose="020B0604020202020204" pitchFamily="34" charset="0"/>
                <a:ea typeface="Times New Roman" panose="02020603050405020304" pitchFamily="18" charset="0"/>
              </a:rPr>
              <a:t>5</a:t>
            </a:r>
            <a:r>
              <a:rPr lang="es-CO" sz="1600" dirty="0" smtClean="0">
                <a:solidFill>
                  <a:schemeClr val="bg1"/>
                </a:solidFill>
                <a:latin typeface="Arial" panose="020B0604020202020204" pitchFamily="34" charset="0"/>
                <a:ea typeface="Times New Roman" panose="02020603050405020304" pitchFamily="18" charset="0"/>
              </a:rPr>
              <a:t>. </a:t>
            </a:r>
            <a:r>
              <a:rPr lang="es-MX" sz="1600" dirty="0">
                <a:solidFill>
                  <a:schemeClr val="bg1"/>
                </a:solidFill>
                <a:latin typeface="Arial" panose="020B0604020202020204" pitchFamily="34" charset="0"/>
                <a:ea typeface="Times New Roman" panose="02020603050405020304" pitchFamily="18" charset="0"/>
              </a:rPr>
              <a:t>Implementación </a:t>
            </a:r>
            <a:r>
              <a:rPr lang="es-MX" sz="1600" dirty="0" smtClean="0">
                <a:solidFill>
                  <a:schemeClr val="bg1"/>
                </a:solidFill>
                <a:latin typeface="Arial" panose="020B0604020202020204" pitchFamily="34" charset="0"/>
                <a:ea typeface="Times New Roman" panose="02020603050405020304" pitchFamily="18" charset="0"/>
              </a:rPr>
              <a:t>recomendaciones </a:t>
            </a:r>
            <a:r>
              <a:rPr lang="es-MX" sz="1600" dirty="0">
                <a:solidFill>
                  <a:schemeClr val="bg1"/>
                </a:solidFill>
                <a:latin typeface="Arial" panose="020B0604020202020204" pitchFamily="34" charset="0"/>
                <a:ea typeface="Times New Roman" panose="02020603050405020304" pitchFamily="18" charset="0"/>
              </a:rPr>
              <a:t>de la auditoría realizada el 2021</a:t>
            </a:r>
          </a:p>
        </p:txBody>
      </p:sp>
      <p:sp>
        <p:nvSpPr>
          <p:cNvPr id="13" name="Rectángulo: esquinas redondeadas 12">
            <a:extLst>
              <a:ext uri="{FF2B5EF4-FFF2-40B4-BE49-F238E27FC236}">
                <a16:creationId xmlns:a16="http://schemas.microsoft.com/office/drawing/2014/main" id="{D5B55A2C-74E6-2053-4B3B-70F35FE10547}"/>
              </a:ext>
            </a:extLst>
          </p:cNvPr>
          <p:cNvSpPr/>
          <p:nvPr/>
        </p:nvSpPr>
        <p:spPr>
          <a:xfrm>
            <a:off x="7120779" y="3737665"/>
            <a:ext cx="2051548" cy="1277877"/>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smtClean="0">
                <a:solidFill>
                  <a:schemeClr val="bg1"/>
                </a:solidFill>
                <a:latin typeface="Arial" panose="020B0604020202020204" pitchFamily="34" charset="0"/>
                <a:ea typeface="Times New Roman" panose="02020603050405020304" pitchFamily="18" charset="0"/>
              </a:rPr>
              <a:t>4. </a:t>
            </a:r>
            <a:r>
              <a:rPr lang="es-CO" sz="1600" dirty="0">
                <a:solidFill>
                  <a:schemeClr val="bg1"/>
                </a:solidFill>
                <a:latin typeface="Arial" panose="020B0604020202020204" pitchFamily="34" charset="0"/>
                <a:ea typeface="Times New Roman" panose="02020603050405020304" pitchFamily="18" charset="0"/>
              </a:rPr>
              <a:t>Apropiación de los riesgos del proceso</a:t>
            </a:r>
            <a:endParaRPr lang="es-MX" sz="1600" dirty="0">
              <a:solidFill>
                <a:schemeClr val="bg1"/>
              </a:solidFill>
              <a:latin typeface="Arial" panose="020B0604020202020204" pitchFamily="34" charset="0"/>
              <a:ea typeface="Times New Roman" panose="02020603050405020304" pitchFamily="18" charset="0"/>
            </a:endParaRPr>
          </a:p>
        </p:txBody>
      </p:sp>
      <p:sp>
        <p:nvSpPr>
          <p:cNvPr id="20" name="Rectángulo: esquinas redondeadas 19">
            <a:extLst>
              <a:ext uri="{FF2B5EF4-FFF2-40B4-BE49-F238E27FC236}">
                <a16:creationId xmlns:a16="http://schemas.microsoft.com/office/drawing/2014/main" id="{E8C0C757-DD9E-33C6-3F43-88FCDDE8D7C4}"/>
              </a:ext>
            </a:extLst>
          </p:cNvPr>
          <p:cNvSpPr/>
          <p:nvPr/>
        </p:nvSpPr>
        <p:spPr>
          <a:xfrm>
            <a:off x="3588899" y="5266540"/>
            <a:ext cx="8050773" cy="918360"/>
          </a:xfrm>
          <a:prstGeom prst="roundRect">
            <a:avLst/>
          </a:prstGeom>
          <a:solidFill>
            <a:srgbClr val="CCFF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es-CO" dirty="0">
                <a:solidFill>
                  <a:schemeClr val="tx1"/>
                </a:solidFill>
                <a:latin typeface="Arial" panose="020B0604020202020204" pitchFamily="34" charset="0"/>
                <a:ea typeface="Times New Roman" panose="02020603050405020304" pitchFamily="18" charset="0"/>
              </a:rPr>
              <a:t>S</a:t>
            </a:r>
            <a:r>
              <a:rPr lang="es-CO" dirty="0">
                <a:solidFill>
                  <a:schemeClr val="tx1"/>
                </a:solidFill>
                <a:effectLst/>
                <a:latin typeface="Arial" panose="020B0604020202020204" pitchFamily="34" charset="0"/>
                <a:ea typeface="Times New Roman" panose="02020603050405020304" pitchFamily="18" charset="0"/>
              </a:rPr>
              <a:t>e detectaron 7 observaciones, 6 oportunidades de mejora y 41 recomendaciones, que buscan aportar a la mejora y efectividad de la gestión de riesgos.</a:t>
            </a:r>
            <a:endParaRPr lang="es-MX" kern="0" dirty="0">
              <a:solidFill>
                <a:schemeClr val="tx1"/>
              </a:solidFill>
              <a:latin typeface="Arial"/>
              <a:sym typeface="Arial"/>
            </a:endParaRPr>
          </a:p>
        </p:txBody>
      </p:sp>
      <p:sp>
        <p:nvSpPr>
          <p:cNvPr id="22" name="Google Shape;177;gbd18a07803_0_13">
            <a:extLst>
              <a:ext uri="{FF2B5EF4-FFF2-40B4-BE49-F238E27FC236}">
                <a16:creationId xmlns:a16="http://schemas.microsoft.com/office/drawing/2014/main" id="{75C6BDBC-D5DF-496C-CB7B-8F5D44A2865E}"/>
              </a:ext>
            </a:extLst>
          </p:cNvPr>
          <p:cNvSpPr/>
          <p:nvPr/>
        </p:nvSpPr>
        <p:spPr>
          <a:xfrm>
            <a:off x="547811" y="1995771"/>
            <a:ext cx="2159617" cy="521898"/>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2000" b="1" kern="0" dirty="0" smtClean="0">
                <a:solidFill>
                  <a:srgbClr val="FFFFFF"/>
                </a:solidFill>
                <a:latin typeface="Roboto" panose="02000000000000000000" pitchFamily="2" charset="0"/>
                <a:ea typeface="Roboto" panose="02000000000000000000" pitchFamily="2" charset="0"/>
                <a:cs typeface="Arial"/>
                <a:sym typeface="Arial"/>
              </a:rPr>
              <a:t>ALCANCE</a:t>
            </a:r>
            <a:endParaRPr sz="2000"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23" name="Flecha: a la derecha 1">
            <a:extLst>
              <a:ext uri="{FF2B5EF4-FFF2-40B4-BE49-F238E27FC236}">
                <a16:creationId xmlns:a16="http://schemas.microsoft.com/office/drawing/2014/main" id="{9E16B4E2-2361-AD32-2B8C-5B02573D32B9}"/>
              </a:ext>
            </a:extLst>
          </p:cNvPr>
          <p:cNvSpPr/>
          <p:nvPr/>
        </p:nvSpPr>
        <p:spPr>
          <a:xfrm>
            <a:off x="2771699" y="2149629"/>
            <a:ext cx="725556" cy="31223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defRPr/>
            </a:pPr>
            <a:endParaRPr lang="es-MX" sz="2400" kern="0">
              <a:solidFill>
                <a:srgbClr val="FFFFFF"/>
              </a:solidFill>
              <a:latin typeface="Arial"/>
              <a:sym typeface="Arial"/>
            </a:endParaRPr>
          </a:p>
        </p:txBody>
      </p:sp>
      <p:sp>
        <p:nvSpPr>
          <p:cNvPr id="25" name="Rectángulo: esquinas redondeadas 2">
            <a:extLst>
              <a:ext uri="{FF2B5EF4-FFF2-40B4-BE49-F238E27FC236}">
                <a16:creationId xmlns:a16="http://schemas.microsoft.com/office/drawing/2014/main" id="{5AAAC060-CE24-9C76-BC1A-AD7EF40D74C9}"/>
              </a:ext>
            </a:extLst>
          </p:cNvPr>
          <p:cNvSpPr/>
          <p:nvPr/>
        </p:nvSpPr>
        <p:spPr>
          <a:xfrm>
            <a:off x="3625797" y="2031754"/>
            <a:ext cx="8015089" cy="1268908"/>
          </a:xfrm>
          <a:prstGeom prst="roundRect">
            <a:avLst/>
          </a:prstGeom>
          <a:solidFill>
            <a:srgbClr val="CCFF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s-CO" kern="0" dirty="0">
                <a:solidFill>
                  <a:srgbClr val="000000"/>
                </a:solidFill>
                <a:latin typeface="Arial"/>
              </a:rPr>
              <a:t>La auditoría comprende la identificación, la documentación, la apropiación, el diseño, el seguimiento y el monitoreo a los controles establecidos, en los mapas de riesgos con los que cuenta la entidad y adicionalmente a la política de riesgos con corte al 30jun2023</a:t>
            </a:r>
            <a:r>
              <a:rPr lang="es-CO" kern="0" dirty="0" smtClean="0">
                <a:solidFill>
                  <a:srgbClr val="000000"/>
                </a:solidFill>
                <a:latin typeface="Arial"/>
              </a:rPr>
              <a:t>.</a:t>
            </a:r>
            <a:endParaRPr lang="es-CO" kern="0" dirty="0">
              <a:solidFill>
                <a:srgbClr val="000000"/>
              </a:solidFill>
              <a:latin typeface="Arial"/>
            </a:endParaRPr>
          </a:p>
        </p:txBody>
      </p:sp>
      <p:sp>
        <p:nvSpPr>
          <p:cNvPr id="26" name="Google Shape;177;gbd18a07803_0_13">
            <a:extLst>
              <a:ext uri="{FF2B5EF4-FFF2-40B4-BE49-F238E27FC236}">
                <a16:creationId xmlns:a16="http://schemas.microsoft.com/office/drawing/2014/main" id="{9579777D-A9FE-7417-EFA4-AA7996556525}"/>
              </a:ext>
            </a:extLst>
          </p:cNvPr>
          <p:cNvSpPr/>
          <p:nvPr/>
        </p:nvSpPr>
        <p:spPr>
          <a:xfrm>
            <a:off x="468297" y="5335343"/>
            <a:ext cx="2228749" cy="634873"/>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pPr>
            <a:r>
              <a:rPr lang="es-MX" sz="2000" b="1" kern="0" dirty="0">
                <a:solidFill>
                  <a:srgbClr val="FFFFFF"/>
                </a:solidFill>
                <a:latin typeface="Roboto" panose="02000000000000000000" pitchFamily="2" charset="0"/>
                <a:ea typeface="Roboto" panose="02000000000000000000" pitchFamily="2" charset="0"/>
                <a:cs typeface="Arial"/>
                <a:sym typeface="Arial"/>
              </a:rPr>
              <a:t>   </a:t>
            </a:r>
          </a:p>
          <a:p>
            <a:pPr algn="ctr" defTabSz="1219170">
              <a:buClr>
                <a:srgbClr val="000000"/>
              </a:buClr>
              <a:buSzPts val="1400"/>
            </a:pPr>
            <a:r>
              <a:rPr lang="es-MX" sz="2000" b="1" kern="0" dirty="0">
                <a:solidFill>
                  <a:srgbClr val="FFFFFF"/>
                </a:solidFill>
                <a:latin typeface="Roboto" panose="02000000000000000000" pitchFamily="2" charset="0"/>
                <a:ea typeface="Roboto" panose="02000000000000000000" pitchFamily="2" charset="0"/>
                <a:cs typeface="Arial"/>
                <a:sym typeface="Arial"/>
              </a:rPr>
              <a:t>    </a:t>
            </a:r>
            <a:r>
              <a:rPr lang="es-MX" sz="2000" b="1" kern="0" dirty="0" smtClean="0">
                <a:solidFill>
                  <a:srgbClr val="FFFFFF"/>
                </a:solidFill>
                <a:latin typeface="Roboto" panose="02000000000000000000" pitchFamily="2" charset="0"/>
                <a:ea typeface="Roboto" panose="02000000000000000000" pitchFamily="2" charset="0"/>
                <a:cs typeface="Arial"/>
                <a:sym typeface="Arial"/>
              </a:rPr>
              <a:t>RESULTADO</a:t>
            </a:r>
            <a:endParaRPr lang="es-MX" sz="2000" b="1" kern="0" dirty="0">
              <a:solidFill>
                <a:srgbClr val="FFFFFF"/>
              </a:solidFill>
              <a:latin typeface="Roboto" panose="02000000000000000000" pitchFamily="2" charset="0"/>
              <a:ea typeface="Roboto" panose="02000000000000000000" pitchFamily="2" charset="0"/>
              <a:cs typeface="Arial"/>
              <a:sym typeface="Arial"/>
            </a:endParaRPr>
          </a:p>
          <a:p>
            <a:pPr algn="ctr" defTabSz="1219170">
              <a:buClr>
                <a:srgbClr val="000000"/>
              </a:buClr>
              <a:buSzPts val="1400"/>
            </a:pPr>
            <a:endParaRPr lang="es-MX" sz="2000"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27" name="Flecha: a la derecha 1">
            <a:extLst>
              <a:ext uri="{FF2B5EF4-FFF2-40B4-BE49-F238E27FC236}">
                <a16:creationId xmlns:a16="http://schemas.microsoft.com/office/drawing/2014/main" id="{9E16B4E2-2361-AD32-2B8C-5B02573D32B9}"/>
              </a:ext>
            </a:extLst>
          </p:cNvPr>
          <p:cNvSpPr/>
          <p:nvPr/>
        </p:nvSpPr>
        <p:spPr>
          <a:xfrm>
            <a:off x="2780195" y="5493107"/>
            <a:ext cx="725556" cy="31223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defRPr/>
            </a:pPr>
            <a:endParaRPr lang="es-MX" sz="2400" kern="0">
              <a:solidFill>
                <a:srgbClr val="FFFFFF"/>
              </a:solidFill>
              <a:latin typeface="Arial"/>
              <a:sym typeface="Arial"/>
            </a:endParaRPr>
          </a:p>
        </p:txBody>
      </p:sp>
    </p:spTree>
    <p:extLst>
      <p:ext uri="{BB962C8B-B14F-4D97-AF65-F5344CB8AC3E}">
        <p14:creationId xmlns:p14="http://schemas.microsoft.com/office/powerpoint/2010/main" val="3894823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14" name="Rectángulo: esquinas redondeadas 13">
            <a:extLst>
              <a:ext uri="{FF2B5EF4-FFF2-40B4-BE49-F238E27FC236}">
                <a16:creationId xmlns:a16="http://schemas.microsoft.com/office/drawing/2014/main" id="{49E0F5F5-B593-B73D-11EE-AF7EC681CACF}"/>
              </a:ext>
            </a:extLst>
          </p:cNvPr>
          <p:cNvSpPr/>
          <p:nvPr/>
        </p:nvSpPr>
        <p:spPr>
          <a:xfrm>
            <a:off x="412402" y="2462765"/>
            <a:ext cx="2927698" cy="3368687"/>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CO" sz="1400" dirty="0">
                <a:solidFill>
                  <a:schemeClr val="tx1"/>
                </a:solidFill>
                <a:effectLst/>
                <a:latin typeface="Arial" panose="020B0604020202020204" pitchFamily="34" charset="0"/>
                <a:ea typeface="Times New Roman" panose="02020603050405020304" pitchFamily="18" charset="0"/>
              </a:rPr>
              <a:t>Es fundamental que para la identificación de riesgos de corrupción se utilice como fuente de análisis una base histórica de eventos de PQRD y denuncias de posibles actos de corrupción. </a:t>
            </a:r>
            <a:endParaRPr lang="es-CO" sz="1400" dirty="0" smtClean="0">
              <a:solidFill>
                <a:schemeClr val="tx1"/>
              </a:solidFill>
              <a:effectLst/>
              <a:latin typeface="Arial" panose="020B0604020202020204" pitchFamily="34" charset="0"/>
              <a:ea typeface="Times New Roman" panose="02020603050405020304" pitchFamily="18" charset="0"/>
            </a:endParaRPr>
          </a:p>
          <a:p>
            <a:pPr algn="just"/>
            <a:endParaRPr lang="es-CO" sz="1400" dirty="0">
              <a:solidFill>
                <a:schemeClr val="tx1"/>
              </a:solidFill>
              <a:latin typeface="Arial" panose="020B0604020202020204" pitchFamily="34" charset="0"/>
            </a:endParaRPr>
          </a:p>
          <a:p>
            <a:pPr algn="just"/>
            <a:r>
              <a:rPr lang="es-CO" sz="1400" dirty="0">
                <a:solidFill>
                  <a:schemeClr val="tx1"/>
                </a:solidFill>
                <a:latin typeface="Arial" panose="020B0604020202020204" pitchFamily="34" charset="0"/>
              </a:rPr>
              <a:t>Se sugieren 10 riesgos nuevos que surgieron de la verificación para que se estudie la posibilidad de ser incorporados en las matrices de riesgos, así como 3 modificaciones.</a:t>
            </a:r>
            <a:endParaRPr lang="es-MX" sz="1400" dirty="0">
              <a:solidFill>
                <a:schemeClr val="tx1"/>
              </a:solidFill>
            </a:endParaRPr>
          </a:p>
        </p:txBody>
      </p:sp>
      <p:sp>
        <p:nvSpPr>
          <p:cNvPr id="22" name="Rectángulo: esquinas redondeadas 4">
            <a:extLst>
              <a:ext uri="{FF2B5EF4-FFF2-40B4-BE49-F238E27FC236}">
                <a16:creationId xmlns:a16="http://schemas.microsoft.com/office/drawing/2014/main" id="{00715F55-739F-68B8-C8B9-0F6BB40F3290}"/>
              </a:ext>
            </a:extLst>
          </p:cNvPr>
          <p:cNvSpPr/>
          <p:nvPr/>
        </p:nvSpPr>
        <p:spPr>
          <a:xfrm>
            <a:off x="508000" y="853591"/>
            <a:ext cx="11209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kern="0" dirty="0">
                <a:solidFill>
                  <a:schemeClr val="bg1"/>
                </a:solidFill>
                <a:latin typeface="Arial" panose="020B0604020202020204" pitchFamily="34" charset="0"/>
                <a:ea typeface="Times New Roman" panose="02020603050405020304" pitchFamily="18" charset="0"/>
                <a:sym typeface="Arial"/>
              </a:rPr>
              <a:t>1. Riesgos no identificados de denuncias recibidas en las PQRSD</a:t>
            </a:r>
            <a:endParaRPr lang="es-MX" kern="0" dirty="0">
              <a:solidFill>
                <a:schemeClr val="bg1"/>
              </a:solidFill>
              <a:latin typeface="Arial"/>
              <a:sym typeface="Arial"/>
            </a:endParaRPr>
          </a:p>
        </p:txBody>
      </p:sp>
      <p:sp>
        <p:nvSpPr>
          <p:cNvPr id="25" name="Rectángulo: esquinas redondeadas 12">
            <a:extLst>
              <a:ext uri="{FF2B5EF4-FFF2-40B4-BE49-F238E27FC236}">
                <a16:creationId xmlns:a16="http://schemas.microsoft.com/office/drawing/2014/main" id="{283B9871-3ACB-D694-B039-9D8F824BEBC8}"/>
              </a:ext>
            </a:extLst>
          </p:cNvPr>
          <p:cNvSpPr/>
          <p:nvPr/>
        </p:nvSpPr>
        <p:spPr>
          <a:xfrm>
            <a:off x="765599" y="1619045"/>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471381412"/>
              </p:ext>
            </p:extLst>
          </p:nvPr>
        </p:nvGraphicFramePr>
        <p:xfrm>
          <a:off x="3622992" y="1713496"/>
          <a:ext cx="7891518" cy="3828062"/>
        </p:xfrm>
        <a:graphic>
          <a:graphicData uri="http://schemas.openxmlformats.org/drawingml/2006/table">
            <a:tbl>
              <a:tblPr firstRow="1" firstCol="1" bandRow="1">
                <a:tableStyleId>{F2DE63D5-997A-4646-A377-4702673A728D}</a:tableStyleId>
              </a:tblPr>
              <a:tblGrid>
                <a:gridCol w="644208">
                  <a:extLst>
                    <a:ext uri="{9D8B030D-6E8A-4147-A177-3AD203B41FA5}">
                      <a16:colId xmlns:a16="http://schemas.microsoft.com/office/drawing/2014/main" val="1019808114"/>
                    </a:ext>
                  </a:extLst>
                </a:gridCol>
                <a:gridCol w="6419809">
                  <a:extLst>
                    <a:ext uri="{9D8B030D-6E8A-4147-A177-3AD203B41FA5}">
                      <a16:colId xmlns:a16="http://schemas.microsoft.com/office/drawing/2014/main" val="2269065895"/>
                    </a:ext>
                  </a:extLst>
                </a:gridCol>
                <a:gridCol w="827501">
                  <a:extLst>
                    <a:ext uri="{9D8B030D-6E8A-4147-A177-3AD203B41FA5}">
                      <a16:colId xmlns:a16="http://schemas.microsoft.com/office/drawing/2014/main" val="1305079852"/>
                    </a:ext>
                  </a:extLst>
                </a:gridCol>
              </a:tblGrid>
              <a:tr h="234654">
                <a:tc>
                  <a:txBody>
                    <a:bodyPr/>
                    <a:lstStyle/>
                    <a:p>
                      <a:pPr algn="ctr">
                        <a:spcAft>
                          <a:spcPts val="0"/>
                        </a:spcAft>
                      </a:pPr>
                      <a:r>
                        <a:rPr lang="es-CO" sz="1600" dirty="0">
                          <a:effectLst/>
                        </a:rPr>
                        <a:t>No.</a:t>
                      </a:r>
                      <a:endParaRPr lang="es-CO" sz="2800" dirty="0">
                        <a:effectLst/>
                        <a:latin typeface="Arial" panose="020B0604020202020204" pitchFamily="34" charset="0"/>
                        <a:ea typeface="Times New Roman" panose="02020603050405020304" pitchFamily="18" charset="0"/>
                      </a:endParaRPr>
                    </a:p>
                  </a:txBody>
                  <a:tcPr marL="68580" marR="68580" marT="0" marB="0"/>
                </a:tc>
                <a:tc>
                  <a:txBody>
                    <a:bodyPr/>
                    <a:lstStyle/>
                    <a:p>
                      <a:pPr algn="ctr">
                        <a:spcAft>
                          <a:spcPts val="0"/>
                        </a:spcAft>
                      </a:pPr>
                      <a:r>
                        <a:rPr lang="es-CO" sz="1600" dirty="0">
                          <a:effectLst/>
                        </a:rPr>
                        <a:t>Tema</a:t>
                      </a:r>
                      <a:endParaRPr lang="es-CO" sz="28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200">
                          <a:effectLst/>
                        </a:rPr>
                        <a:t>Cantidad</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93185120"/>
                  </a:ext>
                </a:extLst>
              </a:tr>
              <a:tr h="172433">
                <a:tc>
                  <a:txBody>
                    <a:bodyPr/>
                    <a:lstStyle/>
                    <a:p>
                      <a:pPr algn="ctr">
                        <a:spcAft>
                          <a:spcPts val="0"/>
                        </a:spcAft>
                      </a:pPr>
                      <a:r>
                        <a:rPr lang="es-CO" sz="1400">
                          <a:effectLst/>
                        </a:rPr>
                        <a:t>T1</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a:effectLst/>
                        </a:rPr>
                        <a:t>Invasión de predios de propiedad de la CVP</a:t>
                      </a:r>
                      <a:endParaRPr lang="es-CO" sz="20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a:effectLst/>
                        </a:rPr>
                        <a:t>7</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2612573547"/>
                  </a:ext>
                </a:extLst>
              </a:tr>
              <a:tr h="344867">
                <a:tc>
                  <a:txBody>
                    <a:bodyPr/>
                    <a:lstStyle/>
                    <a:p>
                      <a:pPr algn="ctr">
                        <a:spcAft>
                          <a:spcPts val="0"/>
                        </a:spcAft>
                      </a:pPr>
                      <a:r>
                        <a:rPr lang="es-CO" sz="1400">
                          <a:effectLst/>
                        </a:rPr>
                        <a:t>T2</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a:effectLst/>
                        </a:rPr>
                        <a:t>Falsedad de documentos para cumplir con los requisitos y ser beneficiario de un VUR o beneficiario de Mejoramiento de Vivienda</a:t>
                      </a:r>
                      <a:endParaRPr lang="es-CO" sz="20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a:effectLst/>
                        </a:rPr>
                        <a:t>3</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463082202"/>
                  </a:ext>
                </a:extLst>
              </a:tr>
              <a:tr h="273764">
                <a:tc>
                  <a:txBody>
                    <a:bodyPr/>
                    <a:lstStyle/>
                    <a:p>
                      <a:pPr algn="ctr">
                        <a:spcAft>
                          <a:spcPts val="0"/>
                        </a:spcAft>
                      </a:pPr>
                      <a:r>
                        <a:rPr lang="es-CO" sz="1400">
                          <a:effectLst/>
                        </a:rPr>
                        <a:t>T3</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a:effectLst/>
                        </a:rPr>
                        <a:t>Posibilidad de entregar subsidios a familias inexistentes o que incumplen requisitos</a:t>
                      </a:r>
                      <a:endParaRPr lang="es-CO" sz="20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a:effectLst/>
                        </a:rPr>
                        <a:t>2</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2493015562"/>
                  </a:ext>
                </a:extLst>
              </a:tr>
              <a:tr h="273764">
                <a:tc>
                  <a:txBody>
                    <a:bodyPr/>
                    <a:lstStyle/>
                    <a:p>
                      <a:pPr algn="ctr">
                        <a:spcAft>
                          <a:spcPts val="0"/>
                        </a:spcAft>
                      </a:pPr>
                      <a:r>
                        <a:rPr lang="es-CO" sz="1400">
                          <a:effectLst/>
                        </a:rPr>
                        <a:t>T4</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a:effectLst/>
                        </a:rPr>
                        <a:t>Posibilidad de subarrendar los inmuebles que fueron entregados por parte de la CVP</a:t>
                      </a:r>
                      <a:endParaRPr lang="es-CO" sz="20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a:effectLst/>
                        </a:rPr>
                        <a:t>1</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487663706"/>
                  </a:ext>
                </a:extLst>
              </a:tr>
              <a:tr h="344867">
                <a:tc>
                  <a:txBody>
                    <a:bodyPr/>
                    <a:lstStyle/>
                    <a:p>
                      <a:pPr algn="ctr">
                        <a:spcAft>
                          <a:spcPts val="0"/>
                        </a:spcAft>
                      </a:pPr>
                      <a:r>
                        <a:rPr lang="es-CO" sz="1400">
                          <a:effectLst/>
                        </a:rPr>
                        <a:t>T5</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a:effectLst/>
                        </a:rPr>
                        <a:t>Nóminas paralelas en contratos de prestación de servicios, en donde las personas no son idóneas y no presentan los productos finales</a:t>
                      </a:r>
                      <a:endParaRPr lang="es-CO" sz="20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a:effectLst/>
                        </a:rPr>
                        <a:t>1</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2593409955"/>
                  </a:ext>
                </a:extLst>
              </a:tr>
              <a:tr h="344867">
                <a:tc>
                  <a:txBody>
                    <a:bodyPr/>
                    <a:lstStyle/>
                    <a:p>
                      <a:pPr algn="ctr">
                        <a:spcAft>
                          <a:spcPts val="0"/>
                        </a:spcAft>
                      </a:pPr>
                      <a:r>
                        <a:rPr lang="es-CO" sz="1400">
                          <a:effectLst/>
                        </a:rPr>
                        <a:t>T6</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a:effectLst/>
                        </a:rPr>
                        <a:t>Utilización del cargo  para participar en las actividades de los partidos y movimientos políticos</a:t>
                      </a:r>
                      <a:endParaRPr lang="es-CO" sz="20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a:effectLst/>
                        </a:rPr>
                        <a:t>1</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935162391"/>
                  </a:ext>
                </a:extLst>
              </a:tr>
              <a:tr h="172433">
                <a:tc>
                  <a:txBody>
                    <a:bodyPr/>
                    <a:lstStyle/>
                    <a:p>
                      <a:pPr algn="ctr">
                        <a:spcAft>
                          <a:spcPts val="0"/>
                        </a:spcAft>
                      </a:pPr>
                      <a:r>
                        <a:rPr lang="es-CO" sz="1400">
                          <a:effectLst/>
                        </a:rPr>
                        <a:t>T7</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a:effectLst/>
                        </a:rPr>
                        <a:t>Estafas por parte de terceros a nombre de la CVP</a:t>
                      </a:r>
                      <a:endParaRPr lang="es-CO" sz="20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a:effectLst/>
                        </a:rPr>
                        <a:t>1</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178074526"/>
                  </a:ext>
                </a:extLst>
              </a:tr>
              <a:tr h="344867">
                <a:tc>
                  <a:txBody>
                    <a:bodyPr/>
                    <a:lstStyle/>
                    <a:p>
                      <a:pPr algn="ctr">
                        <a:spcAft>
                          <a:spcPts val="0"/>
                        </a:spcAft>
                      </a:pPr>
                      <a:r>
                        <a:rPr lang="es-CO" sz="1400">
                          <a:effectLst/>
                        </a:rPr>
                        <a:t>T8</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dirty="0">
                          <a:effectLst/>
                        </a:rPr>
                        <a:t>Cobro de dadivas por parte de funcionarios de la CVP para el trámite de subsidios o adelantar tramites </a:t>
                      </a:r>
                      <a:endParaRPr lang="es-CO" sz="20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a:effectLst/>
                        </a:rPr>
                        <a:t>1</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2176239053"/>
                  </a:ext>
                </a:extLst>
              </a:tr>
              <a:tr h="172433">
                <a:tc>
                  <a:txBody>
                    <a:bodyPr/>
                    <a:lstStyle/>
                    <a:p>
                      <a:pPr algn="ctr">
                        <a:spcAft>
                          <a:spcPts val="0"/>
                        </a:spcAft>
                      </a:pPr>
                      <a:r>
                        <a:rPr lang="es-CO" sz="1400">
                          <a:effectLst/>
                        </a:rPr>
                        <a:t>T9</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a:effectLst/>
                        </a:rPr>
                        <a:t>Obras de vivienda sin autorización</a:t>
                      </a:r>
                      <a:endParaRPr lang="es-CO" sz="20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a:effectLst/>
                        </a:rPr>
                        <a:t>1</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2902265460"/>
                  </a:ext>
                </a:extLst>
              </a:tr>
              <a:tr h="344867">
                <a:tc>
                  <a:txBody>
                    <a:bodyPr/>
                    <a:lstStyle/>
                    <a:p>
                      <a:pPr algn="ctr">
                        <a:spcAft>
                          <a:spcPts val="0"/>
                        </a:spcAft>
                      </a:pPr>
                      <a:r>
                        <a:rPr lang="es-CO" sz="1400">
                          <a:effectLst/>
                        </a:rPr>
                        <a:t>T10</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a:effectLst/>
                        </a:rPr>
                        <a:t>Contratistas de obra, dejan el material en zonas verdes, después de realizada la obra.</a:t>
                      </a:r>
                      <a:endParaRPr lang="es-CO" sz="20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a:effectLst/>
                        </a:rPr>
                        <a:t>1</a:t>
                      </a:r>
                      <a:endParaRPr lang="es-CO" sz="20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205491936"/>
                  </a:ext>
                </a:extLst>
              </a:tr>
              <a:tr h="344867">
                <a:tc>
                  <a:txBody>
                    <a:bodyPr/>
                    <a:lstStyle/>
                    <a:p>
                      <a:pPr algn="ctr">
                        <a:spcAft>
                          <a:spcPts val="0"/>
                        </a:spcAft>
                      </a:pPr>
                      <a:r>
                        <a:rPr lang="es-CO" sz="1400">
                          <a:effectLst/>
                        </a:rPr>
                        <a:t>T11</a:t>
                      </a:r>
                      <a:endParaRPr lang="es-CO" sz="2000">
                        <a:effectLst/>
                        <a:latin typeface="Arial" panose="020B0604020202020204" pitchFamily="34" charset="0"/>
                        <a:ea typeface="Times New Roman" panose="02020603050405020304" pitchFamily="18" charset="0"/>
                      </a:endParaRPr>
                    </a:p>
                  </a:txBody>
                  <a:tcPr marL="68580" marR="68580" marT="0" marB="0"/>
                </a:tc>
                <a:tc>
                  <a:txBody>
                    <a:bodyPr/>
                    <a:lstStyle/>
                    <a:p>
                      <a:pPr algn="l">
                        <a:spcAft>
                          <a:spcPts val="0"/>
                        </a:spcAft>
                      </a:pPr>
                      <a:r>
                        <a:rPr lang="es-CO" sz="1400">
                          <a:effectLst/>
                        </a:rPr>
                        <a:t>Adjudicación de proponentes con inhabilidades, incumplimientos y/o multas</a:t>
                      </a:r>
                      <a:endParaRPr lang="es-CO" sz="20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dirty="0">
                          <a:effectLst/>
                        </a:rPr>
                        <a:t>1</a:t>
                      </a:r>
                      <a:endParaRPr lang="es-CO" sz="2000" dirty="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2607943823"/>
                  </a:ext>
                </a:extLst>
              </a:tr>
            </a:tbl>
          </a:graphicData>
        </a:graphic>
      </p:graphicFrame>
    </p:spTree>
    <p:extLst>
      <p:ext uri="{BB962C8B-B14F-4D97-AF65-F5344CB8AC3E}">
        <p14:creationId xmlns:p14="http://schemas.microsoft.com/office/powerpoint/2010/main" val="1070203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14" name="Rectángulo: esquinas redondeadas 13">
            <a:extLst>
              <a:ext uri="{FF2B5EF4-FFF2-40B4-BE49-F238E27FC236}">
                <a16:creationId xmlns:a16="http://schemas.microsoft.com/office/drawing/2014/main" id="{49E0F5F5-B593-B73D-11EE-AF7EC681CACF}"/>
              </a:ext>
            </a:extLst>
          </p:cNvPr>
          <p:cNvSpPr/>
          <p:nvPr/>
        </p:nvSpPr>
        <p:spPr>
          <a:xfrm>
            <a:off x="340855" y="1901813"/>
            <a:ext cx="2927698" cy="3368687"/>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CO" sz="1400" dirty="0">
                <a:solidFill>
                  <a:schemeClr val="tx1"/>
                </a:solidFill>
                <a:effectLst/>
                <a:latin typeface="Arial" panose="020B0604020202020204" pitchFamily="34" charset="0"/>
                <a:ea typeface="Times New Roman" panose="02020603050405020304" pitchFamily="18" charset="0"/>
              </a:rPr>
              <a:t>Es fundamental que para la identificación de riesgos de corrupción se utilice como fuente de análisis una base histórica de eventos de PQRD y denuncias de posibles actos de corrupción. </a:t>
            </a:r>
            <a:endParaRPr lang="es-CO" sz="1400" dirty="0" smtClean="0">
              <a:solidFill>
                <a:schemeClr val="tx1"/>
              </a:solidFill>
              <a:effectLst/>
              <a:latin typeface="Arial" panose="020B0604020202020204" pitchFamily="34" charset="0"/>
              <a:ea typeface="Times New Roman" panose="02020603050405020304" pitchFamily="18" charset="0"/>
            </a:endParaRPr>
          </a:p>
          <a:p>
            <a:pPr algn="just"/>
            <a:endParaRPr lang="es-CO" sz="1400" dirty="0">
              <a:solidFill>
                <a:schemeClr val="tx1"/>
              </a:solidFill>
              <a:latin typeface="Arial" panose="020B0604020202020204" pitchFamily="34" charset="0"/>
            </a:endParaRPr>
          </a:p>
          <a:p>
            <a:pPr algn="just"/>
            <a:r>
              <a:rPr lang="es-CO" sz="1400" dirty="0">
                <a:solidFill>
                  <a:schemeClr val="tx1"/>
                </a:solidFill>
                <a:latin typeface="Arial" panose="020B0604020202020204" pitchFamily="34" charset="0"/>
              </a:rPr>
              <a:t>Se sugieren 10 riesgos nuevos que surgieron de la verificación para que se estudie la posibilidad de ser incorporados en las matrices de riesgos, así como 3 modificaciones.</a:t>
            </a:r>
            <a:endParaRPr lang="es-MX" sz="1400" dirty="0">
              <a:solidFill>
                <a:schemeClr val="tx1"/>
              </a:solidFill>
            </a:endParaRPr>
          </a:p>
        </p:txBody>
      </p:sp>
      <p:sp>
        <p:nvSpPr>
          <p:cNvPr id="22" name="Rectángulo: esquinas redondeadas 4">
            <a:extLst>
              <a:ext uri="{FF2B5EF4-FFF2-40B4-BE49-F238E27FC236}">
                <a16:creationId xmlns:a16="http://schemas.microsoft.com/office/drawing/2014/main" id="{00715F55-739F-68B8-C8B9-0F6BB40F3290}"/>
              </a:ext>
            </a:extLst>
          </p:cNvPr>
          <p:cNvSpPr/>
          <p:nvPr/>
        </p:nvSpPr>
        <p:spPr>
          <a:xfrm>
            <a:off x="2794000" y="853591"/>
            <a:ext cx="8923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kern="0" dirty="0">
                <a:solidFill>
                  <a:schemeClr val="bg1"/>
                </a:solidFill>
                <a:latin typeface="Arial" panose="020B0604020202020204" pitchFamily="34" charset="0"/>
                <a:ea typeface="Times New Roman" panose="02020603050405020304" pitchFamily="18" charset="0"/>
                <a:sym typeface="Arial"/>
              </a:rPr>
              <a:t>1. Riesgos no identificados de denuncias recibidas en las PQRSD</a:t>
            </a:r>
            <a:endParaRPr lang="es-MX" kern="0" dirty="0">
              <a:solidFill>
                <a:schemeClr val="bg1"/>
              </a:solidFill>
              <a:latin typeface="Arial"/>
              <a:sym typeface="Arial"/>
            </a:endParaRPr>
          </a:p>
        </p:txBody>
      </p:sp>
      <p:sp>
        <p:nvSpPr>
          <p:cNvPr id="25" name="Rectángulo: esquinas redondeadas 12">
            <a:extLst>
              <a:ext uri="{FF2B5EF4-FFF2-40B4-BE49-F238E27FC236}">
                <a16:creationId xmlns:a16="http://schemas.microsoft.com/office/drawing/2014/main" id="{283B9871-3ACB-D694-B039-9D8F824BEBC8}"/>
              </a:ext>
            </a:extLst>
          </p:cNvPr>
          <p:cNvSpPr/>
          <p:nvPr/>
        </p:nvSpPr>
        <p:spPr>
          <a:xfrm>
            <a:off x="412402" y="848791"/>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104971624"/>
              </p:ext>
            </p:extLst>
          </p:nvPr>
        </p:nvGraphicFramePr>
        <p:xfrm>
          <a:off x="3528377" y="1612852"/>
          <a:ext cx="7774623" cy="4116596"/>
        </p:xfrm>
        <a:graphic>
          <a:graphicData uri="http://schemas.openxmlformats.org/drawingml/2006/table">
            <a:tbl>
              <a:tblPr firstRow="1" firstCol="1" bandRow="1">
                <a:tableStyleId>{F2DE63D5-997A-4646-A377-4702673A728D}</a:tableStyleId>
              </a:tblPr>
              <a:tblGrid>
                <a:gridCol w="2087274">
                  <a:extLst>
                    <a:ext uri="{9D8B030D-6E8A-4147-A177-3AD203B41FA5}">
                      <a16:colId xmlns:a16="http://schemas.microsoft.com/office/drawing/2014/main" val="3727970159"/>
                    </a:ext>
                  </a:extLst>
                </a:gridCol>
                <a:gridCol w="3949184">
                  <a:extLst>
                    <a:ext uri="{9D8B030D-6E8A-4147-A177-3AD203B41FA5}">
                      <a16:colId xmlns:a16="http://schemas.microsoft.com/office/drawing/2014/main" val="1519043433"/>
                    </a:ext>
                  </a:extLst>
                </a:gridCol>
                <a:gridCol w="1738165">
                  <a:extLst>
                    <a:ext uri="{9D8B030D-6E8A-4147-A177-3AD203B41FA5}">
                      <a16:colId xmlns:a16="http://schemas.microsoft.com/office/drawing/2014/main" val="346211505"/>
                    </a:ext>
                  </a:extLst>
                </a:gridCol>
              </a:tblGrid>
              <a:tr h="134292">
                <a:tc>
                  <a:txBody>
                    <a:bodyPr/>
                    <a:lstStyle/>
                    <a:p>
                      <a:pPr algn="ctr">
                        <a:spcAft>
                          <a:spcPts val="0"/>
                        </a:spcAft>
                      </a:pPr>
                      <a:r>
                        <a:rPr lang="es-CO" sz="1400" dirty="0">
                          <a:effectLst/>
                        </a:rPr>
                        <a:t>Riesgo actual</a:t>
                      </a:r>
                      <a:endParaRPr lang="es-CO" sz="20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dirty="0">
                          <a:effectLst/>
                        </a:rPr>
                        <a:t>Modificación propuesta</a:t>
                      </a:r>
                      <a:endParaRPr lang="es-CO" sz="20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200" dirty="0">
                          <a:effectLst/>
                        </a:rPr>
                        <a:t>Proceso</a:t>
                      </a:r>
                      <a:endParaRPr lang="es-CO" sz="1800" dirty="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508995135"/>
                  </a:ext>
                </a:extLst>
              </a:tr>
              <a:tr h="805750">
                <a:tc>
                  <a:txBody>
                    <a:bodyPr/>
                    <a:lstStyle/>
                    <a:p>
                      <a:pPr algn="just">
                        <a:spcAft>
                          <a:spcPts val="0"/>
                        </a:spcAft>
                      </a:pPr>
                      <a:r>
                        <a:rPr lang="es-CO" sz="1050" dirty="0">
                          <a:effectLst/>
                        </a:rPr>
                        <a:t>Posibilidad de asignar un instrumento financiero con el fin de favorecer a una familia que no cumple con los requisitos para el ingreso al Programa de Reasentamientos</a:t>
                      </a:r>
                      <a:endParaRPr lang="es-CO" sz="14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spcAft>
                          <a:spcPts val="0"/>
                        </a:spcAft>
                      </a:pPr>
                      <a:r>
                        <a:rPr lang="es-CO" sz="1050">
                          <a:effectLst/>
                        </a:rPr>
                        <a:t>Incluir la causa: Falsedad de documentos para cumplir con los requisitos y ser beneficiario de un VUR</a:t>
                      </a:r>
                      <a:endParaRPr lang="es-CO" sz="14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050">
                          <a:effectLst/>
                        </a:rPr>
                        <a:t>Reasentamientos</a:t>
                      </a:r>
                      <a:endParaRPr lang="es-CO" sz="14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2797550402"/>
                  </a:ext>
                </a:extLst>
              </a:tr>
              <a:tr h="671458">
                <a:tc>
                  <a:txBody>
                    <a:bodyPr/>
                    <a:lstStyle/>
                    <a:p>
                      <a:pPr algn="ctr">
                        <a:spcAft>
                          <a:spcPts val="0"/>
                        </a:spcAft>
                      </a:pPr>
                      <a:r>
                        <a:rPr lang="es-CO" sz="1050">
                          <a:effectLst/>
                        </a:rPr>
                        <a:t>Riesgo nuevo</a:t>
                      </a:r>
                      <a:endParaRPr lang="es-CO" sz="14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spcAft>
                          <a:spcPts val="0"/>
                        </a:spcAft>
                      </a:pPr>
                      <a:r>
                        <a:rPr lang="es-CO" sz="1050">
                          <a:effectLst/>
                        </a:rPr>
                        <a:t>Posibilidad de comprar predios para titulación bajo criterios subjetivos de selección, desviando la gestión en las fases de visita a terreno, estudio jurídico y de títulos, estudio técnico y/o valoración integral del inmueble, con el fin de recibir un beneficio económico por parte de terceros.</a:t>
                      </a:r>
                      <a:endParaRPr lang="es-CO" sz="14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050">
                          <a:effectLst/>
                        </a:rPr>
                        <a:t>Urbanizaciones y Titulación</a:t>
                      </a:r>
                      <a:endParaRPr lang="es-CO" sz="14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4225235766"/>
                  </a:ext>
                </a:extLst>
              </a:tr>
              <a:tr h="671458">
                <a:tc>
                  <a:txBody>
                    <a:bodyPr/>
                    <a:lstStyle/>
                    <a:p>
                      <a:pPr algn="ctr">
                        <a:spcAft>
                          <a:spcPts val="0"/>
                        </a:spcAft>
                      </a:pPr>
                      <a:r>
                        <a:rPr lang="es-CO" sz="1050">
                          <a:effectLst/>
                        </a:rPr>
                        <a:t>Riesgo nuevo</a:t>
                      </a:r>
                      <a:endParaRPr lang="es-CO" sz="14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spcAft>
                          <a:spcPts val="0"/>
                        </a:spcAft>
                      </a:pPr>
                      <a:r>
                        <a:rPr lang="es-CO" sz="1050">
                          <a:effectLst/>
                        </a:rPr>
                        <a:t>Posibilidad de alterar los criterios de análisis de transferencia de dominio por venta para titular los predios de propiedad de la Caja de la Vivienda Popular, favoreciendo de manera especial a terceros mediante la asignación indebida alterando así los criterios definidos para la titulación a nombre de la CVP.</a:t>
                      </a:r>
                      <a:endParaRPr lang="es-CO" sz="14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050">
                          <a:effectLst/>
                        </a:rPr>
                        <a:t>Urbanizaciones y Titulación</a:t>
                      </a:r>
                      <a:endParaRPr lang="es-CO" sz="14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956936977"/>
                  </a:ext>
                </a:extLst>
              </a:tr>
              <a:tr h="671458">
                <a:tc>
                  <a:txBody>
                    <a:bodyPr/>
                    <a:lstStyle/>
                    <a:p>
                      <a:pPr algn="ctr">
                        <a:spcAft>
                          <a:spcPts val="0"/>
                        </a:spcAft>
                      </a:pPr>
                      <a:r>
                        <a:rPr lang="es-CO" sz="1050">
                          <a:effectLst/>
                        </a:rPr>
                        <a:t>Riesgo nuevo</a:t>
                      </a:r>
                      <a:endParaRPr lang="es-CO" sz="14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spcAft>
                          <a:spcPts val="0"/>
                        </a:spcAft>
                      </a:pPr>
                      <a:r>
                        <a:rPr lang="es-CO" sz="1050">
                          <a:effectLst/>
                        </a:rPr>
                        <a:t>Posibilidad de permitir usos inadecuados de los predios de propiedad de la CVP, por falta de seguimiento sobre ellos, esperando recibir a cambio beneficios económicos o favorecer a terceros</a:t>
                      </a:r>
                      <a:endParaRPr lang="es-CO" sz="1400">
                        <a:effectLst/>
                      </a:endParaRPr>
                    </a:p>
                    <a:p>
                      <a:pPr algn="just">
                        <a:spcAft>
                          <a:spcPts val="0"/>
                        </a:spcAft>
                      </a:pPr>
                      <a:r>
                        <a:rPr lang="es-CO" sz="1050">
                          <a:effectLst/>
                        </a:rPr>
                        <a:t>(Caso ya denunciado a la entidad)</a:t>
                      </a:r>
                      <a:endParaRPr lang="es-CO" sz="14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050">
                          <a:effectLst/>
                        </a:rPr>
                        <a:t>Reasentamientos</a:t>
                      </a:r>
                      <a:endParaRPr lang="es-CO" sz="140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1666410200"/>
                  </a:ext>
                </a:extLst>
              </a:tr>
              <a:tr h="671458">
                <a:tc>
                  <a:txBody>
                    <a:bodyPr/>
                    <a:lstStyle/>
                    <a:p>
                      <a:pPr algn="ctr">
                        <a:spcAft>
                          <a:spcPts val="0"/>
                        </a:spcAft>
                      </a:pPr>
                      <a:r>
                        <a:rPr lang="es-CO" sz="1050">
                          <a:effectLst/>
                        </a:rPr>
                        <a:t>Riesgo nuevo</a:t>
                      </a:r>
                      <a:endParaRPr lang="es-CO" sz="140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spcAft>
                          <a:spcPts val="0"/>
                        </a:spcAft>
                      </a:pPr>
                      <a:r>
                        <a:rPr lang="es-CO" sz="1050" dirty="0">
                          <a:effectLst/>
                        </a:rPr>
                        <a:t>Posibilidad de permitir adiciones y/o prorrogas sobre los contratos de obra, direccionando los recursos públicos para el lucro de terceros, mediante el incremento del presupuesto definido para la prestación de los servicios misionales de la CVP  </a:t>
                      </a:r>
                      <a:endParaRPr lang="es-CO" sz="14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050" dirty="0">
                          <a:effectLst/>
                        </a:rPr>
                        <a:t>Mejoramiento de Vivienda – Mejoramiento de Barrios</a:t>
                      </a:r>
                      <a:endParaRPr lang="es-CO" sz="1400" dirty="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747936530"/>
                  </a:ext>
                </a:extLst>
              </a:tr>
            </a:tbl>
          </a:graphicData>
        </a:graphic>
      </p:graphicFrame>
    </p:spTree>
    <p:extLst>
      <p:ext uri="{BB962C8B-B14F-4D97-AF65-F5344CB8AC3E}">
        <p14:creationId xmlns:p14="http://schemas.microsoft.com/office/powerpoint/2010/main" val="1508348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4" name="Rectángulo 3"/>
          <p:cNvSpPr/>
          <p:nvPr/>
        </p:nvSpPr>
        <p:spPr>
          <a:xfrm>
            <a:off x="412402" y="1679803"/>
            <a:ext cx="4893023" cy="433321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CO" sz="1300" dirty="0">
                <a:solidFill>
                  <a:schemeClr val="tx1"/>
                </a:solidFill>
                <a:latin typeface="Arial" panose="020B0604020202020204" pitchFamily="34" charset="0"/>
                <a:ea typeface="Calibri" panose="020F0502020204030204" pitchFamily="34" charset="0"/>
              </a:rPr>
              <a:t>La CVP cumple con las 15 tipologías de riesgos con algunas observaciones y oportunidades de mejora</a:t>
            </a:r>
          </a:p>
          <a:p>
            <a:pPr marL="355600" indent="-355600" algn="just"/>
            <a:endParaRPr lang="es-ES" sz="1300" dirty="0" smtClean="0">
              <a:solidFill>
                <a:schemeClr val="tx1"/>
              </a:solidFill>
              <a:latin typeface="Arial" panose="020B0604020202020204" pitchFamily="34" charset="0"/>
              <a:ea typeface="Calibri" panose="020F0502020204030204" pitchFamily="34" charset="0"/>
            </a:endParaRPr>
          </a:p>
          <a:p>
            <a:pPr marL="355600" indent="-355600" algn="just"/>
            <a:r>
              <a:rPr lang="es-ES" sz="1300" dirty="0" smtClean="0">
                <a:solidFill>
                  <a:schemeClr val="tx1"/>
                </a:solidFill>
                <a:latin typeface="Arial" panose="020B0604020202020204" pitchFamily="34" charset="0"/>
                <a:ea typeface="Calibri" panose="020F0502020204030204" pitchFamily="34" charset="0"/>
              </a:rPr>
              <a:t>1</a:t>
            </a:r>
            <a:r>
              <a:rPr lang="es-ES" sz="1300" dirty="0">
                <a:solidFill>
                  <a:schemeClr val="tx1"/>
                </a:solidFill>
                <a:latin typeface="Arial" panose="020B0604020202020204" pitchFamily="34" charset="0"/>
                <a:ea typeface="Calibri" panose="020F0502020204030204" pitchFamily="34" charset="0"/>
              </a:rPr>
              <a:t>.	Mapa de riesgos documentales</a:t>
            </a:r>
          </a:p>
          <a:p>
            <a:pPr marL="355600" indent="-355600" algn="just"/>
            <a:r>
              <a:rPr lang="es-ES" sz="1300" dirty="0">
                <a:solidFill>
                  <a:schemeClr val="tx1"/>
                </a:solidFill>
                <a:latin typeface="Arial" panose="020B0604020202020204" pitchFamily="34" charset="0"/>
                <a:ea typeface="Calibri" panose="020F0502020204030204" pitchFamily="34" charset="0"/>
              </a:rPr>
              <a:t>2.	Mapa de riesgos de los proyectos de inversión</a:t>
            </a:r>
          </a:p>
          <a:p>
            <a:pPr marL="355600" indent="-355600" algn="just"/>
            <a:r>
              <a:rPr lang="es-ES" sz="1300" dirty="0">
                <a:solidFill>
                  <a:schemeClr val="tx1"/>
                </a:solidFill>
                <a:latin typeface="Arial" panose="020B0604020202020204" pitchFamily="34" charset="0"/>
                <a:ea typeface="Calibri" panose="020F0502020204030204" pitchFamily="34" charset="0"/>
              </a:rPr>
              <a:t>3.	Mapa de riesgos de corrupción</a:t>
            </a:r>
          </a:p>
          <a:p>
            <a:pPr marL="355600" indent="-355600" algn="just"/>
            <a:r>
              <a:rPr lang="es-ES" sz="1300" dirty="0">
                <a:solidFill>
                  <a:schemeClr val="tx1"/>
                </a:solidFill>
                <a:latin typeface="Arial" panose="020B0604020202020204" pitchFamily="34" charset="0"/>
                <a:ea typeface="Calibri" panose="020F0502020204030204" pitchFamily="34" charset="0"/>
              </a:rPr>
              <a:t>4.	Mapa de riesgos de la gestión contractual</a:t>
            </a:r>
          </a:p>
          <a:p>
            <a:pPr marL="355600" indent="-355600" algn="just"/>
            <a:r>
              <a:rPr lang="es-ES" sz="1300" dirty="0">
                <a:solidFill>
                  <a:schemeClr val="tx1"/>
                </a:solidFill>
                <a:latin typeface="Arial" panose="020B0604020202020204" pitchFamily="34" charset="0"/>
                <a:ea typeface="Calibri" panose="020F0502020204030204" pitchFamily="34" charset="0"/>
              </a:rPr>
              <a:t>5.	Mapa de riesgos Psicosociales</a:t>
            </a:r>
          </a:p>
          <a:p>
            <a:pPr marL="355600" indent="-355600" algn="just"/>
            <a:r>
              <a:rPr lang="es-ES" sz="1300" dirty="0">
                <a:solidFill>
                  <a:schemeClr val="tx1"/>
                </a:solidFill>
                <a:latin typeface="Arial" panose="020B0604020202020204" pitchFamily="34" charset="0"/>
                <a:ea typeface="Calibri" panose="020F0502020204030204" pitchFamily="34" charset="0"/>
              </a:rPr>
              <a:t>6.	Mapa de riesgos profesionales</a:t>
            </a:r>
          </a:p>
          <a:p>
            <a:pPr marL="355600" indent="-355600" algn="just"/>
            <a:r>
              <a:rPr lang="es-ES" sz="1300" dirty="0">
                <a:solidFill>
                  <a:schemeClr val="tx1"/>
                </a:solidFill>
                <a:latin typeface="Arial" panose="020B0604020202020204" pitchFamily="34" charset="0"/>
                <a:ea typeface="Calibri" panose="020F0502020204030204" pitchFamily="34" charset="0"/>
              </a:rPr>
              <a:t>7.	Mapa de riesgos de desastres</a:t>
            </a:r>
          </a:p>
          <a:p>
            <a:pPr marL="355600" indent="-355600" algn="just"/>
            <a:r>
              <a:rPr lang="es-ES" sz="1300" dirty="0">
                <a:solidFill>
                  <a:schemeClr val="tx1"/>
                </a:solidFill>
                <a:latin typeface="Arial" panose="020B0604020202020204" pitchFamily="34" charset="0"/>
                <a:ea typeface="Calibri" panose="020F0502020204030204" pitchFamily="34" charset="0"/>
              </a:rPr>
              <a:t>8.	Mapa de riesgos en teletrabajo</a:t>
            </a:r>
          </a:p>
          <a:p>
            <a:pPr marL="355600" indent="-355600" algn="just"/>
            <a:r>
              <a:rPr lang="es-ES" sz="1300" dirty="0">
                <a:solidFill>
                  <a:schemeClr val="tx1"/>
                </a:solidFill>
                <a:latin typeface="Arial" panose="020B0604020202020204" pitchFamily="34" charset="0"/>
                <a:ea typeface="Calibri" panose="020F0502020204030204" pitchFamily="34" charset="0"/>
              </a:rPr>
              <a:t>9.	Mapa de riesgos en seguridad y salud en el trabajo</a:t>
            </a:r>
          </a:p>
          <a:p>
            <a:pPr marL="355600" indent="-355600" algn="just"/>
            <a:r>
              <a:rPr lang="es-ES" sz="1300" dirty="0">
                <a:solidFill>
                  <a:schemeClr val="tx1"/>
                </a:solidFill>
                <a:latin typeface="Arial" panose="020B0604020202020204" pitchFamily="34" charset="0"/>
                <a:ea typeface="Calibri" panose="020F0502020204030204" pitchFamily="34" charset="0"/>
              </a:rPr>
              <a:t>10.	Mapas de riesgos en excavaciones</a:t>
            </a:r>
          </a:p>
          <a:p>
            <a:pPr marL="355600" indent="-355600" algn="just"/>
            <a:r>
              <a:rPr lang="es-ES" sz="1300" dirty="0">
                <a:solidFill>
                  <a:schemeClr val="tx1"/>
                </a:solidFill>
                <a:latin typeface="Arial" panose="020B0604020202020204" pitchFamily="34" charset="0"/>
                <a:ea typeface="Calibri" panose="020F0502020204030204" pitchFamily="34" charset="0"/>
              </a:rPr>
              <a:t>11.	Mapas de riesgos de incidentes y accidentes laborales                                                                                                                                                                                                                                                                                                                                                                                                                                                                                                                                         </a:t>
            </a:r>
          </a:p>
          <a:p>
            <a:pPr marL="355600" indent="-355600" algn="just"/>
            <a:r>
              <a:rPr lang="es-ES" sz="1300" dirty="0">
                <a:solidFill>
                  <a:schemeClr val="tx1"/>
                </a:solidFill>
                <a:latin typeface="Arial" panose="020B0604020202020204" pitchFamily="34" charset="0"/>
                <a:ea typeface="Calibri" panose="020F0502020204030204" pitchFamily="34" charset="0"/>
              </a:rPr>
              <a:t>12.	Mapa de riesgos ambientales</a:t>
            </a:r>
          </a:p>
          <a:p>
            <a:pPr marL="355600" indent="-355600" algn="just"/>
            <a:r>
              <a:rPr lang="es-ES" sz="1300" dirty="0">
                <a:solidFill>
                  <a:schemeClr val="tx1"/>
                </a:solidFill>
                <a:latin typeface="Arial" panose="020B0604020202020204" pitchFamily="34" charset="0"/>
                <a:ea typeface="Calibri" panose="020F0502020204030204" pitchFamily="34" charset="0"/>
              </a:rPr>
              <a:t>13.	Mapa de riesgos de seguridad de la información</a:t>
            </a:r>
          </a:p>
          <a:p>
            <a:pPr marL="355600" indent="-355600" algn="just"/>
            <a:r>
              <a:rPr lang="es-ES" sz="1300" dirty="0">
                <a:solidFill>
                  <a:schemeClr val="tx1"/>
                </a:solidFill>
                <a:latin typeface="Arial" panose="020B0604020202020204" pitchFamily="34" charset="0"/>
                <a:ea typeface="Calibri" panose="020F0502020204030204" pitchFamily="34" charset="0"/>
              </a:rPr>
              <a:t>14.	</a:t>
            </a:r>
            <a:r>
              <a:rPr lang="es-ES" sz="1300" dirty="0" smtClean="0">
                <a:solidFill>
                  <a:schemeClr val="tx1"/>
                </a:solidFill>
                <a:latin typeface="Arial" panose="020B0604020202020204" pitchFamily="34" charset="0"/>
                <a:ea typeface="Calibri" panose="020F0502020204030204" pitchFamily="34" charset="0"/>
              </a:rPr>
              <a:t>Mapa de </a:t>
            </a:r>
            <a:r>
              <a:rPr lang="es-ES" sz="1300" dirty="0">
                <a:solidFill>
                  <a:schemeClr val="tx1"/>
                </a:solidFill>
                <a:latin typeface="Arial" panose="020B0604020202020204" pitchFamily="34" charset="0"/>
                <a:ea typeface="Calibri" panose="020F0502020204030204" pitchFamily="34" charset="0"/>
              </a:rPr>
              <a:t>riesgos </a:t>
            </a:r>
            <a:r>
              <a:rPr lang="es-ES" sz="1300" dirty="0" smtClean="0">
                <a:solidFill>
                  <a:schemeClr val="tx1"/>
                </a:solidFill>
                <a:latin typeface="Arial" panose="020B0604020202020204" pitchFamily="34" charset="0"/>
                <a:ea typeface="Calibri" panose="020F0502020204030204" pitchFamily="34" charset="0"/>
              </a:rPr>
              <a:t>lavado </a:t>
            </a:r>
            <a:r>
              <a:rPr lang="es-ES" sz="1300" dirty="0">
                <a:solidFill>
                  <a:schemeClr val="tx1"/>
                </a:solidFill>
                <a:latin typeface="Arial" panose="020B0604020202020204" pitchFamily="34" charset="0"/>
                <a:ea typeface="Calibri" panose="020F0502020204030204" pitchFamily="34" charset="0"/>
              </a:rPr>
              <a:t>de activos y financiación al terrorismo</a:t>
            </a:r>
          </a:p>
          <a:p>
            <a:pPr marL="355600" indent="-355600" algn="just"/>
            <a:r>
              <a:rPr lang="es-ES" sz="1300" dirty="0">
                <a:solidFill>
                  <a:schemeClr val="tx1"/>
                </a:solidFill>
                <a:latin typeface="Arial" panose="020B0604020202020204" pitchFamily="34" charset="0"/>
                <a:ea typeface="Calibri" panose="020F0502020204030204" pitchFamily="34" charset="0"/>
              </a:rPr>
              <a:t>15.	Mapa de riesgos de las estrategias </a:t>
            </a:r>
            <a:r>
              <a:rPr lang="es-ES" sz="1300" dirty="0" smtClean="0">
                <a:solidFill>
                  <a:schemeClr val="tx1"/>
                </a:solidFill>
                <a:latin typeface="Arial" panose="020B0604020202020204" pitchFamily="34" charset="0"/>
                <a:ea typeface="Calibri" panose="020F0502020204030204" pitchFamily="34" charset="0"/>
              </a:rPr>
              <a:t>anti trámites </a:t>
            </a:r>
            <a:r>
              <a:rPr lang="es-ES" sz="1300" dirty="0">
                <a:solidFill>
                  <a:schemeClr val="tx1"/>
                </a:solidFill>
                <a:latin typeface="Arial" panose="020B0604020202020204" pitchFamily="34" charset="0"/>
                <a:ea typeface="Calibri" panose="020F0502020204030204" pitchFamily="34" charset="0"/>
              </a:rPr>
              <a:t>y atención al ciudadano</a:t>
            </a:r>
          </a:p>
        </p:txBody>
      </p:sp>
      <p:sp>
        <p:nvSpPr>
          <p:cNvPr id="9" name="Rectángulo 8"/>
          <p:cNvSpPr/>
          <p:nvPr/>
        </p:nvSpPr>
        <p:spPr>
          <a:xfrm>
            <a:off x="5452690" y="1963791"/>
            <a:ext cx="6421810" cy="4185761"/>
          </a:xfrm>
          <a:prstGeom prst="rect">
            <a:avLst/>
          </a:prstGeom>
        </p:spPr>
        <p:txBody>
          <a:bodyPr wrap="square">
            <a:spAutoFit/>
          </a:bodyPr>
          <a:lstStyle/>
          <a:p>
            <a:pPr marL="285750" indent="-285750" algn="just">
              <a:buFont typeface="Arial" panose="020B0604020202020204" pitchFamily="34" charset="0"/>
              <a:buChar char="•"/>
            </a:pPr>
            <a:r>
              <a:rPr lang="es-ES" sz="1400" dirty="0" smtClean="0">
                <a:latin typeface="Arial" panose="020B0604020202020204" pitchFamily="34" charset="0"/>
                <a:ea typeface="Calibri" panose="020F0502020204030204" pitchFamily="34" charset="0"/>
              </a:rPr>
              <a:t>Teniendo </a:t>
            </a:r>
            <a:r>
              <a:rPr lang="es-ES" sz="1400" dirty="0">
                <a:latin typeface="Arial" panose="020B0604020202020204" pitchFamily="34" charset="0"/>
                <a:ea typeface="Calibri" panose="020F0502020204030204" pitchFamily="34" charset="0"/>
              </a:rPr>
              <a:t>en cuenta la </a:t>
            </a:r>
            <a:r>
              <a:rPr lang="es-ES" sz="1400" dirty="0" err="1">
                <a:latin typeface="Arial" panose="020B0604020202020204" pitchFamily="34" charset="0"/>
                <a:ea typeface="Calibri" panose="020F0502020204030204" pitchFamily="34" charset="0"/>
              </a:rPr>
              <a:t>misionalidad</a:t>
            </a:r>
            <a:r>
              <a:rPr lang="es-ES" sz="1400" dirty="0">
                <a:latin typeface="Arial" panose="020B0604020202020204" pitchFamily="34" charset="0"/>
                <a:ea typeface="Calibri" panose="020F0502020204030204" pitchFamily="34" charset="0"/>
              </a:rPr>
              <a:t> del proceso de Mejoramiento de Vivienda, es pertinente la identificación de los riesgos por excavación cumpliendo la Resolución 600 del 2015 del Instituto Distrital de Gestión de Riesgos y Cambio Climático. Observación </a:t>
            </a:r>
            <a:r>
              <a:rPr lang="es-ES" sz="1400" dirty="0" smtClean="0">
                <a:latin typeface="Arial" panose="020B0604020202020204" pitchFamily="34" charset="0"/>
                <a:ea typeface="Calibri" panose="020F0502020204030204" pitchFamily="34" charset="0"/>
              </a:rPr>
              <a:t>No.3</a:t>
            </a:r>
          </a:p>
          <a:p>
            <a:pPr marL="285750" indent="-285750" algn="just">
              <a:buFont typeface="Arial" panose="020B0604020202020204" pitchFamily="34" charset="0"/>
              <a:buChar char="•"/>
            </a:pPr>
            <a:endParaRPr lang="es-ES" sz="1400" dirty="0">
              <a:latin typeface="Arial" panose="020B0604020202020204" pitchFamily="34" charset="0"/>
              <a:ea typeface="Calibri" panose="020F0502020204030204" pitchFamily="34" charset="0"/>
            </a:endParaRPr>
          </a:p>
          <a:p>
            <a:pPr marL="285750" indent="-285750" algn="just">
              <a:buFont typeface="Arial" panose="020B0604020202020204" pitchFamily="34" charset="0"/>
              <a:buChar char="•"/>
            </a:pPr>
            <a:r>
              <a:rPr lang="es-ES" sz="1400" dirty="0" smtClean="0">
                <a:latin typeface="Arial" panose="020B0604020202020204" pitchFamily="34" charset="0"/>
                <a:ea typeface="Calibri" panose="020F0502020204030204" pitchFamily="34" charset="0"/>
              </a:rPr>
              <a:t>Cinco </a:t>
            </a:r>
            <a:r>
              <a:rPr lang="es-ES" sz="1400" dirty="0">
                <a:latin typeface="Arial" panose="020B0604020202020204" pitchFamily="34" charset="0"/>
                <a:ea typeface="Calibri" panose="020F0502020204030204" pitchFamily="34" charset="0"/>
              </a:rPr>
              <a:t>5 riesgos de la matriz de seguridad y salud en el trabajo no cuentan con controles documentados lo que impide su reducción y mitigación de los efectos. Observación No.4</a:t>
            </a:r>
          </a:p>
          <a:p>
            <a:pPr marL="285750" indent="-285750" algn="just">
              <a:buFont typeface="Arial" panose="020B0604020202020204" pitchFamily="34" charset="0"/>
              <a:buChar char="•"/>
            </a:pPr>
            <a:endParaRPr lang="es-ES" sz="1400" dirty="0" smtClean="0">
              <a:latin typeface="Arial" panose="020B0604020202020204" pitchFamily="34" charset="0"/>
              <a:ea typeface="Calibri" panose="020F0502020204030204" pitchFamily="34" charset="0"/>
            </a:endParaRPr>
          </a:p>
          <a:p>
            <a:pPr marL="285750" indent="-285750" algn="just">
              <a:buFont typeface="Arial" panose="020B0604020202020204" pitchFamily="34" charset="0"/>
              <a:buChar char="•"/>
            </a:pPr>
            <a:r>
              <a:rPr lang="es-ES" sz="1400" dirty="0" smtClean="0">
                <a:latin typeface="Arial" panose="020B0604020202020204" pitchFamily="34" charset="0"/>
                <a:ea typeface="Calibri" panose="020F0502020204030204" pitchFamily="34" charset="0"/>
              </a:rPr>
              <a:t>Es </a:t>
            </a:r>
            <a:r>
              <a:rPr lang="es-ES" sz="1400" dirty="0">
                <a:latin typeface="Arial" panose="020B0604020202020204" pitchFamily="34" charset="0"/>
                <a:ea typeface="Calibri" panose="020F0502020204030204" pitchFamily="34" charset="0"/>
              </a:rPr>
              <a:t>relevante que exista un lineamiento frente a los soportes que deben conservarse como evidencia del cumplimiento de las metas de los proyectos de inversión evitando la materialización de riesgos y hallazgos de la contraloría. Observación No.5</a:t>
            </a:r>
          </a:p>
          <a:p>
            <a:pPr marL="285750" indent="-285750" algn="just">
              <a:buFont typeface="Arial" panose="020B0604020202020204" pitchFamily="34" charset="0"/>
              <a:buChar char="•"/>
            </a:pPr>
            <a:endParaRPr lang="es-ES" sz="1400" dirty="0" smtClean="0">
              <a:latin typeface="Arial" panose="020B0604020202020204" pitchFamily="34" charset="0"/>
              <a:ea typeface="Calibri" panose="020F0502020204030204" pitchFamily="34" charset="0"/>
            </a:endParaRPr>
          </a:p>
          <a:p>
            <a:pPr marL="285750" indent="-285750" algn="just">
              <a:buFont typeface="Arial" panose="020B0604020202020204" pitchFamily="34" charset="0"/>
              <a:buChar char="•"/>
            </a:pPr>
            <a:r>
              <a:rPr lang="es-ES" sz="1400" dirty="0" smtClean="0">
                <a:latin typeface="Arial" panose="020B0604020202020204" pitchFamily="34" charset="0"/>
                <a:ea typeface="Calibri" panose="020F0502020204030204" pitchFamily="34" charset="0"/>
              </a:rPr>
              <a:t>Se </a:t>
            </a:r>
            <a:r>
              <a:rPr lang="es-ES" sz="1400" dirty="0">
                <a:latin typeface="Arial" panose="020B0604020202020204" pitchFamily="34" charset="0"/>
                <a:ea typeface="Calibri" panose="020F0502020204030204" pitchFamily="34" charset="0"/>
              </a:rPr>
              <a:t>observó que en el Plan de acción PIGA 2023 carece de actividades relacionadas con el control y seguimiento al cumplimiento normativo ambiental de los contratos de obra de la entidad. Observación No. </a:t>
            </a:r>
            <a:r>
              <a:rPr lang="es-ES" sz="1400" dirty="0" smtClean="0">
                <a:latin typeface="Arial" panose="020B0604020202020204" pitchFamily="34" charset="0"/>
                <a:ea typeface="Calibri" panose="020F0502020204030204" pitchFamily="34" charset="0"/>
              </a:rPr>
              <a:t>6</a:t>
            </a:r>
          </a:p>
          <a:p>
            <a:pPr marL="285750" lvl="0" indent="-285750" algn="just">
              <a:buFont typeface="Arial" panose="020B0604020202020204" pitchFamily="34" charset="0"/>
              <a:buChar char="•"/>
            </a:pPr>
            <a:endParaRPr lang="es-CO" sz="1400" dirty="0" smtClean="0">
              <a:latin typeface="Arial" panose="020B0604020202020204" pitchFamily="34" charset="0"/>
              <a:ea typeface="Calibri" panose="020F0502020204030204" pitchFamily="34" charset="0"/>
            </a:endParaRPr>
          </a:p>
          <a:p>
            <a:pPr marL="285750" lvl="0" indent="-285750" algn="just">
              <a:buFont typeface="Arial" panose="020B0604020202020204" pitchFamily="34" charset="0"/>
              <a:buChar char="•"/>
            </a:pPr>
            <a:endParaRPr lang="es-CO" sz="1400" dirty="0" smtClean="0">
              <a:latin typeface="Arial" panose="020B0604020202020204" pitchFamily="34" charset="0"/>
              <a:ea typeface="Calibri" panose="020F0502020204030204" pitchFamily="34" charset="0"/>
            </a:endParaRPr>
          </a:p>
        </p:txBody>
      </p:sp>
      <p:sp>
        <p:nvSpPr>
          <p:cNvPr id="28" name="Rectángulo: esquinas redondeadas 5">
            <a:extLst>
              <a:ext uri="{FF2B5EF4-FFF2-40B4-BE49-F238E27FC236}">
                <a16:creationId xmlns:a16="http://schemas.microsoft.com/office/drawing/2014/main" id="{4877EEE1-A6C1-164B-CAFA-53FC5EA95607}"/>
              </a:ext>
            </a:extLst>
          </p:cNvPr>
          <p:cNvSpPr/>
          <p:nvPr/>
        </p:nvSpPr>
        <p:spPr>
          <a:xfrm>
            <a:off x="2933700" y="820966"/>
            <a:ext cx="8784010" cy="627910"/>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latin typeface="Arial" panose="020B0604020202020204" pitchFamily="34" charset="0"/>
                <a:ea typeface="Times New Roman" panose="02020603050405020304" pitchFamily="18" charset="0"/>
              </a:rPr>
              <a:t>2. Tipología de riesgos establecidos normativamente</a:t>
            </a:r>
            <a:endParaRPr lang="es-MX" dirty="0">
              <a:solidFill>
                <a:schemeClr val="bg1"/>
              </a:solidFill>
              <a:latin typeface="Arial" panose="020B0604020202020204" pitchFamily="34" charset="0"/>
              <a:ea typeface="Times New Roman" panose="02020603050405020304" pitchFamily="18" charset="0"/>
            </a:endParaRPr>
          </a:p>
        </p:txBody>
      </p:sp>
      <p:sp>
        <p:nvSpPr>
          <p:cNvPr id="29" name="Rectángulo: esquinas redondeadas 12">
            <a:extLst>
              <a:ext uri="{FF2B5EF4-FFF2-40B4-BE49-F238E27FC236}">
                <a16:creationId xmlns:a16="http://schemas.microsoft.com/office/drawing/2014/main" id="{283B9871-3ACB-D694-B039-9D8F824BEBC8}"/>
              </a:ext>
            </a:extLst>
          </p:cNvPr>
          <p:cNvSpPr/>
          <p:nvPr/>
        </p:nvSpPr>
        <p:spPr>
          <a:xfrm>
            <a:off x="412402" y="848791"/>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9887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9" name="Rectángulo 8"/>
          <p:cNvSpPr/>
          <p:nvPr/>
        </p:nvSpPr>
        <p:spPr>
          <a:xfrm>
            <a:off x="724705" y="1863241"/>
            <a:ext cx="10807700" cy="4278094"/>
          </a:xfrm>
          <a:prstGeom prst="rect">
            <a:avLst/>
          </a:prstGeom>
        </p:spPr>
        <p:txBody>
          <a:bodyPr wrap="square">
            <a:spAutoFit/>
          </a:bodyPr>
          <a:lstStyle/>
          <a:p>
            <a:pPr marL="285750" indent="-285750" algn="just">
              <a:buFont typeface="Arial" panose="020B0604020202020204" pitchFamily="34" charset="0"/>
              <a:buChar char="•"/>
            </a:pPr>
            <a:r>
              <a:rPr lang="es-CO" sz="1600" dirty="0">
                <a:latin typeface="Arial" panose="020B0604020202020204" pitchFamily="34" charset="0"/>
                <a:ea typeface="Calibri" panose="020F0502020204030204" pitchFamily="34" charset="0"/>
              </a:rPr>
              <a:t>Se considera pertinente incluir un riesgo transversal para los procesos que manejan recursos de inversión del incumplimiento de los resultados previstos en los Planes de Gestión y de los Proyectos de Inversión que afectan el cumplimiento de los compromisos del Plan de Desarrollo. </a:t>
            </a:r>
            <a:r>
              <a:rPr lang="es-CO" sz="1600" dirty="0">
                <a:latin typeface="Arial" panose="020B0604020202020204" pitchFamily="34" charset="0"/>
                <a:ea typeface="Calibri" panose="020F0502020204030204" pitchFamily="34" charset="0"/>
                <a:hlinkClick r:id="rId3" action="ppaction://hlinkfile"/>
              </a:rPr>
              <a:t>Oportunidad de Mejora No. 1</a:t>
            </a:r>
            <a:endParaRPr lang="es-CO" sz="1600" dirty="0">
              <a:latin typeface="Arial" panose="020B0604020202020204" pitchFamily="34" charset="0"/>
              <a:ea typeface="Calibri" panose="020F0502020204030204" pitchFamily="34" charset="0"/>
            </a:endParaRPr>
          </a:p>
          <a:p>
            <a:pPr lvl="0" algn="just"/>
            <a:endParaRPr lang="es-CO" sz="1600" dirty="0" smtClean="0">
              <a:latin typeface="Arial" panose="020B0604020202020204" pitchFamily="34" charset="0"/>
              <a:ea typeface="Calibri" panose="020F0502020204030204" pitchFamily="34" charset="0"/>
            </a:endParaRPr>
          </a:p>
          <a:p>
            <a:pPr marL="285750" lvl="0" indent="-285750" algn="just">
              <a:buFont typeface="Arial" panose="020B0604020202020204" pitchFamily="34" charset="0"/>
              <a:buChar char="•"/>
            </a:pPr>
            <a:r>
              <a:rPr lang="es-CO" sz="1600" dirty="0" smtClean="0">
                <a:latin typeface="Arial" panose="020B0604020202020204" pitchFamily="34" charset="0"/>
                <a:ea typeface="Calibri" panose="020F0502020204030204" pitchFamily="34" charset="0"/>
              </a:rPr>
              <a:t>Es </a:t>
            </a:r>
            <a:r>
              <a:rPr lang="es-CO" sz="1600" dirty="0">
                <a:latin typeface="Arial" panose="020B0604020202020204" pitchFamily="34" charset="0"/>
                <a:ea typeface="Calibri" panose="020F0502020204030204" pitchFamily="34" charset="0"/>
              </a:rPr>
              <a:t>importante </a:t>
            </a:r>
            <a:r>
              <a:rPr lang="es-CO" sz="1600" dirty="0" smtClean="0">
                <a:latin typeface="Arial" panose="020B0604020202020204" pitchFamily="34" charset="0"/>
                <a:ea typeface="Calibri" panose="020F0502020204030204" pitchFamily="34" charset="0"/>
              </a:rPr>
              <a:t>que la </a:t>
            </a:r>
            <a:r>
              <a:rPr lang="es-CO" sz="1600" dirty="0">
                <a:latin typeface="Arial" panose="020B0604020202020204" pitchFamily="34" charset="0"/>
                <a:ea typeface="Calibri" panose="020F0502020204030204" pitchFamily="34" charset="0"/>
              </a:rPr>
              <a:t>Dirección Corporativa, establezca un lineamiento frente a los riesgos transversales de Contratación dado que las matrices de riesgos de las dos dependencias DMB y DMV difieren en el tratamiento de los riesgos y dar directrices frente a los controles establecidos. </a:t>
            </a:r>
            <a:r>
              <a:rPr lang="es-CO" sz="1600" dirty="0">
                <a:latin typeface="Arial" panose="020B0604020202020204" pitchFamily="34" charset="0"/>
                <a:ea typeface="Calibri" panose="020F0502020204030204" pitchFamily="34" charset="0"/>
                <a:hlinkClick r:id="rId4" action="ppaction://hlinkfile"/>
              </a:rPr>
              <a:t>Oportunidad de mejora No. 2</a:t>
            </a:r>
            <a:r>
              <a:rPr lang="es-CO" sz="1600" dirty="0">
                <a:latin typeface="Arial" panose="020B0604020202020204" pitchFamily="34" charset="0"/>
                <a:ea typeface="Calibri" panose="020F0502020204030204" pitchFamily="34" charset="0"/>
              </a:rPr>
              <a:t>.</a:t>
            </a:r>
          </a:p>
          <a:p>
            <a:pPr marL="285750" lvl="0" indent="-285750" algn="just">
              <a:buFont typeface="Arial" panose="020B0604020202020204" pitchFamily="34" charset="0"/>
              <a:buChar char="•"/>
            </a:pPr>
            <a:endParaRPr lang="es-CO" sz="1600" dirty="0" smtClean="0">
              <a:latin typeface="Arial" panose="020B0604020202020204" pitchFamily="34" charset="0"/>
              <a:ea typeface="Calibri" panose="020F0502020204030204" pitchFamily="34" charset="0"/>
            </a:endParaRPr>
          </a:p>
          <a:p>
            <a:pPr marL="285750" lvl="0" indent="-285750" algn="just">
              <a:buFont typeface="Arial" panose="020B0604020202020204" pitchFamily="34" charset="0"/>
              <a:buChar char="•"/>
            </a:pPr>
            <a:r>
              <a:rPr lang="es-CO" sz="1600" dirty="0" smtClean="0">
                <a:latin typeface="Arial" panose="020B0604020202020204" pitchFamily="34" charset="0"/>
                <a:ea typeface="Calibri" panose="020F0502020204030204" pitchFamily="34" charset="0"/>
              </a:rPr>
              <a:t>Es </a:t>
            </a:r>
            <a:r>
              <a:rPr lang="es-CO" sz="1600" dirty="0">
                <a:latin typeface="Arial" panose="020B0604020202020204" pitchFamily="34" charset="0"/>
                <a:ea typeface="Calibri" panose="020F0502020204030204" pitchFamily="34" charset="0"/>
              </a:rPr>
              <a:t>necesario realizar la identificación de los aspectos e impactos ambientales a partir del análisis de las actividades de los procesos, productos y/o servicios de la entidad definiendo los controles operacionales sobre estos, en cumplimiento de la normatividad. </a:t>
            </a:r>
            <a:r>
              <a:rPr lang="es-CO" sz="1600" dirty="0">
                <a:latin typeface="Arial" panose="020B0604020202020204" pitchFamily="34" charset="0"/>
                <a:ea typeface="Calibri" panose="020F0502020204030204" pitchFamily="34" charset="0"/>
                <a:hlinkClick r:id="rId5" action="ppaction://hlinkfile"/>
              </a:rPr>
              <a:t>Oportunidad de mejora No. 3.</a:t>
            </a:r>
            <a:endParaRPr lang="es-CO" sz="1600" dirty="0">
              <a:latin typeface="Arial" panose="020B0604020202020204" pitchFamily="34" charset="0"/>
              <a:ea typeface="Calibri" panose="020F0502020204030204" pitchFamily="34" charset="0"/>
            </a:endParaRPr>
          </a:p>
          <a:p>
            <a:pPr marL="285750" lvl="0" indent="-285750" algn="just">
              <a:buFont typeface="Arial" panose="020B0604020202020204" pitchFamily="34" charset="0"/>
              <a:buChar char="•"/>
            </a:pPr>
            <a:endParaRPr lang="es-CO" sz="1600" dirty="0" smtClean="0">
              <a:latin typeface="Arial" panose="020B0604020202020204" pitchFamily="34" charset="0"/>
              <a:ea typeface="Calibri" panose="020F0502020204030204" pitchFamily="34" charset="0"/>
            </a:endParaRPr>
          </a:p>
          <a:p>
            <a:pPr marL="285750" lvl="0" indent="-285750" algn="just">
              <a:buFont typeface="Arial" panose="020B0604020202020204" pitchFamily="34" charset="0"/>
              <a:buChar char="•"/>
            </a:pPr>
            <a:r>
              <a:rPr lang="es-CO" sz="1600" dirty="0" smtClean="0">
                <a:latin typeface="Arial" panose="020B0604020202020204" pitchFamily="34" charset="0"/>
                <a:ea typeface="Calibri" panose="020F0502020204030204" pitchFamily="34" charset="0"/>
              </a:rPr>
              <a:t>Documentar </a:t>
            </a:r>
            <a:r>
              <a:rPr lang="es-CO" sz="1600" dirty="0">
                <a:latin typeface="Arial" panose="020B0604020202020204" pitchFamily="34" charset="0"/>
                <a:ea typeface="Calibri" panose="020F0502020204030204" pitchFamily="34" charset="0"/>
              </a:rPr>
              <a:t>un plan de trabajo para la ejecución de las actividades necesarias para la adopción, definición e implementación del Sistema de Lavado de Activos y financiación del terrorismo, con el fin de prevenir la materialización de este tipo de riesgos en la Entidad. </a:t>
            </a:r>
            <a:r>
              <a:rPr lang="es-CO" sz="1600" dirty="0">
                <a:latin typeface="Arial" panose="020B0604020202020204" pitchFamily="34" charset="0"/>
                <a:ea typeface="Calibri" panose="020F0502020204030204" pitchFamily="34" charset="0"/>
                <a:hlinkClick r:id="rId6" action="ppaction://hlinkfile"/>
              </a:rPr>
              <a:t>Oportunidad de mejora No.4</a:t>
            </a:r>
            <a:endParaRPr lang="es-CO" sz="1600" dirty="0">
              <a:latin typeface="Arial" panose="020B0604020202020204" pitchFamily="34" charset="0"/>
              <a:ea typeface="Calibri" panose="020F0502020204030204" pitchFamily="34" charset="0"/>
            </a:endParaRPr>
          </a:p>
          <a:p>
            <a:pPr marL="285750" indent="-285750" algn="just">
              <a:buFont typeface="Arial" panose="020B0604020202020204" pitchFamily="34" charset="0"/>
              <a:buChar char="•"/>
            </a:pPr>
            <a:endParaRPr lang="es-ES" sz="1600" dirty="0">
              <a:latin typeface="Arial" panose="020B0604020202020204" pitchFamily="34" charset="0"/>
              <a:ea typeface="Calibri" panose="020F0502020204030204" pitchFamily="34" charset="0"/>
            </a:endParaRPr>
          </a:p>
          <a:p>
            <a:pPr marL="285750" indent="-285750" algn="just">
              <a:buFont typeface="Arial" panose="020B0604020202020204" pitchFamily="34" charset="0"/>
              <a:buChar char="•"/>
            </a:pPr>
            <a:endParaRPr lang="es-ES" sz="1600" dirty="0">
              <a:latin typeface="Arial" panose="020B0604020202020204" pitchFamily="34" charset="0"/>
              <a:ea typeface="Calibri" panose="020F0502020204030204" pitchFamily="34" charset="0"/>
            </a:endParaRPr>
          </a:p>
        </p:txBody>
      </p:sp>
      <p:sp>
        <p:nvSpPr>
          <p:cNvPr id="7" name="Rectángulo: esquinas redondeadas 5">
            <a:extLst>
              <a:ext uri="{FF2B5EF4-FFF2-40B4-BE49-F238E27FC236}">
                <a16:creationId xmlns:a16="http://schemas.microsoft.com/office/drawing/2014/main" id="{4877EEE1-A6C1-164B-CAFA-53FC5EA95607}"/>
              </a:ext>
            </a:extLst>
          </p:cNvPr>
          <p:cNvSpPr/>
          <p:nvPr/>
        </p:nvSpPr>
        <p:spPr>
          <a:xfrm>
            <a:off x="475901" y="913917"/>
            <a:ext cx="11178309" cy="539592"/>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latin typeface="Arial" panose="020B0604020202020204" pitchFamily="34" charset="0"/>
                <a:ea typeface="Times New Roman" panose="02020603050405020304" pitchFamily="18" charset="0"/>
              </a:rPr>
              <a:t>2. Tipología de riesgos establecidos normativamente</a:t>
            </a:r>
            <a:endParaRPr lang="es-MX" dirty="0">
              <a:solidFill>
                <a:schemeClr val="bg1"/>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217894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7" name="Rectángulo: esquinas redondeadas 6">
            <a:extLst>
              <a:ext uri="{FF2B5EF4-FFF2-40B4-BE49-F238E27FC236}">
                <a16:creationId xmlns:a16="http://schemas.microsoft.com/office/drawing/2014/main" id="{D71205E6-2E48-C31D-D264-255DFF38C8E9}"/>
              </a:ext>
            </a:extLst>
          </p:cNvPr>
          <p:cNvSpPr/>
          <p:nvPr/>
        </p:nvSpPr>
        <p:spPr>
          <a:xfrm>
            <a:off x="2826822" y="829095"/>
            <a:ext cx="8890887" cy="619781"/>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latin typeface="Arial" panose="020B0604020202020204" pitchFamily="34" charset="0"/>
                <a:ea typeface="Times New Roman" panose="02020603050405020304" pitchFamily="18" charset="0"/>
              </a:rPr>
              <a:t>3. Efectividad de los controles establecidos</a:t>
            </a:r>
            <a:endParaRPr lang="es-MX" dirty="0">
              <a:solidFill>
                <a:schemeClr val="bg1"/>
              </a:solidFill>
              <a:latin typeface="Arial" panose="020B0604020202020204" pitchFamily="34" charset="0"/>
              <a:ea typeface="Times New Roman" panose="02020603050405020304" pitchFamily="18" charset="0"/>
            </a:endParaRPr>
          </a:p>
        </p:txBody>
      </p:sp>
      <p:sp>
        <p:nvSpPr>
          <p:cNvPr id="16" name="Rectángulo: esquinas redondeadas 15">
            <a:extLst>
              <a:ext uri="{FF2B5EF4-FFF2-40B4-BE49-F238E27FC236}">
                <a16:creationId xmlns:a16="http://schemas.microsoft.com/office/drawing/2014/main" id="{378A9ADC-709A-C4FE-40E2-CD61D5505571}"/>
              </a:ext>
            </a:extLst>
          </p:cNvPr>
          <p:cNvSpPr/>
          <p:nvPr/>
        </p:nvSpPr>
        <p:spPr>
          <a:xfrm>
            <a:off x="607767" y="1707866"/>
            <a:ext cx="10914577" cy="930845"/>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CO" sz="1400" dirty="0">
                <a:solidFill>
                  <a:schemeClr val="tx1"/>
                </a:solidFill>
                <a:effectLst/>
                <a:latin typeface="Arial" panose="020B0604020202020204" pitchFamily="34" charset="0"/>
                <a:ea typeface="Times New Roman" panose="02020603050405020304" pitchFamily="18" charset="0"/>
              </a:rPr>
              <a:t>Se observó que a 5 procesos se les ha materializado riesgos de gestión y no se realizó el reporte a la OAP ni se tomaron correctivos frente a los mismos, es necesario fortalecer controles y realizar una verificación de los riesgos en cuanto a pertinencia, así como incorporar un riesgo transversal del incumplimiento de metas.</a:t>
            </a:r>
            <a:endParaRPr lang="es-MX" sz="1400" dirty="0">
              <a:solidFill>
                <a:schemeClr val="tx1"/>
              </a:solidFill>
            </a:endParaRPr>
          </a:p>
        </p:txBody>
      </p:sp>
      <p:sp>
        <p:nvSpPr>
          <p:cNvPr id="2" name="Rectángulo 1"/>
          <p:cNvSpPr/>
          <p:nvPr/>
        </p:nvSpPr>
        <p:spPr>
          <a:xfrm>
            <a:off x="566223" y="2897701"/>
            <a:ext cx="10914577" cy="2031325"/>
          </a:xfrm>
          <a:prstGeom prst="rect">
            <a:avLst/>
          </a:prstGeom>
        </p:spPr>
        <p:txBody>
          <a:bodyPr wrap="square">
            <a:spAutoFit/>
          </a:bodyPr>
          <a:lstStyle/>
          <a:p>
            <a:pPr algn="just">
              <a:spcBef>
                <a:spcPts val="1200"/>
              </a:spcBef>
              <a:spcAft>
                <a:spcPts val="0"/>
              </a:spcAft>
            </a:pPr>
            <a:r>
              <a:rPr lang="es-CO" dirty="0" smtClean="0">
                <a:latin typeface="Arial" panose="020B0604020202020204" pitchFamily="34" charset="0"/>
              </a:rPr>
              <a:t>De la  </a:t>
            </a:r>
            <a:r>
              <a:rPr lang="es-CO" dirty="0">
                <a:latin typeface="Arial" panose="020B0604020202020204" pitchFamily="34" charset="0"/>
              </a:rPr>
              <a:t>revisión realizada a los 41 riesgos seleccionados en la muestra, cinco (5) riesgos se han materializado, de los procesos: 1. Gestión TIC, 2. Reasentamientos, 3. Urbanizaciones y Titulación, 4. Mejoramiento de Vivienda y 5. Mejoramiento de barrios, todos riesgos que se encuentran en el mapa de riesgos de gestión 2023. De acuerdo con la Política de administración del riesgo vigente para la CVP V1, los líderes de los procesos debían </a:t>
            </a:r>
            <a:r>
              <a:rPr lang="es-CO" i="1" dirty="0">
                <a:latin typeface="Arial" panose="020B0604020202020204" pitchFamily="34" charset="0"/>
              </a:rPr>
              <a:t>“Informar a la Oficina Asesora de Planeación - OAP (segunda línea de defensa) sobre los riesgos materializados en los procesos a su cargo”</a:t>
            </a:r>
            <a:r>
              <a:rPr lang="es-CO" dirty="0">
                <a:latin typeface="Arial" panose="020B0604020202020204" pitchFamily="34" charset="0"/>
              </a:rPr>
              <a:t>, sin embargo, es importante señalar que se deben fortalecer los controles para evitar su materialización.</a:t>
            </a:r>
            <a:endParaRPr lang="es-CO" sz="2000" b="1" dirty="0">
              <a:effectLst/>
              <a:latin typeface="Arial" panose="020B0604020202020204" pitchFamily="34" charset="0"/>
            </a:endParaRPr>
          </a:p>
        </p:txBody>
      </p:sp>
      <p:sp>
        <p:nvSpPr>
          <p:cNvPr id="3" name="Rectángulo 2"/>
          <p:cNvSpPr/>
          <p:nvPr/>
        </p:nvSpPr>
        <p:spPr>
          <a:xfrm>
            <a:off x="607767" y="5083154"/>
            <a:ext cx="10771433" cy="707886"/>
          </a:xfrm>
          <a:prstGeom prst="rect">
            <a:avLst/>
          </a:prstGeom>
        </p:spPr>
        <p:txBody>
          <a:bodyPr wrap="square">
            <a:spAutoFit/>
          </a:bodyPr>
          <a:lstStyle/>
          <a:p>
            <a:pPr algn="just">
              <a:spcAft>
                <a:spcPts val="0"/>
              </a:spcAft>
            </a:pPr>
            <a:r>
              <a:rPr lang="es-CO" b="1" dirty="0">
                <a:latin typeface="Arial" panose="020B0604020202020204" pitchFamily="34" charset="0"/>
                <a:ea typeface="Times New Roman" panose="02020603050405020304" pitchFamily="18" charset="0"/>
              </a:rPr>
              <a:t>Recomendación</a:t>
            </a:r>
            <a:r>
              <a:rPr lang="es-CO" dirty="0">
                <a:latin typeface="Arial" panose="020B0604020202020204" pitchFamily="34" charset="0"/>
                <a:ea typeface="Times New Roman" panose="02020603050405020304" pitchFamily="18" charset="0"/>
              </a:rPr>
              <a:t>: </a:t>
            </a:r>
            <a:r>
              <a:rPr lang="es-CO" dirty="0" smtClean="0">
                <a:latin typeface="Arial" panose="020B0604020202020204" pitchFamily="34" charset="0"/>
                <a:ea typeface="Times New Roman" panose="02020603050405020304" pitchFamily="18" charset="0"/>
              </a:rPr>
              <a:t> </a:t>
            </a:r>
            <a:r>
              <a:rPr lang="es-CO" sz="2000" dirty="0" smtClean="0">
                <a:latin typeface="Arial" panose="020B0604020202020204" pitchFamily="34" charset="0"/>
                <a:ea typeface="Times New Roman" panose="02020603050405020304" pitchFamily="18" charset="0"/>
              </a:rPr>
              <a:t>Realizar </a:t>
            </a:r>
            <a:r>
              <a:rPr lang="es-CO" sz="2000" dirty="0">
                <a:latin typeface="Arial" panose="020B0604020202020204" pitchFamily="34" charset="0"/>
                <a:ea typeface="Times New Roman" panose="02020603050405020304" pitchFamily="18" charset="0"/>
              </a:rPr>
              <a:t>el reporte de los riesgos </a:t>
            </a:r>
            <a:r>
              <a:rPr lang="es-CO" sz="2000" dirty="0" smtClean="0">
                <a:latin typeface="Arial" panose="020B0604020202020204" pitchFamily="34" charset="0"/>
                <a:ea typeface="Times New Roman" panose="02020603050405020304" pitchFamily="18" charset="0"/>
              </a:rPr>
              <a:t>materializados y evaluar la efectividad de los controles.</a:t>
            </a:r>
            <a:endParaRPr lang="es-CO" sz="2000" dirty="0">
              <a:effectLst/>
              <a:latin typeface="Arial" panose="020B0604020202020204" pitchFamily="34" charset="0"/>
              <a:ea typeface="Times New Roman" panose="02020603050405020304" pitchFamily="18" charset="0"/>
            </a:endParaRPr>
          </a:p>
        </p:txBody>
      </p:sp>
      <p:sp>
        <p:nvSpPr>
          <p:cNvPr id="12" name="Rectángulo: esquinas redondeadas 12">
            <a:extLst>
              <a:ext uri="{FF2B5EF4-FFF2-40B4-BE49-F238E27FC236}">
                <a16:creationId xmlns:a16="http://schemas.microsoft.com/office/drawing/2014/main" id="{283B9871-3ACB-D694-B039-9D8F824BEBC8}"/>
              </a:ext>
            </a:extLst>
          </p:cNvPr>
          <p:cNvSpPr/>
          <p:nvPr/>
        </p:nvSpPr>
        <p:spPr>
          <a:xfrm>
            <a:off x="412402" y="848791"/>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415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50" name="Google Shape;177;gbd18a07803_0_13">
            <a:extLst>
              <a:ext uri="{FF2B5EF4-FFF2-40B4-BE49-F238E27FC236}">
                <a16:creationId xmlns:a16="http://schemas.microsoft.com/office/drawing/2014/main" id="{9579777D-A9FE-7417-EFA4-AA7996556525}"/>
              </a:ext>
            </a:extLst>
          </p:cNvPr>
          <p:cNvSpPr/>
          <p:nvPr/>
        </p:nvSpPr>
        <p:spPr>
          <a:xfrm>
            <a:off x="4295905" y="655253"/>
            <a:ext cx="3212182" cy="386377"/>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endParaRPr lang="es-MX" sz="1467" b="1" kern="0" dirty="0">
              <a:solidFill>
                <a:srgbClr val="FFFFFF"/>
              </a:solidFill>
              <a:latin typeface="Roboto" panose="02000000000000000000" pitchFamily="2" charset="0"/>
              <a:ea typeface="Roboto" panose="02000000000000000000" pitchFamily="2" charset="0"/>
              <a:cs typeface="Arial"/>
              <a:sym typeface="Arial"/>
            </a:endParaRPr>
          </a:p>
          <a:p>
            <a:pPr algn="ctr" defTabSz="1219170">
              <a:buClr>
                <a:srgbClr val="000000"/>
              </a:buClr>
              <a:buSzPts val="1400"/>
              <a:defRPr/>
            </a:pPr>
            <a:r>
              <a:rPr lang="es-MX" sz="1467" b="1" kern="0" dirty="0">
                <a:solidFill>
                  <a:srgbClr val="FFFFFF"/>
                </a:solidFill>
                <a:latin typeface="Roboto" panose="02000000000000000000" pitchFamily="2" charset="0"/>
                <a:ea typeface="Roboto" panose="02000000000000000000" pitchFamily="2" charset="0"/>
                <a:cs typeface="Arial"/>
                <a:sym typeface="Arial"/>
              </a:rPr>
              <a:t>    RIESGOS MATERIALIZADOS</a:t>
            </a:r>
            <a:r>
              <a:rPr lang="es-MX" b="1" kern="0" dirty="0">
                <a:solidFill>
                  <a:srgbClr val="FFFFFF"/>
                </a:solidFill>
                <a:latin typeface="Roboto" panose="02000000000000000000" pitchFamily="2" charset="0"/>
                <a:ea typeface="Roboto" panose="02000000000000000000" pitchFamily="2" charset="0"/>
                <a:cs typeface="Arial"/>
                <a:sym typeface="Arial"/>
              </a:rPr>
              <a:t> </a:t>
            </a:r>
          </a:p>
          <a:p>
            <a:pPr algn="ctr" defTabSz="1219170">
              <a:buClr>
                <a:srgbClr val="000000"/>
              </a:buClr>
              <a:buSzPts val="1400"/>
              <a:defRPr/>
            </a:pPr>
            <a:endParaRPr lang="es-MX" sz="1600"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5" name="Rectángulo: esquinas redondeadas 4">
            <a:extLst>
              <a:ext uri="{FF2B5EF4-FFF2-40B4-BE49-F238E27FC236}">
                <a16:creationId xmlns:a16="http://schemas.microsoft.com/office/drawing/2014/main" id="{00715F55-739F-68B8-C8B9-0F6BB40F3290}"/>
              </a:ext>
            </a:extLst>
          </p:cNvPr>
          <p:cNvSpPr/>
          <p:nvPr/>
        </p:nvSpPr>
        <p:spPr>
          <a:xfrm>
            <a:off x="243243" y="1157765"/>
            <a:ext cx="2051548" cy="914400"/>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kern="100" dirty="0">
                <a:effectLst/>
                <a:latin typeface="Arial" panose="020B0604020202020204" pitchFamily="34" charset="0"/>
                <a:ea typeface="Calibri" panose="020F0502020204030204" pitchFamily="34" charset="0"/>
                <a:cs typeface="Arial" panose="020B0604020202020204" pitchFamily="34" charset="0"/>
              </a:rPr>
              <a:t>Oficina de Tecnologías de la Información y Comunicaciones</a:t>
            </a:r>
          </a:p>
        </p:txBody>
      </p:sp>
      <p:sp>
        <p:nvSpPr>
          <p:cNvPr id="6" name="Rectángulo: esquinas redondeadas 5">
            <a:extLst>
              <a:ext uri="{FF2B5EF4-FFF2-40B4-BE49-F238E27FC236}">
                <a16:creationId xmlns:a16="http://schemas.microsoft.com/office/drawing/2014/main" id="{4877EEE1-A6C1-164B-CAFA-53FC5EA95607}"/>
              </a:ext>
            </a:extLst>
          </p:cNvPr>
          <p:cNvSpPr/>
          <p:nvPr/>
        </p:nvSpPr>
        <p:spPr>
          <a:xfrm>
            <a:off x="2584103" y="1157765"/>
            <a:ext cx="2051548" cy="914400"/>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MX" sz="1400" kern="100" dirty="0">
                <a:latin typeface="Arial" panose="020B0604020202020204" pitchFamily="34" charset="0"/>
                <a:cs typeface="Arial" panose="020B0604020202020204" pitchFamily="34" charset="0"/>
              </a:rPr>
              <a:t>Reasentamientos Humanos</a:t>
            </a:r>
          </a:p>
        </p:txBody>
      </p:sp>
      <p:sp>
        <p:nvSpPr>
          <p:cNvPr id="7" name="Rectángulo: esquinas redondeadas 6">
            <a:extLst>
              <a:ext uri="{FF2B5EF4-FFF2-40B4-BE49-F238E27FC236}">
                <a16:creationId xmlns:a16="http://schemas.microsoft.com/office/drawing/2014/main" id="{D71205E6-2E48-C31D-D264-255DFF38C8E9}"/>
              </a:ext>
            </a:extLst>
          </p:cNvPr>
          <p:cNvSpPr/>
          <p:nvPr/>
        </p:nvSpPr>
        <p:spPr>
          <a:xfrm>
            <a:off x="4959357" y="1149533"/>
            <a:ext cx="2051548" cy="914400"/>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MX" sz="1400" kern="100" dirty="0">
                <a:latin typeface="Arial" panose="020B0604020202020204" pitchFamily="34" charset="0"/>
                <a:cs typeface="Arial" panose="020B0604020202020204" pitchFamily="34" charset="0"/>
              </a:rPr>
              <a:t>Dirección se Urbanizaciones y Titulación</a:t>
            </a:r>
          </a:p>
        </p:txBody>
      </p:sp>
      <p:sp>
        <p:nvSpPr>
          <p:cNvPr id="8" name="Rectángulo: esquinas redondeadas 7">
            <a:extLst>
              <a:ext uri="{FF2B5EF4-FFF2-40B4-BE49-F238E27FC236}">
                <a16:creationId xmlns:a16="http://schemas.microsoft.com/office/drawing/2014/main" id="{51F9A634-2B15-AC10-950E-E903365D67FA}"/>
              </a:ext>
            </a:extLst>
          </p:cNvPr>
          <p:cNvSpPr/>
          <p:nvPr/>
        </p:nvSpPr>
        <p:spPr>
          <a:xfrm>
            <a:off x="7300217" y="1149533"/>
            <a:ext cx="2051548" cy="914400"/>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MX" sz="1400" kern="100" dirty="0">
                <a:latin typeface="Arial" panose="020B0604020202020204" pitchFamily="34" charset="0"/>
                <a:cs typeface="Arial" panose="020B0604020202020204" pitchFamily="34" charset="0"/>
              </a:rPr>
              <a:t>Dirección de Mejoramiento de Vivienda</a:t>
            </a:r>
          </a:p>
        </p:txBody>
      </p:sp>
      <p:sp>
        <p:nvSpPr>
          <p:cNvPr id="13" name="Rectángulo: esquinas redondeadas 12">
            <a:extLst>
              <a:ext uri="{FF2B5EF4-FFF2-40B4-BE49-F238E27FC236}">
                <a16:creationId xmlns:a16="http://schemas.microsoft.com/office/drawing/2014/main" id="{D5B55A2C-74E6-2053-4B3B-70F35FE10547}"/>
              </a:ext>
            </a:extLst>
          </p:cNvPr>
          <p:cNvSpPr/>
          <p:nvPr/>
        </p:nvSpPr>
        <p:spPr>
          <a:xfrm>
            <a:off x="9641077" y="1128566"/>
            <a:ext cx="2051548" cy="914400"/>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MX" sz="1400" kern="100" dirty="0">
                <a:latin typeface="Arial" panose="020B0604020202020204" pitchFamily="34" charset="0"/>
                <a:cs typeface="Arial" panose="020B0604020202020204" pitchFamily="34" charset="0"/>
              </a:rPr>
              <a:t>Dirección de Mejoramiento de Barrios</a:t>
            </a:r>
          </a:p>
        </p:txBody>
      </p:sp>
      <p:sp>
        <p:nvSpPr>
          <p:cNvPr id="14" name="Rectángulo: esquinas redondeadas 13">
            <a:extLst>
              <a:ext uri="{FF2B5EF4-FFF2-40B4-BE49-F238E27FC236}">
                <a16:creationId xmlns:a16="http://schemas.microsoft.com/office/drawing/2014/main" id="{49E0F5F5-B593-B73D-11EE-AF7EC681CACF}"/>
              </a:ext>
            </a:extLst>
          </p:cNvPr>
          <p:cNvSpPr/>
          <p:nvPr/>
        </p:nvSpPr>
        <p:spPr>
          <a:xfrm>
            <a:off x="112255" y="2148722"/>
            <a:ext cx="2307680" cy="3416055"/>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tx1"/>
                </a:solidFill>
                <a:effectLst/>
                <a:latin typeface="Arial" panose="020B0604020202020204" pitchFamily="34" charset="0"/>
                <a:ea typeface="Times New Roman" panose="02020603050405020304" pitchFamily="18" charset="0"/>
              </a:rPr>
              <a:t>Riesgo del PI: Posibilidad de pérdida económica o afectación reputacional en los eventos que se presenten falla y/o falta de herramientas y/o elementos tecnológicos o indisponibilidad de estos, por factores internos o externos, que afecten el normal desarrollo de las labores diarias en la CVP.</a:t>
            </a:r>
            <a:endParaRPr lang="es-MX" sz="1400" dirty="0">
              <a:solidFill>
                <a:schemeClr val="tx1"/>
              </a:solidFill>
            </a:endParaRPr>
          </a:p>
        </p:txBody>
      </p:sp>
      <p:sp>
        <p:nvSpPr>
          <p:cNvPr id="15" name="Rectángulo: esquinas redondeadas 14">
            <a:extLst>
              <a:ext uri="{FF2B5EF4-FFF2-40B4-BE49-F238E27FC236}">
                <a16:creationId xmlns:a16="http://schemas.microsoft.com/office/drawing/2014/main" id="{BADE1ACC-C255-6E4B-F037-5A68ABBF89F3}"/>
              </a:ext>
            </a:extLst>
          </p:cNvPr>
          <p:cNvSpPr/>
          <p:nvPr/>
        </p:nvSpPr>
        <p:spPr>
          <a:xfrm>
            <a:off x="2464317" y="2148722"/>
            <a:ext cx="2307680" cy="3416055"/>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tx1"/>
                </a:solidFill>
                <a:effectLst/>
                <a:latin typeface="Arial" panose="020B0604020202020204" pitchFamily="34" charset="0"/>
                <a:ea typeface="Calibri" panose="020F0502020204030204" pitchFamily="34" charset="0"/>
              </a:rPr>
              <a:t>Riesgo del PI: Posibilidad de afectación reputacional y económica por encontrar persistencia en la situación de los beneficiarios, lo que origina la vinculación al programa de reasentamientos en periodos superiores a 3 años.</a:t>
            </a:r>
            <a:endParaRPr lang="es-CO" sz="1400" dirty="0">
              <a:solidFill>
                <a:schemeClr val="tx1"/>
              </a:solidFill>
              <a:effectLst/>
              <a:latin typeface="Arial" panose="020B0604020202020204" pitchFamily="34" charset="0"/>
              <a:ea typeface="Calibri" panose="020F0502020204030204" pitchFamily="34" charset="0"/>
            </a:endParaRPr>
          </a:p>
        </p:txBody>
      </p:sp>
      <p:sp>
        <p:nvSpPr>
          <p:cNvPr id="16" name="Rectángulo: esquinas redondeadas 15">
            <a:extLst>
              <a:ext uri="{FF2B5EF4-FFF2-40B4-BE49-F238E27FC236}">
                <a16:creationId xmlns:a16="http://schemas.microsoft.com/office/drawing/2014/main" id="{378A9ADC-709A-C4FE-40E2-CD61D5505571}"/>
              </a:ext>
            </a:extLst>
          </p:cNvPr>
          <p:cNvSpPr/>
          <p:nvPr/>
        </p:nvSpPr>
        <p:spPr>
          <a:xfrm>
            <a:off x="4831291" y="2148721"/>
            <a:ext cx="2307680" cy="4138867"/>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tx1"/>
                </a:solidFill>
                <a:latin typeface="Arial" panose="020B0604020202020204" pitchFamily="34" charset="0"/>
              </a:rPr>
              <a:t>Riesgo del PI: Posibilidad de afectación reputacional por que el proceso de transferencia no se culmine dentro de los tiempos establecidos y las metas proyectadas, debido a la insuficiencia de los documentos necesarios para dar continuidad y a la falta de corresponsabilidad de los ciudadanos en su proceso de titulación.</a:t>
            </a:r>
          </a:p>
        </p:txBody>
      </p:sp>
      <p:sp>
        <p:nvSpPr>
          <p:cNvPr id="17" name="Rectángulo: esquinas redondeadas 16">
            <a:extLst>
              <a:ext uri="{FF2B5EF4-FFF2-40B4-BE49-F238E27FC236}">
                <a16:creationId xmlns:a16="http://schemas.microsoft.com/office/drawing/2014/main" id="{0621079D-3B0C-ECC0-0DF9-2B873A1CCC2E}"/>
              </a:ext>
            </a:extLst>
          </p:cNvPr>
          <p:cNvSpPr/>
          <p:nvPr/>
        </p:nvSpPr>
        <p:spPr>
          <a:xfrm>
            <a:off x="7198265" y="2148721"/>
            <a:ext cx="2307680" cy="3032879"/>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tx1"/>
                </a:solidFill>
                <a:latin typeface="Arial" panose="020B0604020202020204" pitchFamily="34" charset="0"/>
                <a:cs typeface="Arial" panose="020B0604020202020204" pitchFamily="34" charset="0"/>
              </a:rPr>
              <a:t>Riesgo del PI: Posibilidad de afectación económica o reputacional por la pérdida de la capacidad en la ejecución del proyecto de inversión debido a la no oportunidad en la planeación por falta de cultura organizacional para la planeación.</a:t>
            </a:r>
            <a:endParaRPr lang="es-MX" dirty="0">
              <a:solidFill>
                <a:schemeClr val="tx1"/>
              </a:solidFill>
            </a:endParaRPr>
          </a:p>
        </p:txBody>
      </p:sp>
      <p:sp>
        <p:nvSpPr>
          <p:cNvPr id="18" name="Rectángulo: esquinas redondeadas 17">
            <a:extLst>
              <a:ext uri="{FF2B5EF4-FFF2-40B4-BE49-F238E27FC236}">
                <a16:creationId xmlns:a16="http://schemas.microsoft.com/office/drawing/2014/main" id="{B9BE3571-E707-B877-2166-F57BFD17434E}"/>
              </a:ext>
            </a:extLst>
          </p:cNvPr>
          <p:cNvSpPr/>
          <p:nvPr/>
        </p:nvSpPr>
        <p:spPr>
          <a:xfrm>
            <a:off x="9565239" y="2148721"/>
            <a:ext cx="2307680" cy="4051782"/>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tx1"/>
                </a:solidFill>
                <a:latin typeface="Arial" panose="020B0604020202020204" pitchFamily="34" charset="0"/>
                <a:cs typeface="Arial" panose="020B0604020202020204" pitchFamily="34" charset="0"/>
              </a:rPr>
              <a:t>Riesgo del PI: Posibilidad de afectación reputacional y económica ante el retraso o de incumplimiento de las condiciones técnicas, sociales y de SST-MA de la ejecución de los contratos por negligencia del contratista o por factores externos no mitigados debido a la indebida supervisión a los contratos</a:t>
            </a:r>
            <a:endParaRPr lang="es-MX" sz="1400" dirty="0">
              <a:latin typeface="Arial" panose="020B0604020202020204" pitchFamily="34" charset="0"/>
              <a:cs typeface="Arial" panose="020B0604020202020204" pitchFamily="34" charset="0"/>
            </a:endParaRPr>
          </a:p>
        </p:txBody>
      </p:sp>
      <p:sp>
        <p:nvSpPr>
          <p:cNvPr id="4" name="Símbolo &quot;No permitido&quot; 3">
            <a:extLst>
              <a:ext uri="{FF2B5EF4-FFF2-40B4-BE49-F238E27FC236}">
                <a16:creationId xmlns:a16="http://schemas.microsoft.com/office/drawing/2014/main" id="{22BC8406-CC53-BFCF-F96C-8F184F596F37}"/>
              </a:ext>
            </a:extLst>
          </p:cNvPr>
          <p:cNvSpPr/>
          <p:nvPr/>
        </p:nvSpPr>
        <p:spPr>
          <a:xfrm>
            <a:off x="4458788" y="715620"/>
            <a:ext cx="237711" cy="271172"/>
          </a:xfrm>
          <a:prstGeom prst="noSmoking">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ln>
                <a:solidFill>
                  <a:schemeClr val="bg1"/>
                </a:solidFill>
              </a:ln>
              <a:solidFill>
                <a:schemeClr val="bg1"/>
              </a:solidFill>
            </a:endParaRPr>
          </a:p>
        </p:txBody>
      </p:sp>
    </p:spTree>
    <p:extLst>
      <p:ext uri="{BB962C8B-B14F-4D97-AF65-F5344CB8AC3E}">
        <p14:creationId xmlns:p14="http://schemas.microsoft.com/office/powerpoint/2010/main" val="3373264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13" name="Rectángulo: esquinas redondeadas 12">
            <a:extLst>
              <a:ext uri="{FF2B5EF4-FFF2-40B4-BE49-F238E27FC236}">
                <a16:creationId xmlns:a16="http://schemas.microsoft.com/office/drawing/2014/main" id="{D5B55A2C-74E6-2053-4B3B-70F35FE10547}"/>
              </a:ext>
            </a:extLst>
          </p:cNvPr>
          <p:cNvSpPr/>
          <p:nvPr/>
        </p:nvSpPr>
        <p:spPr>
          <a:xfrm>
            <a:off x="412402" y="956627"/>
            <a:ext cx="2051548" cy="818711"/>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bg1"/>
                </a:solidFill>
                <a:latin typeface="Arial" panose="020B0604020202020204" pitchFamily="34" charset="0"/>
                <a:ea typeface="Times New Roman" panose="02020603050405020304" pitchFamily="18" charset="0"/>
              </a:rPr>
              <a:t>5. Apropiación de los riesgos del proceso</a:t>
            </a:r>
            <a:endParaRPr lang="es-MX" sz="1400" dirty="0">
              <a:solidFill>
                <a:schemeClr val="bg1"/>
              </a:solidFill>
              <a:latin typeface="Arial" panose="020B0604020202020204" pitchFamily="34" charset="0"/>
              <a:ea typeface="Times New Roman" panose="02020603050405020304" pitchFamily="18" charset="0"/>
            </a:endParaRPr>
          </a:p>
        </p:txBody>
      </p:sp>
      <p:sp>
        <p:nvSpPr>
          <p:cNvPr id="18" name="Rectángulo: esquinas redondeadas 17">
            <a:extLst>
              <a:ext uri="{FF2B5EF4-FFF2-40B4-BE49-F238E27FC236}">
                <a16:creationId xmlns:a16="http://schemas.microsoft.com/office/drawing/2014/main" id="{B9BE3571-E707-B877-2166-F57BFD17434E}"/>
              </a:ext>
            </a:extLst>
          </p:cNvPr>
          <p:cNvSpPr/>
          <p:nvPr/>
        </p:nvSpPr>
        <p:spPr>
          <a:xfrm>
            <a:off x="2880737" y="853591"/>
            <a:ext cx="8478506" cy="1024784"/>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CO" sz="1400" dirty="0">
                <a:solidFill>
                  <a:schemeClr val="tx1"/>
                </a:solidFill>
                <a:latin typeface="Arial" panose="020B0604020202020204" pitchFamily="34" charset="0"/>
                <a:cs typeface="Arial" panose="020B0604020202020204" pitchFamily="34" charset="0"/>
              </a:rPr>
              <a:t>A la encuesta realizada, participaron 222 funcionarios y contratistas obteniendo una calificación de 77/100; por </a:t>
            </a:r>
            <a:r>
              <a:rPr lang="es-CO" sz="1400">
                <a:solidFill>
                  <a:schemeClr val="tx1"/>
                </a:solidFill>
                <a:latin typeface="Arial" panose="020B0604020202020204" pitchFamily="34" charset="0"/>
                <a:cs typeface="Arial" panose="020B0604020202020204" pitchFamily="34" charset="0"/>
              </a:rPr>
              <a:t>otro lado, </a:t>
            </a:r>
            <a:r>
              <a:rPr lang="es-CO" sz="1400" dirty="0">
                <a:solidFill>
                  <a:schemeClr val="tx1"/>
                </a:solidFill>
                <a:latin typeface="Arial" panose="020B0604020202020204" pitchFamily="34" charset="0"/>
                <a:cs typeface="Arial" panose="020B0604020202020204" pitchFamily="34" charset="0"/>
              </a:rPr>
              <a:t>participaron todos los directivos con una puntuación de 78.5/100 lo que según criterios se suscribe una oportunidad de mejora. </a:t>
            </a:r>
            <a:r>
              <a:rPr lang="es-CO" sz="1400" dirty="0">
                <a:latin typeface="Arial" panose="020B0604020202020204" pitchFamily="34" charset="0"/>
                <a:cs typeface="Arial" panose="020B0604020202020204" pitchFamily="34" charset="0"/>
              </a:rPr>
              <a:t> </a:t>
            </a:r>
            <a:endParaRPr lang="es-MX" sz="14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641002" y="2107511"/>
            <a:ext cx="6121487" cy="3868367"/>
          </a:xfrm>
          <a:prstGeom prst="rect">
            <a:avLst/>
          </a:prstGeom>
        </p:spPr>
      </p:pic>
      <p:pic>
        <p:nvPicPr>
          <p:cNvPr id="116" name="Imagen 115"/>
          <p:cNvPicPr>
            <a:picLocks noChangeAspect="1"/>
          </p:cNvPicPr>
          <p:nvPr/>
        </p:nvPicPr>
        <p:blipFill>
          <a:blip r:embed="rId4"/>
          <a:stretch>
            <a:fillRect/>
          </a:stretch>
        </p:blipFill>
        <p:spPr>
          <a:xfrm>
            <a:off x="7119990" y="2107511"/>
            <a:ext cx="6335124" cy="4006672"/>
          </a:xfrm>
          <a:prstGeom prst="rect">
            <a:avLst/>
          </a:prstGeom>
        </p:spPr>
      </p:pic>
    </p:spTree>
    <p:extLst>
      <p:ext uri="{BB962C8B-B14F-4D97-AF65-F5344CB8AC3E}">
        <p14:creationId xmlns:p14="http://schemas.microsoft.com/office/powerpoint/2010/main" val="3766458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8" name="Rectángulo: esquinas redondeadas 7">
            <a:extLst>
              <a:ext uri="{FF2B5EF4-FFF2-40B4-BE49-F238E27FC236}">
                <a16:creationId xmlns:a16="http://schemas.microsoft.com/office/drawing/2014/main" id="{51F9A634-2B15-AC10-950E-E903365D67FA}"/>
              </a:ext>
            </a:extLst>
          </p:cNvPr>
          <p:cNvSpPr/>
          <p:nvPr/>
        </p:nvSpPr>
        <p:spPr>
          <a:xfrm>
            <a:off x="521259" y="991472"/>
            <a:ext cx="2051548" cy="914400"/>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bg1"/>
                </a:solidFill>
                <a:latin typeface="Arial" panose="020B0604020202020204" pitchFamily="34" charset="0"/>
                <a:ea typeface="Times New Roman" panose="02020603050405020304" pitchFamily="18" charset="0"/>
              </a:rPr>
              <a:t>5</a:t>
            </a:r>
            <a:r>
              <a:rPr lang="es-CO" sz="1400" dirty="0" smtClean="0">
                <a:solidFill>
                  <a:schemeClr val="bg1"/>
                </a:solidFill>
                <a:latin typeface="Arial" panose="020B0604020202020204" pitchFamily="34" charset="0"/>
                <a:ea typeface="Times New Roman" panose="02020603050405020304" pitchFamily="18" charset="0"/>
              </a:rPr>
              <a:t>. </a:t>
            </a:r>
            <a:r>
              <a:rPr lang="es-MX" sz="1400" dirty="0">
                <a:solidFill>
                  <a:schemeClr val="bg1"/>
                </a:solidFill>
                <a:latin typeface="Arial" panose="020B0604020202020204" pitchFamily="34" charset="0"/>
                <a:ea typeface="Times New Roman" panose="02020603050405020304" pitchFamily="18" charset="0"/>
              </a:rPr>
              <a:t>Implementación de las recomendaciones de la auditoría realizada el 2021</a:t>
            </a:r>
          </a:p>
        </p:txBody>
      </p:sp>
      <p:sp>
        <p:nvSpPr>
          <p:cNvPr id="17" name="Rectángulo: esquinas redondeadas 16">
            <a:extLst>
              <a:ext uri="{FF2B5EF4-FFF2-40B4-BE49-F238E27FC236}">
                <a16:creationId xmlns:a16="http://schemas.microsoft.com/office/drawing/2014/main" id="{0621079D-3B0C-ECC0-0DF9-2B873A1CCC2E}"/>
              </a:ext>
            </a:extLst>
          </p:cNvPr>
          <p:cNvSpPr/>
          <p:nvPr/>
        </p:nvSpPr>
        <p:spPr>
          <a:xfrm>
            <a:off x="2989594" y="920930"/>
            <a:ext cx="8478506" cy="972929"/>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CO" sz="1400" dirty="0">
                <a:solidFill>
                  <a:schemeClr val="tx1"/>
                </a:solidFill>
                <a:latin typeface="Arial" panose="020B0604020202020204" pitchFamily="34" charset="0"/>
                <a:cs typeface="Arial" panose="020B0604020202020204" pitchFamily="34" charset="0"/>
              </a:rPr>
              <a:t>De 9 recomendaciones realizadas en la auditoría de la vigencia 2021 a la Política de Riesgos de la Entidad, se implementaron 7 y existen aún 2 por implementar, es necesario actualizar los</a:t>
            </a:r>
            <a:r>
              <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mapas de riesgos de acuerdo a la caracterización de los </a:t>
            </a:r>
            <a:r>
              <a:rPr lang="es-CO" sz="14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procesos</a:t>
            </a:r>
            <a:endParaRPr lang="es-MX"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2801154284"/>
              </p:ext>
            </p:extLst>
          </p:nvPr>
        </p:nvGraphicFramePr>
        <p:xfrm>
          <a:off x="1747090" y="2146308"/>
          <a:ext cx="8959185" cy="3694660"/>
        </p:xfrm>
        <a:graphic>
          <a:graphicData uri="http://schemas.openxmlformats.org/drawingml/2006/table">
            <a:tbl>
              <a:tblPr firstRow="1" firstCol="1" bandRow="1">
                <a:tableStyleId>{F2DE63D5-997A-4646-A377-4702673A728D}</a:tableStyleId>
              </a:tblPr>
              <a:tblGrid>
                <a:gridCol w="4479115">
                  <a:extLst>
                    <a:ext uri="{9D8B030D-6E8A-4147-A177-3AD203B41FA5}">
                      <a16:colId xmlns:a16="http://schemas.microsoft.com/office/drawing/2014/main" val="1531907219"/>
                    </a:ext>
                  </a:extLst>
                </a:gridCol>
                <a:gridCol w="4480070">
                  <a:extLst>
                    <a:ext uri="{9D8B030D-6E8A-4147-A177-3AD203B41FA5}">
                      <a16:colId xmlns:a16="http://schemas.microsoft.com/office/drawing/2014/main" val="3165742668"/>
                    </a:ext>
                  </a:extLst>
                </a:gridCol>
              </a:tblGrid>
              <a:tr h="356076">
                <a:tc>
                  <a:txBody>
                    <a:bodyPr/>
                    <a:lstStyle/>
                    <a:p>
                      <a:pPr algn="ctr">
                        <a:spcAft>
                          <a:spcPts val="0"/>
                        </a:spcAft>
                      </a:pPr>
                      <a:r>
                        <a:rPr lang="es-CO" sz="1400" dirty="0">
                          <a:effectLst/>
                        </a:rPr>
                        <a:t>Recomendaciones de la auditoría</a:t>
                      </a:r>
                      <a:endParaRPr lang="es-CO" sz="24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CO" sz="1400" dirty="0">
                          <a:effectLst/>
                        </a:rPr>
                        <a:t>Gestiones realizadas por parte de las dependencias</a:t>
                      </a:r>
                      <a:endParaRPr lang="es-CO" sz="2400" dirty="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1309198389"/>
                  </a:ext>
                </a:extLst>
              </a:tr>
              <a:tr h="1736241">
                <a:tc>
                  <a:txBody>
                    <a:bodyPr/>
                    <a:lstStyle/>
                    <a:p>
                      <a:pPr algn="just">
                        <a:spcAft>
                          <a:spcPts val="0"/>
                        </a:spcAft>
                      </a:pPr>
                      <a:r>
                        <a:rPr lang="es-CO" sz="1200" b="0" dirty="0">
                          <a:effectLst/>
                        </a:rPr>
                        <a:t>Se recomienda a la Oficina Asesora de Planeación que, para la estructura de la matriz de riesgos de gestión del 2022, se actualicen los objetivos de los procesos según lo definido en las caracterizaciones y se realice un análisis de los atributos de los objetivos para asegurar que los riesgos identificados está relacionado directamente con las características del objetivo, todo siguiendo la estructura dada por la política de gestión de riesgos de la CVP y la Guía de Administración de Riesgos del DAFP.</a:t>
                      </a:r>
                      <a:endParaRPr lang="es-CO" sz="2000" b="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spcAft>
                          <a:spcPts val="0"/>
                        </a:spcAft>
                      </a:pPr>
                      <a:r>
                        <a:rPr lang="es-CO" sz="1200" dirty="0">
                          <a:effectLst/>
                        </a:rPr>
                        <a:t>NO SE IMPLEMENTÓ</a:t>
                      </a:r>
                      <a:endParaRPr lang="es-CO" sz="2000" dirty="0">
                        <a:effectLst/>
                      </a:endParaRPr>
                    </a:p>
                    <a:p>
                      <a:pPr algn="just">
                        <a:spcAft>
                          <a:spcPts val="0"/>
                        </a:spcAft>
                      </a:pPr>
                      <a:r>
                        <a:rPr lang="es-CO" sz="1200" dirty="0">
                          <a:effectLst/>
                        </a:rPr>
                        <a:t>Una vez realizada de nuevo la verificación, se observa que la debilidad continua, aún se encuentran los objetivos desactualizados </a:t>
                      </a:r>
                      <a:endParaRPr lang="es-CO" sz="2000" dirty="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143695852"/>
                  </a:ext>
                </a:extLst>
              </a:tr>
              <a:tr h="1602343">
                <a:tc>
                  <a:txBody>
                    <a:bodyPr/>
                    <a:lstStyle/>
                    <a:p>
                      <a:pPr algn="just">
                        <a:spcAft>
                          <a:spcPts val="0"/>
                        </a:spcAft>
                      </a:pPr>
                      <a:r>
                        <a:rPr lang="es-CO" sz="1200" b="0" dirty="0">
                          <a:effectLst/>
                        </a:rPr>
                        <a:t>Para dar cumplimiento a los descrito en la política debe contarse con la actualización de la caracterización de los procesos y en el mismo sentido tener en cuenta los controles que se documentan en los procedimientos, para que sean incluidos en el mapa de riesgos de gestión, lo que hará que se fortalezca los controles entorno de evitar la materialización de los riesgos.</a:t>
                      </a:r>
                      <a:endParaRPr lang="es-CO" sz="2000" b="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just">
                        <a:spcAft>
                          <a:spcPts val="0"/>
                        </a:spcAft>
                      </a:pPr>
                      <a:r>
                        <a:rPr lang="es-CO" sz="1200" dirty="0">
                          <a:effectLst/>
                        </a:rPr>
                        <a:t>NO SE IMPLEMENTÓ: Una vez realizada de nuevo la verificación, se observa que la falencia continua, aún se encuentran los objetivos desactualizados. Por otro lado, tampoco se evidencia que los controles de los procedimientos estén siendo incorporados a los controles de las matrices de riesgos.</a:t>
                      </a:r>
                      <a:endParaRPr lang="es-CO" sz="2000" dirty="0">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144096583"/>
                  </a:ext>
                </a:extLst>
              </a:tr>
            </a:tbl>
          </a:graphicData>
        </a:graphic>
      </p:graphicFrame>
    </p:spTree>
    <p:extLst>
      <p:ext uri="{BB962C8B-B14F-4D97-AF65-F5344CB8AC3E}">
        <p14:creationId xmlns:p14="http://schemas.microsoft.com/office/powerpoint/2010/main" val="139194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947151" y="2542020"/>
            <a:ext cx="8634004" cy="206210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lvl="0" algn="ctr">
              <a:buSzPts val="1800"/>
              <a:defRPr/>
            </a:pPr>
            <a:r>
              <a:rPr lang="es-ES" sz="3200" b="1" dirty="0" smtClean="0">
                <a:solidFill>
                  <a:schemeClr val="bg1">
                    <a:lumMod val="50000"/>
                  </a:schemeClr>
                </a:solidFill>
              </a:rPr>
              <a:t>7. </a:t>
            </a:r>
            <a:r>
              <a:rPr lang="es-MX"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Auditoría </a:t>
            </a:r>
            <a:r>
              <a:rPr lang="es-MX" sz="3200" b="1" dirty="0"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al P</a:t>
            </a:r>
            <a:r>
              <a:rPr lang="es-ES" sz="3200" b="1" dirty="0" err="1"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sym typeface="Roboto"/>
              </a:rPr>
              <a:t>roceso</a:t>
            </a:r>
            <a:r>
              <a:rPr lang="es-ES" sz="3200" b="1" dirty="0"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sym typeface="Roboto"/>
              </a:rPr>
              <a:t> </a:t>
            </a:r>
            <a:r>
              <a:rPr lang="es-ES"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sym typeface="Roboto"/>
              </a:rPr>
              <a:t>de nómina en cumplimiento del Decreto 1498 del 3 de agosto 2022 </a:t>
            </a:r>
            <a:r>
              <a:rPr lang="es-ES" sz="3200" b="1" dirty="0"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sym typeface="Roboto"/>
              </a:rPr>
              <a:t>e </a:t>
            </a:r>
            <a:r>
              <a:rPr lang="es-ES"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sym typeface="Roboto"/>
              </a:rPr>
              <a:t>incapacidades al corte 30 de junio de 2023</a:t>
            </a: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406389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1223816" y="2601734"/>
            <a:ext cx="7882083" cy="64633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MX" sz="3600" b="1" dirty="0">
                <a:solidFill>
                  <a:schemeClr val="bg1">
                    <a:lumMod val="50000"/>
                  </a:schemeClr>
                </a:solidFill>
              </a:rPr>
              <a:t>2.  </a:t>
            </a:r>
            <a:r>
              <a:rPr lang="es-CO" sz="3600" b="1" dirty="0">
                <a:solidFill>
                  <a:schemeClr val="bg1">
                    <a:lumMod val="50000"/>
                  </a:schemeClr>
                </a:solidFill>
              </a:rPr>
              <a:t>Aprobación del orden del día</a:t>
            </a:r>
          </a:p>
        </p:txBody>
      </p:sp>
      <p:grpSp>
        <p:nvGrpSpPr>
          <p:cNvPr id="6" name="Agrupar 1"/>
          <p:cNvGrpSpPr/>
          <p:nvPr/>
        </p:nvGrpSpPr>
        <p:grpSpPr>
          <a:xfrm>
            <a:off x="7970874" y="0"/>
            <a:ext cx="4221126" cy="6858000"/>
            <a:chOff x="4922874" y="0"/>
            <a:chExt cx="4221126" cy="6858000"/>
          </a:xfrm>
        </p:grpSpPr>
        <p:pic>
          <p:nvPicPr>
            <p:cNvPr id="7"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8"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175489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4" name="Google Shape;177;gbd18a07803_0_13">
            <a:extLst>
              <a:ext uri="{FF2B5EF4-FFF2-40B4-BE49-F238E27FC236}">
                <a16:creationId xmlns:a16="http://schemas.microsoft.com/office/drawing/2014/main" id="{75C6BDBC-D5DF-496C-CB7B-8F5D44A2865E}"/>
              </a:ext>
            </a:extLst>
          </p:cNvPr>
          <p:cNvSpPr/>
          <p:nvPr/>
        </p:nvSpPr>
        <p:spPr>
          <a:xfrm>
            <a:off x="475022" y="1101207"/>
            <a:ext cx="2159617" cy="528307"/>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600" b="1" kern="0" dirty="0">
                <a:solidFill>
                  <a:srgbClr val="FFFFFF"/>
                </a:solidFill>
                <a:latin typeface="Arial" panose="020B0604020202020204" pitchFamily="34" charset="0"/>
                <a:ea typeface="Roboto" panose="02000000000000000000" pitchFamily="2" charset="0"/>
                <a:cs typeface="Arial" panose="020B0604020202020204" pitchFamily="34" charset="0"/>
                <a:sym typeface="Arial"/>
              </a:rPr>
              <a:t>OBJETIVO</a:t>
            </a:r>
            <a:endParaRPr sz="1600" b="1" kern="0" dirty="0">
              <a:solidFill>
                <a:srgbClr val="FFFFFF"/>
              </a:solidFill>
              <a:latin typeface="Arial" panose="020B0604020202020204" pitchFamily="34" charset="0"/>
              <a:ea typeface="Roboto" panose="02000000000000000000" pitchFamily="2" charset="0"/>
              <a:cs typeface="Arial" panose="020B0604020202020204" pitchFamily="34" charset="0"/>
              <a:sym typeface="Arial"/>
            </a:endParaRPr>
          </a:p>
        </p:txBody>
      </p:sp>
      <p:sp>
        <p:nvSpPr>
          <p:cNvPr id="37" name="Google Shape;173;gbd18a07803_0_13">
            <a:extLst>
              <a:ext uri="{FF2B5EF4-FFF2-40B4-BE49-F238E27FC236}">
                <a16:creationId xmlns:a16="http://schemas.microsoft.com/office/drawing/2014/main" id="{89BE8296-662F-FFD7-70AB-3335C586ECCB}"/>
              </a:ext>
            </a:extLst>
          </p:cNvPr>
          <p:cNvSpPr/>
          <p:nvPr/>
        </p:nvSpPr>
        <p:spPr>
          <a:xfrm>
            <a:off x="443346" y="67889"/>
            <a:ext cx="11305308" cy="743297"/>
          </a:xfrm>
          <a:prstGeom prst="round1Rect">
            <a:avLst>
              <a:gd name="adj" fmla="val 16667"/>
            </a:avLst>
          </a:prstGeom>
          <a:solidFill>
            <a:schemeClr val="dk2"/>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a:solidFill>
                <a:srgbClr val="000000"/>
              </a:solidFill>
              <a:latin typeface="Arial"/>
              <a:cs typeface="Arial"/>
              <a:sym typeface="Arial"/>
            </a:endParaRPr>
          </a:p>
        </p:txBody>
      </p:sp>
      <p:sp>
        <p:nvSpPr>
          <p:cNvPr id="40" name="Google Shape;266;gbd18a07803_0_13">
            <a:extLst>
              <a:ext uri="{FF2B5EF4-FFF2-40B4-BE49-F238E27FC236}">
                <a16:creationId xmlns:a16="http://schemas.microsoft.com/office/drawing/2014/main" id="{E7480519-4B33-C549-CCE0-33AF4515756F}"/>
              </a:ext>
            </a:extLst>
          </p:cNvPr>
          <p:cNvSpPr/>
          <p:nvPr/>
        </p:nvSpPr>
        <p:spPr>
          <a:xfrm>
            <a:off x="7627464" y="2464636"/>
            <a:ext cx="409248" cy="430776"/>
          </a:xfrm>
          <a:custGeom>
            <a:avLst/>
            <a:gdLst/>
            <a:ahLst/>
            <a:cxnLst/>
            <a:rect l="l" t="t"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a:solidFill>
                <a:srgbClr val="7E7E7E"/>
              </a:solidFill>
              <a:latin typeface="Calibri"/>
              <a:ea typeface="Calibri"/>
              <a:cs typeface="Calibri"/>
              <a:sym typeface="Calibri"/>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566870" y="1151449"/>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588580" y="-67728"/>
            <a:ext cx="11234584" cy="984845"/>
          </a:xfrm>
          <a:prstGeom prst="rect">
            <a:avLst/>
          </a:prstGeom>
          <a:noFill/>
          <a:ln>
            <a:noFill/>
          </a:ln>
        </p:spPr>
        <p:txBody>
          <a:bodyPr spcFirstLastPara="1" wrap="square" lIns="121900" tIns="121900" rIns="121900" bIns="121900" anchor="t" anchorCtr="0">
            <a:spAutoFit/>
          </a:bodyPr>
          <a:lstStyle/>
          <a:p>
            <a:pPr lvl="0" algn="ctr">
              <a:buSzPts val="1800"/>
              <a:defRPr/>
            </a:pPr>
            <a:r>
              <a:rPr lang="es-MX" sz="2400" b="1" dirty="0">
                <a:solidFill>
                  <a:srgbClr val="FFFFFF"/>
                </a:solidFill>
                <a:latin typeface="Roboto"/>
                <a:ea typeface="Roboto"/>
                <a:cs typeface="Roboto"/>
                <a:sym typeface="Roboto"/>
              </a:rPr>
              <a:t>Auditoría P</a:t>
            </a:r>
            <a:r>
              <a:rPr lang="es-MX" sz="2400" b="1" dirty="0" smtClean="0">
                <a:solidFill>
                  <a:srgbClr val="FFFFFF"/>
                </a:solidFill>
                <a:latin typeface="Roboto"/>
                <a:ea typeface="Roboto"/>
                <a:cs typeface="Roboto"/>
                <a:sym typeface="Roboto"/>
              </a:rPr>
              <a:t>roceso </a:t>
            </a:r>
            <a:r>
              <a:rPr lang="es-MX" sz="2400" b="1" dirty="0">
                <a:solidFill>
                  <a:srgbClr val="FFFFFF"/>
                </a:solidFill>
                <a:latin typeface="Roboto"/>
                <a:ea typeface="Roboto"/>
                <a:cs typeface="Roboto"/>
                <a:sym typeface="Roboto"/>
              </a:rPr>
              <a:t>de nómina </a:t>
            </a:r>
            <a:r>
              <a:rPr lang="es-MX" sz="2400" b="1" dirty="0" smtClean="0">
                <a:solidFill>
                  <a:srgbClr val="FFFFFF"/>
                </a:solidFill>
                <a:latin typeface="Roboto"/>
                <a:ea typeface="Roboto"/>
                <a:cs typeface="Roboto"/>
                <a:sym typeface="Roboto"/>
              </a:rPr>
              <a:t>en </a:t>
            </a:r>
            <a:r>
              <a:rPr lang="es-MX" sz="2400" b="1" dirty="0">
                <a:solidFill>
                  <a:srgbClr val="FFFFFF"/>
                </a:solidFill>
                <a:latin typeface="Roboto"/>
                <a:ea typeface="Roboto"/>
                <a:cs typeface="Roboto"/>
                <a:sym typeface="Roboto"/>
              </a:rPr>
              <a:t>cumplimiento del Decreto 1498 del 3 de agosto 2022 </a:t>
            </a:r>
            <a:r>
              <a:rPr lang="es-MX" sz="2400" b="1" dirty="0" smtClean="0">
                <a:solidFill>
                  <a:srgbClr val="FFFFFF"/>
                </a:solidFill>
                <a:latin typeface="Roboto"/>
                <a:ea typeface="Roboto"/>
                <a:cs typeface="Roboto"/>
                <a:sym typeface="Roboto"/>
              </a:rPr>
              <a:t> e incapacidades </a:t>
            </a:r>
            <a:r>
              <a:rPr lang="es-MX" sz="2400" b="1" dirty="0">
                <a:solidFill>
                  <a:srgbClr val="FFFFFF"/>
                </a:solidFill>
                <a:latin typeface="Roboto"/>
                <a:ea typeface="Roboto"/>
                <a:cs typeface="Roboto"/>
                <a:sym typeface="Roboto"/>
              </a:rPr>
              <a:t>al corte 30 de junio de 2023</a:t>
            </a:r>
            <a:endParaRPr sz="2400" b="1" kern="0" dirty="0">
              <a:solidFill>
                <a:srgbClr val="FFFFFF"/>
              </a:solidFill>
              <a:latin typeface="Roboto"/>
              <a:ea typeface="Roboto"/>
              <a:cs typeface="Roboto"/>
              <a:sym typeface="Roboto"/>
            </a:endParaRPr>
          </a:p>
        </p:txBody>
      </p:sp>
      <p:sp>
        <p:nvSpPr>
          <p:cNvPr id="2" name="Flecha: a la derecha 1">
            <a:extLst>
              <a:ext uri="{FF2B5EF4-FFF2-40B4-BE49-F238E27FC236}">
                <a16:creationId xmlns:a16="http://schemas.microsoft.com/office/drawing/2014/main" id="{9E16B4E2-2361-AD32-2B8C-5B02573D32B9}"/>
              </a:ext>
            </a:extLst>
          </p:cNvPr>
          <p:cNvSpPr/>
          <p:nvPr/>
        </p:nvSpPr>
        <p:spPr>
          <a:xfrm>
            <a:off x="2876616" y="1153881"/>
            <a:ext cx="398491" cy="31633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defRPr/>
            </a:pPr>
            <a:endParaRPr lang="es-MX" sz="1867" kern="0">
              <a:solidFill>
                <a:srgbClr val="FFFFFF"/>
              </a:solidFill>
              <a:latin typeface="Arial"/>
              <a:sym typeface="Arial"/>
            </a:endParaRPr>
          </a:p>
        </p:txBody>
      </p:sp>
      <p:sp>
        <p:nvSpPr>
          <p:cNvPr id="3" name="Rectángulo: esquinas redondeadas 2">
            <a:extLst>
              <a:ext uri="{FF2B5EF4-FFF2-40B4-BE49-F238E27FC236}">
                <a16:creationId xmlns:a16="http://schemas.microsoft.com/office/drawing/2014/main" id="{5AAAC060-CE24-9C76-BC1A-AD7EF40D74C9}"/>
              </a:ext>
            </a:extLst>
          </p:cNvPr>
          <p:cNvSpPr/>
          <p:nvPr/>
        </p:nvSpPr>
        <p:spPr>
          <a:xfrm>
            <a:off x="3502822" y="962049"/>
            <a:ext cx="8015089" cy="1311260"/>
          </a:xfrm>
          <a:prstGeom prst="roundRect">
            <a:avLst/>
          </a:prstGeom>
          <a:solidFill>
            <a:srgbClr val="CCFF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s-MX" sz="1400" dirty="0">
                <a:solidFill>
                  <a:srgbClr val="000000"/>
                </a:solidFill>
              </a:rPr>
              <a:t>Evaluar los controles claves en el proceso de liquidación de la nómina en cumplimiento del Decreto 1498 del 3 de agosto 2022 “Por el cual se dictan normas en materia salarial para los empleados públicos de la Alcaldía Mayor de Bogotá D.C., sus entidades descentralizadas, la Personería, Contraloría, Veeduría y del Concejo Distrital y se dictan disposiciones para su reconocimiento” y la gestión de incapacidades para el periodo comprendido entre el 1 de enero al 30 de junio del 2023..</a:t>
            </a:r>
            <a:endParaRPr lang="es-MX" sz="1400" dirty="0">
              <a:solidFill>
                <a:srgbClr val="000000"/>
              </a:solidFill>
              <a:latin typeface="Arial"/>
            </a:endParaRPr>
          </a:p>
        </p:txBody>
      </p:sp>
      <p:sp>
        <p:nvSpPr>
          <p:cNvPr id="25" name="Google Shape;177;gbd18a07803_0_13">
            <a:extLst>
              <a:ext uri="{FF2B5EF4-FFF2-40B4-BE49-F238E27FC236}">
                <a16:creationId xmlns:a16="http://schemas.microsoft.com/office/drawing/2014/main" id="{F722044B-DF59-C2AE-822E-9E6CBD4E91C2}"/>
              </a:ext>
            </a:extLst>
          </p:cNvPr>
          <p:cNvSpPr/>
          <p:nvPr/>
        </p:nvSpPr>
        <p:spPr>
          <a:xfrm>
            <a:off x="443346" y="2473524"/>
            <a:ext cx="2159617" cy="569468"/>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b="1" kern="0" dirty="0">
                <a:solidFill>
                  <a:srgbClr val="FFFFFF"/>
                </a:solidFill>
                <a:latin typeface="Roboto" panose="02000000000000000000" pitchFamily="2" charset="0"/>
                <a:ea typeface="Roboto" panose="02000000000000000000" pitchFamily="2" charset="0"/>
                <a:cs typeface="Arial"/>
                <a:sym typeface="Arial"/>
              </a:rPr>
              <a:t>     </a:t>
            </a:r>
            <a:r>
              <a:rPr lang="es-MX" sz="1600" b="1" kern="0" dirty="0">
                <a:solidFill>
                  <a:srgbClr val="FFFFFF"/>
                </a:solidFill>
                <a:latin typeface="Arial" panose="020B0604020202020204" pitchFamily="34" charset="0"/>
                <a:ea typeface="Roboto" panose="02000000000000000000" pitchFamily="2" charset="0"/>
                <a:cs typeface="Arial" panose="020B0604020202020204" pitchFamily="34" charset="0"/>
                <a:sym typeface="Arial"/>
              </a:rPr>
              <a:t>ALCANCE</a:t>
            </a:r>
            <a:endParaRPr sz="1600" b="1" kern="0" dirty="0">
              <a:solidFill>
                <a:srgbClr val="FFFFFF"/>
              </a:solidFill>
              <a:latin typeface="Arial" panose="020B0604020202020204" pitchFamily="34" charset="0"/>
              <a:ea typeface="Roboto" panose="02000000000000000000" pitchFamily="2" charset="0"/>
              <a:cs typeface="Arial" panose="020B0604020202020204" pitchFamily="34" charset="0"/>
              <a:sym typeface="Arial"/>
            </a:endParaRPr>
          </a:p>
        </p:txBody>
      </p:sp>
      <p:sp>
        <p:nvSpPr>
          <p:cNvPr id="9" name="Forma libre: forma 8">
            <a:extLst>
              <a:ext uri="{FF2B5EF4-FFF2-40B4-BE49-F238E27FC236}">
                <a16:creationId xmlns:a16="http://schemas.microsoft.com/office/drawing/2014/main" id="{F0AE3F6B-AF41-11ED-FCBD-E6861697E6DF}"/>
              </a:ext>
            </a:extLst>
          </p:cNvPr>
          <p:cNvSpPr/>
          <p:nvPr/>
        </p:nvSpPr>
        <p:spPr>
          <a:xfrm>
            <a:off x="546703" y="2314632"/>
            <a:ext cx="83755" cy="34059"/>
          </a:xfrm>
          <a:custGeom>
            <a:avLst/>
            <a:gdLst>
              <a:gd name="connsiteX0" fmla="*/ 0 w 67965"/>
              <a:gd name="connsiteY0" fmla="*/ 0 h 25544"/>
              <a:gd name="connsiteX1" fmla="*/ 67965 w 67965"/>
              <a:gd name="connsiteY1" fmla="*/ 0 h 25544"/>
              <a:gd name="connsiteX2" fmla="*/ 67965 w 67965"/>
              <a:gd name="connsiteY2" fmla="*/ 25544 h 25544"/>
              <a:gd name="connsiteX3" fmla="*/ 0 w 67965"/>
              <a:gd name="connsiteY3" fmla="*/ 25544 h 25544"/>
            </a:gdLst>
            <a:ahLst/>
            <a:cxnLst>
              <a:cxn ang="0">
                <a:pos x="connsiteX0" y="connsiteY0"/>
              </a:cxn>
              <a:cxn ang="0">
                <a:pos x="connsiteX1" y="connsiteY1"/>
              </a:cxn>
              <a:cxn ang="0">
                <a:pos x="connsiteX2" y="connsiteY2"/>
              </a:cxn>
              <a:cxn ang="0">
                <a:pos x="connsiteX3" y="connsiteY3"/>
              </a:cxn>
            </a:cxnLst>
            <a:rect l="l" t="t" r="r" b="b"/>
            <a:pathLst>
              <a:path w="67965" h="25544">
                <a:moveTo>
                  <a:pt x="0" y="0"/>
                </a:moveTo>
                <a:lnTo>
                  <a:pt x="67965" y="0"/>
                </a:lnTo>
                <a:lnTo>
                  <a:pt x="67965" y="25544"/>
                </a:lnTo>
                <a:lnTo>
                  <a:pt x="0" y="25544"/>
                </a:lnTo>
                <a:close/>
              </a:path>
            </a:pathLst>
          </a:custGeom>
          <a:solidFill>
            <a:schemeClr val="bg1"/>
          </a:solidFill>
          <a:ln w="4167" cap="flat">
            <a:noFill/>
            <a:prstDash val="solid"/>
            <a:miter/>
          </a:ln>
        </p:spPr>
        <p:txBody>
          <a:bodyPr rtlCol="0" anchor="ctr"/>
          <a:lstStyle/>
          <a:p>
            <a:pPr defTabSz="1219170">
              <a:buClr>
                <a:srgbClr val="000000"/>
              </a:buClr>
              <a:defRPr/>
            </a:pPr>
            <a:endParaRPr lang="es-MX" sz="1867" kern="0">
              <a:solidFill>
                <a:srgbClr val="000000"/>
              </a:solidFill>
              <a:latin typeface="Arial"/>
              <a:cs typeface="Arial"/>
              <a:sym typeface="Arial"/>
            </a:endParaRPr>
          </a:p>
        </p:txBody>
      </p:sp>
      <p:sp>
        <p:nvSpPr>
          <p:cNvPr id="10" name="Forma libre: forma 9">
            <a:extLst>
              <a:ext uri="{FF2B5EF4-FFF2-40B4-BE49-F238E27FC236}">
                <a16:creationId xmlns:a16="http://schemas.microsoft.com/office/drawing/2014/main" id="{660DE541-45AD-F5EA-7832-E8964903348A}"/>
              </a:ext>
            </a:extLst>
          </p:cNvPr>
          <p:cNvSpPr/>
          <p:nvPr/>
        </p:nvSpPr>
        <p:spPr>
          <a:xfrm>
            <a:off x="716999" y="2634177"/>
            <a:ext cx="122426" cy="261235"/>
          </a:xfrm>
          <a:custGeom>
            <a:avLst/>
            <a:gdLst>
              <a:gd name="connsiteX0" fmla="*/ 0 w 110615"/>
              <a:gd name="connsiteY0" fmla="*/ 0 h 238337"/>
              <a:gd name="connsiteX1" fmla="*/ 0 w 110615"/>
              <a:gd name="connsiteY1" fmla="*/ 25544 h 238337"/>
              <a:gd name="connsiteX2" fmla="*/ 85071 w 110615"/>
              <a:gd name="connsiteY2" fmla="*/ 25544 h 238337"/>
              <a:gd name="connsiteX3" fmla="*/ 85071 w 110615"/>
              <a:gd name="connsiteY3" fmla="*/ 238338 h 238337"/>
              <a:gd name="connsiteX4" fmla="*/ 110616 w 110615"/>
              <a:gd name="connsiteY4" fmla="*/ 238338 h 238337"/>
              <a:gd name="connsiteX5" fmla="*/ 110616 w 110615"/>
              <a:gd name="connsiteY5" fmla="*/ 0 h 238337"/>
              <a:gd name="connsiteX6" fmla="*/ 0 w 110615"/>
              <a:gd name="connsiteY6" fmla="*/ 0 h 23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5" h="238337">
                <a:moveTo>
                  <a:pt x="0" y="0"/>
                </a:moveTo>
                <a:lnTo>
                  <a:pt x="0" y="25544"/>
                </a:lnTo>
                <a:lnTo>
                  <a:pt x="85071" y="25544"/>
                </a:lnTo>
                <a:lnTo>
                  <a:pt x="85071" y="238338"/>
                </a:lnTo>
                <a:lnTo>
                  <a:pt x="110616" y="238338"/>
                </a:lnTo>
                <a:lnTo>
                  <a:pt x="110616" y="0"/>
                </a:lnTo>
                <a:lnTo>
                  <a:pt x="0" y="0"/>
                </a:lnTo>
                <a:close/>
              </a:path>
            </a:pathLst>
          </a:custGeom>
          <a:solidFill>
            <a:schemeClr val="bg1"/>
          </a:solidFill>
          <a:ln w="4167" cap="flat">
            <a:noFill/>
            <a:prstDash val="solid"/>
            <a:miter/>
          </a:ln>
        </p:spPr>
        <p:txBody>
          <a:bodyPr rtlCol="0" anchor="ctr"/>
          <a:lstStyle/>
          <a:p>
            <a:pPr defTabSz="1219170">
              <a:buClr>
                <a:srgbClr val="000000"/>
              </a:buClr>
              <a:defRPr/>
            </a:pPr>
            <a:endParaRPr lang="es-MX" sz="1867" kern="0">
              <a:solidFill>
                <a:srgbClr val="000000"/>
              </a:solidFill>
              <a:latin typeface="Arial"/>
              <a:cs typeface="Arial"/>
              <a:sym typeface="Arial"/>
            </a:endParaRPr>
          </a:p>
        </p:txBody>
      </p:sp>
      <p:sp>
        <p:nvSpPr>
          <p:cNvPr id="11" name="Forma libre: forma 10">
            <a:extLst>
              <a:ext uri="{FF2B5EF4-FFF2-40B4-BE49-F238E27FC236}">
                <a16:creationId xmlns:a16="http://schemas.microsoft.com/office/drawing/2014/main" id="{90C9F223-2AED-6465-6420-999A45C883AA}"/>
              </a:ext>
            </a:extLst>
          </p:cNvPr>
          <p:cNvSpPr/>
          <p:nvPr/>
        </p:nvSpPr>
        <p:spPr>
          <a:xfrm>
            <a:off x="534385" y="2698039"/>
            <a:ext cx="610079" cy="317777"/>
          </a:xfrm>
          <a:custGeom>
            <a:avLst/>
            <a:gdLst>
              <a:gd name="connsiteX0" fmla="*/ 110773 w 110773"/>
              <a:gd name="connsiteY0" fmla="*/ 212789 h 238333"/>
              <a:gd name="connsiteX1" fmla="*/ 25544 w 110773"/>
              <a:gd name="connsiteY1" fmla="*/ 212789 h 238333"/>
              <a:gd name="connsiteX2" fmla="*/ 25544 w 110773"/>
              <a:gd name="connsiteY2" fmla="*/ 0 h 238333"/>
              <a:gd name="connsiteX3" fmla="*/ 0 w 110773"/>
              <a:gd name="connsiteY3" fmla="*/ 0 h 238333"/>
              <a:gd name="connsiteX4" fmla="*/ 0 w 110773"/>
              <a:gd name="connsiteY4" fmla="*/ 238333 h 238333"/>
              <a:gd name="connsiteX5" fmla="*/ 110773 w 110773"/>
              <a:gd name="connsiteY5" fmla="*/ 238333 h 238333"/>
              <a:gd name="connsiteX6" fmla="*/ 110773 w 110773"/>
              <a:gd name="connsiteY6" fmla="*/ 212789 h 23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773" h="238333">
                <a:moveTo>
                  <a:pt x="110773" y="212789"/>
                </a:moveTo>
                <a:lnTo>
                  <a:pt x="25544" y="212789"/>
                </a:lnTo>
                <a:lnTo>
                  <a:pt x="25544" y="0"/>
                </a:lnTo>
                <a:lnTo>
                  <a:pt x="0" y="0"/>
                </a:lnTo>
                <a:lnTo>
                  <a:pt x="0" y="238333"/>
                </a:lnTo>
                <a:lnTo>
                  <a:pt x="110773" y="238333"/>
                </a:lnTo>
                <a:lnTo>
                  <a:pt x="110773" y="212789"/>
                </a:lnTo>
                <a:close/>
              </a:path>
            </a:pathLst>
          </a:custGeom>
          <a:solidFill>
            <a:schemeClr val="bg1"/>
          </a:solidFill>
          <a:ln w="4167" cap="flat">
            <a:noFill/>
            <a:prstDash val="solid"/>
            <a:miter/>
          </a:ln>
        </p:spPr>
        <p:txBody>
          <a:bodyPr rtlCol="0" anchor="ctr"/>
          <a:lstStyle/>
          <a:p>
            <a:pPr defTabSz="1219170">
              <a:buClr>
                <a:srgbClr val="000000"/>
              </a:buClr>
              <a:defRPr/>
            </a:pPr>
            <a:endParaRPr lang="es-MX" sz="1867" kern="0" dirty="0">
              <a:solidFill>
                <a:srgbClr val="000000"/>
              </a:solidFill>
              <a:latin typeface="Arial"/>
              <a:cs typeface="Arial"/>
              <a:sym typeface="Arial"/>
            </a:endParaRPr>
          </a:p>
        </p:txBody>
      </p:sp>
      <p:sp>
        <p:nvSpPr>
          <p:cNvPr id="32" name="Rectángulo: esquinas redondeadas 31">
            <a:extLst>
              <a:ext uri="{FF2B5EF4-FFF2-40B4-BE49-F238E27FC236}">
                <a16:creationId xmlns:a16="http://schemas.microsoft.com/office/drawing/2014/main" id="{08232875-AEEC-65BF-27F1-31C062AEF164}"/>
              </a:ext>
            </a:extLst>
          </p:cNvPr>
          <p:cNvSpPr/>
          <p:nvPr/>
        </p:nvSpPr>
        <p:spPr>
          <a:xfrm>
            <a:off x="3502821" y="2513101"/>
            <a:ext cx="8015089" cy="777004"/>
          </a:xfrm>
          <a:prstGeom prst="roundRect">
            <a:avLst/>
          </a:prstGeom>
          <a:solidFill>
            <a:srgbClr val="CCFF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s-MX" sz="1400" dirty="0">
                <a:solidFill>
                  <a:srgbClr val="000000"/>
                </a:solidFill>
              </a:rPr>
              <a:t>Cubre las liquidaciones de nómina y prestaciones sociales, verificación del cumplimiento de los procedimientos, cumplimiento del Decreto 1498 del 3 de agosto 2022 y seguimiento a gestión de incapacidades y cumplimiento de procedimientos.</a:t>
            </a:r>
          </a:p>
        </p:txBody>
      </p:sp>
      <p:sp>
        <p:nvSpPr>
          <p:cNvPr id="33" name="Flecha: a la derecha 32">
            <a:extLst>
              <a:ext uri="{FF2B5EF4-FFF2-40B4-BE49-F238E27FC236}">
                <a16:creationId xmlns:a16="http://schemas.microsoft.com/office/drawing/2014/main" id="{24D7CC58-05CC-CA79-B63F-9CFE5A23B141}"/>
              </a:ext>
            </a:extLst>
          </p:cNvPr>
          <p:cNvSpPr/>
          <p:nvPr/>
        </p:nvSpPr>
        <p:spPr>
          <a:xfrm>
            <a:off x="2853646" y="2634177"/>
            <a:ext cx="398491" cy="35910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defRPr/>
            </a:pPr>
            <a:endParaRPr lang="es-MX" sz="1867" kern="0">
              <a:solidFill>
                <a:srgbClr val="FFFFFF"/>
              </a:solidFill>
              <a:latin typeface="Arial"/>
              <a:sym typeface="Arial"/>
            </a:endParaRPr>
          </a:p>
        </p:txBody>
      </p:sp>
      <p:sp>
        <p:nvSpPr>
          <p:cNvPr id="6" name="Rectángulo 5"/>
          <p:cNvSpPr/>
          <p:nvPr/>
        </p:nvSpPr>
        <p:spPr>
          <a:xfrm>
            <a:off x="1998735" y="4206957"/>
            <a:ext cx="1763537"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MX" sz="1600" b="1" dirty="0">
                <a:solidFill>
                  <a:schemeClr val="accent4">
                    <a:lumMod val="75000"/>
                  </a:schemeClr>
                </a:solidFill>
                <a:latin typeface="Arial" panose="020B0604020202020204" pitchFamily="34" charset="0"/>
                <a:cs typeface="Arial" panose="020B0604020202020204" pitchFamily="34" charset="0"/>
              </a:rPr>
              <a:t>Gastos de </a:t>
            </a:r>
            <a:r>
              <a:rPr lang="es-MX" sz="1600" b="1" dirty="0" smtClean="0">
                <a:solidFill>
                  <a:schemeClr val="accent4">
                    <a:lumMod val="75000"/>
                  </a:schemeClr>
                </a:solidFill>
                <a:latin typeface="Arial" panose="020B0604020202020204" pitchFamily="34" charset="0"/>
                <a:cs typeface="Arial" panose="020B0604020202020204" pitchFamily="34" charset="0"/>
              </a:rPr>
              <a:t>representación</a:t>
            </a:r>
          </a:p>
          <a:p>
            <a:pPr algn="ctr"/>
            <a:endParaRPr lang="es-CO" sz="1600" dirty="0"/>
          </a:p>
        </p:txBody>
      </p:sp>
      <p:sp>
        <p:nvSpPr>
          <p:cNvPr id="7" name="Rectángulo 6"/>
          <p:cNvSpPr/>
          <p:nvPr/>
        </p:nvSpPr>
        <p:spPr>
          <a:xfrm>
            <a:off x="4289445" y="4206957"/>
            <a:ext cx="1399379"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MX" sz="1600" b="1" dirty="0">
                <a:solidFill>
                  <a:schemeClr val="accent4">
                    <a:lumMod val="75000"/>
                  </a:schemeClr>
                </a:solidFill>
                <a:latin typeface="Arial" panose="020B0604020202020204" pitchFamily="34" charset="0"/>
                <a:cs typeface="Arial" panose="020B0604020202020204" pitchFamily="34" charset="0"/>
              </a:rPr>
              <a:t>Prima </a:t>
            </a:r>
            <a:r>
              <a:rPr lang="es-MX" sz="1600" b="1" dirty="0" smtClean="0">
                <a:solidFill>
                  <a:schemeClr val="accent4">
                    <a:lumMod val="75000"/>
                  </a:schemeClr>
                </a:solidFill>
                <a:latin typeface="Arial" panose="020B0604020202020204" pitchFamily="34" charset="0"/>
                <a:cs typeface="Arial" panose="020B0604020202020204" pitchFamily="34" charset="0"/>
              </a:rPr>
              <a:t>Técnica</a:t>
            </a:r>
          </a:p>
          <a:p>
            <a:pPr algn="ctr"/>
            <a:r>
              <a:rPr lang="es-MX" sz="1600" b="1" dirty="0" smtClean="0">
                <a:solidFill>
                  <a:schemeClr val="accent4">
                    <a:lumMod val="75000"/>
                  </a:schemeClr>
                </a:solidFill>
                <a:latin typeface="Arial" panose="020B0604020202020204" pitchFamily="34" charset="0"/>
                <a:cs typeface="Arial" panose="020B0604020202020204" pitchFamily="34" charset="0"/>
              </a:rPr>
              <a:t> </a:t>
            </a:r>
            <a:endParaRPr lang="es-MX" sz="1600" b="1" dirty="0">
              <a:solidFill>
                <a:schemeClr val="accent4">
                  <a:lumMod val="75000"/>
                </a:schemeClr>
              </a:solidFill>
              <a:latin typeface="Arial" panose="020B0604020202020204" pitchFamily="34" charset="0"/>
              <a:cs typeface="Arial" panose="020B0604020202020204" pitchFamily="34" charset="0"/>
            </a:endParaRPr>
          </a:p>
        </p:txBody>
      </p:sp>
      <p:sp>
        <p:nvSpPr>
          <p:cNvPr id="8" name="Rectángulo 7"/>
          <p:cNvSpPr/>
          <p:nvPr/>
        </p:nvSpPr>
        <p:spPr>
          <a:xfrm>
            <a:off x="6215997" y="4206957"/>
            <a:ext cx="1820715"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MX" sz="1600" b="1" dirty="0">
                <a:solidFill>
                  <a:schemeClr val="accent4">
                    <a:lumMod val="75000"/>
                  </a:schemeClr>
                </a:solidFill>
                <a:latin typeface="Arial" panose="020B0604020202020204" pitchFamily="34" charset="0"/>
                <a:cs typeface="Arial" panose="020B0604020202020204" pitchFamily="34" charset="0"/>
              </a:rPr>
              <a:t>Bonificación por servicios prestados </a:t>
            </a:r>
          </a:p>
        </p:txBody>
      </p:sp>
      <p:sp>
        <p:nvSpPr>
          <p:cNvPr id="13" name="Rectángulo 12"/>
          <p:cNvSpPr/>
          <p:nvPr/>
        </p:nvSpPr>
        <p:spPr>
          <a:xfrm>
            <a:off x="8746132" y="4232745"/>
            <a:ext cx="1422435"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MX" sz="1600" b="1" dirty="0">
                <a:solidFill>
                  <a:schemeClr val="accent4">
                    <a:lumMod val="75000"/>
                  </a:schemeClr>
                </a:solidFill>
                <a:latin typeface="Arial" panose="020B0604020202020204" pitchFamily="34" charset="0"/>
                <a:cs typeface="Arial" panose="020B0604020202020204" pitchFamily="34" charset="0"/>
              </a:rPr>
              <a:t>Prima secretarial </a:t>
            </a:r>
            <a:endParaRPr lang="es-MX" sz="1600" b="1" dirty="0" smtClean="0">
              <a:solidFill>
                <a:schemeClr val="accent4">
                  <a:lumMod val="75000"/>
                </a:schemeClr>
              </a:solidFill>
              <a:latin typeface="Arial" panose="020B0604020202020204" pitchFamily="34" charset="0"/>
              <a:cs typeface="Arial" panose="020B0604020202020204" pitchFamily="34" charset="0"/>
            </a:endParaRPr>
          </a:p>
          <a:p>
            <a:pPr algn="ctr"/>
            <a:endParaRPr lang="es-MX" sz="1600" b="1" dirty="0">
              <a:solidFill>
                <a:schemeClr val="accent4">
                  <a:lumMod val="75000"/>
                </a:schemeClr>
              </a:solidFill>
              <a:latin typeface="Arial" panose="020B0604020202020204" pitchFamily="34" charset="0"/>
              <a:cs typeface="Arial" panose="020B0604020202020204" pitchFamily="34" charset="0"/>
            </a:endParaRPr>
          </a:p>
        </p:txBody>
      </p:sp>
      <p:sp>
        <p:nvSpPr>
          <p:cNvPr id="14" name="Rectángulo 13"/>
          <p:cNvSpPr/>
          <p:nvPr/>
        </p:nvSpPr>
        <p:spPr>
          <a:xfrm>
            <a:off x="4242945" y="5325649"/>
            <a:ext cx="3267420" cy="58477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MX" sz="1600" b="1" dirty="0">
                <a:solidFill>
                  <a:schemeClr val="accent4">
                    <a:lumMod val="75000"/>
                  </a:schemeClr>
                </a:solidFill>
                <a:latin typeface="Arial" panose="020B0604020202020204" pitchFamily="34" charset="0"/>
                <a:cs typeface="Arial" panose="020B0604020202020204" pitchFamily="34" charset="0"/>
              </a:rPr>
              <a:t>Reconocimiento por </a:t>
            </a:r>
            <a:r>
              <a:rPr lang="es-MX" sz="1600" b="1" dirty="0" smtClean="0">
                <a:solidFill>
                  <a:schemeClr val="accent4">
                    <a:lumMod val="75000"/>
                  </a:schemeClr>
                </a:solidFill>
                <a:latin typeface="Arial" panose="020B0604020202020204" pitchFamily="34" charset="0"/>
                <a:cs typeface="Arial" panose="020B0604020202020204" pitchFamily="34" charset="0"/>
              </a:rPr>
              <a:t>permanencia</a:t>
            </a:r>
          </a:p>
        </p:txBody>
      </p:sp>
      <p:sp>
        <p:nvSpPr>
          <p:cNvPr id="35" name="Google Shape;177;gbd18a07803_0_13">
            <a:extLst>
              <a:ext uri="{FF2B5EF4-FFF2-40B4-BE49-F238E27FC236}">
                <a16:creationId xmlns:a16="http://schemas.microsoft.com/office/drawing/2014/main" id="{9579777D-A9FE-7417-EFA4-AA7996556525}"/>
              </a:ext>
            </a:extLst>
          </p:cNvPr>
          <p:cNvSpPr/>
          <p:nvPr/>
        </p:nvSpPr>
        <p:spPr>
          <a:xfrm>
            <a:off x="394569" y="3347954"/>
            <a:ext cx="3212182" cy="521339"/>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p>
          <a:p>
            <a:pPr algn="ctr" defTabSz="1219170">
              <a:buClr>
                <a:srgbClr val="000000"/>
              </a:buClr>
              <a:buSzPts val="1400"/>
              <a:defRPr/>
            </a:pPr>
            <a:r>
              <a:rPr lang="es-MX" sz="1467" b="1" kern="0" dirty="0">
                <a:solidFill>
                  <a:srgbClr val="FFFFFF"/>
                </a:solidFill>
                <a:latin typeface="Roboto" panose="02000000000000000000" pitchFamily="2" charset="0"/>
                <a:ea typeface="Roboto" panose="02000000000000000000" pitchFamily="2" charset="0"/>
                <a:cs typeface="Arial"/>
                <a:sym typeface="Arial"/>
              </a:rPr>
              <a:t>    </a:t>
            </a:r>
            <a:r>
              <a:rPr lang="es-MX" b="1" kern="0" dirty="0">
                <a:solidFill>
                  <a:srgbClr val="FFFFFF"/>
                </a:solidFill>
                <a:latin typeface="Roboto" panose="02000000000000000000" pitchFamily="2" charset="0"/>
                <a:ea typeface="Roboto" panose="02000000000000000000" pitchFamily="2" charset="0"/>
                <a:cs typeface="Arial"/>
                <a:sym typeface="Arial"/>
              </a:rPr>
              <a:t>PRUEBAS EJECUTADAS </a:t>
            </a:r>
          </a:p>
          <a:p>
            <a:pPr algn="ctr" defTabSz="1219170">
              <a:buClr>
                <a:srgbClr val="000000"/>
              </a:buClr>
              <a:buSzPts val="1400"/>
              <a:defRPr/>
            </a:pPr>
            <a:endParaRPr lang="es-MX" sz="1600"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15" name="Rectángulo 14"/>
          <p:cNvSpPr/>
          <p:nvPr/>
        </p:nvSpPr>
        <p:spPr>
          <a:xfrm>
            <a:off x="1998734" y="5327143"/>
            <a:ext cx="1763537" cy="58477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MX" sz="1600" b="1" dirty="0">
                <a:solidFill>
                  <a:schemeClr val="accent4">
                    <a:lumMod val="75000"/>
                  </a:schemeClr>
                </a:solidFill>
                <a:latin typeface="Arial" panose="020B0604020202020204" pitchFamily="34" charset="0"/>
                <a:cs typeface="Arial" panose="020B0604020202020204" pitchFamily="34" charset="0"/>
              </a:rPr>
              <a:t>Prima semestral </a:t>
            </a:r>
            <a:endParaRPr lang="es-MX" sz="1600" b="1" dirty="0" smtClean="0">
              <a:solidFill>
                <a:schemeClr val="accent4">
                  <a:lumMod val="75000"/>
                </a:schemeClr>
              </a:solidFill>
              <a:latin typeface="Arial" panose="020B0604020202020204" pitchFamily="34" charset="0"/>
              <a:cs typeface="Arial" panose="020B0604020202020204" pitchFamily="34" charset="0"/>
            </a:endParaRPr>
          </a:p>
          <a:p>
            <a:pPr algn="ctr"/>
            <a:endParaRPr lang="es-MX" sz="1600" b="1" dirty="0">
              <a:solidFill>
                <a:schemeClr val="accent4">
                  <a:lumMod val="75000"/>
                </a:schemeClr>
              </a:solidFill>
              <a:latin typeface="Arial" panose="020B0604020202020204" pitchFamily="34" charset="0"/>
              <a:cs typeface="Arial" panose="020B0604020202020204" pitchFamily="34" charset="0"/>
            </a:endParaRPr>
          </a:p>
        </p:txBody>
      </p:sp>
      <p:sp>
        <p:nvSpPr>
          <p:cNvPr id="16" name="Rectángulo 15"/>
          <p:cNvSpPr/>
          <p:nvPr/>
        </p:nvSpPr>
        <p:spPr>
          <a:xfrm>
            <a:off x="7889968" y="5319756"/>
            <a:ext cx="2104932" cy="33855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MX" sz="1600" b="1" dirty="0">
                <a:solidFill>
                  <a:schemeClr val="accent4">
                    <a:lumMod val="75000"/>
                  </a:schemeClr>
                </a:solidFill>
                <a:latin typeface="Arial" panose="020B0604020202020204" pitchFamily="34" charset="0"/>
                <a:cs typeface="Arial" panose="020B0604020202020204" pitchFamily="34" charset="0"/>
              </a:rPr>
              <a:t>Incapacidades  </a:t>
            </a:r>
          </a:p>
        </p:txBody>
      </p:sp>
    </p:spTree>
    <p:extLst>
      <p:ext uri="{BB962C8B-B14F-4D97-AF65-F5344CB8AC3E}">
        <p14:creationId xmlns:p14="http://schemas.microsoft.com/office/powerpoint/2010/main" val="4001903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22" name="Rectángulo: esquinas redondeadas 4">
            <a:extLst>
              <a:ext uri="{FF2B5EF4-FFF2-40B4-BE49-F238E27FC236}">
                <a16:creationId xmlns:a16="http://schemas.microsoft.com/office/drawing/2014/main" id="{00715F55-739F-68B8-C8B9-0F6BB40F3290}"/>
              </a:ext>
            </a:extLst>
          </p:cNvPr>
          <p:cNvSpPr/>
          <p:nvPr/>
        </p:nvSpPr>
        <p:spPr>
          <a:xfrm>
            <a:off x="2794000" y="853591"/>
            <a:ext cx="8923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kern="0" dirty="0" smtClean="0">
                <a:solidFill>
                  <a:schemeClr val="bg1"/>
                </a:solidFill>
                <a:latin typeface="Arial" panose="020B0604020202020204" pitchFamily="34" charset="0"/>
                <a:sym typeface="Arial"/>
              </a:rPr>
              <a:t>Gastos de Representación</a:t>
            </a:r>
            <a:endParaRPr lang="es-MX" kern="0" dirty="0">
              <a:solidFill>
                <a:schemeClr val="bg1"/>
              </a:solidFill>
              <a:latin typeface="Arial"/>
              <a:sym typeface="Arial"/>
            </a:endParaRPr>
          </a:p>
        </p:txBody>
      </p:sp>
      <p:sp>
        <p:nvSpPr>
          <p:cNvPr id="25" name="Rectángulo: esquinas redondeadas 12">
            <a:extLst>
              <a:ext uri="{FF2B5EF4-FFF2-40B4-BE49-F238E27FC236}">
                <a16:creationId xmlns:a16="http://schemas.microsoft.com/office/drawing/2014/main" id="{283B9871-3ACB-D694-B039-9D8F824BEBC8}"/>
              </a:ext>
            </a:extLst>
          </p:cNvPr>
          <p:cNvSpPr/>
          <p:nvPr/>
        </p:nvSpPr>
        <p:spPr>
          <a:xfrm>
            <a:off x="412402" y="848791"/>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
        <p:nvSpPr>
          <p:cNvPr id="2" name="Rectángulo 1"/>
          <p:cNvSpPr/>
          <p:nvPr/>
        </p:nvSpPr>
        <p:spPr>
          <a:xfrm>
            <a:off x="425102" y="1581677"/>
            <a:ext cx="5397500" cy="5153334"/>
          </a:xfrm>
          <a:prstGeom prst="rect">
            <a:avLst/>
          </a:prstGeom>
        </p:spPr>
        <p:txBody>
          <a:bodyPr wrap="square">
            <a:spAutoFit/>
          </a:bodyPr>
          <a:lstStyle/>
          <a:p>
            <a:pPr marL="228594" indent="-228594" algn="just">
              <a:lnSpc>
                <a:spcPct val="107000"/>
              </a:lnSpc>
              <a:spcBef>
                <a:spcPts val="1200"/>
              </a:spcBef>
              <a:buFont typeface="Arial" panose="020B0604020202020204" pitchFamily="34" charset="0"/>
              <a:buChar char="•"/>
            </a:pPr>
            <a:r>
              <a:rPr lang="es-MX" dirty="0">
                <a:ea typeface="Calibri" panose="020F0502020204030204" pitchFamily="34" charset="0"/>
                <a:cs typeface="Times New Roman" panose="02020603050405020304" pitchFamily="18" charset="0"/>
              </a:rPr>
              <a:t>Los porcentajes de asignación de gastos de representación para siete (7) casos no están en los rangos definidos para la asignación </a:t>
            </a:r>
            <a:r>
              <a:rPr lang="es-MX" dirty="0" smtClean="0">
                <a:ea typeface="Calibri" panose="020F0502020204030204" pitchFamily="34" charset="0"/>
                <a:cs typeface="Times New Roman" panose="02020603050405020304" pitchFamily="18" charset="0"/>
              </a:rPr>
              <a:t>salarial.</a:t>
            </a:r>
          </a:p>
          <a:p>
            <a:pPr marL="228594" indent="-228594" algn="just">
              <a:lnSpc>
                <a:spcPct val="107000"/>
              </a:lnSpc>
              <a:spcBef>
                <a:spcPts val="1200"/>
              </a:spcBef>
              <a:buFont typeface="Arial" panose="020B0604020202020204" pitchFamily="34" charset="0"/>
              <a:buChar char="•"/>
            </a:pPr>
            <a:r>
              <a:rPr lang="es-MX" dirty="0" smtClean="0">
                <a:ea typeface="Calibri" panose="020F0502020204030204" pitchFamily="34" charset="0"/>
                <a:cs typeface="Times New Roman" panose="02020603050405020304" pitchFamily="18" charset="0"/>
              </a:rPr>
              <a:t>En </a:t>
            </a:r>
            <a:r>
              <a:rPr lang="es-MX" dirty="0">
                <a:ea typeface="Calibri" panose="020F0502020204030204" pitchFamily="34" charset="0"/>
                <a:cs typeface="Times New Roman" panose="02020603050405020304" pitchFamily="18" charset="0"/>
              </a:rPr>
              <a:t>la verificación de los cálculos realizados para la liquidación de los gastos de representación, se evidencia inconsistencia en 8 casos de los 25 </a:t>
            </a:r>
            <a:r>
              <a:rPr lang="es-MX" dirty="0" smtClean="0">
                <a:ea typeface="Calibri" panose="020F0502020204030204" pitchFamily="34" charset="0"/>
                <a:cs typeface="Times New Roman" panose="02020603050405020304" pitchFamily="18" charset="0"/>
              </a:rPr>
              <a:t>revisados</a:t>
            </a:r>
          </a:p>
          <a:p>
            <a:pPr marL="228594" indent="-228594" algn="just">
              <a:lnSpc>
                <a:spcPct val="107000"/>
              </a:lnSpc>
              <a:spcBef>
                <a:spcPts val="1200"/>
              </a:spcBef>
              <a:buFont typeface="Arial" panose="020B0604020202020204" pitchFamily="34" charset="0"/>
              <a:buChar char="•"/>
            </a:pPr>
            <a:r>
              <a:rPr lang="es-MX" dirty="0">
                <a:ea typeface="Calibri" panose="020F0502020204030204" pitchFamily="34" charset="0"/>
                <a:cs typeface="Times New Roman" panose="02020603050405020304" pitchFamily="18" charset="0"/>
              </a:rPr>
              <a:t>Se identifican diferencias en el valor registrado de gastos de representación en los libros contables para los meses mayo y junio frente a la información reportada por el sistema </a:t>
            </a:r>
            <a:r>
              <a:rPr lang="es-MX" dirty="0" smtClean="0">
                <a:ea typeface="Calibri" panose="020F0502020204030204" pitchFamily="34" charset="0"/>
                <a:cs typeface="Times New Roman" panose="02020603050405020304" pitchFamily="18" charset="0"/>
              </a:rPr>
              <a:t>PERNO</a:t>
            </a:r>
          </a:p>
          <a:p>
            <a:pPr marL="228594" indent="-228594" algn="just">
              <a:lnSpc>
                <a:spcPct val="107000"/>
              </a:lnSpc>
              <a:spcBef>
                <a:spcPts val="1200"/>
              </a:spcBef>
              <a:buFont typeface="Arial" panose="020B0604020202020204" pitchFamily="34" charset="0"/>
              <a:buChar char="•"/>
            </a:pPr>
            <a:r>
              <a:rPr lang="es-MX" dirty="0">
                <a:ea typeface="Calibri" panose="020F0502020204030204" pitchFamily="34" charset="0"/>
                <a:cs typeface="Times New Roman" panose="02020603050405020304" pitchFamily="18" charset="0"/>
              </a:rPr>
              <a:t>Las reliquidaciones efectuadas y los documentos firmados y autorizados, se observa un ajuste negativo en la liquidación de gasto de representación </a:t>
            </a:r>
          </a:p>
          <a:p>
            <a:pPr marL="228594" indent="-228594" algn="just">
              <a:lnSpc>
                <a:spcPct val="107000"/>
              </a:lnSpc>
              <a:spcBef>
                <a:spcPts val="1200"/>
              </a:spcBef>
              <a:buFont typeface="Arial" panose="020B0604020202020204" pitchFamily="34" charset="0"/>
              <a:buChar char="•"/>
            </a:pPr>
            <a:endParaRPr lang="es-MX" dirty="0">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064021566"/>
              </p:ext>
            </p:extLst>
          </p:nvPr>
        </p:nvGraphicFramePr>
        <p:xfrm>
          <a:off x="6423279" y="1581677"/>
          <a:ext cx="3305937" cy="1097512"/>
        </p:xfrm>
        <a:graphic>
          <a:graphicData uri="http://schemas.openxmlformats.org/drawingml/2006/table">
            <a:tbl>
              <a:tblPr firstRow="1" firstCol="1" bandRow="1">
                <a:tableStyleId>{F2DE63D5-997A-4646-A377-4702673A728D}</a:tableStyleId>
              </a:tblPr>
              <a:tblGrid>
                <a:gridCol w="648234">
                  <a:extLst>
                    <a:ext uri="{9D8B030D-6E8A-4147-A177-3AD203B41FA5}">
                      <a16:colId xmlns:a16="http://schemas.microsoft.com/office/drawing/2014/main" val="1141172057"/>
                    </a:ext>
                  </a:extLst>
                </a:gridCol>
                <a:gridCol w="1206136">
                  <a:extLst>
                    <a:ext uri="{9D8B030D-6E8A-4147-A177-3AD203B41FA5}">
                      <a16:colId xmlns:a16="http://schemas.microsoft.com/office/drawing/2014/main" val="3015766422"/>
                    </a:ext>
                  </a:extLst>
                </a:gridCol>
                <a:gridCol w="1451567">
                  <a:extLst>
                    <a:ext uri="{9D8B030D-6E8A-4147-A177-3AD203B41FA5}">
                      <a16:colId xmlns:a16="http://schemas.microsoft.com/office/drawing/2014/main" val="4221231692"/>
                    </a:ext>
                  </a:extLst>
                </a:gridCol>
              </a:tblGrid>
              <a:tr h="147248">
                <a:tc>
                  <a:txBody>
                    <a:bodyPr/>
                    <a:lstStyle/>
                    <a:p>
                      <a:pPr algn="l">
                        <a:spcAft>
                          <a:spcPts val="0"/>
                        </a:spcAft>
                      </a:pPr>
                      <a:r>
                        <a:rPr lang="es-MX" sz="800">
                          <a:effectLst/>
                        </a:rPr>
                        <a:t>ID</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Porcentaje actual</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dirty="0">
                          <a:effectLst/>
                        </a:rPr>
                        <a:t>Porcentaje según decreto 1498</a:t>
                      </a:r>
                      <a:endParaRPr lang="es-CO" sz="1100" dirty="0">
                        <a:effectLst/>
                        <a:latin typeface="Arial" panose="020B0604020202020204" pitchFamily="34" charset="0"/>
                        <a:ea typeface="Times New Roman" panose="02020603050405020304" pitchFamily="18" charset="0"/>
                      </a:endParaRPr>
                    </a:p>
                  </a:txBody>
                  <a:tcPr marL="44450" marR="44450" marT="0" marB="0" anchor="b"/>
                </a:tc>
                <a:extLst>
                  <a:ext uri="{0D108BD9-81ED-4DB2-BD59-A6C34878D82A}">
                    <a16:rowId xmlns:a16="http://schemas.microsoft.com/office/drawing/2014/main" val="1113352131"/>
                  </a:ext>
                </a:extLst>
              </a:tr>
              <a:tr h="135752">
                <a:tc>
                  <a:txBody>
                    <a:bodyPr/>
                    <a:lstStyle/>
                    <a:p>
                      <a:pPr algn="r">
                        <a:spcAft>
                          <a:spcPts val="0"/>
                        </a:spcAft>
                      </a:pPr>
                      <a:r>
                        <a:rPr lang="es-MX" sz="800">
                          <a:effectLst/>
                        </a:rPr>
                        <a:t>1030531741</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30%</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40%</a:t>
                      </a:r>
                      <a:endParaRPr lang="es-CO" sz="1100">
                        <a:effectLst/>
                        <a:latin typeface="Arial" panose="020B0604020202020204" pitchFamily="34" charset="0"/>
                        <a:ea typeface="Times New Roman" panose="02020603050405020304" pitchFamily="18" charset="0"/>
                      </a:endParaRPr>
                    </a:p>
                  </a:txBody>
                  <a:tcPr marL="44450" marR="44450" marT="0" marB="0" anchor="b"/>
                </a:tc>
                <a:extLst>
                  <a:ext uri="{0D108BD9-81ED-4DB2-BD59-A6C34878D82A}">
                    <a16:rowId xmlns:a16="http://schemas.microsoft.com/office/drawing/2014/main" val="459815663"/>
                  </a:ext>
                </a:extLst>
              </a:tr>
              <a:tr h="135752">
                <a:tc>
                  <a:txBody>
                    <a:bodyPr/>
                    <a:lstStyle/>
                    <a:p>
                      <a:pPr algn="r">
                        <a:spcAft>
                          <a:spcPts val="0"/>
                        </a:spcAft>
                      </a:pPr>
                      <a:r>
                        <a:rPr lang="es-MX" sz="800">
                          <a:effectLst/>
                        </a:rPr>
                        <a:t>51778040</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30%</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dirty="0">
                          <a:effectLst/>
                        </a:rPr>
                        <a:t>40%</a:t>
                      </a:r>
                      <a:endParaRPr lang="es-CO" sz="1100" dirty="0">
                        <a:effectLst/>
                        <a:latin typeface="Arial" panose="020B0604020202020204" pitchFamily="34" charset="0"/>
                        <a:ea typeface="Times New Roman" panose="02020603050405020304" pitchFamily="18" charset="0"/>
                      </a:endParaRPr>
                    </a:p>
                  </a:txBody>
                  <a:tcPr marL="44450" marR="44450" marT="0" marB="0" anchor="b"/>
                </a:tc>
                <a:extLst>
                  <a:ext uri="{0D108BD9-81ED-4DB2-BD59-A6C34878D82A}">
                    <a16:rowId xmlns:a16="http://schemas.microsoft.com/office/drawing/2014/main" val="3267228030"/>
                  </a:ext>
                </a:extLst>
              </a:tr>
              <a:tr h="135752">
                <a:tc>
                  <a:txBody>
                    <a:bodyPr/>
                    <a:lstStyle/>
                    <a:p>
                      <a:pPr algn="r">
                        <a:spcAft>
                          <a:spcPts val="0"/>
                        </a:spcAft>
                      </a:pPr>
                      <a:r>
                        <a:rPr lang="es-MX" sz="800">
                          <a:effectLst/>
                        </a:rPr>
                        <a:t>1015398540</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30%</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40%</a:t>
                      </a:r>
                      <a:endParaRPr lang="es-CO" sz="1100">
                        <a:effectLst/>
                        <a:latin typeface="Arial" panose="020B0604020202020204" pitchFamily="34" charset="0"/>
                        <a:ea typeface="Times New Roman" panose="02020603050405020304" pitchFamily="18" charset="0"/>
                      </a:endParaRPr>
                    </a:p>
                  </a:txBody>
                  <a:tcPr marL="44450" marR="44450" marT="0" marB="0" anchor="b"/>
                </a:tc>
                <a:extLst>
                  <a:ext uri="{0D108BD9-81ED-4DB2-BD59-A6C34878D82A}">
                    <a16:rowId xmlns:a16="http://schemas.microsoft.com/office/drawing/2014/main" val="3091615897"/>
                  </a:ext>
                </a:extLst>
              </a:tr>
              <a:tr h="135752">
                <a:tc>
                  <a:txBody>
                    <a:bodyPr/>
                    <a:lstStyle/>
                    <a:p>
                      <a:pPr algn="r">
                        <a:spcAft>
                          <a:spcPts val="0"/>
                        </a:spcAft>
                      </a:pPr>
                      <a:r>
                        <a:rPr lang="es-MX" sz="800">
                          <a:effectLst/>
                        </a:rPr>
                        <a:t>30230686</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30%</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40%</a:t>
                      </a:r>
                      <a:endParaRPr lang="es-CO" sz="1100">
                        <a:effectLst/>
                        <a:latin typeface="Arial" panose="020B0604020202020204" pitchFamily="34" charset="0"/>
                        <a:ea typeface="Times New Roman" panose="02020603050405020304" pitchFamily="18" charset="0"/>
                      </a:endParaRPr>
                    </a:p>
                  </a:txBody>
                  <a:tcPr marL="44450" marR="44450" marT="0" marB="0" anchor="b"/>
                </a:tc>
                <a:extLst>
                  <a:ext uri="{0D108BD9-81ED-4DB2-BD59-A6C34878D82A}">
                    <a16:rowId xmlns:a16="http://schemas.microsoft.com/office/drawing/2014/main" val="643087072"/>
                  </a:ext>
                </a:extLst>
              </a:tr>
              <a:tr h="135752">
                <a:tc>
                  <a:txBody>
                    <a:bodyPr/>
                    <a:lstStyle/>
                    <a:p>
                      <a:pPr algn="r">
                        <a:spcAft>
                          <a:spcPts val="0"/>
                        </a:spcAft>
                      </a:pPr>
                      <a:r>
                        <a:rPr lang="es-MX" sz="800">
                          <a:effectLst/>
                        </a:rPr>
                        <a:t>1012377174</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30%</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40%</a:t>
                      </a:r>
                      <a:endParaRPr lang="es-CO" sz="1100">
                        <a:effectLst/>
                        <a:latin typeface="Arial" panose="020B0604020202020204" pitchFamily="34" charset="0"/>
                        <a:ea typeface="Times New Roman" panose="02020603050405020304" pitchFamily="18" charset="0"/>
                      </a:endParaRPr>
                    </a:p>
                  </a:txBody>
                  <a:tcPr marL="44450" marR="44450" marT="0" marB="0" anchor="b"/>
                </a:tc>
                <a:extLst>
                  <a:ext uri="{0D108BD9-81ED-4DB2-BD59-A6C34878D82A}">
                    <a16:rowId xmlns:a16="http://schemas.microsoft.com/office/drawing/2014/main" val="3098433977"/>
                  </a:ext>
                </a:extLst>
              </a:tr>
              <a:tr h="135752">
                <a:tc>
                  <a:txBody>
                    <a:bodyPr/>
                    <a:lstStyle/>
                    <a:p>
                      <a:pPr algn="r">
                        <a:spcAft>
                          <a:spcPts val="0"/>
                        </a:spcAft>
                      </a:pPr>
                      <a:r>
                        <a:rPr lang="es-MX" sz="800">
                          <a:effectLst/>
                        </a:rPr>
                        <a:t>52807542</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30%</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dirty="0">
                          <a:effectLst/>
                        </a:rPr>
                        <a:t>40%</a:t>
                      </a:r>
                      <a:endParaRPr lang="es-CO" sz="1100" dirty="0">
                        <a:effectLst/>
                        <a:latin typeface="Arial" panose="020B0604020202020204" pitchFamily="34" charset="0"/>
                        <a:ea typeface="Times New Roman" panose="02020603050405020304" pitchFamily="18" charset="0"/>
                      </a:endParaRPr>
                    </a:p>
                  </a:txBody>
                  <a:tcPr marL="44450" marR="44450" marT="0" marB="0" anchor="b"/>
                </a:tc>
                <a:extLst>
                  <a:ext uri="{0D108BD9-81ED-4DB2-BD59-A6C34878D82A}">
                    <a16:rowId xmlns:a16="http://schemas.microsoft.com/office/drawing/2014/main" val="837335438"/>
                  </a:ext>
                </a:extLst>
              </a:tr>
              <a:tr h="135752">
                <a:tc>
                  <a:txBody>
                    <a:bodyPr/>
                    <a:lstStyle/>
                    <a:p>
                      <a:pPr algn="r">
                        <a:spcAft>
                          <a:spcPts val="0"/>
                        </a:spcAft>
                      </a:pPr>
                      <a:r>
                        <a:rPr lang="es-MX" sz="800">
                          <a:effectLst/>
                        </a:rPr>
                        <a:t>51618125</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a:effectLst/>
                        </a:rPr>
                        <a:t>30%</a:t>
                      </a:r>
                      <a:endParaRPr lang="es-CO" sz="1100">
                        <a:effectLst/>
                        <a:latin typeface="Arial" panose="020B0604020202020204" pitchFamily="34" charset="0"/>
                        <a:ea typeface="Times New Roman" panose="02020603050405020304" pitchFamily="18" charset="0"/>
                      </a:endParaRPr>
                    </a:p>
                  </a:txBody>
                  <a:tcPr marL="44450" marR="44450" marT="0" marB="0" anchor="b"/>
                </a:tc>
                <a:tc>
                  <a:txBody>
                    <a:bodyPr/>
                    <a:lstStyle/>
                    <a:p>
                      <a:pPr algn="ctr">
                        <a:spcAft>
                          <a:spcPts val="0"/>
                        </a:spcAft>
                      </a:pPr>
                      <a:r>
                        <a:rPr lang="es-MX" sz="800" dirty="0">
                          <a:effectLst/>
                        </a:rPr>
                        <a:t>40%</a:t>
                      </a:r>
                      <a:endParaRPr lang="es-CO" sz="1100" dirty="0">
                        <a:effectLst/>
                        <a:latin typeface="Arial" panose="020B0604020202020204" pitchFamily="34" charset="0"/>
                        <a:ea typeface="Times New Roman" panose="02020603050405020304" pitchFamily="18" charset="0"/>
                      </a:endParaRPr>
                    </a:p>
                  </a:txBody>
                  <a:tcPr marL="44450" marR="44450" marT="0" marB="0" anchor="b"/>
                </a:tc>
                <a:extLst>
                  <a:ext uri="{0D108BD9-81ED-4DB2-BD59-A6C34878D82A}">
                    <a16:rowId xmlns:a16="http://schemas.microsoft.com/office/drawing/2014/main" val="2950019007"/>
                  </a:ext>
                </a:extLst>
              </a:tr>
            </a:tbl>
          </a:graphicData>
        </a:graphic>
      </p:graphicFrame>
      <p:pic>
        <p:nvPicPr>
          <p:cNvPr id="3" name="Imagen 2"/>
          <p:cNvPicPr>
            <a:picLocks noChangeAspect="1"/>
          </p:cNvPicPr>
          <p:nvPr/>
        </p:nvPicPr>
        <p:blipFill>
          <a:blip r:embed="rId3"/>
          <a:stretch>
            <a:fillRect/>
          </a:stretch>
        </p:blipFill>
        <p:spPr>
          <a:xfrm>
            <a:off x="6386794" y="2843784"/>
            <a:ext cx="5230749" cy="1628728"/>
          </a:xfrm>
          <a:prstGeom prst="rect">
            <a:avLst/>
          </a:prstGeom>
        </p:spPr>
      </p:pic>
      <p:sp>
        <p:nvSpPr>
          <p:cNvPr id="7" name="Flecha derecha 6"/>
          <p:cNvSpPr/>
          <p:nvPr/>
        </p:nvSpPr>
        <p:spPr>
          <a:xfrm>
            <a:off x="5955328" y="1778508"/>
            <a:ext cx="219456" cy="2286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14" name="Flecha derecha 13"/>
          <p:cNvSpPr/>
          <p:nvPr/>
        </p:nvSpPr>
        <p:spPr>
          <a:xfrm>
            <a:off x="5855478" y="3009900"/>
            <a:ext cx="219456" cy="2286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pic>
        <p:nvPicPr>
          <p:cNvPr id="16" name="Imagen 15"/>
          <p:cNvPicPr>
            <a:picLocks noChangeAspect="1"/>
          </p:cNvPicPr>
          <p:nvPr/>
        </p:nvPicPr>
        <p:blipFill>
          <a:blip r:embed="rId4"/>
          <a:stretch>
            <a:fillRect/>
          </a:stretch>
        </p:blipFill>
        <p:spPr>
          <a:xfrm>
            <a:off x="6386795" y="4572837"/>
            <a:ext cx="5088926" cy="1299422"/>
          </a:xfrm>
          <a:prstGeom prst="rect">
            <a:avLst/>
          </a:prstGeom>
        </p:spPr>
      </p:pic>
      <p:sp>
        <p:nvSpPr>
          <p:cNvPr id="21" name="Flecha derecha 20"/>
          <p:cNvSpPr/>
          <p:nvPr/>
        </p:nvSpPr>
        <p:spPr>
          <a:xfrm>
            <a:off x="5855478" y="4472512"/>
            <a:ext cx="219456" cy="2286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pic>
        <p:nvPicPr>
          <p:cNvPr id="23" name="Imagen 22" descr="Recorte de pantalla">
            <a:extLst>
              <a:ext uri="{FF2B5EF4-FFF2-40B4-BE49-F238E27FC236}">
                <a16:creationId xmlns:a16="http://schemas.microsoft.com/office/drawing/2014/main" id="{00000000-0008-0000-1600-000003000000}"/>
              </a:ext>
            </a:extLst>
          </p:cNvPr>
          <p:cNvPicPr/>
          <p:nvPr/>
        </p:nvPicPr>
        <p:blipFill>
          <a:blip r:embed="rId5">
            <a:extLst>
              <a:ext uri="{28A0092B-C50C-407E-A947-70E740481C1C}">
                <a14:useLocalDpi xmlns:a14="http://schemas.microsoft.com/office/drawing/2010/main" val="0"/>
              </a:ext>
            </a:extLst>
          </a:blip>
          <a:stretch>
            <a:fillRect/>
          </a:stretch>
        </p:blipFill>
        <p:spPr>
          <a:xfrm>
            <a:off x="9866377" y="1581677"/>
            <a:ext cx="2162202" cy="1097512"/>
          </a:xfrm>
          <a:prstGeom prst="rect">
            <a:avLst/>
          </a:prstGeom>
        </p:spPr>
      </p:pic>
    </p:spTree>
    <p:extLst>
      <p:ext uri="{BB962C8B-B14F-4D97-AF65-F5344CB8AC3E}">
        <p14:creationId xmlns:p14="http://schemas.microsoft.com/office/powerpoint/2010/main" val="3867847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22" name="Rectángulo: esquinas redondeadas 4">
            <a:extLst>
              <a:ext uri="{FF2B5EF4-FFF2-40B4-BE49-F238E27FC236}">
                <a16:creationId xmlns:a16="http://schemas.microsoft.com/office/drawing/2014/main" id="{00715F55-739F-68B8-C8B9-0F6BB40F3290}"/>
              </a:ext>
            </a:extLst>
          </p:cNvPr>
          <p:cNvSpPr/>
          <p:nvPr/>
        </p:nvSpPr>
        <p:spPr>
          <a:xfrm>
            <a:off x="2794000" y="853591"/>
            <a:ext cx="8923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Arial" panose="020B0604020202020204" pitchFamily="34" charset="0"/>
                <a:cs typeface="Arial" panose="020B0604020202020204" pitchFamily="34" charset="0"/>
              </a:rPr>
              <a:t>Prima </a:t>
            </a:r>
            <a:r>
              <a:rPr lang="es-MX" b="1" dirty="0" smtClean="0">
                <a:solidFill>
                  <a:schemeClr val="bg1"/>
                </a:solidFill>
                <a:latin typeface="Arial" panose="020B0604020202020204" pitchFamily="34" charset="0"/>
                <a:cs typeface="Arial" panose="020B0604020202020204" pitchFamily="34" charset="0"/>
              </a:rPr>
              <a:t>Técnica</a:t>
            </a:r>
            <a:endParaRPr lang="es-MX" b="1" dirty="0">
              <a:solidFill>
                <a:schemeClr val="bg1"/>
              </a:solidFill>
              <a:latin typeface="Arial" panose="020B0604020202020204" pitchFamily="34" charset="0"/>
              <a:cs typeface="Arial" panose="020B0604020202020204" pitchFamily="34" charset="0"/>
            </a:endParaRPr>
          </a:p>
        </p:txBody>
      </p:sp>
      <p:sp>
        <p:nvSpPr>
          <p:cNvPr id="25" name="Rectángulo: esquinas redondeadas 12">
            <a:extLst>
              <a:ext uri="{FF2B5EF4-FFF2-40B4-BE49-F238E27FC236}">
                <a16:creationId xmlns:a16="http://schemas.microsoft.com/office/drawing/2014/main" id="{283B9871-3ACB-D694-B039-9D8F824BEBC8}"/>
              </a:ext>
            </a:extLst>
          </p:cNvPr>
          <p:cNvSpPr/>
          <p:nvPr/>
        </p:nvSpPr>
        <p:spPr>
          <a:xfrm>
            <a:off x="412402" y="848791"/>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
        <p:nvSpPr>
          <p:cNvPr id="4" name="Rectángulo 3"/>
          <p:cNvSpPr/>
          <p:nvPr/>
        </p:nvSpPr>
        <p:spPr>
          <a:xfrm>
            <a:off x="311065" y="1919187"/>
            <a:ext cx="5148072" cy="3660105"/>
          </a:xfrm>
          <a:prstGeom prst="rect">
            <a:avLst/>
          </a:prstGeom>
        </p:spPr>
        <p:txBody>
          <a:bodyPr wrap="square">
            <a:spAutoFit/>
          </a:bodyPr>
          <a:lstStyle/>
          <a:p>
            <a:pPr marL="228594" indent="-228594" algn="just">
              <a:lnSpc>
                <a:spcPct val="107000"/>
              </a:lnSpc>
              <a:spcBef>
                <a:spcPts val="1200"/>
              </a:spcBef>
              <a:buFont typeface="Arial" panose="020B0604020202020204" pitchFamily="34" charset="0"/>
              <a:buChar char="•"/>
              <a:tabLst>
                <a:tab pos="609585" algn="l"/>
              </a:tabLst>
            </a:pPr>
            <a:r>
              <a:rPr lang="es-MX" dirty="0" smtClean="0">
                <a:ea typeface="Calibri" panose="020F0502020204030204" pitchFamily="34" charset="0"/>
                <a:cs typeface="Times New Roman" panose="02020603050405020304" pitchFamily="18" charset="0"/>
              </a:rPr>
              <a:t>En </a:t>
            </a:r>
            <a:r>
              <a:rPr lang="es-MX" dirty="0">
                <a:ea typeface="Calibri" panose="020F0502020204030204" pitchFamily="34" charset="0"/>
                <a:cs typeface="Times New Roman" panose="02020603050405020304" pitchFamily="18" charset="0"/>
              </a:rPr>
              <a:t>la verificación de los cálculos de liquidación de la prima técnica, se evidencia inconsistencia en 5 casos de los 40 revisados,</a:t>
            </a:r>
          </a:p>
          <a:p>
            <a:pPr marL="228594" indent="-228594" algn="just">
              <a:lnSpc>
                <a:spcPct val="107000"/>
              </a:lnSpc>
              <a:spcBef>
                <a:spcPts val="1200"/>
              </a:spcBef>
              <a:buFont typeface="Arial" panose="020B0604020202020204" pitchFamily="34" charset="0"/>
              <a:buChar char="•"/>
              <a:tabLst>
                <a:tab pos="609585" algn="l"/>
              </a:tabLst>
            </a:pPr>
            <a:r>
              <a:rPr lang="es-MX" dirty="0">
                <a:ea typeface="Calibri" panose="020F0502020204030204" pitchFamily="34" charset="0"/>
                <a:cs typeface="Times New Roman" panose="02020603050405020304" pitchFamily="18" charset="0"/>
              </a:rPr>
              <a:t>Se identifican diferencias en el valor registrado de prima técnica en los libros contables frente a la información reportada por el sistema PERNO, las reliquidaciones efectuadas y los documentos firmados y autorizados de la nómina</a:t>
            </a:r>
            <a:r>
              <a:rPr lang="es-MX" dirty="0" smtClean="0">
                <a:ea typeface="Calibri" panose="020F0502020204030204" pitchFamily="34" charset="0"/>
                <a:cs typeface="Times New Roman" panose="02020603050405020304" pitchFamily="18" charset="0"/>
              </a:rPr>
              <a:t>.</a:t>
            </a:r>
          </a:p>
          <a:p>
            <a:pPr marL="228594" indent="-228594" algn="just">
              <a:lnSpc>
                <a:spcPct val="107000"/>
              </a:lnSpc>
              <a:spcBef>
                <a:spcPts val="1200"/>
              </a:spcBef>
              <a:buFont typeface="Arial" panose="020B0604020202020204" pitchFamily="34" charset="0"/>
              <a:buChar char="•"/>
              <a:tabLst>
                <a:tab pos="609585" algn="l"/>
              </a:tabLst>
            </a:pPr>
            <a:r>
              <a:rPr lang="es-MX" dirty="0">
                <a:ea typeface="Calibri" panose="020F0502020204030204" pitchFamily="34" charset="0"/>
                <a:cs typeface="Times New Roman" panose="02020603050405020304" pitchFamily="18" charset="0"/>
              </a:rPr>
              <a:t>Los porcentajes de la asignación de prima técnica tiene variación respecto al rango máximo definido Se observa para tres (3) </a:t>
            </a:r>
            <a:r>
              <a:rPr lang="es-MX" dirty="0" smtClean="0">
                <a:ea typeface="Calibri" panose="020F0502020204030204" pitchFamily="34" charset="0"/>
                <a:cs typeface="Times New Roman" panose="02020603050405020304" pitchFamily="18" charset="0"/>
              </a:rPr>
              <a:t>casos</a:t>
            </a:r>
            <a:endParaRPr lang="es-MX" dirty="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5810114" y="1610487"/>
            <a:ext cx="5907596" cy="1255786"/>
          </a:xfrm>
          <a:prstGeom prst="rect">
            <a:avLst/>
          </a:prstGeom>
        </p:spPr>
      </p:pic>
      <p:pic>
        <p:nvPicPr>
          <p:cNvPr id="8" name="Imagen 7"/>
          <p:cNvPicPr>
            <a:picLocks noChangeAspect="1"/>
          </p:cNvPicPr>
          <p:nvPr/>
        </p:nvPicPr>
        <p:blipFill>
          <a:blip r:embed="rId4"/>
          <a:stretch>
            <a:fillRect/>
          </a:stretch>
        </p:blipFill>
        <p:spPr>
          <a:xfrm>
            <a:off x="5810114" y="3194060"/>
            <a:ext cx="6181880" cy="1335140"/>
          </a:xfrm>
          <a:prstGeom prst="rect">
            <a:avLst/>
          </a:prstGeom>
        </p:spPr>
      </p:pic>
      <p:sp>
        <p:nvSpPr>
          <p:cNvPr id="17" name="Flecha derecha 16"/>
          <p:cNvSpPr/>
          <p:nvPr/>
        </p:nvSpPr>
        <p:spPr>
          <a:xfrm>
            <a:off x="5547944" y="2009780"/>
            <a:ext cx="219456" cy="2286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
        <p:nvSpPr>
          <p:cNvPr id="18" name="Flecha derecha 17"/>
          <p:cNvSpPr/>
          <p:nvPr/>
        </p:nvSpPr>
        <p:spPr>
          <a:xfrm>
            <a:off x="5484562" y="3520640"/>
            <a:ext cx="219456" cy="2286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796126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22" name="Rectángulo: esquinas redondeadas 4">
            <a:extLst>
              <a:ext uri="{FF2B5EF4-FFF2-40B4-BE49-F238E27FC236}">
                <a16:creationId xmlns:a16="http://schemas.microsoft.com/office/drawing/2014/main" id="{00715F55-739F-68B8-C8B9-0F6BB40F3290}"/>
              </a:ext>
            </a:extLst>
          </p:cNvPr>
          <p:cNvSpPr/>
          <p:nvPr/>
        </p:nvSpPr>
        <p:spPr>
          <a:xfrm>
            <a:off x="2794000" y="853591"/>
            <a:ext cx="8923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600" b="1" dirty="0">
                <a:solidFill>
                  <a:schemeClr val="bg1"/>
                </a:solidFill>
                <a:latin typeface="Arial" panose="020B0604020202020204" pitchFamily="34" charset="0"/>
                <a:cs typeface="Arial" panose="020B0604020202020204" pitchFamily="34" charset="0"/>
              </a:rPr>
              <a:t>Prima antigüedad.</a:t>
            </a:r>
          </a:p>
        </p:txBody>
      </p:sp>
      <p:sp>
        <p:nvSpPr>
          <p:cNvPr id="25" name="Rectángulo: esquinas redondeadas 12">
            <a:extLst>
              <a:ext uri="{FF2B5EF4-FFF2-40B4-BE49-F238E27FC236}">
                <a16:creationId xmlns:a16="http://schemas.microsoft.com/office/drawing/2014/main" id="{283B9871-3ACB-D694-B039-9D8F824BEBC8}"/>
              </a:ext>
            </a:extLst>
          </p:cNvPr>
          <p:cNvSpPr/>
          <p:nvPr/>
        </p:nvSpPr>
        <p:spPr>
          <a:xfrm>
            <a:off x="412402" y="848791"/>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
        <p:nvSpPr>
          <p:cNvPr id="4" name="Rectángulo 3"/>
          <p:cNvSpPr/>
          <p:nvPr/>
        </p:nvSpPr>
        <p:spPr>
          <a:xfrm>
            <a:off x="311064" y="1847950"/>
            <a:ext cx="11357035" cy="2024400"/>
          </a:xfrm>
          <a:prstGeom prst="rect">
            <a:avLst/>
          </a:prstGeom>
        </p:spPr>
        <p:txBody>
          <a:bodyPr wrap="square">
            <a:spAutoFit/>
          </a:bodyPr>
          <a:lstStyle/>
          <a:p>
            <a:pPr marL="228594" indent="-228594" algn="just">
              <a:lnSpc>
                <a:spcPct val="107000"/>
              </a:lnSpc>
              <a:spcBef>
                <a:spcPts val="1200"/>
              </a:spcBef>
              <a:buFont typeface="Arial" panose="020B0604020202020204" pitchFamily="34" charset="0"/>
              <a:buChar char="•"/>
              <a:tabLst>
                <a:tab pos="609585" algn="l"/>
              </a:tabLst>
            </a:pPr>
            <a:r>
              <a:rPr lang="es-MX" dirty="0">
                <a:ea typeface="Calibri" panose="020F0502020204030204" pitchFamily="34" charset="0"/>
                <a:cs typeface="Times New Roman" panose="02020603050405020304" pitchFamily="18" charset="0"/>
              </a:rPr>
              <a:t>En la validación de los cálculos de la prima de antigüedad se observa una diferencia </a:t>
            </a:r>
            <a:r>
              <a:rPr lang="es-CO" dirty="0"/>
              <a:t>para el ID51618125 frente a los 37 casos </a:t>
            </a:r>
            <a:r>
              <a:rPr lang="es-CO" dirty="0" smtClean="0"/>
              <a:t>revisados. </a:t>
            </a:r>
            <a:r>
              <a:rPr lang="es-CO" dirty="0"/>
              <a:t>La diferencia es de +$311.293, por lo anterior se requiere revisar de forma detallada la forma en que se realizaron los cálculos y hacer los ajustes correspondientes	</a:t>
            </a:r>
            <a:endParaRPr lang="es-MX" dirty="0">
              <a:ea typeface="Calibri" panose="020F0502020204030204" pitchFamily="34" charset="0"/>
              <a:cs typeface="Times New Roman" panose="02020603050405020304" pitchFamily="18" charset="0"/>
            </a:endParaRPr>
          </a:p>
          <a:p>
            <a:pPr marL="228594" indent="-228594" algn="just">
              <a:lnSpc>
                <a:spcPct val="107000"/>
              </a:lnSpc>
              <a:spcBef>
                <a:spcPts val="1200"/>
              </a:spcBef>
              <a:buFont typeface="Arial" panose="020B0604020202020204" pitchFamily="34" charset="0"/>
              <a:buChar char="•"/>
              <a:tabLst>
                <a:tab pos="609585" algn="l"/>
              </a:tabLst>
            </a:pPr>
            <a:r>
              <a:rPr lang="es-MX" dirty="0">
                <a:ea typeface="Calibri" panose="020F0502020204030204" pitchFamily="34" charset="0"/>
                <a:cs typeface="Times New Roman" panose="02020603050405020304" pitchFamily="18" charset="0"/>
              </a:rPr>
              <a:t>Se identifican diferencias en el valor registrado de prima de antigüedad en los libros contables frente a la información reportada por el sistema PERNO, las reliquidaciones efectuadas y los documentos firmados y autorizados de la nómina.</a:t>
            </a:r>
          </a:p>
        </p:txBody>
      </p:sp>
      <p:sp>
        <p:nvSpPr>
          <p:cNvPr id="18" name="Flecha derecha 17"/>
          <p:cNvSpPr/>
          <p:nvPr/>
        </p:nvSpPr>
        <p:spPr>
          <a:xfrm>
            <a:off x="2411051" y="4279393"/>
            <a:ext cx="219456" cy="2286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CO"/>
          </a:p>
        </p:txBody>
      </p:sp>
      <p:pic>
        <p:nvPicPr>
          <p:cNvPr id="12" name="Imagen 11"/>
          <p:cNvPicPr/>
          <p:nvPr/>
        </p:nvPicPr>
        <p:blipFill rotWithShape="1">
          <a:blip r:embed="rId3">
            <a:extLst>
              <a:ext uri="{28A0092B-C50C-407E-A947-70E740481C1C}">
                <a14:useLocalDpi xmlns:a14="http://schemas.microsoft.com/office/drawing/2010/main" val="0"/>
              </a:ext>
            </a:extLst>
          </a:blip>
          <a:srcRect t="54456"/>
          <a:stretch/>
        </p:blipFill>
        <p:spPr bwMode="auto">
          <a:xfrm>
            <a:off x="2922091" y="4174427"/>
            <a:ext cx="5690617" cy="11473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7151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22" name="Rectángulo: esquinas redondeadas 4">
            <a:extLst>
              <a:ext uri="{FF2B5EF4-FFF2-40B4-BE49-F238E27FC236}">
                <a16:creationId xmlns:a16="http://schemas.microsoft.com/office/drawing/2014/main" id="{00715F55-739F-68B8-C8B9-0F6BB40F3290}"/>
              </a:ext>
            </a:extLst>
          </p:cNvPr>
          <p:cNvSpPr/>
          <p:nvPr/>
        </p:nvSpPr>
        <p:spPr>
          <a:xfrm>
            <a:off x="2794000" y="853591"/>
            <a:ext cx="8923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600" b="1" dirty="0">
                <a:solidFill>
                  <a:schemeClr val="bg1"/>
                </a:solidFill>
                <a:latin typeface="Arial" panose="020B0604020202020204" pitchFamily="34" charset="0"/>
                <a:cs typeface="Arial" panose="020B0604020202020204" pitchFamily="34" charset="0"/>
              </a:rPr>
              <a:t>Bonificación por servicios prestados</a:t>
            </a:r>
          </a:p>
        </p:txBody>
      </p:sp>
      <p:sp>
        <p:nvSpPr>
          <p:cNvPr id="25" name="Rectángulo: esquinas redondeadas 12">
            <a:extLst>
              <a:ext uri="{FF2B5EF4-FFF2-40B4-BE49-F238E27FC236}">
                <a16:creationId xmlns:a16="http://schemas.microsoft.com/office/drawing/2014/main" id="{283B9871-3ACB-D694-B039-9D8F824BEBC8}"/>
              </a:ext>
            </a:extLst>
          </p:cNvPr>
          <p:cNvSpPr/>
          <p:nvPr/>
        </p:nvSpPr>
        <p:spPr>
          <a:xfrm>
            <a:off x="412402" y="848791"/>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
        <p:nvSpPr>
          <p:cNvPr id="4" name="Rectángulo 3"/>
          <p:cNvSpPr/>
          <p:nvPr/>
        </p:nvSpPr>
        <p:spPr>
          <a:xfrm>
            <a:off x="412402" y="1667597"/>
            <a:ext cx="11398598" cy="1200329"/>
          </a:xfrm>
          <a:prstGeom prst="rect">
            <a:avLst/>
          </a:prstGeom>
        </p:spPr>
        <p:txBody>
          <a:bodyPr wrap="square">
            <a:spAutoFit/>
          </a:bodyPr>
          <a:lstStyle/>
          <a:p>
            <a:pPr algn="just"/>
            <a:r>
              <a:rPr lang="es-CO" dirty="0" smtClean="0"/>
              <a:t>Se </a:t>
            </a:r>
            <a:r>
              <a:rPr lang="es-CO" dirty="0"/>
              <a:t>evidencia una inconsistencia en 11 casos frente a los 31 casos revisados, teniendo en cuenta que el decreto que se liquida al cincuenta por ciento (50%) del valor resultante siempre que no devengue una remuneración mensual, superior a dos millones trescientos treinta y ocho mil ciento noventa y ocho pesos ($2.338.198), para estos 11 caso la remuneración supera este valor, en cuyo caso se debe liquidar es el 35</a:t>
            </a:r>
            <a:r>
              <a:rPr lang="es-CO" dirty="0" smtClean="0"/>
              <a:t>%.</a:t>
            </a:r>
            <a:endParaRPr lang="es-CO" dirty="0"/>
          </a:p>
        </p:txBody>
      </p:sp>
      <p:pic>
        <p:nvPicPr>
          <p:cNvPr id="13" name="Imagen 12"/>
          <p:cNvPicPr/>
          <p:nvPr/>
        </p:nvPicPr>
        <p:blipFill>
          <a:blip r:embed="rId3">
            <a:extLst>
              <a:ext uri="{28A0092B-C50C-407E-A947-70E740481C1C}">
                <a14:useLocalDpi xmlns:a14="http://schemas.microsoft.com/office/drawing/2010/main" val="0"/>
              </a:ext>
            </a:extLst>
          </a:blip>
          <a:stretch>
            <a:fillRect/>
          </a:stretch>
        </p:blipFill>
        <p:spPr>
          <a:xfrm>
            <a:off x="2062053" y="2855646"/>
            <a:ext cx="7107347" cy="2073848"/>
          </a:xfrm>
          <a:prstGeom prst="rect">
            <a:avLst/>
          </a:prstGeom>
        </p:spPr>
      </p:pic>
      <p:sp>
        <p:nvSpPr>
          <p:cNvPr id="3" name="Rectángulo 2"/>
          <p:cNvSpPr/>
          <p:nvPr/>
        </p:nvSpPr>
        <p:spPr>
          <a:xfrm>
            <a:off x="508806" y="4929494"/>
            <a:ext cx="11112500" cy="1338828"/>
          </a:xfrm>
          <a:prstGeom prst="rect">
            <a:avLst/>
          </a:prstGeom>
        </p:spPr>
        <p:txBody>
          <a:bodyPr wrap="square">
            <a:spAutoFit/>
          </a:bodyPr>
          <a:lstStyle/>
          <a:p>
            <a:pPr algn="just"/>
            <a:r>
              <a:rPr lang="es-ES" sz="900" dirty="0"/>
              <a:t>Fuente externa: ARTÍCULO 8 del Decreto 1498 de 2022. Bonificación distrital por servicios prestados </a:t>
            </a:r>
          </a:p>
          <a:p>
            <a:pPr algn="just"/>
            <a:endParaRPr lang="es-ES" sz="900" dirty="0"/>
          </a:p>
          <a:p>
            <a:pPr algn="just"/>
            <a:r>
              <a:rPr lang="es-ES" sz="900" dirty="0"/>
              <a:t>La bonificación distrital por servicios prestados es el reconocimiento que se hace al empleado público distrital, cada vez que cumple un año continuo de labor en una misma entidad del Distrito Capital. La bonificación será equivalente al cincuenta (50%) del valor conjunto de la asignación básica mensual, la prima por antigüedad y los gastos de representación que perciba el empleado público en la fecha en que se cause este derecho, siempre que no devengue una remuneración mensual por concepto de asignación básica y gastos de representación superior a dos millones treinta y nueve mil novecientos cincuenta y seis pesos ($2.039.956) moneda corriente, este último valor se reajustará anualmente a la misma cuantía que para este elemento establezca el gobierno nacional para los empleados públicos del régimen general de la Rama Ejecutiva del orden nacional. Para los demás empleados, la bonificación por servicios prestados será equivalente al treinta y cinco por ciento (35%) del valor conjunto de los tres factores de salario señalados en el inciso anterior. La bonificación por servicios prestados constituye factor salarial para todos los efectos legales. PARÁGRAFO. Los empleados públicos a que refiere el presente decreto que al momento del retiro no hayan cumplido el año continuo de servicios, tendrán derecho al reconocimiento y pago proporcional de la bonificación distrital por servicios prestados.</a:t>
            </a:r>
          </a:p>
        </p:txBody>
      </p:sp>
    </p:spTree>
    <p:extLst>
      <p:ext uri="{BB962C8B-B14F-4D97-AF65-F5344CB8AC3E}">
        <p14:creationId xmlns:p14="http://schemas.microsoft.com/office/powerpoint/2010/main" val="3438761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22" name="Rectángulo: esquinas redondeadas 4">
            <a:extLst>
              <a:ext uri="{FF2B5EF4-FFF2-40B4-BE49-F238E27FC236}">
                <a16:creationId xmlns:a16="http://schemas.microsoft.com/office/drawing/2014/main" id="{00715F55-739F-68B8-C8B9-0F6BB40F3290}"/>
              </a:ext>
            </a:extLst>
          </p:cNvPr>
          <p:cNvSpPr/>
          <p:nvPr/>
        </p:nvSpPr>
        <p:spPr>
          <a:xfrm>
            <a:off x="2794000" y="934278"/>
            <a:ext cx="8923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600" b="1" dirty="0">
                <a:solidFill>
                  <a:schemeClr val="bg1"/>
                </a:solidFill>
                <a:latin typeface="Arial" panose="020B0604020202020204" pitchFamily="34" charset="0"/>
                <a:cs typeface="Arial" panose="020B0604020202020204" pitchFamily="34" charset="0"/>
              </a:rPr>
              <a:t>Prima secretarial </a:t>
            </a:r>
          </a:p>
        </p:txBody>
      </p:sp>
      <p:sp>
        <p:nvSpPr>
          <p:cNvPr id="25" name="Rectángulo: esquinas redondeadas 12">
            <a:extLst>
              <a:ext uri="{FF2B5EF4-FFF2-40B4-BE49-F238E27FC236}">
                <a16:creationId xmlns:a16="http://schemas.microsoft.com/office/drawing/2014/main" id="{283B9871-3ACB-D694-B039-9D8F824BEBC8}"/>
              </a:ext>
            </a:extLst>
          </p:cNvPr>
          <p:cNvSpPr/>
          <p:nvPr/>
        </p:nvSpPr>
        <p:spPr>
          <a:xfrm>
            <a:off x="412402" y="848791"/>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
        <p:nvSpPr>
          <p:cNvPr id="2" name="Rectángulo 1"/>
          <p:cNvSpPr/>
          <p:nvPr/>
        </p:nvSpPr>
        <p:spPr>
          <a:xfrm>
            <a:off x="559606" y="1592217"/>
            <a:ext cx="11010900" cy="923330"/>
          </a:xfrm>
          <a:prstGeom prst="rect">
            <a:avLst/>
          </a:prstGeom>
        </p:spPr>
        <p:txBody>
          <a:bodyPr wrap="square">
            <a:spAutoFit/>
          </a:bodyPr>
          <a:lstStyle/>
          <a:p>
            <a:pPr algn="just"/>
            <a:r>
              <a:rPr lang="es-MX" dirty="0"/>
              <a:t>Se identifican diferencias en el valor registrado en la prima secretarial por servicios prestados en los libros contables frente a la información reportada por el sistema PERNO, las reliquidaciones efectuadas y los documentos firmados y autorizados de la nómina. </a:t>
            </a:r>
          </a:p>
        </p:txBody>
      </p:sp>
      <p:pic>
        <p:nvPicPr>
          <p:cNvPr id="10" name="Imagen 9"/>
          <p:cNvPicPr/>
          <p:nvPr/>
        </p:nvPicPr>
        <p:blipFill>
          <a:blip r:embed="rId3">
            <a:extLst>
              <a:ext uri="{28A0092B-C50C-407E-A947-70E740481C1C}">
                <a14:useLocalDpi xmlns:a14="http://schemas.microsoft.com/office/drawing/2010/main" val="0"/>
              </a:ext>
            </a:extLst>
          </a:blip>
          <a:stretch>
            <a:fillRect/>
          </a:stretch>
        </p:blipFill>
        <p:spPr>
          <a:xfrm>
            <a:off x="2496185" y="2515547"/>
            <a:ext cx="6532880" cy="1887220"/>
          </a:xfrm>
          <a:prstGeom prst="rect">
            <a:avLst/>
          </a:prstGeom>
        </p:spPr>
      </p:pic>
      <p:sp>
        <p:nvSpPr>
          <p:cNvPr id="11" name="Rectángulo: esquinas redondeadas 4">
            <a:extLst>
              <a:ext uri="{FF2B5EF4-FFF2-40B4-BE49-F238E27FC236}">
                <a16:creationId xmlns:a16="http://schemas.microsoft.com/office/drawing/2014/main" id="{00715F55-739F-68B8-C8B9-0F6BB40F3290}"/>
              </a:ext>
            </a:extLst>
          </p:cNvPr>
          <p:cNvSpPr/>
          <p:nvPr/>
        </p:nvSpPr>
        <p:spPr>
          <a:xfrm>
            <a:off x="2618497" y="4715703"/>
            <a:ext cx="8923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600" b="1" dirty="0">
                <a:solidFill>
                  <a:schemeClr val="bg1"/>
                </a:solidFill>
                <a:latin typeface="Arial" panose="020B0604020202020204" pitchFamily="34" charset="0"/>
                <a:cs typeface="Arial" panose="020B0604020202020204" pitchFamily="34" charset="0"/>
              </a:rPr>
              <a:t>Reconocimiento por permanencia </a:t>
            </a:r>
          </a:p>
        </p:txBody>
      </p:sp>
      <p:sp>
        <p:nvSpPr>
          <p:cNvPr id="12" name="Rectángulo: esquinas redondeadas 12">
            <a:extLst>
              <a:ext uri="{FF2B5EF4-FFF2-40B4-BE49-F238E27FC236}">
                <a16:creationId xmlns:a16="http://schemas.microsoft.com/office/drawing/2014/main" id="{283B9871-3ACB-D694-B039-9D8F824BEBC8}"/>
              </a:ext>
            </a:extLst>
          </p:cNvPr>
          <p:cNvSpPr/>
          <p:nvPr/>
        </p:nvSpPr>
        <p:spPr>
          <a:xfrm>
            <a:off x="236899" y="4630216"/>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
        <p:nvSpPr>
          <p:cNvPr id="5" name="Rectángulo 4"/>
          <p:cNvSpPr/>
          <p:nvPr/>
        </p:nvSpPr>
        <p:spPr>
          <a:xfrm>
            <a:off x="412402" y="5369149"/>
            <a:ext cx="11129805" cy="923330"/>
          </a:xfrm>
          <a:prstGeom prst="rect">
            <a:avLst/>
          </a:prstGeom>
        </p:spPr>
        <p:txBody>
          <a:bodyPr wrap="square">
            <a:spAutoFit/>
          </a:bodyPr>
          <a:lstStyle/>
          <a:p>
            <a:pPr algn="just"/>
            <a:r>
              <a:rPr lang="es-MX" dirty="0"/>
              <a:t>En cuatro (4) casos los porcentajes del reconocimiento por permanencia tienen una desviación superior en relación al sueldo básico que es importante verificar con los datos de los cinco años y la forma en que se definió la base de cálculo, no se observan variaciones en las cuentas del pasivo para el reconocimiento por permanencia</a:t>
            </a:r>
          </a:p>
        </p:txBody>
      </p:sp>
    </p:spTree>
    <p:extLst>
      <p:ext uri="{BB962C8B-B14F-4D97-AF65-F5344CB8AC3E}">
        <p14:creationId xmlns:p14="http://schemas.microsoft.com/office/powerpoint/2010/main" val="3004056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22" name="Rectángulo: esquinas redondeadas 4">
            <a:extLst>
              <a:ext uri="{FF2B5EF4-FFF2-40B4-BE49-F238E27FC236}">
                <a16:creationId xmlns:a16="http://schemas.microsoft.com/office/drawing/2014/main" id="{00715F55-739F-68B8-C8B9-0F6BB40F3290}"/>
              </a:ext>
            </a:extLst>
          </p:cNvPr>
          <p:cNvSpPr/>
          <p:nvPr/>
        </p:nvSpPr>
        <p:spPr>
          <a:xfrm>
            <a:off x="2794000" y="934278"/>
            <a:ext cx="8923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600" b="1" dirty="0">
                <a:solidFill>
                  <a:schemeClr val="bg1"/>
                </a:solidFill>
                <a:latin typeface="Arial" panose="020B0604020202020204" pitchFamily="34" charset="0"/>
                <a:cs typeface="Arial" panose="020B0604020202020204" pitchFamily="34" charset="0"/>
              </a:rPr>
              <a:t>Prima semestral </a:t>
            </a:r>
          </a:p>
        </p:txBody>
      </p:sp>
      <p:sp>
        <p:nvSpPr>
          <p:cNvPr id="25" name="Rectángulo: esquinas redondeadas 12">
            <a:extLst>
              <a:ext uri="{FF2B5EF4-FFF2-40B4-BE49-F238E27FC236}">
                <a16:creationId xmlns:a16="http://schemas.microsoft.com/office/drawing/2014/main" id="{283B9871-3ACB-D694-B039-9D8F824BEBC8}"/>
              </a:ext>
            </a:extLst>
          </p:cNvPr>
          <p:cNvSpPr/>
          <p:nvPr/>
        </p:nvSpPr>
        <p:spPr>
          <a:xfrm>
            <a:off x="412402" y="848791"/>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
        <p:nvSpPr>
          <p:cNvPr id="2" name="Rectángulo 1"/>
          <p:cNvSpPr/>
          <p:nvPr/>
        </p:nvSpPr>
        <p:spPr>
          <a:xfrm>
            <a:off x="559606" y="1592217"/>
            <a:ext cx="11010900" cy="2062103"/>
          </a:xfrm>
          <a:prstGeom prst="rect">
            <a:avLst/>
          </a:prstGeom>
        </p:spPr>
        <p:txBody>
          <a:bodyPr wrap="square">
            <a:spAutoFit/>
          </a:bodyPr>
          <a:lstStyle/>
          <a:p>
            <a:pPr marL="228594" indent="-228594" algn="just">
              <a:spcAft>
                <a:spcPts val="1200"/>
              </a:spcAft>
              <a:buFont typeface="Arial" panose="020B0604020202020204" pitchFamily="34" charset="0"/>
              <a:buChar char="•"/>
            </a:pPr>
            <a:r>
              <a:rPr lang="es-MX" dirty="0"/>
              <a:t>En la validación de las pre nóminas acumuladas de la prima semestral distrital entre enero 1 a junio 30 de 2023, se observaron valores menores para 11 funcionarios, </a:t>
            </a:r>
          </a:p>
          <a:p>
            <a:pPr marL="228594" indent="-228594" algn="just">
              <a:spcAft>
                <a:spcPts val="1200"/>
              </a:spcAft>
              <a:buFont typeface="Arial" panose="020B0604020202020204" pitchFamily="34" charset="0"/>
              <a:buChar char="•"/>
            </a:pPr>
            <a:r>
              <a:rPr lang="es-MX" dirty="0"/>
              <a:t>Se identifican diferencias en el valor registrado de prima técnica en los libros contables frente a la información reportada por el sistema PERNO </a:t>
            </a:r>
          </a:p>
          <a:p>
            <a:pPr marL="228594" indent="-228594" algn="just">
              <a:spcAft>
                <a:spcPts val="1200"/>
              </a:spcAft>
              <a:buFont typeface="Arial" panose="020B0604020202020204" pitchFamily="34" charset="0"/>
              <a:buChar char="•"/>
            </a:pPr>
            <a:r>
              <a:rPr lang="es-MX" dirty="0"/>
              <a:t>En la validación de la prima semestral se presentan diferencias entre la liquidación y el recalculo, teniendo en cuenta que corresponden a promedios de las otras prestaciones sociales</a:t>
            </a:r>
          </a:p>
        </p:txBody>
      </p:sp>
      <p:sp>
        <p:nvSpPr>
          <p:cNvPr id="11" name="Rectángulo: esquinas redondeadas 4">
            <a:extLst>
              <a:ext uri="{FF2B5EF4-FFF2-40B4-BE49-F238E27FC236}">
                <a16:creationId xmlns:a16="http://schemas.microsoft.com/office/drawing/2014/main" id="{00715F55-739F-68B8-C8B9-0F6BB40F3290}"/>
              </a:ext>
            </a:extLst>
          </p:cNvPr>
          <p:cNvSpPr/>
          <p:nvPr/>
        </p:nvSpPr>
        <p:spPr>
          <a:xfrm>
            <a:off x="2646796" y="4062257"/>
            <a:ext cx="8923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600" b="1" dirty="0" smtClean="0">
                <a:solidFill>
                  <a:schemeClr val="bg1"/>
                </a:solidFill>
                <a:latin typeface="Arial" panose="020B0604020202020204" pitchFamily="34" charset="0"/>
                <a:cs typeface="Arial" panose="020B0604020202020204" pitchFamily="34" charset="0"/>
              </a:rPr>
              <a:t>Incapacidades</a:t>
            </a:r>
            <a:endParaRPr lang="es-MX" sz="1600" b="1" dirty="0">
              <a:solidFill>
                <a:schemeClr val="bg1"/>
              </a:solidFill>
              <a:latin typeface="Arial" panose="020B0604020202020204" pitchFamily="34" charset="0"/>
              <a:cs typeface="Arial" panose="020B0604020202020204" pitchFamily="34" charset="0"/>
            </a:endParaRPr>
          </a:p>
        </p:txBody>
      </p:sp>
      <p:sp>
        <p:nvSpPr>
          <p:cNvPr id="12" name="Rectángulo: esquinas redondeadas 12">
            <a:extLst>
              <a:ext uri="{FF2B5EF4-FFF2-40B4-BE49-F238E27FC236}">
                <a16:creationId xmlns:a16="http://schemas.microsoft.com/office/drawing/2014/main" id="{283B9871-3ACB-D694-B039-9D8F824BEBC8}"/>
              </a:ext>
            </a:extLst>
          </p:cNvPr>
          <p:cNvSpPr/>
          <p:nvPr/>
        </p:nvSpPr>
        <p:spPr>
          <a:xfrm>
            <a:off x="265198" y="3976770"/>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
        <p:nvSpPr>
          <p:cNvPr id="5" name="Rectángulo 4"/>
          <p:cNvSpPr/>
          <p:nvPr/>
        </p:nvSpPr>
        <p:spPr>
          <a:xfrm>
            <a:off x="440701" y="4715703"/>
            <a:ext cx="11129805" cy="923330"/>
          </a:xfrm>
          <a:prstGeom prst="rect">
            <a:avLst/>
          </a:prstGeom>
        </p:spPr>
        <p:txBody>
          <a:bodyPr wrap="square">
            <a:spAutoFit/>
          </a:bodyPr>
          <a:lstStyle/>
          <a:p>
            <a:pPr algn="just"/>
            <a:r>
              <a:rPr lang="es-MX" dirty="0"/>
              <a:t>Se evidencia que no existe un criterio unificado en los tiempos de gestión de las incapacidades en algunos casos las resoluciones son emitidas hasta un mes después a la fecha de incapacidad como es el caso de las Resoluciones 350, 380 y 379 del 2023</a:t>
            </a:r>
          </a:p>
        </p:txBody>
      </p:sp>
    </p:spTree>
    <p:extLst>
      <p:ext uri="{BB962C8B-B14F-4D97-AF65-F5344CB8AC3E}">
        <p14:creationId xmlns:p14="http://schemas.microsoft.com/office/powerpoint/2010/main" val="166810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12402" y="238078"/>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dirty="0">
              <a:solidFill>
                <a:srgbClr val="000000"/>
              </a:solidFill>
              <a:latin typeface="Arial"/>
              <a:cs typeface="Arial"/>
              <a:sym typeface="Arial"/>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2062053" y="123510"/>
            <a:ext cx="8329261" cy="61551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 la gestión del riesgo en la entidad</a:t>
            </a:r>
            <a:endParaRPr sz="2400" b="1" kern="0" dirty="0">
              <a:solidFill>
                <a:srgbClr val="FFFFFF"/>
              </a:solidFill>
              <a:latin typeface="Roboto"/>
              <a:ea typeface="Roboto"/>
              <a:cs typeface="Roboto"/>
              <a:sym typeface="Roboto"/>
            </a:endParaRPr>
          </a:p>
        </p:txBody>
      </p:sp>
      <p:sp>
        <p:nvSpPr>
          <p:cNvPr id="22" name="Rectángulo: esquinas redondeadas 4">
            <a:extLst>
              <a:ext uri="{FF2B5EF4-FFF2-40B4-BE49-F238E27FC236}">
                <a16:creationId xmlns:a16="http://schemas.microsoft.com/office/drawing/2014/main" id="{00715F55-739F-68B8-C8B9-0F6BB40F3290}"/>
              </a:ext>
            </a:extLst>
          </p:cNvPr>
          <p:cNvSpPr/>
          <p:nvPr/>
        </p:nvSpPr>
        <p:spPr>
          <a:xfrm>
            <a:off x="2794000" y="934278"/>
            <a:ext cx="8923710" cy="429109"/>
          </a:xfrm>
          <a:prstGeom prst="roundRect">
            <a:avLst/>
          </a:prstGeom>
          <a:solidFill>
            <a:srgbClr val="22A67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600" b="1" dirty="0">
                <a:solidFill>
                  <a:schemeClr val="bg1"/>
                </a:solidFill>
                <a:latin typeface="Arial" panose="020B0604020202020204" pitchFamily="34" charset="0"/>
                <a:cs typeface="Arial" panose="020B0604020202020204" pitchFamily="34" charset="0"/>
              </a:rPr>
              <a:t>Procedimientos </a:t>
            </a:r>
          </a:p>
        </p:txBody>
      </p:sp>
      <p:sp>
        <p:nvSpPr>
          <p:cNvPr id="25" name="Rectángulo: esquinas redondeadas 12">
            <a:extLst>
              <a:ext uri="{FF2B5EF4-FFF2-40B4-BE49-F238E27FC236}">
                <a16:creationId xmlns:a16="http://schemas.microsoft.com/office/drawing/2014/main" id="{283B9871-3ACB-D694-B039-9D8F824BEBC8}"/>
              </a:ext>
            </a:extLst>
          </p:cNvPr>
          <p:cNvSpPr/>
          <p:nvPr/>
        </p:nvSpPr>
        <p:spPr>
          <a:xfrm>
            <a:off x="412402" y="848791"/>
            <a:ext cx="2206095" cy="600085"/>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MX" sz="1400" dirty="0">
                <a:solidFill>
                  <a:schemeClr val="tx1"/>
                </a:solidFill>
              </a:rPr>
              <a:t>    </a:t>
            </a:r>
            <a:r>
              <a:rPr lang="es-MX" sz="1600" b="1" dirty="0" smtClean="0">
                <a:solidFill>
                  <a:schemeClr val="bg1"/>
                </a:solidFill>
                <a:latin typeface="Arial" panose="020B0604020202020204" pitchFamily="34" charset="0"/>
                <a:cs typeface="Arial" panose="020B0604020202020204" pitchFamily="34" charset="0"/>
              </a:rPr>
              <a:t>CONCLUSIÓN</a:t>
            </a:r>
            <a:endParaRPr lang="es-MX" sz="1600" b="1" dirty="0">
              <a:solidFill>
                <a:schemeClr val="bg1"/>
              </a:solidFill>
              <a:latin typeface="Arial" panose="020B0604020202020204" pitchFamily="34" charset="0"/>
              <a:cs typeface="Arial" panose="020B0604020202020204" pitchFamily="34" charset="0"/>
            </a:endParaRPr>
          </a:p>
        </p:txBody>
      </p:sp>
      <p:sp>
        <p:nvSpPr>
          <p:cNvPr id="2" name="Rectángulo 1"/>
          <p:cNvSpPr/>
          <p:nvPr/>
        </p:nvSpPr>
        <p:spPr>
          <a:xfrm>
            <a:off x="559606" y="1758700"/>
            <a:ext cx="11010900" cy="2492990"/>
          </a:xfrm>
          <a:prstGeom prst="rect">
            <a:avLst/>
          </a:prstGeom>
        </p:spPr>
        <p:txBody>
          <a:bodyPr wrap="square">
            <a:spAutoFit/>
          </a:bodyPr>
          <a:lstStyle/>
          <a:p>
            <a:pPr algn="just">
              <a:spcBef>
                <a:spcPts val="1200"/>
              </a:spcBef>
            </a:pPr>
            <a:r>
              <a:rPr lang="es-MX" dirty="0"/>
              <a:t>Los procedimientos están desactualizados: </a:t>
            </a:r>
          </a:p>
          <a:p>
            <a:pPr marL="228594" indent="-228594" algn="just">
              <a:spcBef>
                <a:spcPts val="1200"/>
              </a:spcBef>
              <a:buFont typeface="Arial" panose="020B0604020202020204" pitchFamily="34" charset="0"/>
              <a:buChar char="•"/>
            </a:pPr>
            <a:r>
              <a:rPr lang="es-MX" dirty="0"/>
              <a:t>208-SADM-Pr-01 Vr4 BENEFICIOS A LOS EMPLEADOS, este procedimiento esta desactualizado, la última fecha de actualización es el 28/12/2018, </a:t>
            </a:r>
          </a:p>
          <a:p>
            <a:pPr marL="228594" indent="-228594" algn="just">
              <a:spcBef>
                <a:spcPts val="1200"/>
              </a:spcBef>
              <a:buFont typeface="Arial" panose="020B0604020202020204" pitchFamily="34" charset="0"/>
              <a:buChar char="•"/>
            </a:pPr>
            <a:r>
              <a:rPr lang="es-MX" dirty="0"/>
              <a:t>208-SADM-Pr-24 PRIMA TÉCNICA, este procedimiento esta desactualizado, la última fecha de actualización es el 20/10/2014</a:t>
            </a:r>
          </a:p>
          <a:p>
            <a:pPr marL="228594" indent="-228594" algn="just">
              <a:spcBef>
                <a:spcPts val="1200"/>
              </a:spcBef>
              <a:buFont typeface="Arial" panose="020B0604020202020204" pitchFamily="34" charset="0"/>
              <a:buChar char="•"/>
            </a:pPr>
            <a:r>
              <a:rPr lang="es-MX" dirty="0"/>
              <a:t>208-SADM-Pr-25 RECONOCIMIENTO Y LIQUIDACIÓN DE HORAS EXTRAS, este procedimiento esta desactualizado, la última fecha de actualización es el 24/10/2014</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7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947151" y="2542020"/>
            <a:ext cx="8634004" cy="1569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lvl="0" indent="-404813" algn="ctr" defTabSz="685595">
              <a:buClrTx/>
              <a:defRPr/>
            </a:pPr>
            <a:r>
              <a:rPr lang="es-ES" sz="3200" b="1" dirty="0"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8. </a:t>
            </a:r>
            <a:r>
              <a:rPr lang="es-MX"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Auditoria a la gestión del Proceso de Adquisición de bienes y servicios de la CVP</a:t>
            </a:r>
            <a:endParaRPr lang="es-CO"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3528778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ángulo: esquinas redondeadas 25">
            <a:extLst>
              <a:ext uri="{FF2B5EF4-FFF2-40B4-BE49-F238E27FC236}">
                <a16:creationId xmlns:a16="http://schemas.microsoft.com/office/drawing/2014/main" id="{8FEBFD0F-CE2D-6DCD-24BB-C237D398E919}"/>
              </a:ext>
            </a:extLst>
          </p:cNvPr>
          <p:cNvSpPr/>
          <p:nvPr/>
        </p:nvSpPr>
        <p:spPr>
          <a:xfrm>
            <a:off x="473581" y="103837"/>
            <a:ext cx="11396255" cy="59536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Rectángulo: esquinas redondeadas 9">
            <a:extLst>
              <a:ext uri="{FF2B5EF4-FFF2-40B4-BE49-F238E27FC236}">
                <a16:creationId xmlns:a16="http://schemas.microsoft.com/office/drawing/2014/main" id="{6C79D1E9-91CA-B1B8-98CD-A9D74D9CAD81}"/>
              </a:ext>
            </a:extLst>
          </p:cNvPr>
          <p:cNvSpPr/>
          <p:nvPr/>
        </p:nvSpPr>
        <p:spPr>
          <a:xfrm>
            <a:off x="447642" y="2532316"/>
            <a:ext cx="11265506" cy="432673"/>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s-MX" sz="1600" dirty="0">
                <a:solidFill>
                  <a:schemeClr val="tx1"/>
                </a:solidFill>
                <a:latin typeface="Arial" panose="020B0604020202020204" pitchFamily="34" charset="0"/>
                <a:cs typeface="Arial" panose="020B0604020202020204" pitchFamily="34" charset="0"/>
              </a:rPr>
              <a:t>    </a:t>
            </a:r>
            <a:r>
              <a:rPr lang="es-MX" sz="1600" b="1" dirty="0">
                <a:solidFill>
                  <a:schemeClr val="bg1"/>
                </a:solidFill>
                <a:latin typeface="Arial" panose="020B0604020202020204" pitchFamily="34" charset="0"/>
                <a:cs typeface="Arial" panose="020B0604020202020204" pitchFamily="34" charset="0"/>
              </a:rPr>
              <a:t>RECOMENDACIONES</a:t>
            </a:r>
          </a:p>
        </p:txBody>
      </p:sp>
      <p:pic>
        <p:nvPicPr>
          <p:cNvPr id="6" name="Gráfico 10" descr="Buena idea contorno">
            <a:extLst>
              <a:ext uri="{FF2B5EF4-FFF2-40B4-BE49-F238E27FC236}">
                <a16:creationId xmlns:a16="http://schemas.microsoft.com/office/drawing/2014/main" id="{7417D912-3AB0-A2D3-7C1D-066C9C20E7D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800368" y="1162060"/>
            <a:ext cx="439676" cy="363122"/>
          </a:xfrm>
          <a:prstGeom prst="rect">
            <a:avLst/>
          </a:prstGeom>
        </p:spPr>
      </p:pic>
      <p:sp>
        <p:nvSpPr>
          <p:cNvPr id="62" name="Título 7"/>
          <p:cNvSpPr>
            <a:spLocks noGrp="1"/>
          </p:cNvSpPr>
          <p:nvPr>
            <p:ph type="title"/>
          </p:nvPr>
        </p:nvSpPr>
        <p:spPr>
          <a:xfrm>
            <a:off x="447641" y="-64165"/>
            <a:ext cx="11422195" cy="945160"/>
          </a:xfrm>
        </p:spPr>
        <p:txBody>
          <a:bodyPr>
            <a:normAutofit/>
          </a:bodyPr>
          <a:lstStyle/>
          <a:p>
            <a:r>
              <a:rPr lang="es-ES" sz="2000" b="1" dirty="0">
                <a:solidFill>
                  <a:schemeClr val="bg1"/>
                </a:solidFill>
                <a:latin typeface="Museo Sans Condensed 900" charset="0"/>
                <a:ea typeface="Museo Sans Condensed 900" charset="0"/>
                <a:cs typeface="Museo Sans Condensed 900" charset="0"/>
              </a:rPr>
              <a:t>Resultados </a:t>
            </a:r>
            <a:r>
              <a:rPr lang="es-MX" sz="2000" b="1" dirty="0">
                <a:solidFill>
                  <a:schemeClr val="bg1"/>
                </a:solidFill>
                <a:latin typeface="Museo Sans Condensed 900" charset="0"/>
                <a:ea typeface="Museo Sans Condensed 900" charset="0"/>
                <a:cs typeface="Museo Sans Condensed 900" charset="0"/>
              </a:rPr>
              <a:t>Auditoria a la gestión del Proceso de Adquisición de bienes y servicios de la CVP</a:t>
            </a:r>
            <a:endParaRPr lang="es-CO" sz="2000" b="1" dirty="0">
              <a:solidFill>
                <a:schemeClr val="bg1"/>
              </a:solidFill>
              <a:latin typeface="Museo Sans Condensed 900" charset="0"/>
              <a:ea typeface="Museo Sans Condensed 900" charset="0"/>
              <a:cs typeface="Museo Sans Condensed 900" charset="0"/>
            </a:endParaRPr>
          </a:p>
        </p:txBody>
      </p:sp>
      <p:sp>
        <p:nvSpPr>
          <p:cNvPr id="93" name="Rectángulo: esquinas redondeadas 40">
            <a:extLst>
              <a:ext uri="{FF2B5EF4-FFF2-40B4-BE49-F238E27FC236}">
                <a16:creationId xmlns:a16="http://schemas.microsoft.com/office/drawing/2014/main" id="{4DFBA044-FDB4-F507-8B58-ADF3408E1914}"/>
              </a:ext>
            </a:extLst>
          </p:cNvPr>
          <p:cNvSpPr/>
          <p:nvPr/>
        </p:nvSpPr>
        <p:spPr>
          <a:xfrm>
            <a:off x="447641" y="1316412"/>
            <a:ext cx="11247036" cy="1071418"/>
          </a:xfrm>
          <a:prstGeom prst="roundRect">
            <a:avLst/>
          </a:prstGeom>
          <a:noFill/>
          <a:ln>
            <a:solidFill>
              <a:srgbClr val="FFE1E1"/>
            </a:solidFill>
          </a:ln>
        </p:spPr>
        <p:style>
          <a:lnRef idx="3">
            <a:schemeClr val="lt1"/>
          </a:lnRef>
          <a:fillRef idx="1">
            <a:schemeClr val="accent3"/>
          </a:fillRef>
          <a:effectRef idx="1">
            <a:schemeClr val="accent3"/>
          </a:effectRef>
          <a:fontRef idx="minor">
            <a:schemeClr val="lt1"/>
          </a:fontRef>
        </p:style>
        <p:txBody>
          <a:bodyPr rtlCol="0" anchor="ctr"/>
          <a:lstStyle/>
          <a:p>
            <a:pPr algn="just">
              <a:spcAft>
                <a:spcPts val="600"/>
              </a:spcAft>
            </a:pPr>
            <a:endParaRPr lang="ko-KR" altLang="en-US" dirty="0">
              <a:solidFill>
                <a:schemeClr val="tx1"/>
              </a:solidFill>
            </a:endParaRPr>
          </a:p>
        </p:txBody>
      </p:sp>
      <p:sp>
        <p:nvSpPr>
          <p:cNvPr id="94" name="CuadroTexto 93"/>
          <p:cNvSpPr txBox="1"/>
          <p:nvPr/>
        </p:nvSpPr>
        <p:spPr>
          <a:xfrm>
            <a:off x="609599" y="1388044"/>
            <a:ext cx="10846777" cy="1169551"/>
          </a:xfrm>
          <a:prstGeom prst="rect">
            <a:avLst/>
          </a:prstGeom>
          <a:noFill/>
        </p:spPr>
        <p:txBody>
          <a:bodyPr wrap="square" rtlCol="0">
            <a:spAutoFit/>
          </a:bodyPr>
          <a:lstStyle/>
          <a:p>
            <a:pPr algn="just"/>
            <a:r>
              <a:rPr lang="es-ES" sz="1400" dirty="0">
                <a:latin typeface="Arial" panose="020B0604020202020204" pitchFamily="34" charset="0"/>
                <a:cs typeface="Arial" panose="020B0604020202020204" pitchFamily="34" charset="0"/>
              </a:rPr>
              <a:t>Se evidencia </a:t>
            </a:r>
            <a:r>
              <a:rPr lang="es-MX" sz="1400" dirty="0" smtClean="0">
                <a:latin typeface="Arial" panose="020B0604020202020204" pitchFamily="34" charset="0"/>
                <a:cs typeface="Arial" panose="020B0604020202020204" pitchFamily="34" charset="0"/>
              </a:rPr>
              <a:t>el </a:t>
            </a:r>
            <a:r>
              <a:rPr lang="es-MX" sz="1400" dirty="0">
                <a:latin typeface="Arial" panose="020B0604020202020204" pitchFamily="34" charset="0"/>
                <a:cs typeface="Arial" panose="020B0604020202020204" pitchFamily="34" charset="0"/>
              </a:rPr>
              <a:t>cumplimiento de los lineamientos, políticas y procedimientos del Proceso de Adquisición de bienes y servicios de la </a:t>
            </a:r>
            <a:r>
              <a:rPr lang="es-MX" sz="1400" dirty="0" smtClean="0">
                <a:latin typeface="Arial" panose="020B0604020202020204" pitchFamily="34" charset="0"/>
                <a:cs typeface="Arial" panose="020B0604020202020204" pitchFamily="34" charset="0"/>
              </a:rPr>
              <a:t>CVP en la etapa precontractual, se identificaron oportunidades de mejora frente a las actividades de seguimiento al PAA y a las </a:t>
            </a:r>
            <a:r>
              <a:rPr lang="es-MX" sz="1400" dirty="0">
                <a:latin typeface="Arial" panose="020B0604020202020204" pitchFamily="34" charset="0"/>
                <a:cs typeface="Arial" panose="020B0604020202020204" pitchFamily="34" charset="0"/>
              </a:rPr>
              <a:t>actividades </a:t>
            </a:r>
            <a:r>
              <a:rPr lang="es-MX" sz="1400" dirty="0" smtClean="0">
                <a:latin typeface="Arial" panose="020B0604020202020204" pitchFamily="34" charset="0"/>
                <a:cs typeface="Arial" panose="020B0604020202020204" pitchFamily="34" charset="0"/>
              </a:rPr>
              <a:t>de capacitación </a:t>
            </a:r>
            <a:r>
              <a:rPr lang="es-MX" sz="1400" dirty="0">
                <a:latin typeface="Arial" panose="020B0604020202020204" pitchFamily="34" charset="0"/>
                <a:cs typeface="Arial" panose="020B0604020202020204" pitchFamily="34" charset="0"/>
              </a:rPr>
              <a:t>de los interventores y </a:t>
            </a:r>
            <a:r>
              <a:rPr lang="es-MX" sz="1400" dirty="0" smtClean="0">
                <a:latin typeface="Arial" panose="020B0604020202020204" pitchFamily="34" charset="0"/>
                <a:cs typeface="Arial" panose="020B0604020202020204" pitchFamily="34" charset="0"/>
              </a:rPr>
              <a:t>supervisores frente a los procedimientos de la etapa post contractual.</a:t>
            </a:r>
            <a:endParaRPr lang="es-MX" sz="1400" dirty="0">
              <a:latin typeface="Arial" panose="020B0604020202020204" pitchFamily="34" charset="0"/>
              <a:cs typeface="Arial" panose="020B0604020202020204" pitchFamily="34" charset="0"/>
            </a:endParaRPr>
          </a:p>
          <a:p>
            <a:pPr algn="just"/>
            <a:endParaRPr lang="es-MX" sz="1400" dirty="0">
              <a:latin typeface="Arial" panose="020B0604020202020204" pitchFamily="34" charset="0"/>
              <a:cs typeface="Arial" panose="020B0604020202020204" pitchFamily="34" charset="0"/>
            </a:endParaRPr>
          </a:p>
          <a:p>
            <a:pPr algn="just"/>
            <a:endParaRPr lang="es-CO" sz="1400" dirty="0">
              <a:latin typeface="Arial" panose="020B0604020202020204" pitchFamily="34" charset="0"/>
              <a:cs typeface="Arial" panose="020B0604020202020204" pitchFamily="34" charset="0"/>
            </a:endParaRPr>
          </a:p>
        </p:txBody>
      </p:sp>
      <p:sp>
        <p:nvSpPr>
          <p:cNvPr id="128" name="Rectángulo 127"/>
          <p:cNvSpPr/>
          <p:nvPr/>
        </p:nvSpPr>
        <p:spPr>
          <a:xfrm>
            <a:off x="357927" y="3230826"/>
            <a:ext cx="11336750" cy="3462486"/>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s-MX" altLang="ko-KR" sz="1300" dirty="0">
                <a:latin typeface="Arial" panose="020B0604020202020204" pitchFamily="34" charset="0"/>
                <a:cs typeface="Arial" panose="020B0604020202020204" pitchFamily="34" charset="0"/>
              </a:rPr>
              <a:t>A la Dirección Corporativa, Oficina Asesora de Planeación, los Gerentes de Proyectos y Ordenadores del Gasto estructurar o definir como mecanismo de control el seguimiento periódico al PAA con el objetivo de minimizar las desviaciones entre la planeación inicial y la ejecución.</a:t>
            </a:r>
          </a:p>
          <a:p>
            <a:pPr marL="285750" indent="-285750" algn="just">
              <a:spcBef>
                <a:spcPts val="600"/>
              </a:spcBef>
              <a:spcAft>
                <a:spcPts val="600"/>
              </a:spcAft>
              <a:buFont typeface="Arial" panose="020B0604020202020204" pitchFamily="34" charset="0"/>
              <a:buChar char="•"/>
            </a:pPr>
            <a:r>
              <a:rPr lang="es-MX" sz="1300" dirty="0" smtClean="0">
                <a:latin typeface="Arial" panose="020B0604020202020204" pitchFamily="34" charset="0"/>
                <a:cs typeface="Arial" panose="020B0604020202020204" pitchFamily="34" charset="0"/>
              </a:rPr>
              <a:t>A </a:t>
            </a:r>
            <a:r>
              <a:rPr lang="es-MX" sz="1300" dirty="0">
                <a:latin typeface="Arial" panose="020B0604020202020204" pitchFamily="34" charset="0"/>
                <a:cs typeface="Arial" panose="020B0604020202020204" pitchFamily="34" charset="0"/>
              </a:rPr>
              <a:t>la Dirección de Gestión Corporativa, incluir mensualmente en los Comités de Contratación una presentación del estado de la ejecución del PAA y sus modificaciones, en busca de dar cumplimiento a las disposiciones de Manual del Contratación y Supervisión Código: 208-DGC-Mn-01, versión 09, numeral 3.2.3 cumpliendo la Función general del Comité de Contratación.</a:t>
            </a:r>
          </a:p>
          <a:p>
            <a:pPr marL="285750" indent="-285750" algn="just">
              <a:spcBef>
                <a:spcPts val="600"/>
              </a:spcBef>
              <a:spcAft>
                <a:spcPts val="600"/>
              </a:spcAft>
              <a:buFont typeface="Arial" panose="020B0604020202020204" pitchFamily="34" charset="0"/>
              <a:buChar char="•"/>
            </a:pPr>
            <a:r>
              <a:rPr lang="es-MX" altLang="ko-KR" sz="1300" dirty="0">
                <a:latin typeface="Arial" panose="020B0604020202020204" pitchFamily="34" charset="0"/>
                <a:cs typeface="Arial" panose="020B0604020202020204" pitchFamily="34" charset="0"/>
              </a:rPr>
              <a:t>A la Dirección Corporativa definir los tiempos para las diferentes </a:t>
            </a:r>
            <a:r>
              <a:rPr lang="es-MX" altLang="ko-KR" sz="1300" dirty="0" smtClean="0">
                <a:latin typeface="Arial" panose="020B0604020202020204" pitchFamily="34" charset="0"/>
                <a:cs typeface="Arial" panose="020B0604020202020204" pitchFamily="34" charset="0"/>
              </a:rPr>
              <a:t>etapas </a:t>
            </a:r>
            <a:r>
              <a:rPr lang="es-MX" altLang="ko-KR" sz="1300" dirty="0">
                <a:latin typeface="Arial" panose="020B0604020202020204" pitchFamily="34" charset="0"/>
                <a:cs typeface="Arial" panose="020B0604020202020204" pitchFamily="34" charset="0"/>
              </a:rPr>
              <a:t>del </a:t>
            </a:r>
            <a:r>
              <a:rPr lang="es-MX" altLang="ko-KR" sz="1300" dirty="0" smtClean="0">
                <a:latin typeface="Arial" panose="020B0604020202020204" pitchFamily="34" charset="0"/>
                <a:cs typeface="Arial" panose="020B0604020202020204" pitchFamily="34" charset="0"/>
              </a:rPr>
              <a:t>proceso </a:t>
            </a:r>
            <a:r>
              <a:rPr lang="es-MX" altLang="ko-KR" sz="1300" dirty="0">
                <a:latin typeface="Arial" panose="020B0604020202020204" pitchFamily="34" charset="0"/>
                <a:cs typeface="Arial" panose="020B0604020202020204" pitchFamily="34" charset="0"/>
              </a:rPr>
              <a:t>precontractual y contractual, que permitan implementar controles que optimicen los tiempos.</a:t>
            </a:r>
          </a:p>
          <a:p>
            <a:pPr marL="285750" indent="-285750" algn="just">
              <a:spcBef>
                <a:spcPts val="600"/>
              </a:spcBef>
              <a:spcAft>
                <a:spcPts val="600"/>
              </a:spcAft>
              <a:buFont typeface="Arial" panose="020B0604020202020204" pitchFamily="34" charset="0"/>
              <a:buChar char="•"/>
            </a:pPr>
            <a:r>
              <a:rPr lang="es-MX" sz="1300" dirty="0">
                <a:latin typeface="Arial" panose="020B0604020202020204" pitchFamily="34" charset="0"/>
                <a:cs typeface="Arial" panose="020B0604020202020204" pitchFamily="34" charset="0"/>
              </a:rPr>
              <a:t>A la Dirección Corporativa revisar y actualizar el procedimiento de liquidaciones código 208-DGC-PR-21, versión 3 vigente desde el 29 de diciembre de 2022, frente a incluir las actividades que deben surtirse en el SECOP II con posterioridad a la firma del acta de liquidación o acta de cierre. </a:t>
            </a:r>
            <a:endParaRPr lang="es-MX" sz="1300" dirty="0" smtClean="0">
              <a:latin typeface="Arial" panose="020B0604020202020204" pitchFamily="34" charset="0"/>
              <a:cs typeface="Arial" panose="020B0604020202020204" pitchFamily="34" charset="0"/>
            </a:endParaRPr>
          </a:p>
          <a:p>
            <a:pPr marL="285750" indent="-285750" algn="just">
              <a:spcBef>
                <a:spcPts val="600"/>
              </a:spcBef>
              <a:spcAft>
                <a:spcPts val="600"/>
              </a:spcAft>
              <a:buFont typeface="Arial" panose="020B0604020202020204" pitchFamily="34" charset="0"/>
              <a:buChar char="•"/>
            </a:pPr>
            <a:r>
              <a:rPr lang="es-CO" sz="1300" dirty="0" smtClean="0">
                <a:latin typeface="Arial" panose="020B0604020202020204" pitchFamily="34" charset="0"/>
                <a:cs typeface="Arial" panose="020B0604020202020204" pitchFamily="34" charset="0"/>
              </a:rPr>
              <a:t>A </a:t>
            </a:r>
            <a:r>
              <a:rPr lang="es-CO" sz="1300" dirty="0">
                <a:latin typeface="Arial" panose="020B0604020202020204" pitchFamily="34" charset="0"/>
                <a:cs typeface="Arial" panose="020B0604020202020204" pitchFamily="34" charset="0"/>
              </a:rPr>
              <a:t>la Dirección Corporativa Realizar actividades de capacitación dirigidas a los Supervisores e Interventores quienes deben velar por la oportuna y efectiva liquidación de los contratos a su cargo, asegurando que como resultado de su gestión no se pierda la competencia para </a:t>
            </a:r>
            <a:r>
              <a:rPr lang="es-CO" sz="1300" dirty="0" smtClean="0">
                <a:latin typeface="Arial" panose="020B0604020202020204" pitchFamily="34" charset="0"/>
                <a:cs typeface="Arial" panose="020B0604020202020204" pitchFamily="34" charset="0"/>
              </a:rPr>
              <a:t>liquidar</a:t>
            </a:r>
            <a:endParaRPr lang="es-CO" sz="1300" dirty="0">
              <a:latin typeface="Arial" panose="020B0604020202020204" pitchFamily="34" charset="0"/>
              <a:cs typeface="Arial" panose="020B0604020202020204" pitchFamily="34" charset="0"/>
            </a:endParaRPr>
          </a:p>
          <a:p>
            <a:pPr marL="285750" indent="-285750" algn="just">
              <a:spcBef>
                <a:spcPts val="600"/>
              </a:spcBef>
              <a:spcAft>
                <a:spcPts val="600"/>
              </a:spcAft>
              <a:buFont typeface="Arial" panose="020B0604020202020204" pitchFamily="34" charset="0"/>
              <a:buChar char="•"/>
            </a:pPr>
            <a:endParaRPr lang="es-MX" sz="1300" dirty="0">
              <a:latin typeface="Arial" panose="020B0604020202020204" pitchFamily="34" charset="0"/>
              <a:cs typeface="Arial" panose="020B0604020202020204" pitchFamily="34" charset="0"/>
            </a:endParaRPr>
          </a:p>
        </p:txBody>
      </p:sp>
      <p:sp>
        <p:nvSpPr>
          <p:cNvPr id="129" name="Rectángulo: esquinas redondeadas 12">
            <a:extLst>
              <a:ext uri="{FF2B5EF4-FFF2-40B4-BE49-F238E27FC236}">
                <a16:creationId xmlns:a16="http://schemas.microsoft.com/office/drawing/2014/main" id="{283B9871-3ACB-D694-B039-9D8F824BEBC8}"/>
              </a:ext>
            </a:extLst>
          </p:cNvPr>
          <p:cNvSpPr/>
          <p:nvPr/>
        </p:nvSpPr>
        <p:spPr>
          <a:xfrm>
            <a:off x="473581" y="849307"/>
            <a:ext cx="4496686" cy="307307"/>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s-MX" sz="1400" dirty="0">
                <a:solidFill>
                  <a:schemeClr val="tx1"/>
                </a:solidFill>
              </a:rPr>
              <a:t>    </a:t>
            </a:r>
            <a:r>
              <a:rPr lang="es-MX" sz="1600" b="1" dirty="0">
                <a:solidFill>
                  <a:schemeClr val="bg1"/>
                </a:solidFill>
                <a:latin typeface="Arial" panose="020B0604020202020204" pitchFamily="34" charset="0"/>
                <a:cs typeface="Arial" panose="020B0604020202020204" pitchFamily="34" charset="0"/>
              </a:rPr>
              <a:t>CONCLUSIÓN GENERAL</a:t>
            </a:r>
          </a:p>
        </p:txBody>
      </p:sp>
    </p:spTree>
    <p:extLst>
      <p:ext uri="{BB962C8B-B14F-4D97-AF65-F5344CB8AC3E}">
        <p14:creationId xmlns:p14="http://schemas.microsoft.com/office/powerpoint/2010/main" val="3622913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2053047" y="2596871"/>
            <a:ext cx="6114944" cy="144655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MX" sz="3200" b="1" dirty="0">
                <a:solidFill>
                  <a:schemeClr val="bg1">
                    <a:lumMod val="50000"/>
                  </a:schemeClr>
                </a:solidFill>
              </a:rPr>
              <a:t>3. </a:t>
            </a:r>
            <a:r>
              <a:rPr lang="es-CO" sz="3200" b="1" dirty="0">
                <a:solidFill>
                  <a:schemeClr val="bg1">
                    <a:lumMod val="50000"/>
                  </a:schemeClr>
                </a:solidFill>
              </a:rPr>
              <a:t>Aprobación Acta del Comité del 30 de </a:t>
            </a:r>
            <a:r>
              <a:rPr lang="es-CO" sz="3200" b="1" dirty="0" smtClean="0">
                <a:solidFill>
                  <a:schemeClr val="bg1">
                    <a:lumMod val="50000"/>
                  </a:schemeClr>
                </a:solidFill>
              </a:rPr>
              <a:t>agosto </a:t>
            </a:r>
            <a:r>
              <a:rPr lang="es-CO" sz="3200" b="1" dirty="0">
                <a:solidFill>
                  <a:schemeClr val="bg1">
                    <a:lumMod val="50000"/>
                  </a:schemeClr>
                </a:solidFill>
              </a:rPr>
              <a:t>de </a:t>
            </a:r>
            <a:r>
              <a:rPr lang="es-CO" sz="3200" b="1" dirty="0" smtClean="0">
                <a:solidFill>
                  <a:schemeClr val="bg1">
                    <a:lumMod val="50000"/>
                  </a:schemeClr>
                </a:solidFill>
              </a:rPr>
              <a:t>2023</a:t>
            </a:r>
          </a:p>
          <a:p>
            <a:pPr marL="404813" indent="-404813" algn="ctr" defTabSz="685595">
              <a:buClrTx/>
              <a:defRPr/>
            </a:pPr>
            <a:r>
              <a:rPr lang="es-ES" sz="2400" b="1" dirty="0" smtClean="0">
                <a:solidFill>
                  <a:srgbClr val="FF0000"/>
                </a:solidFill>
              </a:rPr>
              <a:t>(Pendiente de firma)</a:t>
            </a:r>
            <a:endParaRPr lang="es-CO" sz="2400" b="1" dirty="0">
              <a:solidFill>
                <a:srgbClr val="FF0000"/>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1043226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947151" y="2665845"/>
            <a:ext cx="8634004" cy="58477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lvl="0" algn="ctr">
              <a:buSzPts val="1800"/>
              <a:defRPr/>
            </a:pPr>
            <a:r>
              <a:rPr lang="es-ES" sz="3200" b="1" dirty="0" smtClean="0">
                <a:solidFill>
                  <a:schemeClr val="bg1">
                    <a:lumMod val="50000"/>
                  </a:schemeClr>
                </a:solidFill>
              </a:rPr>
              <a:t>9. </a:t>
            </a:r>
            <a:r>
              <a:rPr lang="es-ES" sz="3200" b="1" dirty="0"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Auditoría </a:t>
            </a:r>
            <a:r>
              <a:rPr lang="es-ES"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al Plan Estratégico de TI</a:t>
            </a:r>
            <a:endParaRPr lang="es-ES"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sym typeface="Roboto"/>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4211539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ángulo: esquinas redondeadas 25">
            <a:extLst>
              <a:ext uri="{FF2B5EF4-FFF2-40B4-BE49-F238E27FC236}">
                <a16:creationId xmlns:a16="http://schemas.microsoft.com/office/drawing/2014/main" id="{8FEBFD0F-CE2D-6DCD-24BB-C237D398E919}"/>
              </a:ext>
            </a:extLst>
          </p:cNvPr>
          <p:cNvSpPr/>
          <p:nvPr/>
        </p:nvSpPr>
        <p:spPr>
          <a:xfrm>
            <a:off x="447641" y="208259"/>
            <a:ext cx="11396255"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Rectángulo: esquinas redondeadas 9">
            <a:extLst>
              <a:ext uri="{FF2B5EF4-FFF2-40B4-BE49-F238E27FC236}">
                <a16:creationId xmlns:a16="http://schemas.microsoft.com/office/drawing/2014/main" id="{6C79D1E9-91CA-B1B8-98CD-A9D74D9CAD81}"/>
              </a:ext>
            </a:extLst>
          </p:cNvPr>
          <p:cNvSpPr/>
          <p:nvPr/>
        </p:nvSpPr>
        <p:spPr>
          <a:xfrm>
            <a:off x="357927" y="3066827"/>
            <a:ext cx="11265506" cy="432673"/>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s-MX" sz="1600" dirty="0">
                <a:solidFill>
                  <a:schemeClr val="tx1"/>
                </a:solidFill>
                <a:latin typeface="Arial" panose="020B0604020202020204" pitchFamily="34" charset="0"/>
                <a:cs typeface="Arial" panose="020B0604020202020204" pitchFamily="34" charset="0"/>
              </a:rPr>
              <a:t>    </a:t>
            </a:r>
            <a:r>
              <a:rPr lang="es-MX" sz="1600" b="1" dirty="0" smtClean="0">
                <a:solidFill>
                  <a:schemeClr val="bg1"/>
                </a:solidFill>
                <a:latin typeface="Arial" panose="020B0604020202020204" pitchFamily="34" charset="0"/>
                <a:cs typeface="Arial" panose="020B0604020202020204" pitchFamily="34" charset="0"/>
              </a:rPr>
              <a:t>RECOMENDACIONES</a:t>
            </a:r>
          </a:p>
        </p:txBody>
      </p:sp>
      <p:pic>
        <p:nvPicPr>
          <p:cNvPr id="6" name="Gráfico 10" descr="Buena idea contorno">
            <a:extLst>
              <a:ext uri="{FF2B5EF4-FFF2-40B4-BE49-F238E27FC236}">
                <a16:creationId xmlns:a16="http://schemas.microsoft.com/office/drawing/2014/main" id="{7417D912-3AB0-A2D3-7C1D-066C9C20E7D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800368" y="1162060"/>
            <a:ext cx="439676" cy="363122"/>
          </a:xfrm>
          <a:prstGeom prst="rect">
            <a:avLst/>
          </a:prstGeom>
        </p:spPr>
      </p:pic>
      <p:sp>
        <p:nvSpPr>
          <p:cNvPr id="62" name="Título 7"/>
          <p:cNvSpPr>
            <a:spLocks noGrp="1"/>
          </p:cNvSpPr>
          <p:nvPr>
            <p:ph type="title"/>
          </p:nvPr>
        </p:nvSpPr>
        <p:spPr>
          <a:xfrm>
            <a:off x="609600" y="-140738"/>
            <a:ext cx="10972800" cy="1143000"/>
          </a:xfrm>
        </p:spPr>
        <p:txBody>
          <a:bodyPr>
            <a:normAutofit/>
          </a:bodyPr>
          <a:lstStyle/>
          <a:p>
            <a:r>
              <a:rPr lang="es-ES" sz="2800" b="1" dirty="0">
                <a:solidFill>
                  <a:schemeClr val="bg1"/>
                </a:solidFill>
                <a:latin typeface="Museo Sans Condensed 900" charset="0"/>
                <a:ea typeface="Museo Sans Condensed 900" charset="0"/>
                <a:cs typeface="Museo Sans Condensed 900" charset="0"/>
              </a:rPr>
              <a:t>Resultados </a:t>
            </a:r>
            <a:r>
              <a:rPr lang="es-ES" sz="2800" b="1" dirty="0" smtClean="0">
                <a:solidFill>
                  <a:schemeClr val="bg1"/>
                </a:solidFill>
                <a:latin typeface="Museo Sans Condensed 900" charset="0"/>
                <a:ea typeface="Museo Sans Condensed 900" charset="0"/>
                <a:cs typeface="Museo Sans Condensed 900" charset="0"/>
              </a:rPr>
              <a:t>Auditoría al Plan Estratégico de TI</a:t>
            </a:r>
            <a:endParaRPr lang="es-CO" sz="2800" b="1" dirty="0">
              <a:solidFill>
                <a:schemeClr val="bg1"/>
              </a:solidFill>
              <a:latin typeface="Museo Sans Condensed 900" charset="0"/>
              <a:ea typeface="Museo Sans Condensed 900" charset="0"/>
              <a:cs typeface="Museo Sans Condensed 900" charset="0"/>
            </a:endParaRPr>
          </a:p>
        </p:txBody>
      </p:sp>
      <p:sp>
        <p:nvSpPr>
          <p:cNvPr id="93" name="Rectángulo: esquinas redondeadas 40">
            <a:extLst>
              <a:ext uri="{FF2B5EF4-FFF2-40B4-BE49-F238E27FC236}">
                <a16:creationId xmlns:a16="http://schemas.microsoft.com/office/drawing/2014/main" id="{4DFBA044-FDB4-F507-8B58-ADF3408E1914}"/>
              </a:ext>
            </a:extLst>
          </p:cNvPr>
          <p:cNvSpPr/>
          <p:nvPr/>
        </p:nvSpPr>
        <p:spPr>
          <a:xfrm>
            <a:off x="447641" y="1316411"/>
            <a:ext cx="11247036" cy="1658443"/>
          </a:xfrm>
          <a:prstGeom prst="roundRect">
            <a:avLst/>
          </a:prstGeom>
          <a:noFill/>
          <a:ln>
            <a:solidFill>
              <a:srgbClr val="FFE1E1"/>
            </a:solidFill>
          </a:ln>
        </p:spPr>
        <p:style>
          <a:lnRef idx="3">
            <a:schemeClr val="lt1"/>
          </a:lnRef>
          <a:fillRef idx="1">
            <a:schemeClr val="accent3"/>
          </a:fillRef>
          <a:effectRef idx="1">
            <a:schemeClr val="accent3"/>
          </a:effectRef>
          <a:fontRef idx="minor">
            <a:schemeClr val="lt1"/>
          </a:fontRef>
        </p:style>
        <p:txBody>
          <a:bodyPr rtlCol="0" anchor="ctr"/>
          <a:lstStyle/>
          <a:p>
            <a:pPr algn="just">
              <a:spcAft>
                <a:spcPts val="600"/>
              </a:spcAft>
            </a:pPr>
            <a:endParaRPr lang="ko-KR" altLang="en-US" dirty="0">
              <a:solidFill>
                <a:schemeClr val="tx1"/>
              </a:solidFill>
            </a:endParaRPr>
          </a:p>
        </p:txBody>
      </p:sp>
      <p:sp>
        <p:nvSpPr>
          <p:cNvPr id="94" name="CuadroTexto 93"/>
          <p:cNvSpPr txBox="1"/>
          <p:nvPr/>
        </p:nvSpPr>
        <p:spPr>
          <a:xfrm>
            <a:off x="609600" y="1388044"/>
            <a:ext cx="10972800" cy="1600438"/>
          </a:xfrm>
          <a:prstGeom prst="rect">
            <a:avLst/>
          </a:prstGeom>
          <a:noFill/>
        </p:spPr>
        <p:txBody>
          <a:bodyPr wrap="square" rtlCol="0">
            <a:spAutoFit/>
          </a:bodyPr>
          <a:lstStyle/>
          <a:p>
            <a:pPr algn="just"/>
            <a:r>
              <a:rPr lang="es-ES" sz="1400" dirty="0" smtClean="0">
                <a:latin typeface="Arial" panose="020B0604020202020204" pitchFamily="34" charset="0"/>
                <a:cs typeface="Arial" panose="020B0604020202020204" pitchFamily="34" charset="0"/>
              </a:rPr>
              <a:t>El nivel </a:t>
            </a:r>
            <a:r>
              <a:rPr lang="es-ES" sz="1400" dirty="0">
                <a:latin typeface="Arial" panose="020B0604020202020204" pitchFamily="34" charset="0"/>
                <a:cs typeface="Arial" panose="020B0604020202020204" pitchFamily="34" charset="0"/>
              </a:rPr>
              <a:t>de cumplimiento de la CVP respecto a los criterios y productos definidos en la Guía para la construcción del PETI V2.1 corresponde a 61,3%, </a:t>
            </a:r>
            <a:r>
              <a:rPr lang="es-ES" sz="1400" dirty="0" smtClean="0">
                <a:latin typeface="Arial" panose="020B0604020202020204" pitchFamily="34" charset="0"/>
                <a:cs typeface="Arial" panose="020B0604020202020204" pitchFamily="34" charset="0"/>
              </a:rPr>
              <a:t>en </a:t>
            </a:r>
            <a:r>
              <a:rPr lang="es-ES" sz="1400" dirty="0">
                <a:latin typeface="Arial" panose="020B0604020202020204" pitchFamily="34" charset="0"/>
                <a:cs typeface="Arial" panose="020B0604020202020204" pitchFamily="34" charset="0"/>
              </a:rPr>
              <a:t>términos generales la CVP cuenta con un avance homogéneo de las fases propuestas para el desarrollo del PETI; sin embargo, debe realizar una actualización del documento y enfocar los esfuerzos para desarrollar y/o complementar los productos asociados a la </a:t>
            </a:r>
            <a:r>
              <a:rPr lang="es-ES" sz="1400" dirty="0" smtClean="0">
                <a:latin typeface="Arial" panose="020B0604020202020204" pitchFamily="34" charset="0"/>
                <a:cs typeface="Arial" panose="020B0604020202020204" pitchFamily="34" charset="0"/>
              </a:rPr>
              <a:t>fase </a:t>
            </a:r>
            <a:r>
              <a:rPr lang="es-ES" sz="1400" dirty="0">
                <a:latin typeface="Arial" panose="020B0604020202020204" pitchFamily="34" charset="0"/>
                <a:cs typeface="Arial" panose="020B0604020202020204" pitchFamily="34" charset="0"/>
              </a:rPr>
              <a:t>“</a:t>
            </a:r>
            <a:r>
              <a:rPr lang="es-ES" sz="1400" dirty="0" smtClean="0">
                <a:latin typeface="Arial" panose="020B0604020202020204" pitchFamily="34" charset="0"/>
                <a:cs typeface="Arial" panose="020B0604020202020204" pitchFamily="34" charset="0"/>
              </a:rPr>
              <a:t>Construir”.</a:t>
            </a:r>
          </a:p>
          <a:p>
            <a:pPr algn="just"/>
            <a:endParaRPr lang="es-ES" sz="1400" dirty="0">
              <a:latin typeface="Arial" panose="020B0604020202020204" pitchFamily="34" charset="0"/>
              <a:cs typeface="Arial" panose="020B0604020202020204" pitchFamily="34" charset="0"/>
            </a:endParaRPr>
          </a:p>
          <a:p>
            <a:pPr algn="just"/>
            <a:r>
              <a:rPr lang="es-ES" sz="1400" dirty="0">
                <a:latin typeface="Arial" panose="020B0604020202020204" pitchFamily="34" charset="0"/>
                <a:cs typeface="Arial" panose="020B0604020202020204" pitchFamily="34" charset="0"/>
              </a:rPr>
              <a:t>Producto de la evaluación practicada </a:t>
            </a:r>
            <a:r>
              <a:rPr lang="es-ES" sz="1400" dirty="0" smtClean="0">
                <a:latin typeface="Arial" panose="020B0604020202020204" pitchFamily="34" charset="0"/>
                <a:cs typeface="Arial" panose="020B0604020202020204" pitchFamily="34" charset="0"/>
              </a:rPr>
              <a:t>se requiere que el proceso de Gestión TIC defina las acciones </a:t>
            </a:r>
            <a:r>
              <a:rPr lang="es-ES" sz="1400" dirty="0">
                <a:latin typeface="Arial" panose="020B0604020202020204" pitchFamily="34" charset="0"/>
                <a:cs typeface="Arial" panose="020B0604020202020204" pitchFamily="34" charset="0"/>
              </a:rPr>
              <a:t>de mejora </a:t>
            </a:r>
            <a:r>
              <a:rPr lang="es-ES" sz="1400" dirty="0" smtClean="0">
                <a:latin typeface="Arial" panose="020B0604020202020204" pitchFamily="34" charset="0"/>
                <a:cs typeface="Arial" panose="020B0604020202020204" pitchFamily="34" charset="0"/>
              </a:rPr>
              <a:t>pertinentes para </a:t>
            </a:r>
            <a:r>
              <a:rPr lang="es-ES" sz="1400" dirty="0">
                <a:latin typeface="Arial" panose="020B0604020202020204" pitchFamily="34" charset="0"/>
                <a:cs typeface="Arial" panose="020B0604020202020204" pitchFamily="34" charset="0"/>
              </a:rPr>
              <a:t>subsanar y prevenir, las </a:t>
            </a:r>
            <a:r>
              <a:rPr lang="es-ES" sz="1400" dirty="0" smtClean="0">
                <a:latin typeface="Arial" panose="020B0604020202020204" pitchFamily="34" charset="0"/>
                <a:cs typeface="Arial" panose="020B0604020202020204" pitchFamily="34" charset="0"/>
              </a:rPr>
              <a:t>catorce </a:t>
            </a:r>
            <a:r>
              <a:rPr lang="es-ES" sz="1400" dirty="0">
                <a:latin typeface="Arial" panose="020B0604020202020204" pitchFamily="34" charset="0"/>
                <a:cs typeface="Arial" panose="020B0604020202020204" pitchFamily="34" charset="0"/>
              </a:rPr>
              <a:t>(</a:t>
            </a:r>
            <a:r>
              <a:rPr lang="es-ES" sz="1400" dirty="0" smtClean="0">
                <a:latin typeface="Arial" panose="020B0604020202020204" pitchFamily="34" charset="0"/>
                <a:cs typeface="Arial" panose="020B0604020202020204" pitchFamily="34" charset="0"/>
              </a:rPr>
              <a:t>14) </a:t>
            </a:r>
            <a:r>
              <a:rPr lang="es-ES" sz="1400" dirty="0">
                <a:latin typeface="Arial" panose="020B0604020202020204" pitchFamily="34" charset="0"/>
                <a:cs typeface="Arial" panose="020B0604020202020204" pitchFamily="34" charset="0"/>
              </a:rPr>
              <a:t>observaciones y </a:t>
            </a:r>
            <a:r>
              <a:rPr lang="es-ES" sz="1400" dirty="0" smtClean="0">
                <a:latin typeface="Arial" panose="020B0604020202020204" pitchFamily="34" charset="0"/>
                <a:cs typeface="Arial" panose="020B0604020202020204" pitchFamily="34" charset="0"/>
              </a:rPr>
              <a:t>ocho (8) </a:t>
            </a:r>
            <a:r>
              <a:rPr lang="es-ES" sz="1400" dirty="0">
                <a:latin typeface="Arial" panose="020B0604020202020204" pitchFamily="34" charset="0"/>
                <a:cs typeface="Arial" panose="020B0604020202020204" pitchFamily="34" charset="0"/>
              </a:rPr>
              <a:t>oportunidades de mejora </a:t>
            </a:r>
            <a:r>
              <a:rPr lang="es-ES" sz="1400" dirty="0" smtClean="0">
                <a:latin typeface="Arial" panose="020B0604020202020204" pitchFamily="34" charset="0"/>
                <a:cs typeface="Arial" panose="020B0604020202020204" pitchFamily="34" charset="0"/>
              </a:rPr>
              <a:t>identificadas.</a:t>
            </a:r>
            <a:endParaRPr lang="es-CO" sz="1400" dirty="0">
              <a:latin typeface="Arial" panose="020B0604020202020204" pitchFamily="34" charset="0"/>
              <a:cs typeface="Arial" panose="020B0604020202020204" pitchFamily="34" charset="0"/>
            </a:endParaRPr>
          </a:p>
        </p:txBody>
      </p:sp>
      <p:sp>
        <p:nvSpPr>
          <p:cNvPr id="128" name="Rectángulo 127"/>
          <p:cNvSpPr/>
          <p:nvPr/>
        </p:nvSpPr>
        <p:spPr>
          <a:xfrm>
            <a:off x="286683" y="3755471"/>
            <a:ext cx="6540589" cy="2754600"/>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s-ES" altLang="ko-KR" sz="1300" dirty="0" smtClean="0">
                <a:latin typeface="Arial" panose="020B0604020202020204" pitchFamily="34" charset="0"/>
                <a:cs typeface="Arial" panose="020B0604020202020204" pitchFamily="34" charset="0"/>
              </a:rPr>
              <a:t>En total se emitieron diecinueve (19) recomendaciones dentro de las cuales se destacan:</a:t>
            </a:r>
          </a:p>
          <a:p>
            <a:pPr marL="285750" indent="-285750" algn="just">
              <a:spcBef>
                <a:spcPts val="600"/>
              </a:spcBef>
              <a:spcAft>
                <a:spcPts val="600"/>
              </a:spcAft>
              <a:buFont typeface="Arial" panose="020B0604020202020204" pitchFamily="34" charset="0"/>
              <a:buChar char="•"/>
            </a:pPr>
            <a:r>
              <a:rPr lang="es-ES" altLang="ko-KR" sz="1300" dirty="0" smtClean="0">
                <a:latin typeface="Arial" panose="020B0604020202020204" pitchFamily="34" charset="0"/>
                <a:cs typeface="Arial" panose="020B0604020202020204" pitchFamily="34" charset="0"/>
              </a:rPr>
              <a:t>Consolidar </a:t>
            </a:r>
            <a:r>
              <a:rPr lang="es-ES" altLang="ko-KR" sz="1300" dirty="0">
                <a:latin typeface="Arial" panose="020B0604020202020204" pitchFamily="34" charset="0"/>
                <a:cs typeface="Arial" panose="020B0604020202020204" pitchFamily="34" charset="0"/>
              </a:rPr>
              <a:t>el grupo encargado de actualizar el PETI, este equipo debe contar con la participación de los procesos de planeación, atención al ciudadano, financiero y misionales</a:t>
            </a:r>
            <a:r>
              <a:rPr lang="es-ES" altLang="ko-KR" sz="1300" dirty="0" smtClean="0">
                <a:latin typeface="Arial" panose="020B0604020202020204" pitchFamily="34" charset="0"/>
                <a:cs typeface="Arial" panose="020B0604020202020204" pitchFamily="34" charset="0"/>
              </a:rPr>
              <a:t>.</a:t>
            </a:r>
            <a:endParaRPr lang="es-ES" altLang="ko-KR" sz="1300" dirty="0">
              <a:latin typeface="Arial" panose="020B0604020202020204" pitchFamily="34" charset="0"/>
              <a:cs typeface="Arial" panose="020B0604020202020204" pitchFamily="34" charset="0"/>
            </a:endParaRPr>
          </a:p>
          <a:p>
            <a:pPr marL="285750" indent="-285750" algn="just">
              <a:spcBef>
                <a:spcPts val="600"/>
              </a:spcBef>
              <a:spcAft>
                <a:spcPts val="600"/>
              </a:spcAft>
              <a:buFont typeface="Arial" panose="020B0604020202020204" pitchFamily="34" charset="0"/>
              <a:buChar char="•"/>
            </a:pPr>
            <a:r>
              <a:rPr lang="es-ES" altLang="ko-KR" sz="1300" dirty="0" smtClean="0">
                <a:latin typeface="Arial" panose="020B0604020202020204" pitchFamily="34" charset="0"/>
                <a:cs typeface="Arial" panose="020B0604020202020204" pitchFamily="34" charset="0"/>
              </a:rPr>
              <a:t>Adoptar </a:t>
            </a:r>
            <a:r>
              <a:rPr lang="es-ES" altLang="ko-KR" sz="1300" dirty="0">
                <a:latin typeface="Arial" panose="020B0604020202020204" pitchFamily="34" charset="0"/>
                <a:cs typeface="Arial" panose="020B0604020202020204" pitchFamily="34" charset="0"/>
              </a:rPr>
              <a:t>la guía MGGTI.GE.ES.01 - Guía de construcción PETI - Gobierno Digital-v2.1 y su anexo 1 herramienta para la construcción del PETI, este instrumento define la generación de productos / entregables en sesiones hasta completar las 4 fases propuestas</a:t>
            </a:r>
            <a:r>
              <a:rPr lang="es-ES" altLang="ko-KR" sz="1300" dirty="0" smtClean="0">
                <a:latin typeface="Arial" panose="020B0604020202020204" pitchFamily="34" charset="0"/>
                <a:cs typeface="Arial" panose="020B0604020202020204" pitchFamily="34" charset="0"/>
              </a:rPr>
              <a:t>.</a:t>
            </a:r>
            <a:endParaRPr lang="es-ES" altLang="ko-KR" sz="1300" dirty="0">
              <a:latin typeface="Arial" panose="020B0604020202020204" pitchFamily="34" charset="0"/>
              <a:cs typeface="Arial" panose="020B0604020202020204" pitchFamily="34" charset="0"/>
            </a:endParaRPr>
          </a:p>
          <a:p>
            <a:pPr marL="285750" indent="-285750" algn="just">
              <a:spcBef>
                <a:spcPts val="600"/>
              </a:spcBef>
              <a:spcAft>
                <a:spcPts val="600"/>
              </a:spcAft>
              <a:buFont typeface="Arial" panose="020B0604020202020204" pitchFamily="34" charset="0"/>
              <a:buChar char="•"/>
            </a:pPr>
            <a:r>
              <a:rPr lang="es-ES" altLang="ko-KR" sz="1300" dirty="0" smtClean="0">
                <a:latin typeface="Arial" panose="020B0604020202020204" pitchFamily="34" charset="0"/>
                <a:cs typeface="Arial" panose="020B0604020202020204" pitchFamily="34" charset="0"/>
              </a:rPr>
              <a:t>Tomar </a:t>
            </a:r>
            <a:r>
              <a:rPr lang="es-ES" altLang="ko-KR" sz="1300" dirty="0">
                <a:latin typeface="Arial" panose="020B0604020202020204" pitchFamily="34" charset="0"/>
                <a:cs typeface="Arial" panose="020B0604020202020204" pitchFamily="34" charset="0"/>
              </a:rPr>
              <a:t>como insumo el Anexo 3 – Plantilla PETI plus como guía para ajustar la estructura del documento en su nueva versión</a:t>
            </a:r>
            <a:r>
              <a:rPr lang="es-ES" altLang="ko-KR" sz="1300" dirty="0" smtClean="0">
                <a:latin typeface="Arial" panose="020B0604020202020204" pitchFamily="34" charset="0"/>
                <a:cs typeface="Arial" panose="020B0604020202020204" pitchFamily="34" charset="0"/>
              </a:rPr>
              <a:t>.</a:t>
            </a:r>
            <a:endParaRPr lang="es-ES" altLang="ko-KR" sz="1300" dirty="0">
              <a:latin typeface="Arial" panose="020B0604020202020204" pitchFamily="34" charset="0"/>
              <a:cs typeface="Arial" panose="020B0604020202020204" pitchFamily="34" charset="0"/>
            </a:endParaRPr>
          </a:p>
        </p:txBody>
      </p:sp>
      <p:sp>
        <p:nvSpPr>
          <p:cNvPr id="129" name="Rectángulo: esquinas redondeadas 12">
            <a:extLst>
              <a:ext uri="{FF2B5EF4-FFF2-40B4-BE49-F238E27FC236}">
                <a16:creationId xmlns:a16="http://schemas.microsoft.com/office/drawing/2014/main" id="{283B9871-3ACB-D694-B039-9D8F824BEBC8}"/>
              </a:ext>
            </a:extLst>
          </p:cNvPr>
          <p:cNvSpPr/>
          <p:nvPr/>
        </p:nvSpPr>
        <p:spPr>
          <a:xfrm>
            <a:off x="473581" y="849307"/>
            <a:ext cx="4496686" cy="307307"/>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s-MX" sz="1400" dirty="0">
                <a:solidFill>
                  <a:schemeClr val="tx1"/>
                </a:solidFill>
              </a:rPr>
              <a:t>    </a:t>
            </a:r>
            <a:r>
              <a:rPr lang="es-MX" sz="1600" b="1" dirty="0">
                <a:solidFill>
                  <a:schemeClr val="bg1"/>
                </a:solidFill>
                <a:latin typeface="Arial" panose="020B0604020202020204" pitchFamily="34" charset="0"/>
                <a:cs typeface="Arial" panose="020B0604020202020204" pitchFamily="34" charset="0"/>
              </a:rPr>
              <a:t>CONCLUSIÓN GENERAL</a:t>
            </a:r>
          </a:p>
        </p:txBody>
      </p:sp>
      <p:pic>
        <p:nvPicPr>
          <p:cNvPr id="11" name="Imagen 10"/>
          <p:cNvPicPr/>
          <p:nvPr/>
        </p:nvPicPr>
        <p:blipFill>
          <a:blip r:embed="rId5">
            <a:extLst>
              <a:ext uri="{28A0092B-C50C-407E-A947-70E740481C1C}">
                <a14:useLocalDpi xmlns:a14="http://schemas.microsoft.com/office/drawing/2010/main" val="0"/>
              </a:ext>
            </a:extLst>
          </a:blip>
          <a:srcRect/>
          <a:stretch>
            <a:fillRect/>
          </a:stretch>
        </p:blipFill>
        <p:spPr bwMode="auto">
          <a:xfrm>
            <a:off x="6827272" y="3619117"/>
            <a:ext cx="5123936" cy="3037716"/>
          </a:xfrm>
          <a:prstGeom prst="rect">
            <a:avLst/>
          </a:prstGeom>
          <a:noFill/>
        </p:spPr>
      </p:pic>
    </p:spTree>
    <p:extLst>
      <p:ext uri="{BB962C8B-B14F-4D97-AF65-F5344CB8AC3E}">
        <p14:creationId xmlns:p14="http://schemas.microsoft.com/office/powerpoint/2010/main" val="13157040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ángulo: esquinas redondeadas 25">
            <a:extLst>
              <a:ext uri="{FF2B5EF4-FFF2-40B4-BE49-F238E27FC236}">
                <a16:creationId xmlns:a16="http://schemas.microsoft.com/office/drawing/2014/main" id="{8FEBFD0F-CE2D-6DCD-24BB-C237D398E919}"/>
              </a:ext>
            </a:extLst>
          </p:cNvPr>
          <p:cNvSpPr/>
          <p:nvPr/>
        </p:nvSpPr>
        <p:spPr>
          <a:xfrm>
            <a:off x="447641" y="208259"/>
            <a:ext cx="11396255"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6" name="Gráfico 10" descr="Buena idea contorno">
            <a:extLst>
              <a:ext uri="{FF2B5EF4-FFF2-40B4-BE49-F238E27FC236}">
                <a16:creationId xmlns:a16="http://schemas.microsoft.com/office/drawing/2014/main" id="{7417D912-3AB0-A2D3-7C1D-066C9C20E7D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800368" y="1162060"/>
            <a:ext cx="439676" cy="363122"/>
          </a:xfrm>
          <a:prstGeom prst="rect">
            <a:avLst/>
          </a:prstGeom>
        </p:spPr>
      </p:pic>
      <p:sp>
        <p:nvSpPr>
          <p:cNvPr id="62" name="Título 7"/>
          <p:cNvSpPr>
            <a:spLocks noGrp="1"/>
          </p:cNvSpPr>
          <p:nvPr>
            <p:ph type="title"/>
          </p:nvPr>
        </p:nvSpPr>
        <p:spPr>
          <a:xfrm>
            <a:off x="609600" y="-140738"/>
            <a:ext cx="10972800" cy="1143000"/>
          </a:xfrm>
        </p:spPr>
        <p:txBody>
          <a:bodyPr>
            <a:normAutofit/>
          </a:bodyPr>
          <a:lstStyle/>
          <a:p>
            <a:r>
              <a:rPr lang="es-ES" sz="2800" b="1" dirty="0">
                <a:solidFill>
                  <a:schemeClr val="bg1"/>
                </a:solidFill>
                <a:latin typeface="Museo Sans Condensed 900" charset="0"/>
                <a:ea typeface="Museo Sans Condensed 900" charset="0"/>
                <a:cs typeface="Museo Sans Condensed 900" charset="0"/>
              </a:rPr>
              <a:t>Resultados </a:t>
            </a:r>
            <a:r>
              <a:rPr lang="es-ES" sz="2800" b="1" dirty="0" smtClean="0">
                <a:solidFill>
                  <a:schemeClr val="bg1"/>
                </a:solidFill>
                <a:latin typeface="Museo Sans Condensed 900" charset="0"/>
                <a:ea typeface="Museo Sans Condensed 900" charset="0"/>
                <a:cs typeface="Museo Sans Condensed 900" charset="0"/>
              </a:rPr>
              <a:t>Auditoría al Plan Estratégico de TI</a:t>
            </a:r>
            <a:endParaRPr lang="es-CO" sz="2800" b="1" dirty="0">
              <a:solidFill>
                <a:schemeClr val="bg1"/>
              </a:solidFill>
              <a:latin typeface="Museo Sans Condensed 900" charset="0"/>
              <a:ea typeface="Museo Sans Condensed 900" charset="0"/>
              <a:cs typeface="Museo Sans Condensed 900" charset="0"/>
            </a:endParaRPr>
          </a:p>
        </p:txBody>
      </p:sp>
      <p:sp>
        <p:nvSpPr>
          <p:cNvPr id="129" name="Rectángulo: esquinas redondeadas 12">
            <a:extLst>
              <a:ext uri="{FF2B5EF4-FFF2-40B4-BE49-F238E27FC236}">
                <a16:creationId xmlns:a16="http://schemas.microsoft.com/office/drawing/2014/main" id="{283B9871-3ACB-D694-B039-9D8F824BEBC8}"/>
              </a:ext>
            </a:extLst>
          </p:cNvPr>
          <p:cNvSpPr/>
          <p:nvPr/>
        </p:nvSpPr>
        <p:spPr>
          <a:xfrm>
            <a:off x="473581" y="849307"/>
            <a:ext cx="4496686" cy="307307"/>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s-MX" sz="1400" dirty="0">
                <a:solidFill>
                  <a:schemeClr val="tx1"/>
                </a:solidFill>
              </a:rPr>
              <a:t>    </a:t>
            </a:r>
            <a:r>
              <a:rPr lang="es-MX" sz="1600" b="1" dirty="0">
                <a:solidFill>
                  <a:schemeClr val="bg1"/>
                </a:solidFill>
                <a:latin typeface="Arial" panose="020B0604020202020204" pitchFamily="34" charset="0"/>
                <a:cs typeface="Arial" panose="020B0604020202020204" pitchFamily="34" charset="0"/>
              </a:rPr>
              <a:t>CONCLUSIÓN GENERAL</a:t>
            </a:r>
          </a:p>
        </p:txBody>
      </p:sp>
      <p:graphicFrame>
        <p:nvGraphicFramePr>
          <p:cNvPr id="12" name="Gráfico 11"/>
          <p:cNvGraphicFramePr/>
          <p:nvPr/>
        </p:nvGraphicFramePr>
        <p:xfrm>
          <a:off x="202168" y="1179421"/>
          <a:ext cx="5943600" cy="5508672"/>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ángulo 1"/>
          <p:cNvSpPr/>
          <p:nvPr/>
        </p:nvSpPr>
        <p:spPr>
          <a:xfrm>
            <a:off x="6310754" y="1156614"/>
            <a:ext cx="5195446" cy="5216813"/>
          </a:xfrm>
          <a:prstGeom prst="rect">
            <a:avLst/>
          </a:prstGeom>
        </p:spPr>
        <p:txBody>
          <a:bodyPr wrap="square">
            <a:spAutoFit/>
          </a:bodyPr>
          <a:lstStyle/>
          <a:p>
            <a:pPr lvl="0" algn="just">
              <a:spcBef>
                <a:spcPts val="1200"/>
              </a:spcBef>
              <a:spcAft>
                <a:spcPts val="600"/>
              </a:spcAft>
              <a:buSzPts val="1100"/>
            </a:pPr>
            <a:r>
              <a:rPr lang="es-CO" dirty="0">
                <a:latin typeface="Arial" panose="020B0604020202020204" pitchFamily="34" charset="0"/>
                <a:ea typeface="Times New Roman" panose="02020603050405020304" pitchFamily="18" charset="0"/>
                <a:cs typeface="Times New Roman" panose="02020603050405020304" pitchFamily="18" charset="0"/>
              </a:rPr>
              <a:t>Fase 1 – “Comprender”: Evaluar el proceso de identificación de los sistemas y servicios de TI ofrecidos a los usuarios de la entidad, incluyendo la validación de análisis de impacto. </a:t>
            </a:r>
          </a:p>
          <a:p>
            <a:pPr lvl="0" algn="just">
              <a:spcBef>
                <a:spcPts val="1200"/>
              </a:spcBef>
              <a:spcAft>
                <a:spcPts val="600"/>
              </a:spcAft>
              <a:buSzPts val="1100"/>
            </a:pPr>
            <a:r>
              <a:rPr lang="es-CO" dirty="0">
                <a:latin typeface="Arial" panose="020B0604020202020204" pitchFamily="34" charset="0"/>
                <a:ea typeface="Times New Roman" panose="02020603050405020304" pitchFamily="18" charset="0"/>
                <a:cs typeface="Times New Roman" panose="02020603050405020304" pitchFamily="18" charset="0"/>
              </a:rPr>
              <a:t>Fase 2 – “Analizar”: Verificar el proceso de análisis del entorno, tendencias tecnológicas y oportunidades de mejora de los servicios de TI.</a:t>
            </a:r>
          </a:p>
          <a:p>
            <a:pPr lvl="0" algn="just">
              <a:spcBef>
                <a:spcPts val="1200"/>
              </a:spcBef>
              <a:spcAft>
                <a:spcPts val="600"/>
              </a:spcAft>
              <a:buSzPts val="1100"/>
            </a:pPr>
            <a:r>
              <a:rPr lang="es-CO" dirty="0">
                <a:latin typeface="Arial" panose="020B0604020202020204" pitchFamily="34" charset="0"/>
                <a:ea typeface="Times New Roman" panose="02020603050405020304" pitchFamily="18" charset="0"/>
                <a:cs typeface="Times New Roman" panose="02020603050405020304" pitchFamily="18" charset="0"/>
              </a:rPr>
              <a:t>Fase 3 – “Construir”: Verificar el proceso de identificación de Objetivos de TI, iniciativas de trasformación, gastos del área de TI, validando la hoja de ruta y el plan de comunicaciones del PETI.</a:t>
            </a:r>
          </a:p>
          <a:p>
            <a:pPr lvl="0" algn="just">
              <a:spcBef>
                <a:spcPts val="1200"/>
              </a:spcBef>
              <a:spcAft>
                <a:spcPts val="600"/>
              </a:spcAft>
              <a:buSzPts val="1100"/>
            </a:pPr>
            <a:r>
              <a:rPr lang="es-CO" dirty="0">
                <a:latin typeface="Arial" panose="020B0604020202020204" pitchFamily="34" charset="0"/>
                <a:ea typeface="Times New Roman" panose="02020603050405020304" pitchFamily="18" charset="0"/>
                <a:cs typeface="Times New Roman" panose="02020603050405020304" pitchFamily="18" charset="0"/>
              </a:rPr>
              <a:t>Fase 4 – “Presentar”: Determinar si se ha realizado identificación de indicadores de medición para determinar el cumplimiento del PETI.</a:t>
            </a:r>
          </a:p>
        </p:txBody>
      </p:sp>
    </p:spTree>
    <p:extLst>
      <p:ext uri="{BB962C8B-B14F-4D97-AF65-F5344CB8AC3E}">
        <p14:creationId xmlns:p14="http://schemas.microsoft.com/office/powerpoint/2010/main" val="12454779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947151" y="2542020"/>
            <a:ext cx="8634004" cy="1569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defTabSz="1219170">
              <a:buSzPts val="1800"/>
              <a:defRPr/>
            </a:pPr>
            <a:r>
              <a:rPr lang="es-ES" sz="3200" b="1" dirty="0"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sym typeface="Roboto"/>
              </a:rPr>
              <a:t>10. Auditoría </a:t>
            </a:r>
            <a:r>
              <a:rPr lang="es-ES"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sym typeface="Roboto"/>
              </a:rPr>
              <a:t>al Contrato de Transporte 407 de 2022 y 329 de 2023 – ZIDCAR S.A. S.A.S y COMIAGRO S.A</a:t>
            </a: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4159202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4" name="Google Shape;177;gbd18a07803_0_13">
            <a:extLst>
              <a:ext uri="{FF2B5EF4-FFF2-40B4-BE49-F238E27FC236}">
                <a16:creationId xmlns:a16="http://schemas.microsoft.com/office/drawing/2014/main" id="{75C6BDBC-D5DF-496C-CB7B-8F5D44A2865E}"/>
              </a:ext>
            </a:extLst>
          </p:cNvPr>
          <p:cNvSpPr/>
          <p:nvPr/>
        </p:nvSpPr>
        <p:spPr>
          <a:xfrm>
            <a:off x="387966" y="1004860"/>
            <a:ext cx="2159617" cy="897024"/>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b="1" kern="0" dirty="0">
                <a:solidFill>
                  <a:srgbClr val="FFFFFF"/>
                </a:solidFill>
                <a:latin typeface="Roboto" panose="02000000000000000000" pitchFamily="2" charset="0"/>
                <a:ea typeface="Roboto" panose="02000000000000000000" pitchFamily="2" charset="0"/>
                <a:cs typeface="Arial"/>
                <a:sym typeface="Arial"/>
              </a:rPr>
              <a:t>OBJETIVO</a:t>
            </a:r>
            <a:endParaRPr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37" name="Google Shape;173;gbd18a07803_0_13">
            <a:extLst>
              <a:ext uri="{FF2B5EF4-FFF2-40B4-BE49-F238E27FC236}">
                <a16:creationId xmlns:a16="http://schemas.microsoft.com/office/drawing/2014/main" id="{89BE8296-662F-FFD7-70AB-3335C586ECCB}"/>
              </a:ext>
            </a:extLst>
          </p:cNvPr>
          <p:cNvSpPr/>
          <p:nvPr/>
        </p:nvSpPr>
        <p:spPr>
          <a:xfrm>
            <a:off x="443346" y="184728"/>
            <a:ext cx="11305308" cy="626457"/>
          </a:xfrm>
          <a:prstGeom prst="round1Rect">
            <a:avLst>
              <a:gd name="adj" fmla="val 16667"/>
            </a:avLst>
          </a:prstGeom>
          <a:solidFill>
            <a:schemeClr val="dk2"/>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a:solidFill>
                <a:srgbClr val="000000"/>
              </a:solidFill>
              <a:latin typeface="Arial"/>
              <a:cs typeface="Arial"/>
              <a:sym typeface="Arial"/>
            </a:endParaRPr>
          </a:p>
        </p:txBody>
      </p:sp>
      <p:sp>
        <p:nvSpPr>
          <p:cNvPr id="40" name="Google Shape;266;gbd18a07803_0_13">
            <a:extLst>
              <a:ext uri="{FF2B5EF4-FFF2-40B4-BE49-F238E27FC236}">
                <a16:creationId xmlns:a16="http://schemas.microsoft.com/office/drawing/2014/main" id="{E7480519-4B33-C549-CCE0-33AF4515756F}"/>
              </a:ext>
            </a:extLst>
          </p:cNvPr>
          <p:cNvSpPr/>
          <p:nvPr/>
        </p:nvSpPr>
        <p:spPr>
          <a:xfrm>
            <a:off x="7627464" y="2464636"/>
            <a:ext cx="409248" cy="430776"/>
          </a:xfrm>
          <a:custGeom>
            <a:avLst/>
            <a:gdLst/>
            <a:ahLst/>
            <a:cxnLst/>
            <a:rect l="l" t="t"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a:solidFill>
                <a:srgbClr val="7E7E7E"/>
              </a:solidFill>
              <a:latin typeface="Calibri"/>
              <a:ea typeface="Calibri"/>
              <a:cs typeface="Calibri"/>
              <a:sym typeface="Calibri"/>
            </a:endParaRPr>
          </a:p>
        </p:txBody>
      </p:sp>
      <p:sp>
        <p:nvSpPr>
          <p:cNvPr id="43" name="Google Shape;265;gbd18a07803_0_13">
            <a:extLst>
              <a:ext uri="{FF2B5EF4-FFF2-40B4-BE49-F238E27FC236}">
                <a16:creationId xmlns:a16="http://schemas.microsoft.com/office/drawing/2014/main" id="{1A232D74-5279-5822-D80A-E40AAC45E8C1}"/>
              </a:ext>
            </a:extLst>
          </p:cNvPr>
          <p:cNvSpPr/>
          <p:nvPr/>
        </p:nvSpPr>
        <p:spPr>
          <a:xfrm>
            <a:off x="592103" y="1306702"/>
            <a:ext cx="272556" cy="388319"/>
          </a:xfrm>
          <a:custGeom>
            <a:avLst/>
            <a:gdLst/>
            <a:ahLst/>
            <a:cxnLst/>
            <a:rect l="l" t="t"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79652" y="21075"/>
            <a:ext cx="11832696" cy="984845"/>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2400" b="1" kern="0" dirty="0">
                <a:solidFill>
                  <a:srgbClr val="FFFFFF"/>
                </a:solidFill>
                <a:latin typeface="Roboto"/>
                <a:ea typeface="Roboto"/>
                <a:cs typeface="Roboto"/>
                <a:sym typeface="Roboto"/>
              </a:rPr>
              <a:t>Auditoría al Contrato de </a:t>
            </a:r>
            <a:r>
              <a:rPr lang="es-MX" sz="2400" b="1" dirty="0">
                <a:solidFill>
                  <a:srgbClr val="FFFFFF"/>
                </a:solidFill>
                <a:latin typeface="Roboto"/>
                <a:ea typeface="Roboto"/>
                <a:cs typeface="Roboto"/>
                <a:sym typeface="Roboto"/>
              </a:rPr>
              <a:t>Transporte 407 de 2022 y 329 de 2023 </a:t>
            </a:r>
            <a:r>
              <a:rPr lang="es-MX" sz="2400" b="1" kern="0" dirty="0">
                <a:solidFill>
                  <a:srgbClr val="FFFFFF"/>
                </a:solidFill>
                <a:latin typeface="Roboto"/>
                <a:ea typeface="Roboto"/>
                <a:cs typeface="Roboto"/>
                <a:sym typeface="Roboto"/>
              </a:rPr>
              <a:t>– ZIDCAR S.A. S.A.S y COMIAGRO S.A</a:t>
            </a:r>
            <a:endParaRPr sz="2400" b="1" kern="0" dirty="0">
              <a:solidFill>
                <a:srgbClr val="FFFFFF"/>
              </a:solidFill>
              <a:latin typeface="Roboto"/>
              <a:ea typeface="Roboto"/>
              <a:cs typeface="Roboto"/>
              <a:sym typeface="Roboto"/>
            </a:endParaRPr>
          </a:p>
        </p:txBody>
      </p:sp>
      <p:sp>
        <p:nvSpPr>
          <p:cNvPr id="50" name="Google Shape;177;gbd18a07803_0_13">
            <a:extLst>
              <a:ext uri="{FF2B5EF4-FFF2-40B4-BE49-F238E27FC236}">
                <a16:creationId xmlns:a16="http://schemas.microsoft.com/office/drawing/2014/main" id="{9579777D-A9FE-7417-EFA4-AA7996556525}"/>
              </a:ext>
            </a:extLst>
          </p:cNvPr>
          <p:cNvSpPr/>
          <p:nvPr/>
        </p:nvSpPr>
        <p:spPr>
          <a:xfrm>
            <a:off x="376718" y="3305437"/>
            <a:ext cx="2170865" cy="523383"/>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333" kern="0" dirty="0">
                <a:solidFill>
                  <a:srgbClr val="000000"/>
                </a:solidFill>
                <a:latin typeface="Arial"/>
                <a:cs typeface="Arial"/>
                <a:sym typeface="Arial"/>
              </a:rPr>
              <a:t>   </a:t>
            </a:r>
          </a:p>
          <a:p>
            <a:pPr algn="ctr" defTabSz="1219170">
              <a:buClr>
                <a:srgbClr val="000000"/>
              </a:buClr>
              <a:buSzPts val="1400"/>
              <a:defRPr/>
            </a:pPr>
            <a:r>
              <a:rPr lang="es-MX" sz="1467" b="1" kern="0" dirty="0">
                <a:solidFill>
                  <a:srgbClr val="FFFFFF"/>
                </a:solidFill>
                <a:latin typeface="Roboto" panose="02000000000000000000" pitchFamily="2" charset="0"/>
                <a:ea typeface="Roboto" panose="02000000000000000000" pitchFamily="2" charset="0"/>
                <a:cs typeface="Arial"/>
                <a:sym typeface="Arial"/>
              </a:rPr>
              <a:t>      </a:t>
            </a:r>
            <a:r>
              <a:rPr lang="es-MX" sz="1600" b="1" kern="0" dirty="0">
                <a:solidFill>
                  <a:srgbClr val="FFFFFF"/>
                </a:solidFill>
                <a:latin typeface="Roboto" panose="02000000000000000000" pitchFamily="2" charset="0"/>
                <a:ea typeface="Roboto" panose="02000000000000000000" pitchFamily="2" charset="0"/>
                <a:cs typeface="Arial"/>
                <a:sym typeface="Arial"/>
              </a:rPr>
              <a:t>GENERALIDADES </a:t>
            </a:r>
          </a:p>
          <a:p>
            <a:pPr algn="ctr" defTabSz="1219170">
              <a:buClr>
                <a:srgbClr val="000000"/>
              </a:buClr>
              <a:buSzPts val="1400"/>
              <a:defRPr/>
            </a:pPr>
            <a:endParaRPr lang="es-MX" sz="1600"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2" name="Flecha: a la derecha 1">
            <a:extLst>
              <a:ext uri="{FF2B5EF4-FFF2-40B4-BE49-F238E27FC236}">
                <a16:creationId xmlns:a16="http://schemas.microsoft.com/office/drawing/2014/main" id="{9E16B4E2-2361-AD32-2B8C-5B02573D32B9}"/>
              </a:ext>
            </a:extLst>
          </p:cNvPr>
          <p:cNvSpPr/>
          <p:nvPr/>
        </p:nvSpPr>
        <p:spPr>
          <a:xfrm>
            <a:off x="2626735" y="1176695"/>
            <a:ext cx="725556" cy="43077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defRPr/>
            </a:pPr>
            <a:endParaRPr lang="es-MX" sz="1867" kern="0">
              <a:solidFill>
                <a:srgbClr val="FFFFFF"/>
              </a:solidFill>
              <a:latin typeface="Arial"/>
              <a:sym typeface="Arial"/>
            </a:endParaRPr>
          </a:p>
        </p:txBody>
      </p:sp>
      <p:sp>
        <p:nvSpPr>
          <p:cNvPr id="3" name="Rectángulo: esquinas redondeadas 2">
            <a:extLst>
              <a:ext uri="{FF2B5EF4-FFF2-40B4-BE49-F238E27FC236}">
                <a16:creationId xmlns:a16="http://schemas.microsoft.com/office/drawing/2014/main" id="{5AAAC060-CE24-9C76-BC1A-AD7EF40D74C9}"/>
              </a:ext>
            </a:extLst>
          </p:cNvPr>
          <p:cNvSpPr/>
          <p:nvPr/>
        </p:nvSpPr>
        <p:spPr>
          <a:xfrm>
            <a:off x="3530222" y="1035776"/>
            <a:ext cx="8015089" cy="866107"/>
          </a:xfrm>
          <a:prstGeom prst="roundRect">
            <a:avLst/>
          </a:prstGeom>
          <a:solidFill>
            <a:srgbClr val="CCFF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es-MX" sz="1400" kern="0" dirty="0">
                <a:solidFill>
                  <a:srgbClr val="000000"/>
                </a:solidFill>
                <a:latin typeface="Arial"/>
                <a:sym typeface="Arial"/>
              </a:rPr>
              <a:t>Evaluar el cumplimiento de las obligaciones específicas de los contratos de transporte especial No. 407 de 2022 ZIDCAR S.A.S y No. 329 de 2023 Comisionistas Agropecuarios S.A. COMIAGRO S.A. y al Plan Estratégico de Seguridad Vial.</a:t>
            </a:r>
          </a:p>
        </p:txBody>
      </p:sp>
      <p:sp>
        <p:nvSpPr>
          <p:cNvPr id="25" name="Google Shape;177;gbd18a07803_0_13">
            <a:extLst>
              <a:ext uri="{FF2B5EF4-FFF2-40B4-BE49-F238E27FC236}">
                <a16:creationId xmlns:a16="http://schemas.microsoft.com/office/drawing/2014/main" id="{F722044B-DF59-C2AE-822E-9E6CBD4E91C2}"/>
              </a:ext>
            </a:extLst>
          </p:cNvPr>
          <p:cNvSpPr/>
          <p:nvPr/>
        </p:nvSpPr>
        <p:spPr>
          <a:xfrm>
            <a:off x="387966" y="2019369"/>
            <a:ext cx="2159617" cy="669364"/>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b="1" kern="0" dirty="0">
                <a:solidFill>
                  <a:srgbClr val="FFFFFF"/>
                </a:solidFill>
                <a:latin typeface="Roboto" panose="02000000000000000000" pitchFamily="2" charset="0"/>
                <a:ea typeface="Roboto" panose="02000000000000000000" pitchFamily="2" charset="0"/>
                <a:cs typeface="Arial"/>
                <a:sym typeface="Arial"/>
              </a:rPr>
              <a:t>     ALCANCE</a:t>
            </a:r>
            <a:endParaRPr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9" name="Forma libre: forma 8">
            <a:extLst>
              <a:ext uri="{FF2B5EF4-FFF2-40B4-BE49-F238E27FC236}">
                <a16:creationId xmlns:a16="http://schemas.microsoft.com/office/drawing/2014/main" id="{F0AE3F6B-AF41-11ED-FCBD-E6861697E6DF}"/>
              </a:ext>
            </a:extLst>
          </p:cNvPr>
          <p:cNvSpPr/>
          <p:nvPr/>
        </p:nvSpPr>
        <p:spPr>
          <a:xfrm>
            <a:off x="546703" y="2314632"/>
            <a:ext cx="83755" cy="34059"/>
          </a:xfrm>
          <a:custGeom>
            <a:avLst/>
            <a:gdLst>
              <a:gd name="connsiteX0" fmla="*/ 0 w 67965"/>
              <a:gd name="connsiteY0" fmla="*/ 0 h 25544"/>
              <a:gd name="connsiteX1" fmla="*/ 67965 w 67965"/>
              <a:gd name="connsiteY1" fmla="*/ 0 h 25544"/>
              <a:gd name="connsiteX2" fmla="*/ 67965 w 67965"/>
              <a:gd name="connsiteY2" fmla="*/ 25544 h 25544"/>
              <a:gd name="connsiteX3" fmla="*/ 0 w 67965"/>
              <a:gd name="connsiteY3" fmla="*/ 25544 h 25544"/>
            </a:gdLst>
            <a:ahLst/>
            <a:cxnLst>
              <a:cxn ang="0">
                <a:pos x="connsiteX0" y="connsiteY0"/>
              </a:cxn>
              <a:cxn ang="0">
                <a:pos x="connsiteX1" y="connsiteY1"/>
              </a:cxn>
              <a:cxn ang="0">
                <a:pos x="connsiteX2" y="connsiteY2"/>
              </a:cxn>
              <a:cxn ang="0">
                <a:pos x="connsiteX3" y="connsiteY3"/>
              </a:cxn>
            </a:cxnLst>
            <a:rect l="l" t="t" r="r" b="b"/>
            <a:pathLst>
              <a:path w="67965" h="25544">
                <a:moveTo>
                  <a:pt x="0" y="0"/>
                </a:moveTo>
                <a:lnTo>
                  <a:pt x="67965" y="0"/>
                </a:lnTo>
                <a:lnTo>
                  <a:pt x="67965" y="25544"/>
                </a:lnTo>
                <a:lnTo>
                  <a:pt x="0" y="25544"/>
                </a:lnTo>
                <a:close/>
              </a:path>
            </a:pathLst>
          </a:custGeom>
          <a:solidFill>
            <a:schemeClr val="bg1"/>
          </a:solidFill>
          <a:ln w="4167" cap="flat">
            <a:noFill/>
            <a:prstDash val="solid"/>
            <a:miter/>
          </a:ln>
        </p:spPr>
        <p:txBody>
          <a:bodyPr rtlCol="0" anchor="ctr"/>
          <a:lstStyle/>
          <a:p>
            <a:pPr defTabSz="1219170">
              <a:buClr>
                <a:srgbClr val="000000"/>
              </a:buClr>
              <a:defRPr/>
            </a:pPr>
            <a:endParaRPr lang="es-MX" sz="1867" kern="0">
              <a:solidFill>
                <a:srgbClr val="000000"/>
              </a:solidFill>
              <a:latin typeface="Arial"/>
              <a:cs typeface="Arial"/>
              <a:sym typeface="Arial"/>
            </a:endParaRPr>
          </a:p>
        </p:txBody>
      </p:sp>
      <p:sp>
        <p:nvSpPr>
          <p:cNvPr id="10" name="Forma libre: forma 9">
            <a:extLst>
              <a:ext uri="{FF2B5EF4-FFF2-40B4-BE49-F238E27FC236}">
                <a16:creationId xmlns:a16="http://schemas.microsoft.com/office/drawing/2014/main" id="{660DE541-45AD-F5EA-7832-E8964903348A}"/>
              </a:ext>
            </a:extLst>
          </p:cNvPr>
          <p:cNvSpPr/>
          <p:nvPr/>
        </p:nvSpPr>
        <p:spPr>
          <a:xfrm>
            <a:off x="716999" y="2314633"/>
            <a:ext cx="136312" cy="317783"/>
          </a:xfrm>
          <a:custGeom>
            <a:avLst/>
            <a:gdLst>
              <a:gd name="connsiteX0" fmla="*/ 0 w 110615"/>
              <a:gd name="connsiteY0" fmla="*/ 0 h 238337"/>
              <a:gd name="connsiteX1" fmla="*/ 0 w 110615"/>
              <a:gd name="connsiteY1" fmla="*/ 25544 h 238337"/>
              <a:gd name="connsiteX2" fmla="*/ 85071 w 110615"/>
              <a:gd name="connsiteY2" fmla="*/ 25544 h 238337"/>
              <a:gd name="connsiteX3" fmla="*/ 85071 w 110615"/>
              <a:gd name="connsiteY3" fmla="*/ 238338 h 238337"/>
              <a:gd name="connsiteX4" fmla="*/ 110616 w 110615"/>
              <a:gd name="connsiteY4" fmla="*/ 238338 h 238337"/>
              <a:gd name="connsiteX5" fmla="*/ 110616 w 110615"/>
              <a:gd name="connsiteY5" fmla="*/ 0 h 238337"/>
              <a:gd name="connsiteX6" fmla="*/ 0 w 110615"/>
              <a:gd name="connsiteY6" fmla="*/ 0 h 23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5" h="238337">
                <a:moveTo>
                  <a:pt x="0" y="0"/>
                </a:moveTo>
                <a:lnTo>
                  <a:pt x="0" y="25544"/>
                </a:lnTo>
                <a:lnTo>
                  <a:pt x="85071" y="25544"/>
                </a:lnTo>
                <a:lnTo>
                  <a:pt x="85071" y="238338"/>
                </a:lnTo>
                <a:lnTo>
                  <a:pt x="110616" y="238338"/>
                </a:lnTo>
                <a:lnTo>
                  <a:pt x="110616" y="0"/>
                </a:lnTo>
                <a:lnTo>
                  <a:pt x="0" y="0"/>
                </a:lnTo>
                <a:close/>
              </a:path>
            </a:pathLst>
          </a:custGeom>
          <a:solidFill>
            <a:schemeClr val="bg1"/>
          </a:solidFill>
          <a:ln w="4167" cap="flat">
            <a:noFill/>
            <a:prstDash val="solid"/>
            <a:miter/>
          </a:ln>
        </p:spPr>
        <p:txBody>
          <a:bodyPr rtlCol="0" anchor="ctr"/>
          <a:lstStyle/>
          <a:p>
            <a:pPr defTabSz="1219170">
              <a:buClr>
                <a:srgbClr val="000000"/>
              </a:buClr>
              <a:defRPr/>
            </a:pPr>
            <a:endParaRPr lang="es-MX" sz="1867" kern="0">
              <a:solidFill>
                <a:srgbClr val="000000"/>
              </a:solidFill>
              <a:latin typeface="Arial"/>
              <a:cs typeface="Arial"/>
              <a:sym typeface="Arial"/>
            </a:endParaRPr>
          </a:p>
        </p:txBody>
      </p:sp>
      <p:sp>
        <p:nvSpPr>
          <p:cNvPr id="11" name="Forma libre: forma 10">
            <a:extLst>
              <a:ext uri="{FF2B5EF4-FFF2-40B4-BE49-F238E27FC236}">
                <a16:creationId xmlns:a16="http://schemas.microsoft.com/office/drawing/2014/main" id="{90C9F223-2AED-6465-6420-999A45C883AA}"/>
              </a:ext>
            </a:extLst>
          </p:cNvPr>
          <p:cNvSpPr/>
          <p:nvPr/>
        </p:nvSpPr>
        <p:spPr>
          <a:xfrm>
            <a:off x="659921" y="2195324"/>
            <a:ext cx="136507" cy="317777"/>
          </a:xfrm>
          <a:custGeom>
            <a:avLst/>
            <a:gdLst>
              <a:gd name="connsiteX0" fmla="*/ 110773 w 110773"/>
              <a:gd name="connsiteY0" fmla="*/ 212789 h 238333"/>
              <a:gd name="connsiteX1" fmla="*/ 25544 w 110773"/>
              <a:gd name="connsiteY1" fmla="*/ 212789 h 238333"/>
              <a:gd name="connsiteX2" fmla="*/ 25544 w 110773"/>
              <a:gd name="connsiteY2" fmla="*/ 0 h 238333"/>
              <a:gd name="connsiteX3" fmla="*/ 0 w 110773"/>
              <a:gd name="connsiteY3" fmla="*/ 0 h 238333"/>
              <a:gd name="connsiteX4" fmla="*/ 0 w 110773"/>
              <a:gd name="connsiteY4" fmla="*/ 238333 h 238333"/>
              <a:gd name="connsiteX5" fmla="*/ 110773 w 110773"/>
              <a:gd name="connsiteY5" fmla="*/ 238333 h 238333"/>
              <a:gd name="connsiteX6" fmla="*/ 110773 w 110773"/>
              <a:gd name="connsiteY6" fmla="*/ 212789 h 23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773" h="238333">
                <a:moveTo>
                  <a:pt x="110773" y="212789"/>
                </a:moveTo>
                <a:lnTo>
                  <a:pt x="25544" y="212789"/>
                </a:lnTo>
                <a:lnTo>
                  <a:pt x="25544" y="0"/>
                </a:lnTo>
                <a:lnTo>
                  <a:pt x="0" y="0"/>
                </a:lnTo>
                <a:lnTo>
                  <a:pt x="0" y="238333"/>
                </a:lnTo>
                <a:lnTo>
                  <a:pt x="110773" y="238333"/>
                </a:lnTo>
                <a:lnTo>
                  <a:pt x="110773" y="212789"/>
                </a:lnTo>
                <a:close/>
              </a:path>
            </a:pathLst>
          </a:custGeom>
          <a:solidFill>
            <a:schemeClr val="bg1"/>
          </a:solidFill>
          <a:ln w="4167" cap="flat">
            <a:noFill/>
            <a:prstDash val="solid"/>
            <a:miter/>
          </a:ln>
        </p:spPr>
        <p:txBody>
          <a:bodyPr rtlCol="0" anchor="ctr"/>
          <a:lstStyle/>
          <a:p>
            <a:pPr defTabSz="1219170">
              <a:buClr>
                <a:srgbClr val="000000"/>
              </a:buClr>
              <a:defRPr/>
            </a:pPr>
            <a:endParaRPr lang="es-MX" sz="1867" kern="0" dirty="0">
              <a:solidFill>
                <a:srgbClr val="000000"/>
              </a:solidFill>
              <a:latin typeface="Arial"/>
              <a:cs typeface="Arial"/>
              <a:sym typeface="Arial"/>
            </a:endParaRPr>
          </a:p>
        </p:txBody>
      </p:sp>
      <p:sp>
        <p:nvSpPr>
          <p:cNvPr id="12" name="Forma libre: forma 11">
            <a:extLst>
              <a:ext uri="{FF2B5EF4-FFF2-40B4-BE49-F238E27FC236}">
                <a16:creationId xmlns:a16="http://schemas.microsoft.com/office/drawing/2014/main" id="{F30E3464-3034-E164-32B1-1418AA66C69E}"/>
              </a:ext>
            </a:extLst>
          </p:cNvPr>
          <p:cNvSpPr/>
          <p:nvPr/>
        </p:nvSpPr>
        <p:spPr>
          <a:xfrm>
            <a:off x="887294" y="2479041"/>
            <a:ext cx="83564" cy="34059"/>
          </a:xfrm>
          <a:custGeom>
            <a:avLst/>
            <a:gdLst>
              <a:gd name="connsiteX0" fmla="*/ 0 w 67811"/>
              <a:gd name="connsiteY0" fmla="*/ 0 h 25544"/>
              <a:gd name="connsiteX1" fmla="*/ 67812 w 67811"/>
              <a:gd name="connsiteY1" fmla="*/ 0 h 25544"/>
              <a:gd name="connsiteX2" fmla="*/ 67812 w 67811"/>
              <a:gd name="connsiteY2" fmla="*/ 25544 h 25544"/>
              <a:gd name="connsiteX3" fmla="*/ 0 w 67811"/>
              <a:gd name="connsiteY3" fmla="*/ 25544 h 25544"/>
            </a:gdLst>
            <a:ahLst/>
            <a:cxnLst>
              <a:cxn ang="0">
                <a:pos x="connsiteX0" y="connsiteY0"/>
              </a:cxn>
              <a:cxn ang="0">
                <a:pos x="connsiteX1" y="connsiteY1"/>
              </a:cxn>
              <a:cxn ang="0">
                <a:pos x="connsiteX2" y="connsiteY2"/>
              </a:cxn>
              <a:cxn ang="0">
                <a:pos x="connsiteX3" y="connsiteY3"/>
              </a:cxn>
            </a:cxnLst>
            <a:rect l="l" t="t" r="r" b="b"/>
            <a:pathLst>
              <a:path w="67811" h="25544">
                <a:moveTo>
                  <a:pt x="0" y="0"/>
                </a:moveTo>
                <a:lnTo>
                  <a:pt x="67812" y="0"/>
                </a:lnTo>
                <a:lnTo>
                  <a:pt x="67812" y="25544"/>
                </a:lnTo>
                <a:lnTo>
                  <a:pt x="0" y="25544"/>
                </a:lnTo>
                <a:close/>
              </a:path>
            </a:pathLst>
          </a:custGeom>
          <a:solidFill>
            <a:schemeClr val="bg1"/>
          </a:solidFill>
          <a:ln w="4167" cap="flat">
            <a:noFill/>
            <a:prstDash val="solid"/>
            <a:miter/>
          </a:ln>
        </p:spPr>
        <p:txBody>
          <a:bodyPr rtlCol="0" anchor="ctr"/>
          <a:lstStyle/>
          <a:p>
            <a:pPr defTabSz="1219170">
              <a:buClr>
                <a:srgbClr val="000000"/>
              </a:buClr>
              <a:defRPr/>
            </a:pPr>
            <a:endParaRPr lang="es-MX" sz="1867" kern="0">
              <a:solidFill>
                <a:srgbClr val="000000"/>
              </a:solidFill>
              <a:latin typeface="Arial"/>
              <a:cs typeface="Arial"/>
              <a:sym typeface="Arial"/>
            </a:endParaRPr>
          </a:p>
        </p:txBody>
      </p:sp>
      <p:sp>
        <p:nvSpPr>
          <p:cNvPr id="32" name="Rectángulo: esquinas redondeadas 31">
            <a:extLst>
              <a:ext uri="{FF2B5EF4-FFF2-40B4-BE49-F238E27FC236}">
                <a16:creationId xmlns:a16="http://schemas.microsoft.com/office/drawing/2014/main" id="{08232875-AEEC-65BF-27F1-31C062AEF164}"/>
              </a:ext>
            </a:extLst>
          </p:cNvPr>
          <p:cNvSpPr/>
          <p:nvPr/>
        </p:nvSpPr>
        <p:spPr>
          <a:xfrm>
            <a:off x="3530222" y="2019368"/>
            <a:ext cx="8015089" cy="1112235"/>
          </a:xfrm>
          <a:prstGeom prst="roundRect">
            <a:avLst/>
          </a:prstGeom>
          <a:solidFill>
            <a:srgbClr val="CCFF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es-MX" sz="1400" dirty="0">
                <a:solidFill>
                  <a:srgbClr val="000000"/>
                </a:solidFill>
                <a:latin typeface="Arial"/>
              </a:rPr>
              <a:t>O</a:t>
            </a:r>
            <a:r>
              <a:rPr lang="es-MX" sz="1400" kern="0" dirty="0" err="1">
                <a:solidFill>
                  <a:srgbClr val="000000"/>
                </a:solidFill>
                <a:latin typeface="Arial"/>
                <a:sym typeface="Arial"/>
              </a:rPr>
              <a:t>bligaciones</a:t>
            </a:r>
            <a:r>
              <a:rPr lang="es-MX" sz="1400" kern="0" dirty="0">
                <a:solidFill>
                  <a:srgbClr val="000000"/>
                </a:solidFill>
                <a:latin typeface="Arial"/>
                <a:sym typeface="Arial"/>
              </a:rPr>
              <a:t> específicas ZIDCAR S.A.S contrato 407 del 2022 desde el inicio 9 de mayo del 2022 hasta su terminación 8 de mayo del 2023 y Comisionistas Agropecuarios S.A. COMIAGRO S.A. contrato 329 de 2023 desde el inicio 12 de mayo del 2023 al 30 de junio del 2023 y sus respectivos Planes Estratégicos de Seguridad Vial. </a:t>
            </a:r>
          </a:p>
        </p:txBody>
      </p:sp>
      <p:sp>
        <p:nvSpPr>
          <p:cNvPr id="33" name="Flecha: a la derecha 32">
            <a:extLst>
              <a:ext uri="{FF2B5EF4-FFF2-40B4-BE49-F238E27FC236}">
                <a16:creationId xmlns:a16="http://schemas.microsoft.com/office/drawing/2014/main" id="{24D7CC58-05CC-CA79-B63F-9CFE5A23B141}"/>
              </a:ext>
            </a:extLst>
          </p:cNvPr>
          <p:cNvSpPr/>
          <p:nvPr/>
        </p:nvSpPr>
        <p:spPr>
          <a:xfrm>
            <a:off x="2626735" y="2219853"/>
            <a:ext cx="725556" cy="31223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defRPr/>
            </a:pPr>
            <a:endParaRPr lang="es-MX" sz="1867" kern="0">
              <a:solidFill>
                <a:srgbClr val="FFFFFF"/>
              </a:solidFill>
              <a:latin typeface="Arial"/>
              <a:sym typeface="Arial"/>
            </a:endParaRPr>
          </a:p>
        </p:txBody>
      </p:sp>
      <p:graphicFrame>
        <p:nvGraphicFramePr>
          <p:cNvPr id="4" name="Tabla 3">
            <a:extLst>
              <a:ext uri="{FF2B5EF4-FFF2-40B4-BE49-F238E27FC236}">
                <a16:creationId xmlns:a16="http://schemas.microsoft.com/office/drawing/2014/main" id="{70B64176-8FB8-44B7-33C8-64A8C57C556A}"/>
              </a:ext>
            </a:extLst>
          </p:cNvPr>
          <p:cNvGraphicFramePr>
            <a:graphicFrameLocks noGrp="1"/>
          </p:cNvGraphicFramePr>
          <p:nvPr>
            <p:extLst>
              <p:ext uri="{D42A27DB-BD31-4B8C-83A1-F6EECF244321}">
                <p14:modId xmlns:p14="http://schemas.microsoft.com/office/powerpoint/2010/main" val="2005458314"/>
              </p:ext>
            </p:extLst>
          </p:nvPr>
        </p:nvGraphicFramePr>
        <p:xfrm>
          <a:off x="3948752" y="3369264"/>
          <a:ext cx="7205022" cy="2210645"/>
        </p:xfrm>
        <a:graphic>
          <a:graphicData uri="http://schemas.openxmlformats.org/drawingml/2006/table">
            <a:tbl>
              <a:tblPr/>
              <a:tblGrid>
                <a:gridCol w="3109536">
                  <a:extLst>
                    <a:ext uri="{9D8B030D-6E8A-4147-A177-3AD203B41FA5}">
                      <a16:colId xmlns:a16="http://schemas.microsoft.com/office/drawing/2014/main" val="2043417630"/>
                    </a:ext>
                  </a:extLst>
                </a:gridCol>
                <a:gridCol w="2047743">
                  <a:extLst>
                    <a:ext uri="{9D8B030D-6E8A-4147-A177-3AD203B41FA5}">
                      <a16:colId xmlns:a16="http://schemas.microsoft.com/office/drawing/2014/main" val="4287827988"/>
                    </a:ext>
                  </a:extLst>
                </a:gridCol>
                <a:gridCol w="2047743">
                  <a:extLst>
                    <a:ext uri="{9D8B030D-6E8A-4147-A177-3AD203B41FA5}">
                      <a16:colId xmlns:a16="http://schemas.microsoft.com/office/drawing/2014/main" val="3876129173"/>
                    </a:ext>
                  </a:extLst>
                </a:gridCol>
              </a:tblGrid>
              <a:tr h="293023">
                <a:tc>
                  <a:txBody>
                    <a:bodyPr/>
                    <a:lstStyle/>
                    <a:p>
                      <a:pPr algn="ctr" fontAlgn="ctr"/>
                      <a:r>
                        <a:rPr lang="es-CO" sz="1200" b="1" u="none" strike="noStrike" dirty="0">
                          <a:effectLst/>
                        </a:rPr>
                        <a:t>GENERALIDADES</a:t>
                      </a:r>
                      <a:endParaRPr lang="es-MX" sz="1200" b="1" i="0" u="none" strike="noStrike" dirty="0">
                        <a:solidFill>
                          <a:srgbClr val="000000"/>
                        </a:solidFill>
                        <a:effectLst/>
                        <a:latin typeface="Arial" panose="020B0604020202020204" pitchFamily="34" charset="0"/>
                      </a:endParaRPr>
                    </a:p>
                  </a:txBody>
                  <a:tcPr marL="12700" marR="12700" marT="12700" marB="0" anchor="ctr">
                    <a:solidFill>
                      <a:srgbClr val="CDFFCD"/>
                    </a:solidFill>
                  </a:tcPr>
                </a:tc>
                <a:tc>
                  <a:txBody>
                    <a:bodyPr/>
                    <a:lstStyle/>
                    <a:p>
                      <a:pPr algn="ctr" fontAlgn="ctr"/>
                      <a:r>
                        <a:rPr lang="es-CO" sz="1200" b="1" i="0" u="none" strike="noStrike" dirty="0">
                          <a:solidFill>
                            <a:srgbClr val="000000"/>
                          </a:solidFill>
                          <a:effectLst/>
                          <a:latin typeface="Arial" panose="020B0604020202020204" pitchFamily="34" charset="0"/>
                        </a:rPr>
                        <a:t>CONTRATO 1</a:t>
                      </a:r>
                      <a:endParaRPr lang="es-MX" sz="1200" b="1" i="0" u="none" strike="noStrike" dirty="0">
                        <a:solidFill>
                          <a:srgbClr val="000000"/>
                        </a:solidFill>
                        <a:effectLst/>
                        <a:latin typeface="Arial" panose="020B0604020202020204" pitchFamily="34" charset="0"/>
                      </a:endParaRPr>
                    </a:p>
                  </a:txBody>
                  <a:tcPr marL="12700" marR="12700" marT="12700" marB="0" anchor="ctr">
                    <a:solidFill>
                      <a:srgbClr val="CDFFCD"/>
                    </a:solidFill>
                  </a:tcPr>
                </a:tc>
                <a:tc>
                  <a:txBody>
                    <a:bodyPr/>
                    <a:lstStyle/>
                    <a:p>
                      <a:pPr algn="ctr" fontAlgn="ctr"/>
                      <a:r>
                        <a:rPr lang="es-CO" sz="1200" b="1" u="none" strike="noStrike" dirty="0">
                          <a:effectLst/>
                        </a:rPr>
                        <a:t>CONTRATO 2</a:t>
                      </a:r>
                      <a:endParaRPr lang="es-MX" sz="1200" b="1" i="0" u="none" strike="noStrike" dirty="0">
                        <a:solidFill>
                          <a:srgbClr val="000000"/>
                        </a:solidFill>
                        <a:effectLst/>
                        <a:latin typeface="Arial" panose="020B0604020202020204" pitchFamily="34" charset="0"/>
                      </a:endParaRPr>
                    </a:p>
                  </a:txBody>
                  <a:tcPr marL="12700" marR="12700" marT="12700" marB="0" anchor="ctr">
                    <a:solidFill>
                      <a:srgbClr val="CDFFCD"/>
                    </a:solidFill>
                  </a:tcPr>
                </a:tc>
                <a:extLst>
                  <a:ext uri="{0D108BD9-81ED-4DB2-BD59-A6C34878D82A}">
                    <a16:rowId xmlns:a16="http://schemas.microsoft.com/office/drawing/2014/main" val="3606544923"/>
                  </a:ext>
                </a:extLst>
              </a:tr>
              <a:tr h="226047">
                <a:tc>
                  <a:txBody>
                    <a:bodyPr/>
                    <a:lstStyle/>
                    <a:p>
                      <a:pPr algn="just" fontAlgn="ctr"/>
                      <a:r>
                        <a:rPr lang="es-CO" sz="1200" b="1" u="none" strike="noStrike" dirty="0">
                          <a:effectLst/>
                        </a:rPr>
                        <a:t>Contrato de Obra No.</a:t>
                      </a:r>
                      <a:endParaRPr lang="es-MX" sz="12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u="none" strike="noStrike" dirty="0">
                          <a:effectLst/>
                        </a:rPr>
                        <a:t>CVP-CTO-407-2022</a:t>
                      </a:r>
                      <a:endParaRPr lang="es-MX" sz="1200" b="0"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u="none" strike="noStrike" dirty="0">
                          <a:effectLst/>
                        </a:rPr>
                        <a:t>CVP-CTO-329-2023</a:t>
                      </a:r>
                      <a:endParaRPr lang="es-MX" sz="1200" b="0"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1528229566"/>
                  </a:ext>
                </a:extLst>
              </a:tr>
              <a:tr h="226047">
                <a:tc>
                  <a:txBody>
                    <a:bodyPr/>
                    <a:lstStyle/>
                    <a:p>
                      <a:pPr algn="just" fontAlgn="ctr"/>
                      <a:r>
                        <a:rPr lang="es-CO" sz="1200" b="1" u="none" strike="noStrike" dirty="0">
                          <a:effectLst/>
                        </a:rPr>
                        <a:t>Contratista</a:t>
                      </a:r>
                      <a:endParaRPr lang="es-MX" sz="12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u="none" strike="noStrike" dirty="0">
                          <a:effectLst/>
                        </a:rPr>
                        <a:t>ZIDCAR S.A</a:t>
                      </a:r>
                    </a:p>
                  </a:txBody>
                  <a:tcPr marL="12700" marR="12700" marT="12700" marB="0" anchor="ctr"/>
                </a:tc>
                <a:tc>
                  <a:txBody>
                    <a:bodyPr/>
                    <a:lstStyle/>
                    <a:p>
                      <a:pPr algn="ctr" fontAlgn="ctr"/>
                      <a:r>
                        <a:rPr lang="es-CO" sz="1200" u="none" strike="noStrike" dirty="0">
                          <a:effectLst/>
                        </a:rPr>
                        <a:t>COMIAGRO S.A</a:t>
                      </a:r>
                    </a:p>
                  </a:txBody>
                  <a:tcPr marL="12700" marR="12700" marT="12700" marB="0" anchor="ctr"/>
                </a:tc>
                <a:extLst>
                  <a:ext uri="{0D108BD9-81ED-4DB2-BD59-A6C34878D82A}">
                    <a16:rowId xmlns:a16="http://schemas.microsoft.com/office/drawing/2014/main" val="1772426739"/>
                  </a:ext>
                </a:extLst>
              </a:tr>
              <a:tr h="363055">
                <a:tc>
                  <a:txBody>
                    <a:bodyPr/>
                    <a:lstStyle/>
                    <a:p>
                      <a:pPr algn="just" fontAlgn="ctr"/>
                      <a:r>
                        <a:rPr lang="es-CO" sz="1200" b="1" u="none" strike="noStrike" dirty="0">
                          <a:effectLst/>
                        </a:rPr>
                        <a:t>Valor total Inicial + adiciones</a:t>
                      </a:r>
                      <a:endParaRPr lang="es-MX" sz="12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u="none" strike="noStrike" dirty="0">
                          <a:effectLst/>
                        </a:rPr>
                        <a:t>$ 724.873.602 + $329.998.000+$</a:t>
                      </a:r>
                      <a:r>
                        <a:rPr lang="es-CO" sz="1200" u="none" strike="noStrike" dirty="0" smtClean="0">
                          <a:effectLst/>
                        </a:rPr>
                        <a:t>32.000.000 (1,17%)</a:t>
                      </a:r>
                      <a:endParaRPr lang="es-MX" sz="1200" b="0"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u="none" strike="noStrike" dirty="0">
                          <a:effectLst/>
                        </a:rPr>
                        <a:t>$</a:t>
                      </a:r>
                      <a:r>
                        <a:rPr lang="es-CO" sz="1200" u="none" strike="noStrike" dirty="0" smtClean="0">
                          <a:effectLst/>
                        </a:rPr>
                        <a:t>850.000.000</a:t>
                      </a:r>
                    </a:p>
                    <a:p>
                      <a:pPr algn="ctr" fontAlgn="ctr"/>
                      <a:r>
                        <a:rPr lang="es-ES" sz="1200" b="0" i="0" u="none" strike="noStrike" dirty="0" smtClean="0">
                          <a:solidFill>
                            <a:srgbClr val="000000"/>
                          </a:solidFill>
                          <a:effectLst/>
                          <a:latin typeface="Arial" panose="020B0604020202020204" pitchFamily="34" charset="0"/>
                        </a:rPr>
                        <a:t>(1,06%)</a:t>
                      </a:r>
                      <a:endParaRPr lang="es-MX" sz="1200" b="0"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2694315596"/>
                  </a:ext>
                </a:extLst>
              </a:tr>
              <a:tr h="226047">
                <a:tc>
                  <a:txBody>
                    <a:bodyPr/>
                    <a:lstStyle/>
                    <a:p>
                      <a:pPr algn="just" fontAlgn="ctr"/>
                      <a:r>
                        <a:rPr lang="es-CO" sz="1200" b="1" u="none" strike="noStrike" dirty="0">
                          <a:effectLst/>
                        </a:rPr>
                        <a:t>Plazo de ejecución</a:t>
                      </a:r>
                      <a:endParaRPr lang="es-MX" sz="12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b="0" i="0" u="none" strike="noStrike" dirty="0">
                          <a:solidFill>
                            <a:srgbClr val="000000"/>
                          </a:solidFill>
                          <a:effectLst/>
                          <a:latin typeface="Arial" panose="020B0604020202020204" pitchFamily="34" charset="0"/>
                        </a:rPr>
                        <a:t>12 meses</a:t>
                      </a:r>
                      <a:endParaRPr lang="es-MX" sz="1200" b="0"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u="none" strike="noStrike" dirty="0">
                          <a:effectLst/>
                        </a:rPr>
                        <a:t>10 meses</a:t>
                      </a:r>
                      <a:endParaRPr lang="es-MX" sz="1200" b="0"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1276601804"/>
                  </a:ext>
                </a:extLst>
              </a:tr>
              <a:tr h="226047">
                <a:tc>
                  <a:txBody>
                    <a:bodyPr/>
                    <a:lstStyle/>
                    <a:p>
                      <a:pPr algn="just" fontAlgn="ctr"/>
                      <a:r>
                        <a:rPr lang="es-CO" sz="1200" b="1" u="none" strike="noStrike" dirty="0">
                          <a:effectLst/>
                        </a:rPr>
                        <a:t>Fecha de inicio</a:t>
                      </a:r>
                      <a:endParaRPr lang="es-MX" sz="12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u="none" strike="noStrike" dirty="0">
                          <a:effectLst/>
                        </a:rPr>
                        <a:t>9 de mayo de 2022</a:t>
                      </a:r>
                      <a:endParaRPr lang="es-MX" sz="1200" b="0"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u="none" strike="noStrike" dirty="0">
                          <a:effectLst/>
                        </a:rPr>
                        <a:t>12 mayo de 2023</a:t>
                      </a:r>
                      <a:endParaRPr lang="es-MX" sz="1200" b="0"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1506567589"/>
                  </a:ext>
                </a:extLst>
              </a:tr>
              <a:tr h="226047">
                <a:tc>
                  <a:txBody>
                    <a:bodyPr/>
                    <a:lstStyle/>
                    <a:p>
                      <a:pPr algn="just" fontAlgn="ctr"/>
                      <a:r>
                        <a:rPr lang="es-CO" sz="1200" b="1" u="none" strike="noStrike" dirty="0">
                          <a:effectLst/>
                        </a:rPr>
                        <a:t>Fecha de fin</a:t>
                      </a:r>
                      <a:endParaRPr lang="es-MX" sz="12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u="none" strike="noStrike" dirty="0">
                          <a:effectLst/>
                        </a:rPr>
                        <a:t>8 mayo de 2023</a:t>
                      </a:r>
                      <a:endParaRPr lang="es-MX" sz="1200" b="0"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CO" sz="1200" u="none" strike="noStrike" dirty="0">
                          <a:effectLst/>
                        </a:rPr>
                        <a:t>11 de marzo de 2024</a:t>
                      </a:r>
                      <a:endParaRPr lang="es-MX" sz="1200" b="0"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2337204374"/>
                  </a:ext>
                </a:extLst>
              </a:tr>
              <a:tr h="226047">
                <a:tc>
                  <a:txBody>
                    <a:bodyPr/>
                    <a:lstStyle/>
                    <a:p>
                      <a:pPr algn="just" fontAlgn="ctr"/>
                      <a:r>
                        <a:rPr lang="es-MX" sz="1200" b="1" i="0" u="none" strike="noStrike" dirty="0">
                          <a:solidFill>
                            <a:srgbClr val="000000"/>
                          </a:solidFill>
                          <a:effectLst/>
                          <a:latin typeface="Arial" panose="020B0604020202020204" pitchFamily="34" charset="0"/>
                        </a:rPr>
                        <a:t>Porcentaje de ejecución al 30/06/2023 </a:t>
                      </a:r>
                    </a:p>
                  </a:txBody>
                  <a:tcPr marL="12700" marR="12700" marT="12700" marB="0" anchor="ctr"/>
                </a:tc>
                <a:tc>
                  <a:txBody>
                    <a:bodyPr/>
                    <a:lstStyle/>
                    <a:p>
                      <a:pPr algn="ctr" fontAlgn="ctr"/>
                      <a:r>
                        <a:rPr lang="es-MX" sz="1200" u="none" strike="noStrike" dirty="0">
                          <a:effectLst/>
                        </a:rPr>
                        <a:t>100%</a:t>
                      </a:r>
                      <a:endParaRPr lang="es-MX" sz="1200" b="0"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fontAlgn="ctr"/>
                      <a:r>
                        <a:rPr lang="es-MX" sz="1200" u="none" strike="noStrike" dirty="0">
                          <a:effectLst/>
                        </a:rPr>
                        <a:t>13.3%</a:t>
                      </a:r>
                      <a:endParaRPr lang="es-MX" sz="1200" b="0"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979569142"/>
                  </a:ext>
                </a:extLst>
              </a:tr>
            </a:tbl>
          </a:graphicData>
        </a:graphic>
      </p:graphicFrame>
      <p:sp>
        <p:nvSpPr>
          <p:cNvPr id="21" name="Google Shape;177;gbd18a07803_0_13">
            <a:extLst>
              <a:ext uri="{FF2B5EF4-FFF2-40B4-BE49-F238E27FC236}">
                <a16:creationId xmlns:a16="http://schemas.microsoft.com/office/drawing/2014/main" id="{9579777D-A9FE-7417-EFA4-AA7996556525}"/>
              </a:ext>
            </a:extLst>
          </p:cNvPr>
          <p:cNvSpPr/>
          <p:nvPr/>
        </p:nvSpPr>
        <p:spPr>
          <a:xfrm>
            <a:off x="443346" y="5664818"/>
            <a:ext cx="2293649" cy="593456"/>
          </a:xfrm>
          <a:prstGeom prst="round1Rect">
            <a:avLst>
              <a:gd name="adj" fmla="val 16667"/>
            </a:avLst>
          </a:prstGeom>
          <a:solidFill>
            <a:srgbClr val="FF9900"/>
          </a:solidFill>
          <a:ln>
            <a:noFill/>
          </a:ln>
        </p:spPr>
        <p:txBody>
          <a:bodyPr spcFirstLastPara="1" wrap="square" lIns="91425" tIns="91425" rIns="91425" bIns="91425" anchor="ctr" anchorCtr="0">
            <a:noAutofit/>
          </a:bodyPr>
          <a:lstStyle/>
          <a:p>
            <a:pPr algn="ctr" defTabSz="1219170">
              <a:buClr>
                <a:srgbClr val="000000"/>
              </a:buClr>
              <a:buSzPts val="1400"/>
              <a:defRPr/>
            </a:pPr>
            <a:r>
              <a:rPr lang="es-MX" sz="1400" kern="0" dirty="0">
                <a:solidFill>
                  <a:srgbClr val="000000"/>
                </a:solidFill>
                <a:latin typeface="Arial"/>
                <a:cs typeface="Arial"/>
                <a:sym typeface="Arial"/>
              </a:rPr>
              <a:t>   </a:t>
            </a:r>
          </a:p>
          <a:p>
            <a:pPr algn="ctr" defTabSz="1219170">
              <a:buClr>
                <a:srgbClr val="000000"/>
              </a:buClr>
              <a:buSzPts val="1400"/>
              <a:defRPr/>
            </a:pPr>
            <a:r>
              <a:rPr lang="es-MX" sz="1600" b="1" kern="0" dirty="0">
                <a:solidFill>
                  <a:srgbClr val="FFFFFF"/>
                </a:solidFill>
                <a:latin typeface="Roboto" panose="02000000000000000000" pitchFamily="2" charset="0"/>
                <a:ea typeface="Roboto" panose="02000000000000000000" pitchFamily="2" charset="0"/>
                <a:cs typeface="Arial"/>
                <a:sym typeface="Arial"/>
              </a:rPr>
              <a:t>     </a:t>
            </a:r>
            <a:r>
              <a:rPr lang="es-MX" b="1" dirty="0">
                <a:solidFill>
                  <a:srgbClr val="FFFFFF"/>
                </a:solidFill>
                <a:latin typeface="Roboto" panose="02000000000000000000" pitchFamily="2" charset="0"/>
                <a:ea typeface="Roboto" panose="02000000000000000000" pitchFamily="2" charset="0"/>
              </a:rPr>
              <a:t>PRUEBAS  EJECUTADAS</a:t>
            </a:r>
            <a:endParaRPr lang="es-MX" b="1" kern="0" dirty="0">
              <a:solidFill>
                <a:srgbClr val="FFFFFF"/>
              </a:solidFill>
              <a:latin typeface="Roboto" panose="02000000000000000000" pitchFamily="2" charset="0"/>
              <a:ea typeface="Roboto" panose="02000000000000000000" pitchFamily="2" charset="0"/>
              <a:cs typeface="Arial"/>
              <a:sym typeface="Arial"/>
            </a:endParaRPr>
          </a:p>
          <a:p>
            <a:pPr algn="ctr" defTabSz="1219170">
              <a:buClr>
                <a:srgbClr val="000000"/>
              </a:buClr>
              <a:buSzPts val="1400"/>
              <a:defRPr/>
            </a:pPr>
            <a:endParaRPr lang="es-MX" b="1" kern="0" dirty="0">
              <a:solidFill>
                <a:srgbClr val="FFFFFF"/>
              </a:solidFill>
              <a:latin typeface="Roboto" panose="02000000000000000000" pitchFamily="2" charset="0"/>
              <a:ea typeface="Roboto" panose="02000000000000000000" pitchFamily="2" charset="0"/>
              <a:cs typeface="Arial"/>
              <a:sym typeface="Arial"/>
            </a:endParaRPr>
          </a:p>
        </p:txBody>
      </p:sp>
      <p:sp>
        <p:nvSpPr>
          <p:cNvPr id="39" name="Google Shape;267;gbd18a07803_0_13">
            <a:extLst>
              <a:ext uri="{FF2B5EF4-FFF2-40B4-BE49-F238E27FC236}">
                <a16:creationId xmlns:a16="http://schemas.microsoft.com/office/drawing/2014/main" id="{1AD4694F-F549-AAA8-AF9C-A3AB2BE0710B}"/>
              </a:ext>
            </a:extLst>
          </p:cNvPr>
          <p:cNvSpPr/>
          <p:nvPr/>
        </p:nvSpPr>
        <p:spPr>
          <a:xfrm>
            <a:off x="459966" y="2949015"/>
            <a:ext cx="279825" cy="329552"/>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23" name="Flecha: a la derecha 32">
            <a:extLst>
              <a:ext uri="{FF2B5EF4-FFF2-40B4-BE49-F238E27FC236}">
                <a16:creationId xmlns:a16="http://schemas.microsoft.com/office/drawing/2014/main" id="{24D7CC58-05CC-CA79-B63F-9CFE5A23B141}"/>
              </a:ext>
            </a:extLst>
          </p:cNvPr>
          <p:cNvSpPr/>
          <p:nvPr/>
        </p:nvSpPr>
        <p:spPr>
          <a:xfrm>
            <a:off x="2774389" y="3482200"/>
            <a:ext cx="699336" cy="3497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defRPr/>
            </a:pPr>
            <a:endParaRPr lang="es-MX" sz="1867" kern="0">
              <a:solidFill>
                <a:srgbClr val="FFFFFF"/>
              </a:solidFill>
              <a:latin typeface="Arial"/>
              <a:sym typeface="Arial"/>
            </a:endParaRPr>
          </a:p>
        </p:txBody>
      </p:sp>
      <p:sp>
        <p:nvSpPr>
          <p:cNvPr id="30" name="Flecha: a la derecha 1">
            <a:extLst>
              <a:ext uri="{FF2B5EF4-FFF2-40B4-BE49-F238E27FC236}">
                <a16:creationId xmlns:a16="http://schemas.microsoft.com/office/drawing/2014/main" id="{9E16B4E2-2361-AD32-2B8C-5B02573D32B9}"/>
              </a:ext>
            </a:extLst>
          </p:cNvPr>
          <p:cNvSpPr/>
          <p:nvPr/>
        </p:nvSpPr>
        <p:spPr>
          <a:xfrm>
            <a:off x="2830078" y="5739490"/>
            <a:ext cx="725556" cy="43077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defRPr/>
            </a:pPr>
            <a:endParaRPr lang="es-MX" sz="1867" kern="0">
              <a:solidFill>
                <a:srgbClr val="FFFFFF"/>
              </a:solidFill>
              <a:latin typeface="Arial"/>
              <a:sym typeface="Arial"/>
            </a:endParaRPr>
          </a:p>
        </p:txBody>
      </p:sp>
      <p:sp>
        <p:nvSpPr>
          <p:cNvPr id="31" name="Rectángulo: esquinas redondeadas 2">
            <a:extLst>
              <a:ext uri="{FF2B5EF4-FFF2-40B4-BE49-F238E27FC236}">
                <a16:creationId xmlns:a16="http://schemas.microsoft.com/office/drawing/2014/main" id="{5AAAC060-CE24-9C76-BC1A-AD7EF40D74C9}"/>
              </a:ext>
            </a:extLst>
          </p:cNvPr>
          <p:cNvSpPr/>
          <p:nvPr/>
        </p:nvSpPr>
        <p:spPr>
          <a:xfrm>
            <a:off x="3733566" y="5736290"/>
            <a:ext cx="2714860" cy="571695"/>
          </a:xfrm>
          <a:prstGeom prst="roundRect">
            <a:avLst/>
          </a:prstGeom>
          <a:solidFill>
            <a:srgbClr val="CCFF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es-MX" sz="1400" kern="0" dirty="0" smtClean="0">
                <a:solidFill>
                  <a:srgbClr val="000000"/>
                </a:solidFill>
                <a:latin typeface="Arial"/>
                <a:sym typeface="Arial"/>
              </a:rPr>
              <a:t>Se ejecutaron 12 pruebas</a:t>
            </a:r>
            <a:endParaRPr lang="es-MX" sz="1400" kern="0" dirty="0">
              <a:solidFill>
                <a:srgbClr val="000000"/>
              </a:solidFill>
              <a:latin typeface="Arial"/>
              <a:sym typeface="Arial"/>
            </a:endParaRPr>
          </a:p>
        </p:txBody>
      </p:sp>
    </p:spTree>
    <p:extLst>
      <p:ext uri="{BB962C8B-B14F-4D97-AF65-F5344CB8AC3E}">
        <p14:creationId xmlns:p14="http://schemas.microsoft.com/office/powerpoint/2010/main" val="2366917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43346" y="431552"/>
            <a:ext cx="11305309" cy="386376"/>
          </a:xfrm>
          <a:prstGeom prst="round1Rect">
            <a:avLst>
              <a:gd name="adj" fmla="val 16667"/>
            </a:avLst>
          </a:prstGeom>
          <a:solidFill>
            <a:schemeClr val="dk2"/>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a:solidFill>
                <a:srgbClr val="000000"/>
              </a:solidFill>
              <a:latin typeface="Arial"/>
              <a:cs typeface="Arial"/>
              <a:sym typeface="Arial"/>
            </a:endParaRPr>
          </a:p>
        </p:txBody>
      </p:sp>
      <p:sp>
        <p:nvSpPr>
          <p:cNvPr id="39" name="Google Shape;267;gbd18a07803_0_13">
            <a:extLst>
              <a:ext uri="{FF2B5EF4-FFF2-40B4-BE49-F238E27FC236}">
                <a16:creationId xmlns:a16="http://schemas.microsoft.com/office/drawing/2014/main" id="{1AD4694F-F549-AAA8-AF9C-A3AB2BE0710B}"/>
              </a:ext>
            </a:extLst>
          </p:cNvPr>
          <p:cNvSpPr/>
          <p:nvPr/>
        </p:nvSpPr>
        <p:spPr>
          <a:xfrm>
            <a:off x="11148753" y="466044"/>
            <a:ext cx="302764" cy="329552"/>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987003" y="400636"/>
            <a:ext cx="9161749" cy="820825"/>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1867" b="1" kern="0" dirty="0">
                <a:solidFill>
                  <a:srgbClr val="FFFFFF"/>
                </a:solidFill>
                <a:latin typeface="Roboto"/>
                <a:ea typeface="Roboto"/>
                <a:cs typeface="Roboto"/>
                <a:sym typeface="Roboto"/>
              </a:rPr>
              <a:t>Auditoría al Contrato de Transporte 407 de 2022 y 329 de 2023 – ZIDCAR S.A. S.A.S y COMIAGRO S.A</a:t>
            </a:r>
          </a:p>
        </p:txBody>
      </p:sp>
      <p:sp>
        <p:nvSpPr>
          <p:cNvPr id="51" name="Google Shape;266;gbd18a07803_0_13">
            <a:extLst>
              <a:ext uri="{FF2B5EF4-FFF2-40B4-BE49-F238E27FC236}">
                <a16:creationId xmlns:a16="http://schemas.microsoft.com/office/drawing/2014/main" id="{66FBEB34-F65A-3F18-3E2B-2F0462B1695B}"/>
              </a:ext>
            </a:extLst>
          </p:cNvPr>
          <p:cNvSpPr/>
          <p:nvPr/>
        </p:nvSpPr>
        <p:spPr>
          <a:xfrm>
            <a:off x="6808746" y="4564148"/>
            <a:ext cx="317415" cy="345069"/>
          </a:xfrm>
          <a:custGeom>
            <a:avLst/>
            <a:gdLst/>
            <a:ahLst/>
            <a:cxnLst/>
            <a:rect l="l" t="t"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35" name="Google Shape;266;gbd18a07803_0_13">
            <a:extLst>
              <a:ext uri="{FF2B5EF4-FFF2-40B4-BE49-F238E27FC236}">
                <a16:creationId xmlns:a16="http://schemas.microsoft.com/office/drawing/2014/main" id="{ADCD6783-78D4-326C-88DB-2827DCF9A748}"/>
              </a:ext>
            </a:extLst>
          </p:cNvPr>
          <p:cNvSpPr/>
          <p:nvPr/>
        </p:nvSpPr>
        <p:spPr>
          <a:xfrm>
            <a:off x="7656402" y="5556245"/>
            <a:ext cx="406511" cy="430776"/>
          </a:xfrm>
          <a:custGeom>
            <a:avLst/>
            <a:gdLst/>
            <a:ahLst/>
            <a:cxnLst/>
            <a:rect l="l" t="t"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a:solidFill>
                <a:srgbClr val="7E7E7E"/>
              </a:solidFill>
              <a:latin typeface="Calibri"/>
              <a:ea typeface="Calibri"/>
              <a:cs typeface="Calibri"/>
              <a:sym typeface="Calibri"/>
            </a:endParaRPr>
          </a:p>
        </p:txBody>
      </p:sp>
      <p:pic>
        <p:nvPicPr>
          <p:cNvPr id="49" name="Gráfico 48" descr="Lista de comprobación con relleno sólido">
            <a:extLst>
              <a:ext uri="{FF2B5EF4-FFF2-40B4-BE49-F238E27FC236}">
                <a16:creationId xmlns:a16="http://schemas.microsoft.com/office/drawing/2014/main" id="{EB023EE7-3BBD-CBD8-0510-9F10A1C41D2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584248" y="903434"/>
            <a:ext cx="439901" cy="403599"/>
          </a:xfrm>
          <a:prstGeom prst="rect">
            <a:avLst/>
          </a:prstGeom>
        </p:spPr>
      </p:pic>
      <p:sp>
        <p:nvSpPr>
          <p:cNvPr id="2" name="Rectángulo 1"/>
          <p:cNvSpPr/>
          <p:nvPr/>
        </p:nvSpPr>
        <p:spPr>
          <a:xfrm>
            <a:off x="443346" y="1090628"/>
            <a:ext cx="11305309" cy="4852610"/>
          </a:xfrm>
          <a:prstGeom prst="rect">
            <a:avLst/>
          </a:prstGeom>
        </p:spPr>
        <p:txBody>
          <a:bodyPr wrap="square">
            <a:spAutoFit/>
          </a:bodyPr>
          <a:lstStyle/>
          <a:p>
            <a:pPr marL="304792" indent="-304792" algn="just" defTabSz="719649">
              <a:spcBef>
                <a:spcPts val="1600"/>
              </a:spcBef>
              <a:buFont typeface="Arial" panose="020B0604020202020204" pitchFamily="34" charset="0"/>
              <a:buChar char="•"/>
              <a:tabLst>
                <a:tab pos="4303076" algn="l"/>
              </a:tabLst>
              <a:defRPr/>
            </a:pPr>
            <a:r>
              <a:rPr lang="es-MX" sz="1600" dirty="0">
                <a:latin typeface="Arial" panose="020B0604020202020204" pitchFamily="34" charset="0"/>
                <a:ea typeface="Times New Roman" panose="02020603050405020304" pitchFamily="18" charset="0"/>
              </a:rPr>
              <a:t>El </a:t>
            </a:r>
            <a:r>
              <a:rPr lang="es-MX" sz="1600" dirty="0" err="1">
                <a:latin typeface="Arial" panose="020B0604020202020204" pitchFamily="34" charset="0"/>
                <a:ea typeface="Times New Roman" panose="02020603050405020304" pitchFamily="18" charset="0"/>
              </a:rPr>
              <a:t>Cto</a:t>
            </a:r>
            <a:r>
              <a:rPr lang="es-MX" sz="1600" dirty="0">
                <a:latin typeface="Arial" panose="020B0604020202020204" pitchFamily="34" charset="0"/>
                <a:ea typeface="Times New Roman" panose="02020603050405020304" pitchFamily="18" charset="0"/>
              </a:rPr>
              <a:t> 407 de 2022 suscrito con la empresa ZIDCAR S.A a la fecha de este informe se encuentra finalizado, pendiente de liquidación, presentó dos adiciones, una por valor de $329.998.000 el 15/11/2022 y otra por valor de $32.000.000 el 16/02/2023, tuvo una ejecución financiera del 99.96% quedando un 0.04% pendiente por liberar </a:t>
            </a:r>
          </a:p>
          <a:p>
            <a:pPr marL="304792" indent="-304792" algn="just" defTabSz="719649">
              <a:spcBef>
                <a:spcPts val="1600"/>
              </a:spcBef>
              <a:buFont typeface="Arial" panose="020B0604020202020204" pitchFamily="34" charset="0"/>
              <a:buChar char="•"/>
              <a:tabLst>
                <a:tab pos="4303076" algn="l"/>
              </a:tabLst>
              <a:defRPr/>
            </a:pPr>
            <a:r>
              <a:rPr lang="es-MX" sz="1600" dirty="0">
                <a:latin typeface="Arial" panose="020B0604020202020204" pitchFamily="34" charset="0"/>
                <a:ea typeface="Times New Roman" panose="02020603050405020304" pitchFamily="18" charset="0"/>
              </a:rPr>
              <a:t>El contrato de transportes 329 de 2023 suscrito con la Comisionista agropecuario S.A. </a:t>
            </a:r>
            <a:r>
              <a:rPr lang="es-MX" sz="1600" dirty="0" err="1">
                <a:latin typeface="Arial" panose="020B0604020202020204" pitchFamily="34" charset="0"/>
                <a:ea typeface="Times New Roman" panose="02020603050405020304" pitchFamily="18" charset="0"/>
              </a:rPr>
              <a:t>Comiagro</a:t>
            </a:r>
            <a:r>
              <a:rPr lang="es-MX" sz="1600" dirty="0">
                <a:latin typeface="Arial" panose="020B0604020202020204" pitchFamily="34" charset="0"/>
                <a:ea typeface="Times New Roman" panose="02020603050405020304" pitchFamily="18" charset="0"/>
              </a:rPr>
              <a:t> S.A, cuyas empresas ejecutaras son Platino VIP SAS y Transporte Galaxia SA, a la fecha de este informe se encuentra en ejecución por 10 meses hasta el 11 de marzo de 2024 y fue suscrito por un valor de $850.000.000.</a:t>
            </a:r>
            <a:r>
              <a:rPr lang="es-CO" sz="1600" dirty="0">
                <a:latin typeface="Arial" panose="020B0604020202020204" pitchFamily="34" charset="0"/>
                <a:ea typeface="Times New Roman" panose="02020603050405020304" pitchFamily="18" charset="0"/>
              </a:rPr>
              <a:t>.</a:t>
            </a:r>
          </a:p>
          <a:p>
            <a:pPr marL="304792" indent="-304792" algn="just" defTabSz="719649">
              <a:spcBef>
                <a:spcPts val="1600"/>
              </a:spcBef>
              <a:buFont typeface="Arial" panose="020B0604020202020204" pitchFamily="34" charset="0"/>
              <a:buChar char="•"/>
              <a:tabLst>
                <a:tab pos="4303076" algn="l"/>
              </a:tabLst>
              <a:defRPr/>
            </a:pPr>
            <a:r>
              <a:rPr lang="es-MX" sz="1600" dirty="0">
                <a:latin typeface="Arial" panose="020B0604020202020204" pitchFamily="34" charset="0"/>
                <a:ea typeface="Times New Roman" panose="02020603050405020304" pitchFamily="18" charset="0"/>
              </a:rPr>
              <a:t>Se debe fortalecer el control de verificación de comparendos y multas de los conductores que prestan el servicio de transporte para el pago de las facturas al identificar que el conductor Andrés Rojas identificado con cedula de ciudadanía 80.236.971 reporta el comparendo 11001000000019101711 del 20/02/2018 notificado el 22/02/2018 por valor de $390.600 Infracción C02 Estacionar un vehículo en sitios prohibidos</a:t>
            </a:r>
            <a:r>
              <a:rPr lang="es-MX" sz="1600" dirty="0" smtClean="0">
                <a:latin typeface="Arial" panose="020B0604020202020204" pitchFamily="34" charset="0"/>
                <a:ea typeface="Times New Roman" panose="02020603050405020304" pitchFamily="18" charset="0"/>
              </a:rPr>
              <a:t>.</a:t>
            </a:r>
            <a:endParaRPr lang="es-CO" sz="1600" dirty="0"/>
          </a:p>
          <a:p>
            <a:pPr marL="304792" indent="-304792" algn="just" defTabSz="719649">
              <a:spcBef>
                <a:spcPts val="1600"/>
              </a:spcBef>
              <a:buFont typeface="Arial" panose="020B0604020202020204" pitchFamily="34" charset="0"/>
              <a:buChar char="•"/>
              <a:tabLst>
                <a:tab pos="4303076" algn="l"/>
              </a:tabLst>
              <a:defRPr/>
            </a:pPr>
            <a:r>
              <a:rPr lang="es-MX" sz="1600" dirty="0">
                <a:latin typeface="Arial" panose="020B0604020202020204" pitchFamily="34" charset="0"/>
                <a:ea typeface="Times New Roman" panose="02020603050405020304" pitchFamily="18" charset="0"/>
              </a:rPr>
              <a:t>Se cumple la cláusula Garantías, al constituir a favor de la CVP las pólizas No. CBO-100013430 por parte del contratista ZIDCAR S.A y póliza No. CBO-100013430 del contratista COMIAGRO S.A, garantizando el amparo de cumplimiento, calidad y prestaciones sociales.</a:t>
            </a:r>
            <a:endParaRPr lang="es-ES" sz="1600" dirty="0">
              <a:latin typeface="Arial" panose="020B0604020202020204" pitchFamily="34" charset="0"/>
              <a:ea typeface="Times New Roman" panose="02020603050405020304" pitchFamily="18" charset="0"/>
            </a:endParaRPr>
          </a:p>
          <a:p>
            <a:pPr marL="304792" indent="-304792" algn="just" defTabSz="719649">
              <a:spcBef>
                <a:spcPts val="1600"/>
              </a:spcBef>
              <a:buFont typeface="Arial" panose="020B0604020202020204" pitchFamily="34" charset="0"/>
              <a:buChar char="•"/>
              <a:tabLst>
                <a:tab pos="4303076" algn="l"/>
              </a:tabLst>
              <a:defRPr/>
            </a:pPr>
            <a:r>
              <a:rPr lang="es-MX" sz="1600" dirty="0">
                <a:latin typeface="Arial" panose="020B0604020202020204" pitchFamily="34" charset="0"/>
                <a:ea typeface="Times New Roman" panose="02020603050405020304" pitchFamily="18" charset="0"/>
              </a:rPr>
              <a:t>Se debe mejorar el control de verificación de la vigencia de los documentos licencia de tránsito; SOAT; licencia de conducción y la revisión técnico-mecánica al evidenciar que SOAT del conductor Johan Cabrera del vehículo con placas GUR600 se encontraba vencido al momento de la ejecución del contrato 407 de 2022. Observación No.2.</a:t>
            </a:r>
          </a:p>
        </p:txBody>
      </p:sp>
      <p:sp>
        <p:nvSpPr>
          <p:cNvPr id="5" name="Rectángulo 4"/>
          <p:cNvSpPr/>
          <p:nvPr/>
        </p:nvSpPr>
        <p:spPr>
          <a:xfrm>
            <a:off x="314476" y="3643544"/>
            <a:ext cx="11563048" cy="338554"/>
          </a:xfrm>
          <a:prstGeom prst="rect">
            <a:avLst/>
          </a:prstGeom>
        </p:spPr>
        <p:txBody>
          <a:bodyPr wrap="square">
            <a:spAutoFit/>
          </a:bodyPr>
          <a:lstStyle/>
          <a:p>
            <a:pPr lvl="0" algn="just">
              <a:defRPr/>
            </a:pPr>
            <a:r>
              <a:rPr lang="es-CO" sz="1600" dirty="0">
                <a:latin typeface="Arial" panose="020B0604020202020204" pitchFamily="34" charset="0"/>
                <a:ea typeface="Times New Roman" panose="02020603050405020304" pitchFamily="18" charset="0"/>
              </a:rPr>
              <a:t>.</a:t>
            </a:r>
            <a:endParaRPr lang="es-MX" sz="16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765670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7" name="Google Shape;173;gbd18a07803_0_13">
            <a:extLst>
              <a:ext uri="{FF2B5EF4-FFF2-40B4-BE49-F238E27FC236}">
                <a16:creationId xmlns:a16="http://schemas.microsoft.com/office/drawing/2014/main" id="{89BE8296-662F-FFD7-70AB-3335C586ECCB}"/>
              </a:ext>
            </a:extLst>
          </p:cNvPr>
          <p:cNvSpPr/>
          <p:nvPr/>
        </p:nvSpPr>
        <p:spPr>
          <a:xfrm>
            <a:off x="443346" y="431552"/>
            <a:ext cx="11305309" cy="386376"/>
          </a:xfrm>
          <a:prstGeom prst="round1Rect">
            <a:avLst>
              <a:gd name="adj" fmla="val 16667"/>
            </a:avLst>
          </a:prstGeom>
          <a:solidFill>
            <a:schemeClr val="dk2"/>
          </a:solidFill>
          <a:ln>
            <a:noFill/>
          </a:ln>
        </p:spPr>
        <p:txBody>
          <a:bodyPr spcFirstLastPara="1" wrap="square" lIns="91425" tIns="91425" rIns="91425" bIns="91425" anchor="ctr" anchorCtr="0">
            <a:noAutofit/>
          </a:bodyPr>
          <a:lstStyle/>
          <a:p>
            <a:pPr defTabSz="1219170">
              <a:buClr>
                <a:srgbClr val="000000"/>
              </a:buClr>
              <a:buSzPts val="1400"/>
              <a:defRPr/>
            </a:pPr>
            <a:endParaRPr sz="1400" kern="0">
              <a:solidFill>
                <a:srgbClr val="000000"/>
              </a:solidFill>
              <a:latin typeface="Arial"/>
              <a:cs typeface="Arial"/>
              <a:sym typeface="Arial"/>
            </a:endParaRPr>
          </a:p>
        </p:txBody>
      </p:sp>
      <p:sp>
        <p:nvSpPr>
          <p:cNvPr id="39" name="Google Shape;267;gbd18a07803_0_13">
            <a:extLst>
              <a:ext uri="{FF2B5EF4-FFF2-40B4-BE49-F238E27FC236}">
                <a16:creationId xmlns:a16="http://schemas.microsoft.com/office/drawing/2014/main" id="{1AD4694F-F549-AAA8-AF9C-A3AB2BE0710B}"/>
              </a:ext>
            </a:extLst>
          </p:cNvPr>
          <p:cNvSpPr/>
          <p:nvPr/>
        </p:nvSpPr>
        <p:spPr>
          <a:xfrm>
            <a:off x="11148753" y="466044"/>
            <a:ext cx="302764" cy="329552"/>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44" name="Google Shape;174;gbd18a07803_0_13">
            <a:extLst>
              <a:ext uri="{FF2B5EF4-FFF2-40B4-BE49-F238E27FC236}">
                <a16:creationId xmlns:a16="http://schemas.microsoft.com/office/drawing/2014/main" id="{5442C769-DA5B-76C8-E39F-3CA960674088}"/>
              </a:ext>
            </a:extLst>
          </p:cNvPr>
          <p:cNvSpPr txBox="1"/>
          <p:nvPr/>
        </p:nvSpPr>
        <p:spPr>
          <a:xfrm>
            <a:off x="1987003" y="400636"/>
            <a:ext cx="9161749" cy="820825"/>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800"/>
              <a:defRPr/>
            </a:pPr>
            <a:r>
              <a:rPr lang="es-MX" sz="1867" b="1" kern="0" dirty="0">
                <a:solidFill>
                  <a:srgbClr val="FFFFFF"/>
                </a:solidFill>
                <a:latin typeface="Roboto"/>
                <a:ea typeface="Roboto"/>
                <a:cs typeface="Roboto"/>
                <a:sym typeface="Roboto"/>
              </a:rPr>
              <a:t>Auditoría al Contrato de Transporte 407 de 2022 y 329 de 2023 – ZIDCAR S.A. S.A.S y COMIAGRO S.A</a:t>
            </a:r>
          </a:p>
        </p:txBody>
      </p:sp>
      <p:sp>
        <p:nvSpPr>
          <p:cNvPr id="51" name="Google Shape;266;gbd18a07803_0_13">
            <a:extLst>
              <a:ext uri="{FF2B5EF4-FFF2-40B4-BE49-F238E27FC236}">
                <a16:creationId xmlns:a16="http://schemas.microsoft.com/office/drawing/2014/main" id="{66FBEB34-F65A-3F18-3E2B-2F0462B1695B}"/>
              </a:ext>
            </a:extLst>
          </p:cNvPr>
          <p:cNvSpPr/>
          <p:nvPr/>
        </p:nvSpPr>
        <p:spPr>
          <a:xfrm>
            <a:off x="6808746" y="4564148"/>
            <a:ext cx="317415" cy="345069"/>
          </a:xfrm>
          <a:custGeom>
            <a:avLst/>
            <a:gdLst/>
            <a:ahLst/>
            <a:cxnLst/>
            <a:rect l="l" t="t"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62" name="Rectángulo: esquinas redondeadas 61">
            <a:extLst>
              <a:ext uri="{FF2B5EF4-FFF2-40B4-BE49-F238E27FC236}">
                <a16:creationId xmlns:a16="http://schemas.microsoft.com/office/drawing/2014/main" id="{59974C3C-EE81-995F-A71F-C0D2B7F1FB0C}"/>
              </a:ext>
            </a:extLst>
          </p:cNvPr>
          <p:cNvSpPr/>
          <p:nvPr/>
        </p:nvSpPr>
        <p:spPr>
          <a:xfrm>
            <a:off x="86013" y="461429"/>
            <a:ext cx="2258323" cy="399252"/>
          </a:xfrm>
          <a:prstGeom prst="roundRect">
            <a:avLst/>
          </a:prstGeom>
          <a:solidFill>
            <a:srgbClr val="CCFFCC"/>
          </a:solidFill>
          <a:ln>
            <a:solidFill>
              <a:srgbClr val="009900"/>
            </a:solidFill>
          </a:ln>
        </p:spPr>
        <p:style>
          <a:lnRef idx="3">
            <a:schemeClr val="lt1"/>
          </a:lnRef>
          <a:fillRef idx="1">
            <a:schemeClr val="accent5"/>
          </a:fillRef>
          <a:effectRef idx="1">
            <a:schemeClr val="accent5"/>
          </a:effectRef>
          <a:fontRef idx="minor">
            <a:schemeClr val="lt1"/>
          </a:fontRef>
        </p:style>
        <p:txBody>
          <a:bodyPr rtlCol="0" anchor="ctr"/>
          <a:lstStyle/>
          <a:p>
            <a:pPr defTabSz="1219170">
              <a:buClr>
                <a:srgbClr val="000000"/>
              </a:buClr>
              <a:defRPr/>
            </a:pPr>
            <a:r>
              <a:rPr lang="es-MX" sz="1867" kern="0" dirty="0">
                <a:solidFill>
                  <a:srgbClr val="000000"/>
                </a:solidFill>
                <a:latin typeface="Arial"/>
                <a:sym typeface="Arial"/>
              </a:rPr>
              <a:t>    C</a:t>
            </a:r>
            <a:r>
              <a:rPr lang="es-MX" sz="1600" kern="0" dirty="0">
                <a:solidFill>
                  <a:srgbClr val="000000"/>
                </a:solidFill>
                <a:latin typeface="Arial"/>
                <a:sym typeface="Arial"/>
              </a:rPr>
              <a:t>ONCLUSIONES</a:t>
            </a:r>
          </a:p>
        </p:txBody>
      </p:sp>
      <p:sp>
        <p:nvSpPr>
          <p:cNvPr id="35" name="Google Shape;266;gbd18a07803_0_13">
            <a:extLst>
              <a:ext uri="{FF2B5EF4-FFF2-40B4-BE49-F238E27FC236}">
                <a16:creationId xmlns:a16="http://schemas.microsoft.com/office/drawing/2014/main" id="{ADCD6783-78D4-326C-88DB-2827DCF9A748}"/>
              </a:ext>
            </a:extLst>
          </p:cNvPr>
          <p:cNvSpPr/>
          <p:nvPr/>
        </p:nvSpPr>
        <p:spPr>
          <a:xfrm>
            <a:off x="7656402" y="5556245"/>
            <a:ext cx="406511" cy="430776"/>
          </a:xfrm>
          <a:custGeom>
            <a:avLst/>
            <a:gdLst/>
            <a:ahLst/>
            <a:cxnLst/>
            <a:rect l="l" t="t"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a:solidFill>
                <a:srgbClr val="7E7E7E"/>
              </a:solidFill>
              <a:latin typeface="Calibri"/>
              <a:ea typeface="Calibri"/>
              <a:cs typeface="Calibri"/>
              <a:sym typeface="Calibri"/>
            </a:endParaRPr>
          </a:p>
        </p:txBody>
      </p:sp>
      <p:pic>
        <p:nvPicPr>
          <p:cNvPr id="49" name="Gráfico 48" descr="Lista de comprobación con relleno sólido">
            <a:extLst>
              <a:ext uri="{FF2B5EF4-FFF2-40B4-BE49-F238E27FC236}">
                <a16:creationId xmlns:a16="http://schemas.microsoft.com/office/drawing/2014/main" id="{EB023EE7-3BBD-CBD8-0510-9F10A1C41D2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584248" y="903434"/>
            <a:ext cx="439901" cy="403599"/>
          </a:xfrm>
          <a:prstGeom prst="rect">
            <a:avLst/>
          </a:prstGeom>
        </p:spPr>
      </p:pic>
      <p:sp>
        <p:nvSpPr>
          <p:cNvPr id="2" name="Rectángulo 1"/>
          <p:cNvSpPr/>
          <p:nvPr/>
        </p:nvSpPr>
        <p:spPr>
          <a:xfrm>
            <a:off x="443345" y="1253307"/>
            <a:ext cx="11305309" cy="4360168"/>
          </a:xfrm>
          <a:prstGeom prst="rect">
            <a:avLst/>
          </a:prstGeom>
        </p:spPr>
        <p:txBody>
          <a:bodyPr wrap="square">
            <a:spAutoFit/>
          </a:bodyPr>
          <a:lstStyle/>
          <a:p>
            <a:pPr marL="304792" indent="-304792" algn="just" defTabSz="719649">
              <a:spcBef>
                <a:spcPts val="1600"/>
              </a:spcBef>
              <a:buFont typeface="Arial" panose="020B0604020202020204" pitchFamily="34" charset="0"/>
              <a:buChar char="•"/>
              <a:tabLst>
                <a:tab pos="4303076" algn="l"/>
              </a:tabLst>
              <a:defRPr/>
            </a:pPr>
            <a:r>
              <a:rPr lang="es-MX" sz="1600" dirty="0">
                <a:latin typeface="Arial" panose="020B0604020202020204" pitchFamily="34" charset="0"/>
                <a:ea typeface="Times New Roman" panose="02020603050405020304" pitchFamily="18" charset="0"/>
              </a:rPr>
              <a:t>Se evidencio que dos (2) de los doce (12) vehículos no cuentan con el dispositivo de control de la velocidad visible, lo que genera el riesgo de multas por exceder los límites de velocidad permitidos por el Código Nacional de Transito ley 769 de 2002 artículos 106 y 107. Observación No.3.</a:t>
            </a:r>
          </a:p>
          <a:p>
            <a:pPr marL="304792" indent="-304792" algn="just" defTabSz="719649">
              <a:spcBef>
                <a:spcPts val="1600"/>
              </a:spcBef>
              <a:buFont typeface="Arial" panose="020B0604020202020204" pitchFamily="34" charset="0"/>
              <a:buChar char="•"/>
              <a:tabLst>
                <a:tab pos="4303076" algn="l"/>
              </a:tabLst>
              <a:defRPr/>
            </a:pPr>
            <a:r>
              <a:rPr lang="es-MX" sz="1600" dirty="0">
                <a:latin typeface="Arial" panose="020B0604020202020204" pitchFamily="34" charset="0"/>
                <a:ea typeface="Times New Roman" panose="02020603050405020304" pitchFamily="18" charset="0"/>
              </a:rPr>
              <a:t>Mejorar el control y herramientas que se tienen para validar y corroborar el valor facturado del servicio de trasporte, debido que para el mes de julio del año 2022 no se contaba con un consolidado de los servicios realizados, lo anterior en cumplimiento de la cláusula forma de pago Observación No.4 </a:t>
            </a:r>
          </a:p>
          <a:p>
            <a:pPr marL="304792" indent="-304792" algn="just" defTabSz="719649">
              <a:spcBef>
                <a:spcPts val="1600"/>
              </a:spcBef>
              <a:buFont typeface="Arial" panose="020B0604020202020204" pitchFamily="34" charset="0"/>
              <a:buChar char="•"/>
              <a:tabLst>
                <a:tab pos="4303076" algn="l"/>
              </a:tabLst>
              <a:defRPr/>
            </a:pPr>
            <a:r>
              <a:rPr lang="es-MX" sz="1600" dirty="0">
                <a:latin typeface="Arial" panose="020B0604020202020204" pitchFamily="34" charset="0"/>
                <a:ea typeface="Times New Roman" panose="02020603050405020304" pitchFamily="18" charset="0"/>
              </a:rPr>
              <a:t>Solo hasta el mes de noviembre se iniciaron los controles para validar los pagos frente a los servicios prestados, este retraso en el control no permitió al grupo auditor determinar si los valores pagados durante los meses de mayo a octubre de 2022 son coherentes frente con los servicios prestados lo que genera incertidumbre sobre los pagos realizados durante estos periodos</a:t>
            </a:r>
            <a:r>
              <a:rPr lang="es-MX" sz="1600" dirty="0" smtClean="0">
                <a:latin typeface="Arial" panose="020B0604020202020204" pitchFamily="34" charset="0"/>
                <a:ea typeface="Times New Roman" panose="02020603050405020304" pitchFamily="18" charset="0"/>
              </a:rPr>
              <a:t>.</a:t>
            </a:r>
            <a:endParaRPr lang="es-ES" sz="1600" dirty="0">
              <a:latin typeface="Arial" panose="020B0604020202020204" pitchFamily="34" charset="0"/>
              <a:ea typeface="Times New Roman" panose="02020603050405020304" pitchFamily="18" charset="0"/>
            </a:endParaRPr>
          </a:p>
          <a:p>
            <a:pPr marL="304792" indent="-304792" algn="just" defTabSz="719649">
              <a:spcBef>
                <a:spcPts val="1600"/>
              </a:spcBef>
              <a:buFont typeface="Arial" panose="020B0604020202020204" pitchFamily="34" charset="0"/>
              <a:buChar char="•"/>
              <a:tabLst>
                <a:tab pos="4303076" algn="l"/>
              </a:tabLst>
              <a:defRPr/>
            </a:pPr>
            <a:r>
              <a:rPr lang="es-MX" sz="1600" dirty="0">
                <a:latin typeface="Arial" panose="020B0604020202020204" pitchFamily="34" charset="0"/>
                <a:ea typeface="Times New Roman" panose="02020603050405020304" pitchFamily="18" charset="0"/>
              </a:rPr>
              <a:t>Las empresas ZIDCAR SAS y PLATINO VIP SAS cumplen con la conformación del Comité de Seguridad Vial y tienen establecido para su desarrollo, objetivos, roles, funciones y se evidencian las reuniones según frecuencia definida.</a:t>
            </a:r>
          </a:p>
          <a:p>
            <a:pPr marL="304792" indent="-304792" algn="just" defTabSz="719649">
              <a:spcBef>
                <a:spcPts val="1600"/>
              </a:spcBef>
              <a:buFont typeface="Arial" panose="020B0604020202020204" pitchFamily="34" charset="0"/>
              <a:buChar char="•"/>
              <a:tabLst>
                <a:tab pos="4303076" algn="l"/>
              </a:tabLst>
              <a:defRPr/>
            </a:pPr>
            <a:r>
              <a:rPr lang="es-MX" sz="1600" dirty="0">
                <a:latin typeface="Arial" panose="020B0604020202020204" pitchFamily="34" charset="0"/>
                <a:ea typeface="Times New Roman" panose="02020603050405020304" pitchFamily="18" charset="0"/>
              </a:rPr>
              <a:t>Las empresas ZIDCAR SAS y PLATINO VIP SAS tienen documentada la Política de Seguridad Vial la cual fue socializada a los empleados y colaboradores el día 25 de febrero de 2023 y 10 de febrero de 2023, respectivamente</a:t>
            </a:r>
            <a:r>
              <a:rPr lang="es-MX" sz="1600" dirty="0" smtClean="0">
                <a:latin typeface="Arial" panose="020B0604020202020204" pitchFamily="34" charset="0"/>
                <a:ea typeface="Times New Roman" panose="02020603050405020304" pitchFamily="18" charset="0"/>
              </a:rPr>
              <a:t>.</a:t>
            </a:r>
            <a:endParaRPr lang="es-MX" sz="1600" dirty="0">
              <a:latin typeface="Arial" panose="020B0604020202020204" pitchFamily="34" charset="0"/>
              <a:ea typeface="Times New Roman" panose="02020603050405020304" pitchFamily="18" charset="0"/>
            </a:endParaRPr>
          </a:p>
        </p:txBody>
      </p:sp>
      <p:sp>
        <p:nvSpPr>
          <p:cNvPr id="5" name="Rectángulo 4"/>
          <p:cNvSpPr/>
          <p:nvPr/>
        </p:nvSpPr>
        <p:spPr>
          <a:xfrm>
            <a:off x="314476" y="3643544"/>
            <a:ext cx="11563048" cy="338554"/>
          </a:xfrm>
          <a:prstGeom prst="rect">
            <a:avLst/>
          </a:prstGeom>
        </p:spPr>
        <p:txBody>
          <a:bodyPr wrap="square">
            <a:spAutoFit/>
          </a:bodyPr>
          <a:lstStyle/>
          <a:p>
            <a:pPr lvl="0" algn="just">
              <a:defRPr/>
            </a:pPr>
            <a:r>
              <a:rPr lang="es-CO" sz="1600" dirty="0">
                <a:latin typeface="Arial" panose="020B0604020202020204" pitchFamily="34" charset="0"/>
                <a:ea typeface="Times New Roman" panose="02020603050405020304" pitchFamily="18" charset="0"/>
              </a:rPr>
              <a:t>.</a:t>
            </a:r>
            <a:endParaRPr lang="es-MX" sz="16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415126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947151" y="2542020"/>
            <a:ext cx="8634004" cy="58477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lvl="0" indent="-404813" algn="ctr" defTabSz="685595">
              <a:buClrTx/>
              <a:defRPr/>
            </a:pPr>
            <a:r>
              <a:rPr lang="es-ES" sz="3200" b="1" dirty="0" smtClean="0">
                <a:solidFill>
                  <a:schemeClr val="bg1">
                    <a:lumMod val="50000"/>
                  </a:schemeClr>
                </a:solidFill>
              </a:rPr>
              <a:t>6. </a:t>
            </a:r>
            <a:r>
              <a:rPr lang="es-MX" sz="3200" b="1" dirty="0" smtClean="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Seguimiento a la Caja Menor</a:t>
            </a:r>
            <a:endParaRPr lang="es-CO"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09029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9" name="Google Shape;267;gbd18a07803_0_13">
            <a:extLst>
              <a:ext uri="{FF2B5EF4-FFF2-40B4-BE49-F238E27FC236}">
                <a16:creationId xmlns:a16="http://schemas.microsoft.com/office/drawing/2014/main" id="{1AD4694F-F549-AAA8-AF9C-A3AB2BE0710B}"/>
              </a:ext>
            </a:extLst>
          </p:cNvPr>
          <p:cNvSpPr/>
          <p:nvPr/>
        </p:nvSpPr>
        <p:spPr>
          <a:xfrm>
            <a:off x="11148753" y="466044"/>
            <a:ext cx="302764" cy="329552"/>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51" name="Google Shape;266;gbd18a07803_0_13">
            <a:extLst>
              <a:ext uri="{FF2B5EF4-FFF2-40B4-BE49-F238E27FC236}">
                <a16:creationId xmlns:a16="http://schemas.microsoft.com/office/drawing/2014/main" id="{66FBEB34-F65A-3F18-3E2B-2F0462B1695B}"/>
              </a:ext>
            </a:extLst>
          </p:cNvPr>
          <p:cNvSpPr/>
          <p:nvPr/>
        </p:nvSpPr>
        <p:spPr>
          <a:xfrm>
            <a:off x="6808746" y="4564148"/>
            <a:ext cx="317415" cy="345069"/>
          </a:xfrm>
          <a:custGeom>
            <a:avLst/>
            <a:gdLst/>
            <a:ahLst/>
            <a:cxnLst/>
            <a:rect l="l" t="t"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FFFFFF"/>
          </a:solidFill>
          <a:ln>
            <a:noFill/>
          </a:ln>
        </p:spPr>
        <p:txBody>
          <a:bodyPr spcFirstLastPara="1" wrap="square" lIns="19025" tIns="19025" rIns="19025" bIns="19025" anchor="ctr" anchorCtr="0">
            <a:noAutofit/>
          </a:bodyPr>
          <a:lstStyle/>
          <a:p>
            <a:pPr defTabSz="1219170">
              <a:buClr>
                <a:srgbClr val="000000"/>
              </a:buClr>
              <a:buSzPts val="1500"/>
              <a:defRPr/>
            </a:pPr>
            <a:endParaRPr sz="1500" kern="0">
              <a:solidFill>
                <a:srgbClr val="7E7E7E"/>
              </a:solidFill>
              <a:latin typeface="Calibri"/>
              <a:ea typeface="Calibri"/>
              <a:cs typeface="Calibri"/>
              <a:sym typeface="Calibri"/>
            </a:endParaRPr>
          </a:p>
        </p:txBody>
      </p:sp>
      <p:sp>
        <p:nvSpPr>
          <p:cNvPr id="35" name="Google Shape;266;gbd18a07803_0_13">
            <a:extLst>
              <a:ext uri="{FF2B5EF4-FFF2-40B4-BE49-F238E27FC236}">
                <a16:creationId xmlns:a16="http://schemas.microsoft.com/office/drawing/2014/main" id="{ADCD6783-78D4-326C-88DB-2827DCF9A748}"/>
              </a:ext>
            </a:extLst>
          </p:cNvPr>
          <p:cNvSpPr/>
          <p:nvPr/>
        </p:nvSpPr>
        <p:spPr>
          <a:xfrm>
            <a:off x="7656402" y="5556245"/>
            <a:ext cx="406511" cy="430776"/>
          </a:xfrm>
          <a:custGeom>
            <a:avLst/>
            <a:gdLst/>
            <a:ahLst/>
            <a:cxnLst/>
            <a:rect l="l" t="t"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FFFFFF"/>
          </a:solidFill>
          <a:ln>
            <a:noFill/>
          </a:ln>
        </p:spPr>
        <p:txBody>
          <a:bodyPr spcFirstLastPara="1" wrap="square" lIns="25367" tIns="25367" rIns="25367" bIns="25367" anchor="ctr" anchorCtr="0">
            <a:noAutofit/>
          </a:bodyPr>
          <a:lstStyle/>
          <a:p>
            <a:pPr defTabSz="1219170">
              <a:buClr>
                <a:srgbClr val="000000"/>
              </a:buClr>
              <a:buSzPts val="1500"/>
              <a:defRPr/>
            </a:pPr>
            <a:endParaRPr sz="2000" kern="0">
              <a:solidFill>
                <a:srgbClr val="7E7E7E"/>
              </a:solidFill>
              <a:latin typeface="Calibri"/>
              <a:ea typeface="Calibri"/>
              <a:cs typeface="Calibri"/>
              <a:sym typeface="Calibri"/>
            </a:endParaRPr>
          </a:p>
        </p:txBody>
      </p:sp>
      <p:pic>
        <p:nvPicPr>
          <p:cNvPr id="49" name="Gráfico 48" descr="Lista de comprobación con relleno sólido">
            <a:extLst>
              <a:ext uri="{FF2B5EF4-FFF2-40B4-BE49-F238E27FC236}">
                <a16:creationId xmlns:a16="http://schemas.microsoft.com/office/drawing/2014/main" id="{EB023EE7-3BBD-CBD8-0510-9F10A1C41D2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84248" y="903434"/>
            <a:ext cx="439901" cy="403599"/>
          </a:xfrm>
          <a:prstGeom prst="rect">
            <a:avLst/>
          </a:prstGeom>
        </p:spPr>
      </p:pic>
      <p:sp>
        <p:nvSpPr>
          <p:cNvPr id="2" name="Rectángulo 1"/>
          <p:cNvSpPr/>
          <p:nvPr/>
        </p:nvSpPr>
        <p:spPr>
          <a:xfrm>
            <a:off x="594727" y="1105232"/>
            <a:ext cx="11005343" cy="4909036"/>
          </a:xfrm>
          <a:prstGeom prst="rect">
            <a:avLst/>
          </a:prstGeom>
        </p:spPr>
        <p:txBody>
          <a:bodyPr wrap="square">
            <a:spAutoFit/>
          </a:bodyPr>
          <a:lstStyle/>
          <a:p>
            <a:pPr marL="285750" indent="-285750" algn="just">
              <a:buFont typeface="Arial" panose="020B0604020202020204" pitchFamily="34" charset="0"/>
              <a:buChar char="•"/>
            </a:pPr>
            <a:r>
              <a:rPr lang="es-CO" sz="1600" dirty="0">
                <a:latin typeface="Arial" panose="020B0604020202020204" pitchFamily="34" charset="0"/>
                <a:cs typeface="Arial" panose="020B0604020202020204" pitchFamily="34" charset="0"/>
              </a:rPr>
              <a:t> </a:t>
            </a:r>
            <a:r>
              <a:rPr lang="es-CO" sz="1600" dirty="0" smtClean="0">
                <a:latin typeface="Arial" panose="020B0604020202020204" pitchFamily="34" charset="0"/>
                <a:cs typeface="Arial" panose="020B0604020202020204" pitchFamily="34" charset="0"/>
              </a:rPr>
              <a:t>De </a:t>
            </a:r>
            <a:r>
              <a:rPr lang="es-CO" sz="1600" dirty="0">
                <a:latin typeface="Arial" panose="020B0604020202020204" pitchFamily="34" charset="0"/>
                <a:cs typeface="Arial" panose="020B0604020202020204" pitchFamily="34" charset="0"/>
              </a:rPr>
              <a:t>acuerdo con lo dispuesto en el artículo 2 del Decreto Distrital 612 del 29 de diciembre de 2022, se fijó para la Caja de la vivienda popular - CVP un presupuesto anual para la vigencia 2023 por concepto de gastos de funcionamiento de </a:t>
            </a:r>
            <a:r>
              <a:rPr lang="es-CO" sz="1600" b="1" dirty="0">
                <a:latin typeface="Arial" panose="020B0604020202020204" pitchFamily="34" charset="0"/>
                <a:cs typeface="Arial" panose="020B0604020202020204" pitchFamily="34" charset="0"/>
              </a:rPr>
              <a:t>$13.195.303.000 </a:t>
            </a:r>
            <a:r>
              <a:rPr lang="es-CO" sz="1600" dirty="0">
                <a:latin typeface="Arial" panose="020B0604020202020204" pitchFamily="34" charset="0"/>
                <a:cs typeface="Arial" panose="020B0604020202020204" pitchFamily="34" charset="0"/>
              </a:rPr>
              <a:t>que corresponden a </a:t>
            </a:r>
            <a:r>
              <a:rPr lang="es-CO" sz="1600" b="1" dirty="0">
                <a:latin typeface="Arial" panose="020B0604020202020204" pitchFamily="34" charset="0"/>
                <a:cs typeface="Arial" panose="020B0604020202020204" pitchFamily="34" charset="0"/>
              </a:rPr>
              <a:t>11.375 SMMLV</a:t>
            </a:r>
            <a:r>
              <a:rPr lang="es-CO" sz="1600" dirty="0">
                <a:latin typeface="Arial" panose="020B0604020202020204" pitchFamily="34" charset="0"/>
                <a:cs typeface="Arial" panose="020B0604020202020204" pitchFamily="34" charset="0"/>
              </a:rPr>
              <a:t>, por lo cual se permite constituir una caja menor con una cuantía máxima mensual hasta de 25 SMMLV.</a:t>
            </a:r>
          </a:p>
          <a:p>
            <a:pPr marL="285750" lvl="0" indent="-285750" algn="just">
              <a:spcBef>
                <a:spcPts val="600"/>
              </a:spcBef>
              <a:buFont typeface="Arial" panose="020B0604020202020204" pitchFamily="34" charset="0"/>
              <a:buChar char="•"/>
            </a:pPr>
            <a:r>
              <a:rPr lang="es-CO" sz="1600" dirty="0" smtClean="0">
                <a:latin typeface="Arial" panose="020B0604020202020204" pitchFamily="34" charset="0"/>
                <a:cs typeface="Arial" panose="020B0604020202020204" pitchFamily="34" charset="0"/>
              </a:rPr>
              <a:t>El </a:t>
            </a:r>
            <a:r>
              <a:rPr lang="es-CO" sz="1600" dirty="0">
                <a:latin typeface="Arial" panose="020B0604020202020204" pitchFamily="34" charset="0"/>
                <a:cs typeface="Arial" panose="020B0604020202020204" pitchFamily="34" charset="0"/>
              </a:rPr>
              <a:t>responsable del manejo de la caja menor de la CVP será el servidor público que ocupe el cargo de auxiliar administrativo código 407 grado 10 asignado a la Subdirección administrativa.</a:t>
            </a:r>
          </a:p>
          <a:p>
            <a:pPr marL="285750" lvl="0" indent="-285750" algn="just">
              <a:spcBef>
                <a:spcPts val="600"/>
              </a:spcBef>
              <a:buFont typeface="Arial" panose="020B0604020202020204" pitchFamily="34" charset="0"/>
              <a:buChar char="•"/>
            </a:pPr>
            <a:r>
              <a:rPr lang="es-CO" sz="1600" dirty="0">
                <a:latin typeface="Arial" panose="020B0604020202020204" pitchFamily="34" charset="0"/>
                <a:cs typeface="Arial" panose="020B0604020202020204" pitchFamily="34" charset="0"/>
              </a:rPr>
              <a:t>Se evidencia que el procedimiento 208-SADM-Pr-29 Caja Menor V5 del 22/03/2022 contiene lineamientos y actividades frente a la constitución, custodia, manejo, reembolso y cierre. </a:t>
            </a:r>
            <a:endParaRPr lang="es-CO" sz="1600" dirty="0" smtClean="0">
              <a:latin typeface="Arial" panose="020B0604020202020204" pitchFamily="34" charset="0"/>
              <a:cs typeface="Arial" panose="020B0604020202020204" pitchFamily="34" charset="0"/>
            </a:endParaRPr>
          </a:p>
          <a:p>
            <a:pPr marL="285750" lvl="0" indent="-285750" algn="just">
              <a:spcBef>
                <a:spcPts val="600"/>
              </a:spcBef>
              <a:buFont typeface="Arial" panose="020B0604020202020204" pitchFamily="34" charset="0"/>
              <a:buChar char="•"/>
            </a:pPr>
            <a:r>
              <a:rPr lang="es-MX" sz="1600" dirty="0" smtClean="0">
                <a:latin typeface="Arial" panose="020B0604020202020204" pitchFamily="34" charset="0"/>
                <a:cs typeface="Arial" panose="020B0604020202020204" pitchFamily="34" charset="0"/>
              </a:rPr>
              <a:t>Recomendación </a:t>
            </a:r>
            <a:r>
              <a:rPr lang="es-MX" sz="1600" dirty="0">
                <a:latin typeface="Arial" panose="020B0604020202020204" pitchFamily="34" charset="0"/>
                <a:cs typeface="Arial" panose="020B0604020202020204" pitchFamily="34" charset="0"/>
              </a:rPr>
              <a:t>No.2. Diligenciar la colilla de los cheques usados como memoria de la </a:t>
            </a:r>
            <a:r>
              <a:rPr lang="es-MX" sz="1600" dirty="0" smtClean="0">
                <a:latin typeface="Arial" panose="020B0604020202020204" pitchFamily="34" charset="0"/>
                <a:cs typeface="Arial" panose="020B0604020202020204" pitchFamily="34" charset="0"/>
              </a:rPr>
              <a:t>transacción</a:t>
            </a:r>
          </a:p>
          <a:p>
            <a:pPr marL="285750" lvl="0" indent="-285750" algn="just">
              <a:spcBef>
                <a:spcPts val="600"/>
              </a:spcBef>
              <a:buFont typeface="Arial" panose="020B0604020202020204" pitchFamily="34" charset="0"/>
              <a:buChar char="•"/>
            </a:pPr>
            <a:r>
              <a:rPr lang="es-MX" sz="1600" dirty="0" smtClean="0">
                <a:latin typeface="Arial" panose="020B0604020202020204" pitchFamily="34" charset="0"/>
                <a:cs typeface="Arial" panose="020B0604020202020204" pitchFamily="34" charset="0"/>
              </a:rPr>
              <a:t>Sugerencia </a:t>
            </a:r>
            <a:r>
              <a:rPr lang="es-MX" sz="1600" dirty="0">
                <a:latin typeface="Arial" panose="020B0604020202020204" pitchFamily="34" charset="0"/>
                <a:cs typeface="Arial" panose="020B0604020202020204" pitchFamily="34" charset="0"/>
              </a:rPr>
              <a:t>No.1. En la validación de los soportes se identifican que el tiempo transcurrido entre la última legalización del mes y el desembolso de los recursos en el banco tarda un tiempo promedio de 28 días, por lo cual sugerimos que se revisen los tiempos y controles para asegurar un menor tiempo de legalización y de esta forma garantizar la disponibilidad de recursos inmediata. </a:t>
            </a:r>
            <a:endParaRPr lang="es-MX" sz="1600" dirty="0" smtClean="0">
              <a:latin typeface="Arial" panose="020B0604020202020204" pitchFamily="34" charset="0"/>
              <a:cs typeface="Arial" panose="020B0604020202020204" pitchFamily="34" charset="0"/>
            </a:endParaRPr>
          </a:p>
          <a:p>
            <a:pPr marL="285750" lvl="0" indent="-285750" algn="just">
              <a:spcBef>
                <a:spcPts val="600"/>
              </a:spcBef>
              <a:buFont typeface="Arial" panose="020B0604020202020204" pitchFamily="34" charset="0"/>
              <a:buChar char="•"/>
            </a:pPr>
            <a:r>
              <a:rPr lang="es-MX" sz="1600" dirty="0" smtClean="0">
                <a:latin typeface="Arial" panose="020B0604020202020204" pitchFamily="34" charset="0"/>
                <a:cs typeface="Arial" panose="020B0604020202020204" pitchFamily="34" charset="0"/>
              </a:rPr>
              <a:t>Recomendación </a:t>
            </a:r>
            <a:r>
              <a:rPr lang="es-MX" sz="1600" dirty="0">
                <a:latin typeface="Arial" panose="020B0604020202020204" pitchFamily="34" charset="0"/>
                <a:cs typeface="Arial" panose="020B0604020202020204" pitchFamily="34" charset="0"/>
              </a:rPr>
              <a:t>No.3 Revisar si la apropiación disponible de caja menor se mantiene en ese monto por cuanto la ejecución de enero a junio es de $ 1.139.458 (18%) frente a $ 6.424.180 apropiado, lo que indica que puede estar sobreestimado el valor requerido de caja menor. O por el contrario la Subdirección Administrativa como canalizadora de las necesidades operativas urgentes de la CVP revise cuales pueden ser solucionados de manera inmediata con recursos de la Caja Menor.</a:t>
            </a:r>
          </a:p>
        </p:txBody>
      </p:sp>
      <p:sp>
        <p:nvSpPr>
          <p:cNvPr id="5" name="Rectángulo 4"/>
          <p:cNvSpPr/>
          <p:nvPr/>
        </p:nvSpPr>
        <p:spPr>
          <a:xfrm>
            <a:off x="314476" y="3643544"/>
            <a:ext cx="11563048" cy="338554"/>
          </a:xfrm>
          <a:prstGeom prst="rect">
            <a:avLst/>
          </a:prstGeom>
        </p:spPr>
        <p:txBody>
          <a:bodyPr wrap="square">
            <a:spAutoFit/>
          </a:bodyPr>
          <a:lstStyle/>
          <a:p>
            <a:pPr lvl="0" algn="just">
              <a:defRPr/>
            </a:pPr>
            <a:r>
              <a:rPr lang="es-CO" sz="1600" dirty="0">
                <a:latin typeface="Arial" panose="020B0604020202020204" pitchFamily="34" charset="0"/>
                <a:ea typeface="Times New Roman" panose="02020603050405020304" pitchFamily="18" charset="0"/>
              </a:rPr>
              <a:t>.</a:t>
            </a:r>
            <a:endParaRPr lang="es-MX" sz="1600" dirty="0">
              <a:latin typeface="Arial" panose="020B0604020202020204" pitchFamily="34" charset="0"/>
              <a:ea typeface="Times New Roman" panose="02020603050405020304" pitchFamily="18" charset="0"/>
            </a:endParaRPr>
          </a:p>
        </p:txBody>
      </p:sp>
      <p:sp>
        <p:nvSpPr>
          <p:cNvPr id="10" name="Google Shape;173;gbd18a07803_0_13">
            <a:extLst>
              <a:ext uri="{FF2B5EF4-FFF2-40B4-BE49-F238E27FC236}">
                <a16:creationId xmlns:a16="http://schemas.microsoft.com/office/drawing/2014/main" id="{89BE8296-662F-FFD7-70AB-3335C586ECCB}"/>
              </a:ext>
            </a:extLst>
          </p:cNvPr>
          <p:cNvSpPr/>
          <p:nvPr/>
        </p:nvSpPr>
        <p:spPr>
          <a:xfrm>
            <a:off x="572216" y="507057"/>
            <a:ext cx="11305308" cy="386376"/>
          </a:xfrm>
          <a:prstGeom prst="round1Rect">
            <a:avLst>
              <a:gd name="adj" fmla="val 16667"/>
            </a:avLst>
          </a:prstGeom>
          <a:solidFill>
            <a:srgbClr val="22A676"/>
          </a:solidFill>
          <a:ln>
            <a:noFill/>
          </a:ln>
        </p:spPr>
        <p:txBody>
          <a:bodyPr spcFirstLastPara="1" wrap="square" lIns="91425" tIns="91425" rIns="91425" bIns="91425" anchor="ctr" anchorCtr="0">
            <a:noAutofit/>
          </a:bodyPr>
          <a:lstStyle/>
          <a:p>
            <a:pPr algn="ctr" defTabSz="1219170">
              <a:buClr>
                <a:srgbClr val="000000"/>
              </a:buClr>
              <a:buSzPts val="1400"/>
              <a:defRPr/>
            </a:pPr>
            <a:r>
              <a:rPr lang="es-ES" sz="1400" b="1" kern="0" dirty="0" smtClean="0">
                <a:solidFill>
                  <a:schemeClr val="bg1"/>
                </a:solidFill>
                <a:latin typeface="Arial"/>
                <a:cs typeface="Arial"/>
                <a:sym typeface="Arial"/>
              </a:rPr>
              <a:t>CONCLUSIONES DE LA AUDITORÍA INTERNA DE CUMPLIMIENTO DEL PROCEDIMIENTO CAJA MENOR</a:t>
            </a:r>
            <a:endParaRPr lang="es-ES" sz="1400" b="1" kern="0" dirty="0">
              <a:solidFill>
                <a:schemeClr val="bg1"/>
              </a:solidFill>
              <a:latin typeface="Arial"/>
              <a:cs typeface="Arial"/>
              <a:sym typeface="Arial"/>
            </a:endParaRPr>
          </a:p>
        </p:txBody>
      </p:sp>
      <p:graphicFrame>
        <p:nvGraphicFramePr>
          <p:cNvPr id="4" name="Tabla 3"/>
          <p:cNvGraphicFramePr>
            <a:graphicFrameLocks noGrp="1"/>
          </p:cNvGraphicFramePr>
          <p:nvPr>
            <p:extLst>
              <p:ext uri="{D42A27DB-BD31-4B8C-83A1-F6EECF244321}">
                <p14:modId xmlns:p14="http://schemas.microsoft.com/office/powerpoint/2010/main" val="1122305187"/>
              </p:ext>
            </p:extLst>
          </p:nvPr>
        </p:nvGraphicFramePr>
        <p:xfrm>
          <a:off x="3850640" y="5951184"/>
          <a:ext cx="4212272" cy="445770"/>
        </p:xfrm>
        <a:graphic>
          <a:graphicData uri="http://schemas.openxmlformats.org/drawingml/2006/table">
            <a:tbl>
              <a:tblPr firstRow="1" firstCol="1" bandRow="1">
                <a:tableStyleId>{F2DE63D5-997A-4646-A377-4702673A728D}</a:tableStyleId>
              </a:tblPr>
              <a:tblGrid>
                <a:gridCol w="1537548">
                  <a:extLst>
                    <a:ext uri="{9D8B030D-6E8A-4147-A177-3AD203B41FA5}">
                      <a16:colId xmlns:a16="http://schemas.microsoft.com/office/drawing/2014/main" val="1002696108"/>
                    </a:ext>
                  </a:extLst>
                </a:gridCol>
                <a:gridCol w="1314245">
                  <a:extLst>
                    <a:ext uri="{9D8B030D-6E8A-4147-A177-3AD203B41FA5}">
                      <a16:colId xmlns:a16="http://schemas.microsoft.com/office/drawing/2014/main" val="534899022"/>
                    </a:ext>
                  </a:extLst>
                </a:gridCol>
                <a:gridCol w="1360479">
                  <a:extLst>
                    <a:ext uri="{9D8B030D-6E8A-4147-A177-3AD203B41FA5}">
                      <a16:colId xmlns:a16="http://schemas.microsoft.com/office/drawing/2014/main" val="3110741941"/>
                    </a:ext>
                  </a:extLst>
                </a:gridCol>
              </a:tblGrid>
              <a:tr h="179070">
                <a:tc>
                  <a:txBody>
                    <a:bodyPr/>
                    <a:lstStyle/>
                    <a:p>
                      <a:pPr algn="ctr">
                        <a:spcAft>
                          <a:spcPts val="0"/>
                        </a:spcAft>
                      </a:pPr>
                      <a:r>
                        <a:rPr lang="es-CO" sz="1400">
                          <a:effectLst/>
                        </a:rPr>
                        <a:t>Aprobado_Acum</a:t>
                      </a:r>
                      <a:endParaRPr lang="es-CO" sz="1800">
                        <a:effectLst/>
                        <a:latin typeface="Arial" panose="020B0604020202020204" pitchFamily="34" charset="0"/>
                        <a:ea typeface="Times New Roman" panose="02020603050405020304" pitchFamily="18" charset="0"/>
                      </a:endParaRPr>
                    </a:p>
                  </a:txBody>
                  <a:tcPr marL="9525" marR="9525" marT="9525" marB="0" anchor="b"/>
                </a:tc>
                <a:tc>
                  <a:txBody>
                    <a:bodyPr/>
                    <a:lstStyle/>
                    <a:p>
                      <a:pPr algn="ctr">
                        <a:spcAft>
                          <a:spcPts val="0"/>
                        </a:spcAft>
                      </a:pPr>
                      <a:r>
                        <a:rPr lang="es-CO" sz="1400">
                          <a:effectLst/>
                        </a:rPr>
                        <a:t>Ejecutado_Acum</a:t>
                      </a:r>
                      <a:endParaRPr lang="es-CO" sz="1800">
                        <a:effectLst/>
                        <a:latin typeface="Arial" panose="020B0604020202020204" pitchFamily="34" charset="0"/>
                        <a:ea typeface="Times New Roman" panose="02020603050405020304" pitchFamily="18" charset="0"/>
                      </a:endParaRPr>
                    </a:p>
                  </a:txBody>
                  <a:tcPr marL="9525" marR="9525" marT="9525" marB="0" anchor="b"/>
                </a:tc>
                <a:tc>
                  <a:txBody>
                    <a:bodyPr/>
                    <a:lstStyle/>
                    <a:p>
                      <a:pPr algn="ctr">
                        <a:spcAft>
                          <a:spcPts val="0"/>
                        </a:spcAft>
                      </a:pPr>
                      <a:r>
                        <a:rPr lang="es-CO" sz="1400" dirty="0">
                          <a:effectLst/>
                        </a:rPr>
                        <a:t>%Ejecutado</a:t>
                      </a:r>
                      <a:endParaRPr lang="es-CO" sz="1800" dirty="0">
                        <a:effectLst/>
                        <a:latin typeface="Arial" panose="020B0604020202020204" pitchFamily="34" charset="0"/>
                        <a:ea typeface="Times New Roman" panose="02020603050405020304" pitchFamily="18" charset="0"/>
                      </a:endParaRPr>
                    </a:p>
                  </a:txBody>
                  <a:tcPr marL="9525" marR="9525" marT="9525" marB="0" anchor="b"/>
                </a:tc>
                <a:extLst>
                  <a:ext uri="{0D108BD9-81ED-4DB2-BD59-A6C34878D82A}">
                    <a16:rowId xmlns:a16="http://schemas.microsoft.com/office/drawing/2014/main" val="3986280475"/>
                  </a:ext>
                </a:extLst>
              </a:tr>
              <a:tr h="179070">
                <a:tc>
                  <a:txBody>
                    <a:bodyPr/>
                    <a:lstStyle/>
                    <a:p>
                      <a:pPr algn="ctr">
                        <a:spcAft>
                          <a:spcPts val="0"/>
                        </a:spcAft>
                      </a:pPr>
                      <a:r>
                        <a:rPr lang="es-CO" sz="1400" dirty="0">
                          <a:effectLst/>
                        </a:rPr>
                        <a:t>$ 6.424.180</a:t>
                      </a:r>
                      <a:endParaRPr lang="es-CO" sz="1800" dirty="0">
                        <a:effectLst/>
                        <a:latin typeface="Arial" panose="020B0604020202020204" pitchFamily="34" charset="0"/>
                        <a:ea typeface="Times New Roman" panose="02020603050405020304" pitchFamily="18" charset="0"/>
                      </a:endParaRPr>
                    </a:p>
                  </a:txBody>
                  <a:tcPr marL="9525" marR="9525" marT="9525" marB="0" anchor="b"/>
                </a:tc>
                <a:tc>
                  <a:txBody>
                    <a:bodyPr/>
                    <a:lstStyle/>
                    <a:p>
                      <a:pPr algn="ctr">
                        <a:spcAft>
                          <a:spcPts val="0"/>
                        </a:spcAft>
                      </a:pPr>
                      <a:r>
                        <a:rPr lang="es-CO" sz="1400" dirty="0">
                          <a:effectLst/>
                        </a:rPr>
                        <a:t>$ 1.139.458</a:t>
                      </a:r>
                      <a:endParaRPr lang="es-CO" sz="1800" dirty="0">
                        <a:effectLst/>
                        <a:latin typeface="Arial" panose="020B0604020202020204" pitchFamily="34" charset="0"/>
                        <a:ea typeface="Times New Roman" panose="02020603050405020304" pitchFamily="18" charset="0"/>
                      </a:endParaRPr>
                    </a:p>
                  </a:txBody>
                  <a:tcPr marL="9525" marR="9525" marT="9525" marB="0" anchor="b"/>
                </a:tc>
                <a:tc>
                  <a:txBody>
                    <a:bodyPr/>
                    <a:lstStyle/>
                    <a:p>
                      <a:pPr algn="ctr">
                        <a:spcAft>
                          <a:spcPts val="0"/>
                        </a:spcAft>
                      </a:pPr>
                      <a:r>
                        <a:rPr lang="es-CO" sz="1400" dirty="0">
                          <a:effectLst/>
                        </a:rPr>
                        <a:t>18%</a:t>
                      </a:r>
                      <a:endParaRPr lang="es-CO" sz="1800" dirty="0">
                        <a:effectLst/>
                        <a:latin typeface="Arial" panose="020B0604020202020204" pitchFamily="34" charset="0"/>
                        <a:ea typeface="Times New Roman" panose="02020603050405020304" pitchFamily="18" charset="0"/>
                      </a:endParaRPr>
                    </a:p>
                  </a:txBody>
                  <a:tcPr marL="9525" marR="9525" marT="9525" marB="0" anchor="b"/>
                </a:tc>
                <a:extLst>
                  <a:ext uri="{0D108BD9-81ED-4DB2-BD59-A6C34878D82A}">
                    <a16:rowId xmlns:a16="http://schemas.microsoft.com/office/drawing/2014/main" val="1539220003"/>
                  </a:ext>
                </a:extLst>
              </a:tr>
            </a:tbl>
          </a:graphicData>
        </a:graphic>
      </p:graphicFrame>
    </p:spTree>
    <p:extLst>
      <p:ext uri="{BB962C8B-B14F-4D97-AF65-F5344CB8AC3E}">
        <p14:creationId xmlns:p14="http://schemas.microsoft.com/office/powerpoint/2010/main" val="158151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ángulo: esquinas redondeadas 25">
            <a:extLst>
              <a:ext uri="{FF2B5EF4-FFF2-40B4-BE49-F238E27FC236}">
                <a16:creationId xmlns:a16="http://schemas.microsoft.com/office/drawing/2014/main" id="{8FEBFD0F-CE2D-6DCD-24BB-C237D398E919}"/>
              </a:ext>
            </a:extLst>
          </p:cNvPr>
          <p:cNvSpPr/>
          <p:nvPr/>
        </p:nvSpPr>
        <p:spPr>
          <a:xfrm>
            <a:off x="447641" y="208259"/>
            <a:ext cx="11396255"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Rectángulo: esquinas redondeadas 9">
            <a:extLst>
              <a:ext uri="{FF2B5EF4-FFF2-40B4-BE49-F238E27FC236}">
                <a16:creationId xmlns:a16="http://schemas.microsoft.com/office/drawing/2014/main" id="{6C79D1E9-91CA-B1B8-98CD-A9D74D9CAD81}"/>
              </a:ext>
            </a:extLst>
          </p:cNvPr>
          <p:cNvSpPr/>
          <p:nvPr/>
        </p:nvSpPr>
        <p:spPr>
          <a:xfrm>
            <a:off x="447642" y="2532316"/>
            <a:ext cx="11265506" cy="432673"/>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s-MX" sz="1600" dirty="0">
                <a:solidFill>
                  <a:schemeClr val="tx1"/>
                </a:solidFill>
                <a:latin typeface="Arial" panose="020B0604020202020204" pitchFamily="34" charset="0"/>
                <a:cs typeface="Arial" panose="020B0604020202020204" pitchFamily="34" charset="0"/>
              </a:rPr>
              <a:t>    </a:t>
            </a:r>
            <a:r>
              <a:rPr lang="es-MX" sz="1600" b="1" dirty="0">
                <a:solidFill>
                  <a:schemeClr val="bg1"/>
                </a:solidFill>
                <a:latin typeface="Arial" panose="020B0604020202020204" pitchFamily="34" charset="0"/>
                <a:cs typeface="Arial" panose="020B0604020202020204" pitchFamily="34" charset="0"/>
              </a:rPr>
              <a:t>RECOMENDACIONES</a:t>
            </a:r>
          </a:p>
        </p:txBody>
      </p:sp>
      <p:pic>
        <p:nvPicPr>
          <p:cNvPr id="6" name="Gráfico 10" descr="Buena idea contorno">
            <a:extLst>
              <a:ext uri="{FF2B5EF4-FFF2-40B4-BE49-F238E27FC236}">
                <a16:creationId xmlns:a16="http://schemas.microsoft.com/office/drawing/2014/main" id="{7417D912-3AB0-A2D3-7C1D-066C9C20E7D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800368" y="1162060"/>
            <a:ext cx="439676" cy="363122"/>
          </a:xfrm>
          <a:prstGeom prst="rect">
            <a:avLst/>
          </a:prstGeom>
        </p:spPr>
      </p:pic>
      <p:sp>
        <p:nvSpPr>
          <p:cNvPr id="62" name="Título 7"/>
          <p:cNvSpPr>
            <a:spLocks noGrp="1"/>
          </p:cNvSpPr>
          <p:nvPr>
            <p:ph type="title"/>
          </p:nvPr>
        </p:nvSpPr>
        <p:spPr>
          <a:xfrm>
            <a:off x="609600" y="-140738"/>
            <a:ext cx="10972800" cy="1143000"/>
          </a:xfrm>
        </p:spPr>
        <p:txBody>
          <a:bodyPr>
            <a:normAutofit/>
          </a:bodyPr>
          <a:lstStyle/>
          <a:p>
            <a:r>
              <a:rPr lang="es-ES" sz="2800" b="1" dirty="0">
                <a:solidFill>
                  <a:schemeClr val="bg1"/>
                </a:solidFill>
                <a:latin typeface="Museo Sans Condensed 900" charset="0"/>
                <a:ea typeface="Museo Sans Condensed 900" charset="0"/>
                <a:cs typeface="Museo Sans Condensed 900" charset="0"/>
              </a:rPr>
              <a:t>Resultados Auditorias a Contratos de Obras de Barrios</a:t>
            </a:r>
            <a:endParaRPr lang="es-CO" sz="2800" b="1" dirty="0">
              <a:solidFill>
                <a:schemeClr val="bg1"/>
              </a:solidFill>
              <a:latin typeface="Museo Sans Condensed 900" charset="0"/>
              <a:ea typeface="Museo Sans Condensed 900" charset="0"/>
              <a:cs typeface="Museo Sans Condensed 900" charset="0"/>
            </a:endParaRPr>
          </a:p>
        </p:txBody>
      </p:sp>
      <p:graphicFrame>
        <p:nvGraphicFramePr>
          <p:cNvPr id="63" name="Marcador de contenido 19"/>
          <p:cNvGraphicFramePr>
            <a:graphicFrameLocks noGrp="1"/>
          </p:cNvGraphicFramePr>
          <p:nvPr>
            <p:ph idx="1"/>
            <p:extLst>
              <p:ext uri="{D42A27DB-BD31-4B8C-83A1-F6EECF244321}">
                <p14:modId xmlns:p14="http://schemas.microsoft.com/office/powerpoint/2010/main" val="1886500768"/>
              </p:ext>
            </p:extLst>
          </p:nvPr>
        </p:nvGraphicFramePr>
        <p:xfrm>
          <a:off x="7423039" y="1556664"/>
          <a:ext cx="3978965" cy="602273"/>
        </p:xfrm>
        <a:graphic>
          <a:graphicData uri="http://schemas.openxmlformats.org/drawingml/2006/table">
            <a:tbl>
              <a:tblPr>
                <a:tableStyleId>{FABFCF23-3B69-468F-B69F-88F6DE6A72F2}</a:tableStyleId>
              </a:tblPr>
              <a:tblGrid>
                <a:gridCol w="2761829">
                  <a:extLst>
                    <a:ext uri="{9D8B030D-6E8A-4147-A177-3AD203B41FA5}">
                      <a16:colId xmlns:a16="http://schemas.microsoft.com/office/drawing/2014/main" val="1532450005"/>
                    </a:ext>
                  </a:extLst>
                </a:gridCol>
                <a:gridCol w="1217136">
                  <a:extLst>
                    <a:ext uri="{9D8B030D-6E8A-4147-A177-3AD203B41FA5}">
                      <a16:colId xmlns:a16="http://schemas.microsoft.com/office/drawing/2014/main" val="4165089485"/>
                    </a:ext>
                  </a:extLst>
                </a:gridCol>
              </a:tblGrid>
              <a:tr h="209572">
                <a:tc>
                  <a:txBody>
                    <a:bodyPr/>
                    <a:lstStyle/>
                    <a:p>
                      <a:pPr algn="l" fontAlgn="b"/>
                      <a:r>
                        <a:rPr lang="es-CO" sz="1200" b="0" u="none" strike="noStrike" dirty="0">
                          <a:effectLst/>
                        </a:rPr>
                        <a:t>416-2021-Unión Temporal Vial CU </a:t>
                      </a:r>
                      <a:endParaRPr lang="es-CO" sz="1200" b="0" i="0" u="none" strike="noStrike" dirty="0">
                        <a:solidFill>
                          <a:srgbClr val="000000"/>
                        </a:solidFill>
                        <a:effectLst/>
                        <a:latin typeface="Calibri" panose="020F0502020204030204" pitchFamily="34" charset="0"/>
                      </a:endParaRPr>
                    </a:p>
                  </a:txBody>
                  <a:tcPr marL="8974" marR="8974" marT="8974" marB="0" anchor="ctr">
                    <a:lnL w="12700" cmpd="sng">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200" u="none" strike="noStrike" dirty="0">
                          <a:effectLst/>
                        </a:rPr>
                        <a:t>$ 9.842.960.270</a:t>
                      </a:r>
                      <a:endParaRPr lang="es-CO" sz="1200" b="0" i="0" u="none" strike="noStrike" dirty="0">
                        <a:solidFill>
                          <a:srgbClr val="000000"/>
                        </a:solidFill>
                        <a:effectLst/>
                        <a:latin typeface="Calibri" panose="020F0502020204030204" pitchFamily="34" charset="0"/>
                      </a:endParaRPr>
                    </a:p>
                  </a:txBody>
                  <a:tcPr marL="8974" marR="8974" marT="8974"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1652188"/>
                  </a:ext>
                </a:extLst>
              </a:tr>
              <a:tr h="200847">
                <a:tc>
                  <a:txBody>
                    <a:bodyPr/>
                    <a:lstStyle/>
                    <a:p>
                      <a:pPr algn="l" fontAlgn="b"/>
                      <a:r>
                        <a:rPr lang="es-CO" sz="1200" b="0" u="none" strike="noStrike" dirty="0">
                          <a:effectLst/>
                        </a:rPr>
                        <a:t>879-2021-Consorcio Ingeconstrucciones 16 </a:t>
                      </a:r>
                      <a:endParaRPr lang="es-CO" sz="1200" b="0" i="0" u="none" strike="noStrike" dirty="0">
                        <a:solidFill>
                          <a:srgbClr val="000000"/>
                        </a:solidFill>
                        <a:effectLst/>
                        <a:latin typeface="Calibri" panose="020F0502020204030204" pitchFamily="34" charset="0"/>
                      </a:endParaRPr>
                    </a:p>
                  </a:txBody>
                  <a:tcPr marL="8974" marR="8974" marT="8974" marB="0" anchor="ctr">
                    <a:lnL w="12700" cmpd="sng">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200" u="none" strike="noStrike" dirty="0">
                          <a:effectLst/>
                        </a:rPr>
                        <a:t>$ 5.033.656.390</a:t>
                      </a:r>
                      <a:endParaRPr lang="es-CO" sz="1200" b="0" i="0" u="none" strike="noStrike" dirty="0">
                        <a:solidFill>
                          <a:srgbClr val="000000"/>
                        </a:solidFill>
                        <a:effectLst/>
                        <a:latin typeface="Calibri" panose="020F0502020204030204" pitchFamily="34" charset="0"/>
                      </a:endParaRPr>
                    </a:p>
                  </a:txBody>
                  <a:tcPr marL="8974" marR="8974" marT="8974"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944720"/>
                  </a:ext>
                </a:extLst>
              </a:tr>
              <a:tr h="186707">
                <a:tc>
                  <a:txBody>
                    <a:bodyPr/>
                    <a:lstStyle/>
                    <a:p>
                      <a:pPr algn="l" fontAlgn="b"/>
                      <a:r>
                        <a:rPr lang="es-CO" sz="1200" b="0" u="none" strike="noStrike" dirty="0">
                          <a:effectLst/>
                        </a:rPr>
                        <a:t>882-2021Consorcio Vías MC  </a:t>
                      </a:r>
                      <a:endParaRPr lang="es-CO" sz="1200" b="0" i="0" u="none" strike="noStrike" dirty="0">
                        <a:solidFill>
                          <a:srgbClr val="000000"/>
                        </a:solidFill>
                        <a:effectLst/>
                        <a:latin typeface="Calibri" panose="020F0502020204030204" pitchFamily="34" charset="0"/>
                      </a:endParaRPr>
                    </a:p>
                  </a:txBody>
                  <a:tcPr marL="8974" marR="8974" marT="8974" marB="0" anchor="ctr">
                    <a:lnL w="12700" cmpd="sng">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200" u="none" strike="noStrike" dirty="0">
                          <a:effectLst/>
                        </a:rPr>
                        <a:t>$ 5.565.092.268</a:t>
                      </a:r>
                      <a:endParaRPr lang="es-CO" sz="1200" b="0" i="0" u="none" strike="noStrike" dirty="0">
                        <a:solidFill>
                          <a:srgbClr val="000000"/>
                        </a:solidFill>
                        <a:effectLst/>
                        <a:latin typeface="Calibri" panose="020F0502020204030204" pitchFamily="34" charset="0"/>
                      </a:endParaRPr>
                    </a:p>
                  </a:txBody>
                  <a:tcPr marL="8974" marR="8974" marT="8974" marB="0"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2490048"/>
                  </a:ext>
                </a:extLst>
              </a:tr>
            </a:tbl>
          </a:graphicData>
        </a:graphic>
      </p:graphicFrame>
      <p:sp>
        <p:nvSpPr>
          <p:cNvPr id="93" name="Rectángulo: esquinas redondeadas 40">
            <a:extLst>
              <a:ext uri="{FF2B5EF4-FFF2-40B4-BE49-F238E27FC236}">
                <a16:creationId xmlns:a16="http://schemas.microsoft.com/office/drawing/2014/main" id="{4DFBA044-FDB4-F507-8B58-ADF3408E1914}"/>
              </a:ext>
            </a:extLst>
          </p:cNvPr>
          <p:cNvSpPr/>
          <p:nvPr/>
        </p:nvSpPr>
        <p:spPr>
          <a:xfrm>
            <a:off x="447641" y="1316412"/>
            <a:ext cx="11247036" cy="1071418"/>
          </a:xfrm>
          <a:prstGeom prst="roundRect">
            <a:avLst/>
          </a:prstGeom>
          <a:noFill/>
          <a:ln>
            <a:solidFill>
              <a:srgbClr val="FFE1E1"/>
            </a:solidFill>
          </a:ln>
        </p:spPr>
        <p:style>
          <a:lnRef idx="3">
            <a:schemeClr val="lt1"/>
          </a:lnRef>
          <a:fillRef idx="1">
            <a:schemeClr val="accent3"/>
          </a:fillRef>
          <a:effectRef idx="1">
            <a:schemeClr val="accent3"/>
          </a:effectRef>
          <a:fontRef idx="minor">
            <a:schemeClr val="lt1"/>
          </a:fontRef>
        </p:style>
        <p:txBody>
          <a:bodyPr rtlCol="0" anchor="ctr"/>
          <a:lstStyle/>
          <a:p>
            <a:pPr algn="just">
              <a:spcAft>
                <a:spcPts val="600"/>
              </a:spcAft>
            </a:pPr>
            <a:endParaRPr lang="ko-KR" altLang="en-US" dirty="0">
              <a:solidFill>
                <a:schemeClr val="tx1"/>
              </a:solidFill>
            </a:endParaRPr>
          </a:p>
        </p:txBody>
      </p:sp>
      <p:sp>
        <p:nvSpPr>
          <p:cNvPr id="94" name="CuadroTexto 93"/>
          <p:cNvSpPr txBox="1"/>
          <p:nvPr/>
        </p:nvSpPr>
        <p:spPr>
          <a:xfrm>
            <a:off x="609600" y="1388044"/>
            <a:ext cx="6744510" cy="954107"/>
          </a:xfrm>
          <a:prstGeom prst="rect">
            <a:avLst/>
          </a:prstGeom>
          <a:noFill/>
        </p:spPr>
        <p:txBody>
          <a:bodyPr wrap="square" rtlCol="0">
            <a:spAutoFit/>
          </a:bodyPr>
          <a:lstStyle/>
          <a:p>
            <a:pPr algn="just"/>
            <a:r>
              <a:rPr lang="es-ES" sz="1400" dirty="0">
                <a:latin typeface="Arial" panose="020B0604020202020204" pitchFamily="34" charset="0"/>
                <a:cs typeface="Arial" panose="020B0604020202020204" pitchFamily="34" charset="0"/>
              </a:rPr>
              <a:t>Se evidencia cumplimiento de los contratos de obras en los CIV revisados con la construcción de  calles, andenes, escaleras, parques,  pintura de viviendas, entre otros aspectos. Se observaron desviaciones frente a lo programado, lo cual exige un mayor control a los contratistas y a la interventoría.</a:t>
            </a:r>
            <a:endParaRPr lang="es-CO" sz="1400" dirty="0">
              <a:latin typeface="Arial" panose="020B0604020202020204" pitchFamily="34" charset="0"/>
              <a:cs typeface="Arial" panose="020B0604020202020204" pitchFamily="34" charset="0"/>
            </a:endParaRPr>
          </a:p>
        </p:txBody>
      </p:sp>
      <p:sp>
        <p:nvSpPr>
          <p:cNvPr id="128" name="Rectángulo 127"/>
          <p:cNvSpPr/>
          <p:nvPr/>
        </p:nvSpPr>
        <p:spPr>
          <a:xfrm>
            <a:off x="357927" y="3230826"/>
            <a:ext cx="11336750" cy="2708434"/>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s-MX" altLang="ko-KR" sz="1300" dirty="0">
                <a:latin typeface="Arial" panose="020B0604020202020204" pitchFamily="34" charset="0"/>
                <a:cs typeface="Arial" panose="020B0604020202020204" pitchFamily="34" charset="0"/>
              </a:rPr>
              <a:t>Formalizar dentro de términos las pólizas que amparan las modificaciones contractuales. Fortalecer el control de revisión y exigir a la Interventoría el cumplimiento de los términos. </a:t>
            </a:r>
          </a:p>
          <a:p>
            <a:pPr marL="285750" indent="-285750" algn="just">
              <a:spcBef>
                <a:spcPts val="600"/>
              </a:spcBef>
              <a:spcAft>
                <a:spcPts val="600"/>
              </a:spcAft>
              <a:buFont typeface="Arial" panose="020B0604020202020204" pitchFamily="34" charset="0"/>
              <a:buChar char="•"/>
            </a:pPr>
            <a:r>
              <a:rPr lang="es-CO" sz="1300" dirty="0">
                <a:latin typeface="Arial" panose="020B0604020202020204" pitchFamily="34" charset="0"/>
                <a:cs typeface="Arial" panose="020B0604020202020204" pitchFamily="34" charset="0"/>
              </a:rPr>
              <a:t>Fortalecer los controles de supervisión,</a:t>
            </a:r>
            <a:r>
              <a:rPr lang="es-ES" sz="1300" dirty="0">
                <a:latin typeface="Arial" panose="020B0604020202020204" pitchFamily="34" charset="0"/>
                <a:cs typeface="Arial" panose="020B0604020202020204" pitchFamily="34" charset="0"/>
              </a:rPr>
              <a:t> ya que en los tres (3) contratos verificados, se evidencian desviaciones entre  al 2% y el 6% entre lo programado y lo ejecutado lo cual exige generar un plan de contingencia que permita el cumplimiento de la programación.</a:t>
            </a:r>
          </a:p>
          <a:p>
            <a:pPr marL="285750" indent="-285750" algn="just">
              <a:spcBef>
                <a:spcPts val="600"/>
              </a:spcBef>
              <a:spcAft>
                <a:spcPts val="600"/>
              </a:spcAft>
              <a:buFont typeface="Arial" panose="020B0604020202020204" pitchFamily="34" charset="0"/>
              <a:buChar char="•"/>
            </a:pPr>
            <a:r>
              <a:rPr lang="es-ES" sz="1300" dirty="0">
                <a:latin typeface="Arial" panose="020B0604020202020204" pitchFamily="34" charset="0"/>
                <a:cs typeface="Arial" panose="020B0604020202020204" pitchFamily="34" charset="0"/>
              </a:rPr>
              <a:t>Exigir a la interventoría un seguimiento detallado al Plan de contingencia presentado por los contratistas, cuando se presentan retrasos y exigir recomendaciones o acciones Técnica, Administrativas , Jurídicas y Financieras a ejecutar para evitar los incumplimientos.</a:t>
            </a:r>
          </a:p>
          <a:p>
            <a:pPr marL="285750" lvl="0" indent="-285750" algn="just">
              <a:spcBef>
                <a:spcPts val="600"/>
              </a:spcBef>
              <a:spcAft>
                <a:spcPts val="600"/>
              </a:spcAft>
              <a:buFont typeface="Arial" panose="020B0604020202020204" pitchFamily="34" charset="0"/>
              <a:buChar char="•"/>
            </a:pPr>
            <a:r>
              <a:rPr lang="es-MX" altLang="ko-KR" sz="1300" dirty="0">
                <a:latin typeface="Arial" panose="020B0604020202020204" pitchFamily="34" charset="0"/>
                <a:cs typeface="Arial" panose="020B0604020202020204" pitchFamily="34" charset="0"/>
              </a:rPr>
              <a:t>Se tramitaron modificaciones contractuales en términos distintos a los establecidos en el Manual de contratación y supervisión, lo cual genera riesgos de vencimientos.</a:t>
            </a:r>
          </a:p>
          <a:p>
            <a:pPr marL="285750" indent="-285750" algn="just">
              <a:spcBef>
                <a:spcPts val="600"/>
              </a:spcBef>
              <a:spcAft>
                <a:spcPts val="600"/>
              </a:spcAft>
              <a:buFont typeface="Arial" panose="020B0604020202020204" pitchFamily="34" charset="0"/>
              <a:buChar char="•"/>
            </a:pPr>
            <a:r>
              <a:rPr lang="es-ES" sz="1300" dirty="0">
                <a:latin typeface="Arial" panose="020B0604020202020204" pitchFamily="34" charset="0"/>
                <a:cs typeface="Arial" panose="020B0604020202020204" pitchFamily="34" charset="0"/>
              </a:rPr>
              <a:t>Incluir riesgos y controles para asegurar el cumplimiento de los Planes: manejo del anticipo, manejo de tránsito, manejo ambiental, Gestión Social, entre otros.</a:t>
            </a:r>
          </a:p>
        </p:txBody>
      </p:sp>
      <p:sp>
        <p:nvSpPr>
          <p:cNvPr id="129" name="Rectángulo: esquinas redondeadas 12">
            <a:extLst>
              <a:ext uri="{FF2B5EF4-FFF2-40B4-BE49-F238E27FC236}">
                <a16:creationId xmlns:a16="http://schemas.microsoft.com/office/drawing/2014/main" id="{283B9871-3ACB-D694-B039-9D8F824BEBC8}"/>
              </a:ext>
            </a:extLst>
          </p:cNvPr>
          <p:cNvSpPr/>
          <p:nvPr/>
        </p:nvSpPr>
        <p:spPr>
          <a:xfrm>
            <a:off x="473581" y="849307"/>
            <a:ext cx="4496686" cy="307307"/>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s-MX" sz="1400" dirty="0">
                <a:solidFill>
                  <a:schemeClr val="tx1"/>
                </a:solidFill>
              </a:rPr>
              <a:t>    </a:t>
            </a:r>
            <a:r>
              <a:rPr lang="es-MX" sz="1600" b="1" dirty="0">
                <a:solidFill>
                  <a:schemeClr val="bg1"/>
                </a:solidFill>
                <a:latin typeface="Arial" panose="020B0604020202020204" pitchFamily="34" charset="0"/>
                <a:cs typeface="Arial" panose="020B0604020202020204" pitchFamily="34" charset="0"/>
              </a:rPr>
              <a:t>CONCLUSIÓN GENERAL</a:t>
            </a:r>
          </a:p>
        </p:txBody>
      </p:sp>
    </p:spTree>
    <p:extLst>
      <p:ext uri="{BB962C8B-B14F-4D97-AF65-F5344CB8AC3E}">
        <p14:creationId xmlns:p14="http://schemas.microsoft.com/office/powerpoint/2010/main" val="653032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713944"/>
            <a:ext cx="863400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ES" sz="3200" b="1" dirty="0" smtClean="0">
                <a:solidFill>
                  <a:schemeClr val="bg1">
                    <a:lumMod val="50000"/>
                  </a:schemeClr>
                </a:solidFill>
              </a:rPr>
              <a:t>4. </a:t>
            </a:r>
            <a:r>
              <a:rPr lang="es-ES" sz="3200" b="1" dirty="0">
                <a:solidFill>
                  <a:schemeClr val="bg1">
                    <a:lumMod val="50000"/>
                  </a:schemeClr>
                </a:solidFill>
              </a:rPr>
              <a:t>Plan de Mejoramiento Institucional 2022</a:t>
            </a:r>
          </a:p>
          <a:p>
            <a:pPr marL="404813" indent="-404813" algn="ctr" defTabSz="685595">
              <a:buClrTx/>
              <a:defRPr/>
            </a:pP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42062316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ángulo: esquinas redondeadas 25">
            <a:extLst>
              <a:ext uri="{FF2B5EF4-FFF2-40B4-BE49-F238E27FC236}">
                <a16:creationId xmlns:a16="http://schemas.microsoft.com/office/drawing/2014/main" id="{8FEBFD0F-CE2D-6DCD-24BB-C237D398E919}"/>
              </a:ext>
            </a:extLst>
          </p:cNvPr>
          <p:cNvSpPr/>
          <p:nvPr/>
        </p:nvSpPr>
        <p:spPr>
          <a:xfrm>
            <a:off x="447641" y="208259"/>
            <a:ext cx="11396255"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Rectángulo: esquinas redondeadas 9">
            <a:extLst>
              <a:ext uri="{FF2B5EF4-FFF2-40B4-BE49-F238E27FC236}">
                <a16:creationId xmlns:a16="http://schemas.microsoft.com/office/drawing/2014/main" id="{6C79D1E9-91CA-B1B8-98CD-A9D74D9CAD81}"/>
              </a:ext>
            </a:extLst>
          </p:cNvPr>
          <p:cNvSpPr/>
          <p:nvPr/>
        </p:nvSpPr>
        <p:spPr>
          <a:xfrm>
            <a:off x="513015" y="2572040"/>
            <a:ext cx="11265506" cy="432673"/>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s-MX" sz="1600" dirty="0">
                <a:solidFill>
                  <a:schemeClr val="tx1"/>
                </a:solidFill>
                <a:latin typeface="Arial" panose="020B0604020202020204" pitchFamily="34" charset="0"/>
                <a:cs typeface="Arial" panose="020B0604020202020204" pitchFamily="34" charset="0"/>
              </a:rPr>
              <a:t>    </a:t>
            </a:r>
            <a:r>
              <a:rPr lang="es-MX" sz="1600" b="1" dirty="0">
                <a:solidFill>
                  <a:schemeClr val="bg1"/>
                </a:solidFill>
                <a:latin typeface="Arial" panose="020B0604020202020204" pitchFamily="34" charset="0"/>
                <a:cs typeface="Arial" panose="020B0604020202020204" pitchFamily="34" charset="0"/>
              </a:rPr>
              <a:t>RECOMENDACIONES</a:t>
            </a:r>
          </a:p>
        </p:txBody>
      </p:sp>
      <p:pic>
        <p:nvPicPr>
          <p:cNvPr id="6" name="Gráfico 10" descr="Buena idea contorno">
            <a:extLst>
              <a:ext uri="{FF2B5EF4-FFF2-40B4-BE49-F238E27FC236}">
                <a16:creationId xmlns:a16="http://schemas.microsoft.com/office/drawing/2014/main" id="{7417D912-3AB0-A2D3-7C1D-066C9C20E7D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800368" y="1162060"/>
            <a:ext cx="439676" cy="363122"/>
          </a:xfrm>
          <a:prstGeom prst="rect">
            <a:avLst/>
          </a:prstGeom>
        </p:spPr>
      </p:pic>
      <p:sp>
        <p:nvSpPr>
          <p:cNvPr id="62" name="Título 7"/>
          <p:cNvSpPr>
            <a:spLocks noGrp="1"/>
          </p:cNvSpPr>
          <p:nvPr>
            <p:ph type="title"/>
          </p:nvPr>
        </p:nvSpPr>
        <p:spPr>
          <a:xfrm>
            <a:off x="609600" y="-140738"/>
            <a:ext cx="10972800" cy="1143000"/>
          </a:xfrm>
        </p:spPr>
        <p:txBody>
          <a:bodyPr>
            <a:normAutofit/>
          </a:bodyPr>
          <a:lstStyle/>
          <a:p>
            <a:r>
              <a:rPr lang="es-ES" sz="2800" b="1" dirty="0">
                <a:solidFill>
                  <a:schemeClr val="bg1"/>
                </a:solidFill>
                <a:latin typeface="Museo Sans Condensed 900" charset="0"/>
                <a:ea typeface="Museo Sans Condensed 900" charset="0"/>
                <a:cs typeface="Museo Sans Condensed 900" charset="0"/>
              </a:rPr>
              <a:t>Resultados Auditorias Gestión de Fiducias</a:t>
            </a:r>
            <a:endParaRPr lang="es-CO" sz="2800" b="1" dirty="0">
              <a:solidFill>
                <a:schemeClr val="bg1"/>
              </a:solidFill>
              <a:latin typeface="Museo Sans Condensed 900" charset="0"/>
              <a:ea typeface="Museo Sans Condensed 900" charset="0"/>
              <a:cs typeface="Museo Sans Condensed 900" charset="0"/>
            </a:endParaRPr>
          </a:p>
        </p:txBody>
      </p:sp>
      <p:graphicFrame>
        <p:nvGraphicFramePr>
          <p:cNvPr id="63" name="Marcador de contenido 19"/>
          <p:cNvGraphicFramePr>
            <a:graphicFrameLocks noGrp="1"/>
          </p:cNvGraphicFramePr>
          <p:nvPr>
            <p:ph idx="1"/>
          </p:nvPr>
        </p:nvGraphicFramePr>
        <p:xfrm>
          <a:off x="9136847" y="1319369"/>
          <a:ext cx="2287894" cy="889336"/>
        </p:xfrm>
        <a:graphic>
          <a:graphicData uri="http://schemas.openxmlformats.org/drawingml/2006/table">
            <a:tbl>
              <a:tblPr>
                <a:tableStyleId>{FABFCF23-3B69-468F-B69F-88F6DE6A72F2}</a:tableStyleId>
              </a:tblPr>
              <a:tblGrid>
                <a:gridCol w="2287894">
                  <a:extLst>
                    <a:ext uri="{9D8B030D-6E8A-4147-A177-3AD203B41FA5}">
                      <a16:colId xmlns:a16="http://schemas.microsoft.com/office/drawing/2014/main" val="1532450005"/>
                    </a:ext>
                  </a:extLst>
                </a:gridCol>
              </a:tblGrid>
              <a:tr h="209572">
                <a:tc>
                  <a:txBody>
                    <a:bodyPr/>
                    <a:lstStyle/>
                    <a:p>
                      <a:pPr algn="l" fontAlgn="b"/>
                      <a:r>
                        <a:rPr lang="es-ES" sz="1400" b="0" i="0" u="none" strike="noStrike" dirty="0">
                          <a:solidFill>
                            <a:srgbClr val="000000"/>
                          </a:solidFill>
                          <a:effectLst/>
                          <a:latin typeface="Calibri" panose="020F0502020204030204" pitchFamily="34" charset="0"/>
                        </a:rPr>
                        <a:t>PAD Consorcio</a:t>
                      </a:r>
                      <a:r>
                        <a:rPr lang="es-ES" sz="1400" b="0" i="0" u="none" strike="noStrike" baseline="0" dirty="0">
                          <a:solidFill>
                            <a:srgbClr val="000000"/>
                          </a:solidFill>
                          <a:effectLst/>
                          <a:latin typeface="Calibri" panose="020F0502020204030204" pitchFamily="34" charset="0"/>
                        </a:rPr>
                        <a:t> la Casona</a:t>
                      </a:r>
                      <a:endParaRPr lang="es-CO" sz="1400" b="0" i="0" u="none" strike="noStrike" dirty="0">
                        <a:solidFill>
                          <a:srgbClr val="000000"/>
                        </a:solidFill>
                        <a:effectLst/>
                        <a:latin typeface="Calibri" panose="020F0502020204030204" pitchFamily="34" charset="0"/>
                      </a:endParaRPr>
                    </a:p>
                  </a:txBody>
                  <a:tcPr marL="8974" marR="8974" marT="8974" marB="0" anchor="ctr">
                    <a:lnL w="12700" cmpd="sng">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1652188"/>
                  </a:ext>
                </a:extLst>
              </a:tr>
              <a:tr h="200847">
                <a:tc>
                  <a:txBody>
                    <a:bodyPr/>
                    <a:lstStyle/>
                    <a:p>
                      <a:pPr algn="l" fontAlgn="b"/>
                      <a:r>
                        <a:rPr lang="es-ES" sz="1400" b="0" i="0" u="none" strike="noStrike" dirty="0">
                          <a:solidFill>
                            <a:srgbClr val="000000"/>
                          </a:solidFill>
                          <a:effectLst/>
                          <a:latin typeface="Calibri" panose="020F0502020204030204" pitchFamily="34" charset="0"/>
                        </a:rPr>
                        <a:t>PAD</a:t>
                      </a:r>
                      <a:r>
                        <a:rPr lang="es-ES" sz="1400" b="0" i="0" u="none" strike="noStrike" baseline="0" dirty="0">
                          <a:solidFill>
                            <a:srgbClr val="000000"/>
                          </a:solidFill>
                          <a:effectLst/>
                          <a:latin typeface="Calibri" panose="020F0502020204030204" pitchFamily="34" charset="0"/>
                        </a:rPr>
                        <a:t> Consorcio </a:t>
                      </a:r>
                      <a:r>
                        <a:rPr lang="es-ES" sz="1400" b="0" i="0" u="none" strike="noStrike" baseline="0" dirty="0" err="1">
                          <a:solidFill>
                            <a:srgbClr val="000000"/>
                          </a:solidFill>
                          <a:effectLst/>
                          <a:latin typeface="Calibri" panose="020F0502020204030204" pitchFamily="34" charset="0"/>
                        </a:rPr>
                        <a:t>Mz</a:t>
                      </a:r>
                      <a:r>
                        <a:rPr lang="es-ES" sz="1400" b="0" i="0" u="none" strike="noStrike" baseline="0" dirty="0">
                          <a:solidFill>
                            <a:srgbClr val="000000"/>
                          </a:solidFill>
                          <a:effectLst/>
                          <a:latin typeface="Calibri" panose="020F0502020204030204" pitchFamily="34" charset="0"/>
                        </a:rPr>
                        <a:t> 54 y 55</a:t>
                      </a:r>
                      <a:endParaRPr lang="es-CO" sz="1400" b="0" i="0" u="none" strike="noStrike" dirty="0">
                        <a:solidFill>
                          <a:srgbClr val="000000"/>
                        </a:solidFill>
                        <a:effectLst/>
                        <a:latin typeface="Calibri" panose="020F0502020204030204" pitchFamily="34" charset="0"/>
                      </a:endParaRPr>
                    </a:p>
                  </a:txBody>
                  <a:tcPr marL="8974" marR="8974" marT="8974" marB="0" anchor="ctr">
                    <a:lnL w="12700" cmpd="sng">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944720"/>
                  </a:ext>
                </a:extLst>
              </a:tr>
              <a:tr h="186707">
                <a:tc>
                  <a:txBody>
                    <a:bodyPr/>
                    <a:lstStyle/>
                    <a:p>
                      <a:pPr algn="l" fontAlgn="b"/>
                      <a:r>
                        <a:rPr lang="es-ES" sz="1400" b="0" i="0" u="none" strike="noStrike" dirty="0">
                          <a:solidFill>
                            <a:srgbClr val="000000"/>
                          </a:solidFill>
                          <a:effectLst/>
                          <a:latin typeface="Calibri" panose="020F0502020204030204" pitchFamily="34" charset="0"/>
                        </a:rPr>
                        <a:t>PAD</a:t>
                      </a:r>
                      <a:r>
                        <a:rPr lang="es-ES" sz="1400" b="0" i="0" u="none" strike="noStrike" baseline="0" dirty="0">
                          <a:solidFill>
                            <a:srgbClr val="000000"/>
                          </a:solidFill>
                          <a:effectLst/>
                          <a:latin typeface="Calibri" panose="020F0502020204030204" pitchFamily="34" charset="0"/>
                        </a:rPr>
                        <a:t> Santa Teresita </a:t>
                      </a:r>
                      <a:endParaRPr lang="es-CO" sz="1400" b="0" i="0" u="none" strike="noStrike" dirty="0">
                        <a:solidFill>
                          <a:srgbClr val="000000"/>
                        </a:solidFill>
                        <a:effectLst/>
                        <a:latin typeface="Calibri" panose="020F0502020204030204" pitchFamily="34" charset="0"/>
                      </a:endParaRPr>
                    </a:p>
                  </a:txBody>
                  <a:tcPr marL="8974" marR="8974" marT="8974" marB="0" anchor="ctr">
                    <a:lnL w="12700" cmpd="sng">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2490048"/>
                  </a:ext>
                </a:extLst>
              </a:tr>
              <a:tr h="186707">
                <a:tc>
                  <a:txBody>
                    <a:bodyPr/>
                    <a:lstStyle/>
                    <a:p>
                      <a:pPr algn="l" fontAlgn="b"/>
                      <a:r>
                        <a:rPr lang="es-ES" sz="1400" b="0" i="0" u="none" strike="noStrike" dirty="0">
                          <a:solidFill>
                            <a:srgbClr val="000000"/>
                          </a:solidFill>
                          <a:effectLst/>
                          <a:latin typeface="Calibri" panose="020F0502020204030204" pitchFamily="34" charset="0"/>
                        </a:rPr>
                        <a:t>PAD</a:t>
                      </a:r>
                      <a:r>
                        <a:rPr lang="es-ES" sz="1400" b="0" i="0" u="none" strike="noStrike" baseline="0" dirty="0">
                          <a:solidFill>
                            <a:srgbClr val="000000"/>
                          </a:solidFill>
                          <a:effectLst/>
                          <a:latin typeface="Calibri" panose="020F0502020204030204" pitchFamily="34" charset="0"/>
                        </a:rPr>
                        <a:t> Plan Terrazas</a:t>
                      </a:r>
                      <a:endParaRPr lang="es-CO" sz="1400" b="0" i="0" u="none" strike="noStrike" dirty="0">
                        <a:solidFill>
                          <a:srgbClr val="000000"/>
                        </a:solidFill>
                        <a:effectLst/>
                        <a:latin typeface="Calibri" panose="020F0502020204030204" pitchFamily="34" charset="0"/>
                      </a:endParaRPr>
                    </a:p>
                  </a:txBody>
                  <a:tcPr marL="8974" marR="8974" marT="8974" marB="0" anchor="ctr">
                    <a:lnL w="12700" cmpd="sng">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156517"/>
                  </a:ext>
                </a:extLst>
              </a:tr>
            </a:tbl>
          </a:graphicData>
        </a:graphic>
      </p:graphicFrame>
      <p:sp>
        <p:nvSpPr>
          <p:cNvPr id="93" name="Rectángulo: esquinas redondeadas 40">
            <a:extLst>
              <a:ext uri="{FF2B5EF4-FFF2-40B4-BE49-F238E27FC236}">
                <a16:creationId xmlns:a16="http://schemas.microsoft.com/office/drawing/2014/main" id="{4DFBA044-FDB4-F507-8B58-ADF3408E1914}"/>
              </a:ext>
            </a:extLst>
          </p:cNvPr>
          <p:cNvSpPr/>
          <p:nvPr/>
        </p:nvSpPr>
        <p:spPr>
          <a:xfrm>
            <a:off x="478852" y="1212727"/>
            <a:ext cx="11265506" cy="1069582"/>
          </a:xfrm>
          <a:prstGeom prst="roundRect">
            <a:avLst/>
          </a:prstGeom>
          <a:noFill/>
          <a:ln>
            <a:solidFill>
              <a:srgbClr val="FFE1E1"/>
            </a:solidFill>
          </a:ln>
        </p:spPr>
        <p:style>
          <a:lnRef idx="3">
            <a:schemeClr val="lt1"/>
          </a:lnRef>
          <a:fillRef idx="1">
            <a:schemeClr val="accent3"/>
          </a:fillRef>
          <a:effectRef idx="1">
            <a:schemeClr val="accent3"/>
          </a:effectRef>
          <a:fontRef idx="minor">
            <a:schemeClr val="lt1"/>
          </a:fontRef>
        </p:style>
        <p:txBody>
          <a:bodyPr rtlCol="0" anchor="ctr"/>
          <a:lstStyle/>
          <a:p>
            <a:pPr algn="just">
              <a:spcAft>
                <a:spcPts val="600"/>
              </a:spcAft>
            </a:pPr>
            <a:endParaRPr lang="ko-KR" altLang="en-US" dirty="0">
              <a:solidFill>
                <a:schemeClr val="tx1"/>
              </a:solidFill>
            </a:endParaRPr>
          </a:p>
        </p:txBody>
      </p:sp>
      <p:sp>
        <p:nvSpPr>
          <p:cNvPr id="94" name="CuadroTexto 93"/>
          <p:cNvSpPr txBox="1"/>
          <p:nvPr/>
        </p:nvSpPr>
        <p:spPr>
          <a:xfrm>
            <a:off x="558254" y="1353692"/>
            <a:ext cx="8393895" cy="892552"/>
          </a:xfrm>
          <a:prstGeom prst="rect">
            <a:avLst/>
          </a:prstGeom>
          <a:noFill/>
        </p:spPr>
        <p:txBody>
          <a:bodyPr wrap="square" rtlCol="0">
            <a:spAutoFit/>
          </a:bodyPr>
          <a:lstStyle/>
          <a:p>
            <a:pPr algn="just"/>
            <a:r>
              <a:rPr lang="es-MX" sz="1300" dirty="0">
                <a:latin typeface="Arial" panose="020B0604020202020204" pitchFamily="34" charset="0"/>
                <a:cs typeface="Arial" panose="020B0604020202020204" pitchFamily="34" charset="0"/>
              </a:rPr>
              <a:t>Se debe fortalecer los controles para asegurar que la información sobre los hechos económicos que afectan el proyecto estén debida y oportunamente registrados en la contabilidad y en la rendición de cuentas y se cumplan las obligaciones tributarias, asegurando la coherencia ente al grado de avance de los contratos y la ejecución financiera, para los contratos derivados.</a:t>
            </a:r>
            <a:endParaRPr lang="es-CO" sz="1300" dirty="0">
              <a:latin typeface="Arial" panose="020B0604020202020204" pitchFamily="34" charset="0"/>
              <a:cs typeface="Arial" panose="020B0604020202020204" pitchFamily="34" charset="0"/>
            </a:endParaRPr>
          </a:p>
        </p:txBody>
      </p:sp>
      <p:sp>
        <p:nvSpPr>
          <p:cNvPr id="128" name="Rectángulo 127"/>
          <p:cNvSpPr/>
          <p:nvPr/>
        </p:nvSpPr>
        <p:spPr>
          <a:xfrm>
            <a:off x="407607" y="3191362"/>
            <a:ext cx="11336750" cy="2908489"/>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s-MX" sz="1300" b="1" dirty="0">
                <a:latin typeface="Arial" panose="020B0604020202020204" pitchFamily="34" charset="0"/>
                <a:cs typeface="Arial" panose="020B0604020202020204" pitchFamily="34" charset="0"/>
              </a:rPr>
              <a:t>Aportes - Rendimientos: </a:t>
            </a:r>
            <a:r>
              <a:rPr lang="es-CO" sz="1300" dirty="0">
                <a:latin typeface="Arial" panose="020B0604020202020204" pitchFamily="34" charset="0"/>
                <a:cs typeface="Arial" panose="020B0604020202020204" pitchFamily="34" charset="0"/>
              </a:rPr>
              <a:t>Definir un mecanismo de reconocimiento y causación </a:t>
            </a:r>
            <a:r>
              <a:rPr lang="es-CO" sz="1300" b="1" dirty="0">
                <a:latin typeface="Arial" panose="020B0604020202020204" pitchFamily="34" charset="0"/>
                <a:cs typeface="Arial" panose="020B0604020202020204" pitchFamily="34" charset="0"/>
              </a:rPr>
              <a:t>periódica</a:t>
            </a:r>
            <a:r>
              <a:rPr lang="es-CO" sz="1300" dirty="0">
                <a:latin typeface="Arial" panose="020B0604020202020204" pitchFamily="34" charset="0"/>
                <a:cs typeface="Arial" panose="020B0604020202020204" pitchFamily="34" charset="0"/>
              </a:rPr>
              <a:t> (semestral o anual) de los </a:t>
            </a:r>
            <a:r>
              <a:rPr lang="es-MX" sz="1300" b="1" dirty="0">
                <a:solidFill>
                  <a:schemeClr val="tx2">
                    <a:lumMod val="60000"/>
                    <a:lumOff val="40000"/>
                  </a:schemeClr>
                </a:solidFill>
                <a:latin typeface="Arial" panose="020B0604020202020204" pitchFamily="34" charset="0"/>
                <a:cs typeface="Arial" panose="020B0604020202020204" pitchFamily="34" charset="0"/>
              </a:rPr>
              <a:t>rendimientos</a:t>
            </a:r>
            <a:r>
              <a:rPr lang="es-MX" sz="1300" dirty="0">
                <a:latin typeface="Arial" panose="020B0604020202020204" pitchFamily="34" charset="0"/>
                <a:cs typeface="Arial" panose="020B0604020202020204" pitchFamily="34" charset="0"/>
              </a:rPr>
              <a:t> de los aportes de la SDHT</a:t>
            </a:r>
            <a:r>
              <a:rPr lang="es-CO" sz="1300" dirty="0">
                <a:latin typeface="Arial" panose="020B0604020202020204" pitchFamily="34" charset="0"/>
                <a:cs typeface="Arial" panose="020B0604020202020204" pitchFamily="34" charset="0"/>
              </a:rPr>
              <a:t> en los Estados financieros , </a:t>
            </a:r>
            <a:r>
              <a:rPr lang="es-MX" sz="1300" dirty="0">
                <a:latin typeface="Arial" panose="020B0604020202020204" pitchFamily="34" charset="0"/>
                <a:cs typeface="Arial" panose="020B0604020202020204" pitchFamily="34" charset="0"/>
              </a:rPr>
              <a:t>evitando que los saldos solo sean conciliados al final </a:t>
            </a:r>
            <a:r>
              <a:rPr lang="es-ES" sz="1300" dirty="0">
                <a:latin typeface="Arial" panose="020B0604020202020204" pitchFamily="34" charset="0"/>
                <a:cs typeface="Arial" panose="020B0604020202020204" pitchFamily="34" charset="0"/>
              </a:rPr>
              <a:t>d</a:t>
            </a:r>
            <a:r>
              <a:rPr lang="es-CO" sz="1300" dirty="0">
                <a:latin typeface="Arial" panose="020B0604020202020204" pitchFamily="34" charset="0"/>
                <a:cs typeface="Arial" panose="020B0604020202020204" pitchFamily="34" charset="0"/>
              </a:rPr>
              <a:t>el cierre del proyecto. CS, MZ</a:t>
            </a:r>
          </a:p>
          <a:p>
            <a:pPr marL="285750" lvl="0" indent="-285750" algn="just">
              <a:spcBef>
                <a:spcPts val="600"/>
              </a:spcBef>
              <a:spcAft>
                <a:spcPts val="600"/>
              </a:spcAft>
              <a:buFont typeface="Arial" panose="020B0604020202020204" pitchFamily="34" charset="0"/>
              <a:buChar char="•"/>
            </a:pPr>
            <a:r>
              <a:rPr lang="es-MX" sz="1300" b="1" dirty="0">
                <a:latin typeface="Arial" panose="020B0604020202020204" pitchFamily="34" charset="0"/>
                <a:cs typeface="Arial" panose="020B0604020202020204" pitchFamily="34" charset="0"/>
              </a:rPr>
              <a:t>Terreno: </a:t>
            </a:r>
            <a:r>
              <a:rPr lang="es-ES" sz="1300" dirty="0">
                <a:latin typeface="Arial" panose="020B0604020202020204" pitchFamily="34" charset="0"/>
                <a:cs typeface="Arial" panose="020B0604020202020204" pitchFamily="34" charset="0"/>
              </a:rPr>
              <a:t>Definir un procedimiento que permita identificar el </a:t>
            </a:r>
            <a:r>
              <a:rPr lang="es-MX" sz="1300" b="1" dirty="0">
                <a:solidFill>
                  <a:schemeClr val="tx2">
                    <a:lumMod val="60000"/>
                    <a:lumOff val="40000"/>
                  </a:schemeClr>
                </a:solidFill>
                <a:latin typeface="Arial" panose="020B0604020202020204" pitchFamily="34" charset="0"/>
                <a:cs typeface="Arial" panose="020B0604020202020204" pitchFamily="34" charset="0"/>
              </a:rPr>
              <a:t>valor del terreno por unidades inmobiliarias </a:t>
            </a:r>
            <a:r>
              <a:rPr lang="es-MX" sz="1300" dirty="0">
                <a:latin typeface="Arial" panose="020B0604020202020204" pitchFamily="34" charset="0"/>
                <a:cs typeface="Arial" panose="020B0604020202020204" pitchFamily="34" charset="0"/>
              </a:rPr>
              <a:t>que debe ser afectado por el traslado del </a:t>
            </a:r>
            <a:r>
              <a:rPr lang="es-MX" sz="1300" b="1" dirty="0">
                <a:solidFill>
                  <a:schemeClr val="tx2">
                    <a:lumMod val="60000"/>
                    <a:lumOff val="40000"/>
                  </a:schemeClr>
                </a:solidFill>
                <a:latin typeface="Arial" panose="020B0604020202020204" pitchFamily="34" charset="0"/>
                <a:cs typeface="Arial" panose="020B0604020202020204" pitchFamily="34" charset="0"/>
              </a:rPr>
              <a:t>costo de las viviendas terminadas</a:t>
            </a:r>
            <a:r>
              <a:rPr lang="es-ES" sz="1300" dirty="0">
                <a:latin typeface="Arial" panose="020B0604020202020204" pitchFamily="34" charset="0"/>
                <a:cs typeface="Arial" panose="020B0604020202020204" pitchFamily="34" charset="0"/>
              </a:rPr>
              <a:t>, para la actualización de la información contable en la medida que avanza el proyecto. CS,MZ y ST</a:t>
            </a:r>
            <a:endParaRPr lang="es-MX" sz="1300" dirty="0">
              <a:latin typeface="Arial" panose="020B0604020202020204" pitchFamily="34" charset="0"/>
              <a:cs typeface="Arial" panose="020B0604020202020204" pitchFamily="34" charset="0"/>
            </a:endParaRPr>
          </a:p>
          <a:p>
            <a:pPr marL="285750" lvl="0" indent="-285750" algn="just">
              <a:spcBef>
                <a:spcPts val="600"/>
              </a:spcBef>
              <a:spcAft>
                <a:spcPts val="600"/>
              </a:spcAft>
              <a:buFont typeface="Arial" panose="020B0604020202020204" pitchFamily="34" charset="0"/>
              <a:buChar char="•"/>
            </a:pPr>
            <a:r>
              <a:rPr lang="es-MX" sz="1300" b="1" dirty="0">
                <a:latin typeface="Arial" panose="020B0604020202020204" pitchFamily="34" charset="0"/>
                <a:cs typeface="Arial" panose="020B0604020202020204" pitchFamily="34" charset="0"/>
              </a:rPr>
              <a:t>Productos en Procesos: </a:t>
            </a:r>
            <a:r>
              <a:rPr lang="es-ES" sz="1300" dirty="0">
                <a:latin typeface="Arial" panose="020B0604020202020204" pitchFamily="34" charset="0"/>
                <a:cs typeface="Arial" panose="020B0604020202020204" pitchFamily="34" charset="0"/>
              </a:rPr>
              <a:t>Definir un procedimiento que permita identificar plenamente los elementos del </a:t>
            </a:r>
            <a:r>
              <a:rPr lang="es-ES" sz="1300" b="1" dirty="0">
                <a:solidFill>
                  <a:schemeClr val="tx2">
                    <a:lumMod val="60000"/>
                    <a:lumOff val="40000"/>
                  </a:schemeClr>
                </a:solidFill>
                <a:latin typeface="Arial" panose="020B0604020202020204" pitchFamily="34" charset="0"/>
                <a:cs typeface="Arial" panose="020B0604020202020204" pitchFamily="34" charset="0"/>
              </a:rPr>
              <a:t>costo por vivienda </a:t>
            </a:r>
            <a:r>
              <a:rPr lang="es-ES" sz="1300" dirty="0">
                <a:latin typeface="Arial" panose="020B0604020202020204" pitchFamily="34" charset="0"/>
                <a:cs typeface="Arial" panose="020B0604020202020204" pitchFamily="34" charset="0"/>
              </a:rPr>
              <a:t>y que se refleje de manera periódica en la información contable en la medida que avanza el proyecto. CS,MZ y ST</a:t>
            </a:r>
            <a:endParaRPr lang="es-MX" sz="1300" dirty="0">
              <a:latin typeface="Arial" panose="020B0604020202020204" pitchFamily="34" charset="0"/>
              <a:cs typeface="Arial" panose="020B0604020202020204" pitchFamily="34" charset="0"/>
            </a:endParaRPr>
          </a:p>
          <a:p>
            <a:pPr marL="285750" indent="-285750" algn="just">
              <a:spcBef>
                <a:spcPts val="600"/>
              </a:spcBef>
              <a:spcAft>
                <a:spcPts val="600"/>
              </a:spcAft>
              <a:buFont typeface="Arial" panose="020B0604020202020204" pitchFamily="34" charset="0"/>
              <a:buChar char="•"/>
            </a:pPr>
            <a:r>
              <a:rPr lang="es-ES" sz="1300" b="1" dirty="0">
                <a:latin typeface="Arial" panose="020B0604020202020204" pitchFamily="34" charset="0"/>
                <a:cs typeface="Arial" panose="020B0604020202020204" pitchFamily="34" charset="0"/>
              </a:rPr>
              <a:t>Subsidios: </a:t>
            </a:r>
            <a:r>
              <a:rPr lang="es-ES" sz="1300" dirty="0">
                <a:latin typeface="Arial" panose="020B0604020202020204" pitchFamily="34" charset="0"/>
                <a:cs typeface="Arial" panose="020B0604020202020204" pitchFamily="34" charset="0"/>
              </a:rPr>
              <a:t>Realizar seguimiento sobre valor total de los subsidios Otorgado, respecto del valor recaudo y registro de la cuenta por cobrar y asegurar que la base detallada de los subsidios por beneficiario encuentre debidamente  y completamente registrada. </a:t>
            </a:r>
            <a:endParaRPr lang="es-MX" sz="1300" dirty="0">
              <a:latin typeface="Arial" panose="020B0604020202020204" pitchFamily="34" charset="0"/>
              <a:cs typeface="Arial" panose="020B0604020202020204" pitchFamily="34" charset="0"/>
            </a:endParaRPr>
          </a:p>
          <a:p>
            <a:pPr marL="285750" lvl="0" indent="-285750" algn="just">
              <a:spcBef>
                <a:spcPts val="600"/>
              </a:spcBef>
              <a:spcAft>
                <a:spcPts val="600"/>
              </a:spcAft>
              <a:buFont typeface="Arial" panose="020B0604020202020204" pitchFamily="34" charset="0"/>
              <a:buChar char="•"/>
            </a:pPr>
            <a:r>
              <a:rPr lang="es-MX" sz="1300" b="1" dirty="0">
                <a:latin typeface="Arial" panose="020B0604020202020204" pitchFamily="34" charset="0"/>
                <a:cs typeface="Arial" panose="020B0604020202020204" pitchFamily="34" charset="0"/>
              </a:rPr>
              <a:t>Rendición de Cuentas: </a:t>
            </a:r>
            <a:r>
              <a:rPr lang="es-MX" sz="1300" dirty="0">
                <a:latin typeface="Arial" panose="020B0604020202020204" pitchFamily="34" charset="0"/>
                <a:cs typeface="Arial" panose="020B0604020202020204" pitchFamily="34" charset="0"/>
              </a:rPr>
              <a:t>En la lectura detallada de los informes de rendición de cuentas que presenta la Fiducia se observan requerimientos que no han sido atendidos por la Entidad, sobre hechos económicos pendientes de registrar y que no han sido remitidos a la fiduciaria para dar alcance al informe. Asegurar que la Rendición de Cuentas es revisada y refleja las operaciones del proyecto de manera actualizada.</a:t>
            </a:r>
          </a:p>
        </p:txBody>
      </p:sp>
      <p:sp>
        <p:nvSpPr>
          <p:cNvPr id="129" name="Rectángulo: esquinas redondeadas 12">
            <a:extLst>
              <a:ext uri="{FF2B5EF4-FFF2-40B4-BE49-F238E27FC236}">
                <a16:creationId xmlns:a16="http://schemas.microsoft.com/office/drawing/2014/main" id="{283B9871-3ACB-D694-B039-9D8F824BEBC8}"/>
              </a:ext>
            </a:extLst>
          </p:cNvPr>
          <p:cNvSpPr/>
          <p:nvPr/>
        </p:nvSpPr>
        <p:spPr>
          <a:xfrm>
            <a:off x="478851" y="803376"/>
            <a:ext cx="4496686" cy="307307"/>
          </a:xfrm>
          <a:prstGeom prst="roundRect">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s-MX" sz="1400" dirty="0">
                <a:solidFill>
                  <a:schemeClr val="tx1"/>
                </a:solidFill>
              </a:rPr>
              <a:t>    </a:t>
            </a:r>
            <a:r>
              <a:rPr lang="es-MX" sz="1600" b="1" dirty="0">
                <a:solidFill>
                  <a:schemeClr val="bg1"/>
                </a:solidFill>
                <a:latin typeface="Arial" panose="020B0604020202020204" pitchFamily="34" charset="0"/>
                <a:cs typeface="Arial" panose="020B0604020202020204" pitchFamily="34" charset="0"/>
              </a:rPr>
              <a:t>CONCLUSIÓN GENERAL</a:t>
            </a:r>
          </a:p>
        </p:txBody>
      </p:sp>
    </p:spTree>
    <p:extLst>
      <p:ext uri="{BB962C8B-B14F-4D97-AF65-F5344CB8AC3E}">
        <p14:creationId xmlns:p14="http://schemas.microsoft.com/office/powerpoint/2010/main" val="2998496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613360"/>
            <a:ext cx="8634004" cy="206210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ES" sz="3200" b="1" dirty="0">
                <a:solidFill>
                  <a:schemeClr val="bg1">
                    <a:lumMod val="50000"/>
                  </a:schemeClr>
                </a:solidFill>
              </a:rPr>
              <a:t>12. Proposiciones y Varios.</a:t>
            </a:r>
          </a:p>
          <a:p>
            <a:pPr marL="404813" indent="-404813" algn="ctr" defTabSz="685595">
              <a:buClrTx/>
              <a:defRPr/>
            </a:pPr>
            <a:endParaRPr lang="es-CO" sz="3200" b="1" dirty="0">
              <a:solidFill>
                <a:schemeClr val="bg1">
                  <a:lumMod val="50000"/>
                </a:schemeClr>
              </a:solidFill>
            </a:endParaRPr>
          </a:p>
          <a:p>
            <a:pPr marL="404813" indent="-404813" algn="ctr" defTabSz="685595">
              <a:buClrTx/>
              <a:defRPr/>
            </a:pPr>
            <a:endParaRPr lang="es-CO" sz="3200" b="1" dirty="0">
              <a:solidFill>
                <a:schemeClr val="bg1">
                  <a:lumMod val="50000"/>
                </a:schemeClr>
              </a:solidFill>
            </a:endParaRPr>
          </a:p>
          <a:p>
            <a:pPr marL="404813" indent="-404813" algn="ctr" defTabSz="685595">
              <a:buClrTx/>
              <a:defRPr/>
            </a:pP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480970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2209800" y="552210"/>
            <a:ext cx="7772400" cy="8579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endParaRPr lang="es-ES" sz="3600" b="1" dirty="0">
              <a:solidFill>
                <a:prstClr val="white"/>
              </a:solidFill>
              <a:latin typeface="Arial Narrow"/>
              <a:cs typeface="Arial Narrow"/>
            </a:endParaRPr>
          </a:p>
        </p:txBody>
      </p:sp>
      <p:sp>
        <p:nvSpPr>
          <p:cNvPr id="5" name="Título 1"/>
          <p:cNvSpPr txBox="1">
            <a:spLocks/>
          </p:cNvSpPr>
          <p:nvPr/>
        </p:nvSpPr>
        <p:spPr>
          <a:xfrm>
            <a:off x="2076576" y="5791689"/>
            <a:ext cx="7772400" cy="857913"/>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s-ES" sz="6000" b="1" dirty="0">
                <a:solidFill>
                  <a:prstClr val="white"/>
                </a:solidFill>
                <a:latin typeface="Museo Sans Condensed 900" charset="0"/>
                <a:ea typeface="Museo Sans Condensed 900" charset="0"/>
                <a:cs typeface="Museo Sans Condensed 900" charset="0"/>
              </a:rPr>
              <a:t>GRACIAS</a:t>
            </a:r>
          </a:p>
        </p:txBody>
      </p:sp>
    </p:spTree>
    <p:extLst>
      <p:ext uri="{BB962C8B-B14F-4D97-AF65-F5344CB8AC3E}">
        <p14:creationId xmlns:p14="http://schemas.microsoft.com/office/powerpoint/2010/main" val="1108226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ítulo 1">
            <a:extLst>
              <a:ext uri="{FF2B5EF4-FFF2-40B4-BE49-F238E27FC236}">
                <a16:creationId xmlns:a16="http://schemas.microsoft.com/office/drawing/2014/main" id="{F3DDDBC4-EC9C-0DCE-281F-EE147A5AB108}"/>
              </a:ext>
            </a:extLst>
          </p:cNvPr>
          <p:cNvSpPr txBox="1">
            <a:spLocks/>
          </p:cNvSpPr>
          <p:nvPr/>
        </p:nvSpPr>
        <p:spPr>
          <a:xfrm>
            <a:off x="-535049" y="0"/>
            <a:ext cx="13090566" cy="76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s-MX" sz="3000" b="1" dirty="0" smtClean="0">
                <a:solidFill>
                  <a:schemeClr val="tx1"/>
                </a:solidFill>
                <a:latin typeface="+mn-lt"/>
              </a:rPr>
              <a:t>Plan </a:t>
            </a:r>
            <a:r>
              <a:rPr lang="es-MX" sz="3000" b="1" dirty="0">
                <a:solidFill>
                  <a:schemeClr val="tx1"/>
                </a:solidFill>
                <a:latin typeface="+mn-lt"/>
              </a:rPr>
              <a:t>de Mejoramiento </a:t>
            </a:r>
            <a:r>
              <a:rPr lang="es-MX" sz="3000" b="1" dirty="0" smtClean="0">
                <a:solidFill>
                  <a:schemeClr val="tx1"/>
                </a:solidFill>
                <a:latin typeface="+mn-lt"/>
              </a:rPr>
              <a:t>Institucional Vigencia 2023 </a:t>
            </a:r>
            <a:endParaRPr lang="es-MX" sz="3000" b="1" dirty="0" smtClean="0">
              <a:solidFill>
                <a:schemeClr val="tx1"/>
              </a:solidFill>
              <a:latin typeface="+mn-lt"/>
            </a:endParaRPr>
          </a:p>
        </p:txBody>
      </p:sp>
      <p:sp>
        <p:nvSpPr>
          <p:cNvPr id="4" name="Rectángulo 3"/>
          <p:cNvSpPr/>
          <p:nvPr/>
        </p:nvSpPr>
        <p:spPr>
          <a:xfrm>
            <a:off x="1013108" y="6365557"/>
            <a:ext cx="10058400" cy="307777"/>
          </a:xfrm>
          <a:prstGeom prst="rect">
            <a:avLst/>
          </a:prstGeom>
        </p:spPr>
        <p:txBody>
          <a:bodyPr wrap="square">
            <a:spAutoFit/>
          </a:bodyPr>
          <a:lstStyle/>
          <a:p>
            <a:r>
              <a:rPr lang="es-CO" sz="1400" dirty="0">
                <a:hlinkClick r:id="rId3"/>
              </a:rPr>
              <a:t>https://</a:t>
            </a:r>
            <a:r>
              <a:rPr lang="es-CO" sz="1400" dirty="0" smtClean="0">
                <a:hlinkClick r:id="rId3"/>
              </a:rPr>
              <a:t>lookerstudio.google.com/reporting/8d794a97-7870-4999-8f8e-307cd47dce49/page/p_owq7mq185c</a:t>
            </a:r>
            <a:r>
              <a:rPr lang="es-CO" sz="1400" dirty="0" smtClean="0"/>
              <a:t> </a:t>
            </a:r>
            <a:endParaRPr lang="es-CO" sz="1400" dirty="0"/>
          </a:p>
        </p:txBody>
      </p:sp>
      <p:pic>
        <p:nvPicPr>
          <p:cNvPr id="5" name="Imagen 4"/>
          <p:cNvPicPr>
            <a:picLocks noChangeAspect="1"/>
          </p:cNvPicPr>
          <p:nvPr/>
        </p:nvPicPr>
        <p:blipFill rotWithShape="1">
          <a:blip r:embed="rId4"/>
          <a:srcRect l="28264" t="22346" r="18194" b="11975"/>
          <a:stretch/>
        </p:blipFill>
        <p:spPr>
          <a:xfrm>
            <a:off x="1917700" y="808678"/>
            <a:ext cx="7987966" cy="5511800"/>
          </a:xfrm>
          <a:prstGeom prst="rect">
            <a:avLst/>
          </a:prstGeom>
        </p:spPr>
      </p:pic>
    </p:spTree>
    <p:extLst>
      <p:ext uri="{BB962C8B-B14F-4D97-AF65-F5344CB8AC3E}">
        <p14:creationId xmlns:p14="http://schemas.microsoft.com/office/powerpoint/2010/main" val="4072028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ítulo 1">
            <a:extLst>
              <a:ext uri="{FF2B5EF4-FFF2-40B4-BE49-F238E27FC236}">
                <a16:creationId xmlns:a16="http://schemas.microsoft.com/office/drawing/2014/main" id="{F3DDDBC4-EC9C-0DCE-281F-EE147A5AB108}"/>
              </a:ext>
            </a:extLst>
          </p:cNvPr>
          <p:cNvSpPr txBox="1">
            <a:spLocks/>
          </p:cNvSpPr>
          <p:nvPr/>
        </p:nvSpPr>
        <p:spPr>
          <a:xfrm>
            <a:off x="-481667" y="310896"/>
            <a:ext cx="13090566" cy="763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s-MX" sz="3000" b="1" dirty="0" smtClean="0">
                <a:solidFill>
                  <a:schemeClr val="tx1"/>
                </a:solidFill>
                <a:latin typeface="+mn-lt"/>
              </a:rPr>
              <a:t>Plan </a:t>
            </a:r>
            <a:r>
              <a:rPr lang="es-MX" sz="3000" b="1" dirty="0">
                <a:solidFill>
                  <a:schemeClr val="tx1"/>
                </a:solidFill>
                <a:latin typeface="+mn-lt"/>
              </a:rPr>
              <a:t>de Mejoramiento Contraloría </a:t>
            </a:r>
            <a:r>
              <a:rPr lang="es-MX" sz="3000" b="1" dirty="0" smtClean="0">
                <a:solidFill>
                  <a:schemeClr val="tx1"/>
                </a:solidFill>
                <a:latin typeface="+mn-lt"/>
              </a:rPr>
              <a:t>vigencia </a:t>
            </a:r>
            <a:r>
              <a:rPr lang="es-MX" sz="3000" b="1" dirty="0" smtClean="0">
                <a:solidFill>
                  <a:schemeClr val="tx1"/>
                </a:solidFill>
                <a:latin typeface="+mn-lt"/>
              </a:rPr>
              <a:t>Institucional 2023 </a:t>
            </a:r>
          </a:p>
        </p:txBody>
      </p:sp>
      <p:graphicFrame>
        <p:nvGraphicFramePr>
          <p:cNvPr id="6" name="Tabla 5"/>
          <p:cNvGraphicFramePr>
            <a:graphicFrameLocks noGrp="1"/>
          </p:cNvGraphicFramePr>
          <p:nvPr>
            <p:extLst>
              <p:ext uri="{D42A27DB-BD31-4B8C-83A1-F6EECF244321}">
                <p14:modId xmlns:p14="http://schemas.microsoft.com/office/powerpoint/2010/main" val="2102156207"/>
              </p:ext>
            </p:extLst>
          </p:nvPr>
        </p:nvGraphicFramePr>
        <p:xfrm>
          <a:off x="1034412" y="1545340"/>
          <a:ext cx="10058408" cy="2487162"/>
        </p:xfrm>
        <a:graphic>
          <a:graphicData uri="http://schemas.openxmlformats.org/drawingml/2006/table">
            <a:tbl>
              <a:tblPr/>
              <a:tblGrid>
                <a:gridCol w="2795050">
                  <a:extLst>
                    <a:ext uri="{9D8B030D-6E8A-4147-A177-3AD203B41FA5}">
                      <a16:colId xmlns:a16="http://schemas.microsoft.com/office/drawing/2014/main" val="3524723280"/>
                    </a:ext>
                  </a:extLst>
                </a:gridCol>
                <a:gridCol w="577896">
                  <a:extLst>
                    <a:ext uri="{9D8B030D-6E8A-4147-A177-3AD203B41FA5}">
                      <a16:colId xmlns:a16="http://schemas.microsoft.com/office/drawing/2014/main" val="1883086815"/>
                    </a:ext>
                  </a:extLst>
                </a:gridCol>
                <a:gridCol w="577896">
                  <a:extLst>
                    <a:ext uri="{9D8B030D-6E8A-4147-A177-3AD203B41FA5}">
                      <a16:colId xmlns:a16="http://schemas.microsoft.com/office/drawing/2014/main" val="3853017726"/>
                    </a:ext>
                  </a:extLst>
                </a:gridCol>
                <a:gridCol w="577896">
                  <a:extLst>
                    <a:ext uri="{9D8B030D-6E8A-4147-A177-3AD203B41FA5}">
                      <a16:colId xmlns:a16="http://schemas.microsoft.com/office/drawing/2014/main" val="2346614357"/>
                    </a:ext>
                  </a:extLst>
                </a:gridCol>
                <a:gridCol w="577896">
                  <a:extLst>
                    <a:ext uri="{9D8B030D-6E8A-4147-A177-3AD203B41FA5}">
                      <a16:colId xmlns:a16="http://schemas.microsoft.com/office/drawing/2014/main" val="1046504222"/>
                    </a:ext>
                  </a:extLst>
                </a:gridCol>
                <a:gridCol w="577896">
                  <a:extLst>
                    <a:ext uri="{9D8B030D-6E8A-4147-A177-3AD203B41FA5}">
                      <a16:colId xmlns:a16="http://schemas.microsoft.com/office/drawing/2014/main" val="3343258402"/>
                    </a:ext>
                  </a:extLst>
                </a:gridCol>
                <a:gridCol w="577896">
                  <a:extLst>
                    <a:ext uri="{9D8B030D-6E8A-4147-A177-3AD203B41FA5}">
                      <a16:colId xmlns:a16="http://schemas.microsoft.com/office/drawing/2014/main" val="1951185421"/>
                    </a:ext>
                  </a:extLst>
                </a:gridCol>
                <a:gridCol w="577896">
                  <a:extLst>
                    <a:ext uri="{9D8B030D-6E8A-4147-A177-3AD203B41FA5}">
                      <a16:colId xmlns:a16="http://schemas.microsoft.com/office/drawing/2014/main" val="805908004"/>
                    </a:ext>
                  </a:extLst>
                </a:gridCol>
                <a:gridCol w="577896">
                  <a:extLst>
                    <a:ext uri="{9D8B030D-6E8A-4147-A177-3AD203B41FA5}">
                      <a16:colId xmlns:a16="http://schemas.microsoft.com/office/drawing/2014/main" val="421769032"/>
                    </a:ext>
                  </a:extLst>
                </a:gridCol>
                <a:gridCol w="577896">
                  <a:extLst>
                    <a:ext uri="{9D8B030D-6E8A-4147-A177-3AD203B41FA5}">
                      <a16:colId xmlns:a16="http://schemas.microsoft.com/office/drawing/2014/main" val="384295621"/>
                    </a:ext>
                  </a:extLst>
                </a:gridCol>
                <a:gridCol w="577896">
                  <a:extLst>
                    <a:ext uri="{9D8B030D-6E8A-4147-A177-3AD203B41FA5}">
                      <a16:colId xmlns:a16="http://schemas.microsoft.com/office/drawing/2014/main" val="3972844626"/>
                    </a:ext>
                  </a:extLst>
                </a:gridCol>
                <a:gridCol w="577896">
                  <a:extLst>
                    <a:ext uri="{9D8B030D-6E8A-4147-A177-3AD203B41FA5}">
                      <a16:colId xmlns:a16="http://schemas.microsoft.com/office/drawing/2014/main" val="1600565604"/>
                    </a:ext>
                  </a:extLst>
                </a:gridCol>
                <a:gridCol w="906502">
                  <a:extLst>
                    <a:ext uri="{9D8B030D-6E8A-4147-A177-3AD203B41FA5}">
                      <a16:colId xmlns:a16="http://schemas.microsoft.com/office/drawing/2014/main" val="1320123532"/>
                    </a:ext>
                  </a:extLst>
                </a:gridCol>
              </a:tblGrid>
              <a:tr h="349905">
                <a:tc>
                  <a:txBody>
                    <a:bodyPr/>
                    <a:lstStyle/>
                    <a:p>
                      <a:pPr algn="l" fontAlgn="b"/>
                      <a:r>
                        <a:rPr lang="es-CO" sz="1050" b="1" i="0" u="none" strike="noStrike" dirty="0">
                          <a:solidFill>
                            <a:srgbClr val="000000"/>
                          </a:solidFill>
                          <a:effectLst/>
                          <a:latin typeface="Arial" panose="020B0604020202020204" pitchFamily="34" charset="0"/>
                        </a:rPr>
                        <a:t>Dependencia</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dirty="0">
                          <a:solidFill>
                            <a:srgbClr val="000000"/>
                          </a:solidFill>
                          <a:effectLst/>
                          <a:latin typeface="Arial" panose="020B0604020202020204" pitchFamily="34" charset="0"/>
                        </a:rPr>
                        <a:t>ene-23</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dirty="0">
                          <a:solidFill>
                            <a:srgbClr val="000000"/>
                          </a:solidFill>
                          <a:effectLst/>
                          <a:latin typeface="Arial" panose="020B0604020202020204" pitchFamily="34" charset="0"/>
                        </a:rPr>
                        <a:t>mar-23</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dirty="0">
                          <a:solidFill>
                            <a:srgbClr val="000000"/>
                          </a:solidFill>
                          <a:effectLst/>
                          <a:latin typeface="Arial" panose="020B0604020202020204" pitchFamily="34" charset="0"/>
                        </a:rPr>
                        <a:t>jun-23</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dirty="0">
                          <a:solidFill>
                            <a:srgbClr val="000000"/>
                          </a:solidFill>
                          <a:effectLst/>
                          <a:latin typeface="Arial" panose="020B0604020202020204" pitchFamily="34" charset="0"/>
                        </a:rPr>
                        <a:t>jul-23</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a:solidFill>
                            <a:srgbClr val="000000"/>
                          </a:solidFill>
                          <a:effectLst/>
                          <a:latin typeface="Arial" panose="020B0604020202020204" pitchFamily="34" charset="0"/>
                        </a:rPr>
                        <a:t>ago-23</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a:solidFill>
                            <a:srgbClr val="000000"/>
                          </a:solidFill>
                          <a:effectLst/>
                          <a:latin typeface="Arial" panose="020B0604020202020204" pitchFamily="34" charset="0"/>
                        </a:rPr>
                        <a:t>sep-23</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a:solidFill>
                            <a:srgbClr val="000000"/>
                          </a:solidFill>
                          <a:effectLst/>
                          <a:latin typeface="Arial" panose="020B0604020202020204" pitchFamily="34" charset="0"/>
                        </a:rPr>
                        <a:t>oct-23</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a:solidFill>
                            <a:srgbClr val="000000"/>
                          </a:solidFill>
                          <a:effectLst/>
                          <a:latin typeface="Arial" panose="020B0604020202020204" pitchFamily="34" charset="0"/>
                        </a:rPr>
                        <a:t>nov-23</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a:solidFill>
                            <a:srgbClr val="000000"/>
                          </a:solidFill>
                          <a:effectLst/>
                          <a:latin typeface="Arial" panose="020B0604020202020204" pitchFamily="34" charset="0"/>
                        </a:rPr>
                        <a:t>dic-23</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dirty="0">
                          <a:solidFill>
                            <a:srgbClr val="000000"/>
                          </a:solidFill>
                          <a:effectLst/>
                          <a:latin typeface="Arial" panose="020B0604020202020204" pitchFamily="34" charset="0"/>
                        </a:rPr>
                        <a:t>may-24</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s-CO" sz="1050" b="1" i="0" u="none" strike="noStrike">
                          <a:solidFill>
                            <a:srgbClr val="000000"/>
                          </a:solidFill>
                          <a:effectLst/>
                          <a:latin typeface="Arial" panose="020B0604020202020204" pitchFamily="34" charset="0"/>
                        </a:rPr>
                        <a:t>sep-24</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es-CO" sz="1050" b="1" i="0" u="none" strike="noStrike" dirty="0">
                          <a:solidFill>
                            <a:srgbClr val="000000"/>
                          </a:solidFill>
                          <a:effectLst/>
                          <a:latin typeface="Arial" panose="020B0604020202020204" pitchFamily="34" charset="0"/>
                        </a:rPr>
                        <a:t>Total </a:t>
                      </a:r>
                      <a:endParaRPr lang="es-CO" sz="1050" b="1" i="0" u="none" strike="noStrike" dirty="0" smtClean="0">
                        <a:solidFill>
                          <a:srgbClr val="000000"/>
                        </a:solidFill>
                        <a:effectLst/>
                        <a:latin typeface="Arial" panose="020B0604020202020204" pitchFamily="34" charset="0"/>
                      </a:endParaRPr>
                    </a:p>
                    <a:p>
                      <a:pPr algn="ctr" fontAlgn="b"/>
                      <a:r>
                        <a:rPr lang="es-CO" sz="1050" b="1" i="0" u="none" strike="noStrike" dirty="0" smtClean="0">
                          <a:solidFill>
                            <a:srgbClr val="000000"/>
                          </a:solidFill>
                          <a:effectLst/>
                          <a:latin typeface="Arial" panose="020B0604020202020204" pitchFamily="34" charset="0"/>
                        </a:rPr>
                        <a:t>general</a:t>
                      </a:r>
                      <a:endParaRPr lang="es-CO" sz="105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852038993"/>
                  </a:ext>
                </a:extLst>
              </a:tr>
              <a:tr h="237473">
                <a:tc>
                  <a:txBody>
                    <a:bodyPr/>
                    <a:lstStyle/>
                    <a:p>
                      <a:pPr algn="l" fontAlgn="b"/>
                      <a:r>
                        <a:rPr lang="es-CO" sz="1050" b="0" i="0" u="none" strike="noStrike">
                          <a:solidFill>
                            <a:srgbClr val="000000"/>
                          </a:solidFill>
                          <a:effectLst/>
                          <a:latin typeface="Arial" panose="020B0604020202020204" pitchFamily="34" charset="0"/>
                        </a:rPr>
                        <a:t>Dirección de Reasentamientos</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CO" sz="1050" b="0" i="0" u="none" strike="noStrike" dirty="0">
                          <a:solidFill>
                            <a:srgbClr val="000000"/>
                          </a:solidFill>
                          <a:effectLst/>
                          <a:latin typeface="Arial" panose="020B0604020202020204" pitchFamily="34" charset="0"/>
                        </a:rPr>
                        <a:t>3</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CO" sz="1050" b="0" i="0" u="none" strike="noStrike" dirty="0">
                          <a:solidFill>
                            <a:srgbClr val="000000"/>
                          </a:solidFill>
                          <a:effectLst/>
                          <a:latin typeface="Arial" panose="020B0604020202020204" pitchFamily="34" charset="0"/>
                        </a:rPr>
                        <a:t>10</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CO" sz="1050" b="0" i="0" u="none" strike="noStrike">
                          <a:solidFill>
                            <a:srgbClr val="000000"/>
                          </a:solidFill>
                          <a:effectLst/>
                          <a:latin typeface="Arial" panose="020B0604020202020204" pitchFamily="34" charset="0"/>
                        </a:rPr>
                        <a:t>1</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CO" sz="1050" b="0" i="0" u="none" strike="noStrike">
                          <a:solidFill>
                            <a:srgbClr val="000000"/>
                          </a:solidFill>
                          <a:effectLst/>
                          <a:latin typeface="Arial" panose="020B0604020202020204" pitchFamily="34" charset="0"/>
                        </a:rPr>
                        <a:t>1</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CO" sz="1050" b="0" i="0" u="none" strike="noStrike">
                          <a:solidFill>
                            <a:srgbClr val="000000"/>
                          </a:solidFill>
                          <a:effectLst/>
                          <a:latin typeface="Arial" panose="020B0604020202020204" pitchFamily="34" charset="0"/>
                        </a:rPr>
                        <a:t>1</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CO" sz="1050" b="0" i="0" u="none" strike="noStrike" dirty="0">
                          <a:solidFill>
                            <a:srgbClr val="000000"/>
                          </a:solidFill>
                          <a:effectLst/>
                          <a:latin typeface="Arial" panose="020B0604020202020204" pitchFamily="34" charset="0"/>
                        </a:rPr>
                        <a:t>8</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CO" sz="1050" b="0" i="0" u="none" strike="noStrike" dirty="0">
                          <a:solidFill>
                            <a:srgbClr val="000000"/>
                          </a:solidFill>
                          <a:effectLst/>
                          <a:latin typeface="Arial" panose="020B0604020202020204" pitchFamily="34" charset="0"/>
                        </a:rPr>
                        <a:t>5</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CO" sz="1050" b="0" i="0" u="none" strike="noStrike">
                          <a:solidFill>
                            <a:srgbClr val="000000"/>
                          </a:solidFill>
                          <a:effectLst/>
                          <a:latin typeface="Arial" panose="020B0604020202020204" pitchFamily="34" charset="0"/>
                        </a:rPr>
                        <a:t>8</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CO" sz="1050" b="0" i="0" u="none" strike="noStrike">
                          <a:solidFill>
                            <a:srgbClr val="000000"/>
                          </a:solidFill>
                          <a:effectLst/>
                          <a:latin typeface="Arial" panose="020B0604020202020204" pitchFamily="34" charset="0"/>
                        </a:rPr>
                        <a:t>1</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ctr" fontAlgn="b"/>
                      <a:r>
                        <a:rPr lang="es-CO" sz="1050" b="0" i="0" u="none" strike="noStrike" dirty="0">
                          <a:solidFill>
                            <a:srgbClr val="000000"/>
                          </a:solidFill>
                          <a:effectLst/>
                          <a:latin typeface="Arial" panose="020B0604020202020204" pitchFamily="34" charset="0"/>
                        </a:rPr>
                        <a:t>38</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7906791"/>
                  </a:ext>
                </a:extLst>
              </a:tr>
              <a:tr h="237473">
                <a:tc>
                  <a:txBody>
                    <a:bodyPr/>
                    <a:lstStyle/>
                    <a:p>
                      <a:pPr algn="l" fontAlgn="b"/>
                      <a:r>
                        <a:rPr lang="es-ES" sz="1050" b="0" i="0" u="none" strike="noStrike" dirty="0">
                          <a:solidFill>
                            <a:srgbClr val="000000"/>
                          </a:solidFill>
                          <a:effectLst/>
                          <a:latin typeface="Arial" panose="020B0604020202020204" pitchFamily="34" charset="0"/>
                        </a:rPr>
                        <a:t>Dirección de Urbanizaciones y Titulación</a:t>
                      </a: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3</a:t>
                      </a: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tcPr>
                </a:tc>
                <a:extLst>
                  <a:ext uri="{0D108BD9-81ED-4DB2-BD59-A6C34878D82A}">
                    <a16:rowId xmlns:a16="http://schemas.microsoft.com/office/drawing/2014/main" val="2027976306"/>
                  </a:ext>
                </a:extLst>
              </a:tr>
              <a:tr h="237473">
                <a:tc>
                  <a:txBody>
                    <a:bodyPr/>
                    <a:lstStyle/>
                    <a:p>
                      <a:pPr algn="l" fontAlgn="b"/>
                      <a:r>
                        <a:rPr lang="es-CO" sz="1050" b="0" i="0" u="none" strike="noStrike" dirty="0">
                          <a:solidFill>
                            <a:srgbClr val="000000"/>
                          </a:solidFill>
                          <a:effectLst/>
                          <a:latin typeface="Arial" panose="020B0604020202020204" pitchFamily="34" charset="0"/>
                        </a:rPr>
                        <a:t>Subdirección Financiera</a:t>
                      </a: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3</a:t>
                      </a: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3</a:t>
                      </a: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16</a:t>
                      </a:r>
                    </a:p>
                  </a:txBody>
                  <a:tcPr marL="9525" marR="9525" marT="9525" marB="0" anchor="ctr">
                    <a:lnL>
                      <a:noFill/>
                    </a:lnL>
                    <a:lnR>
                      <a:noFill/>
                    </a:lnR>
                    <a:lnT>
                      <a:noFill/>
                    </a:lnT>
                    <a:lnB>
                      <a:noFill/>
                    </a:lnB>
                  </a:tcPr>
                </a:tc>
                <a:extLst>
                  <a:ext uri="{0D108BD9-81ED-4DB2-BD59-A6C34878D82A}">
                    <a16:rowId xmlns:a16="http://schemas.microsoft.com/office/drawing/2014/main" val="2663553965"/>
                  </a:ext>
                </a:extLst>
              </a:tr>
              <a:tr h="237473">
                <a:tc>
                  <a:txBody>
                    <a:bodyPr/>
                    <a:lstStyle/>
                    <a:p>
                      <a:pPr algn="l" fontAlgn="b"/>
                      <a:r>
                        <a:rPr lang="es-ES" sz="1050" b="0" i="0" u="none" strike="noStrike">
                          <a:solidFill>
                            <a:srgbClr val="000000"/>
                          </a:solidFill>
                          <a:effectLst/>
                          <a:latin typeface="Arial" panose="020B0604020202020204" pitchFamily="34" charset="0"/>
                        </a:rPr>
                        <a:t>Dirección de Mejoramiento de Barrios</a:t>
                      </a: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3</a:t>
                      </a: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12</a:t>
                      </a:r>
                    </a:p>
                  </a:txBody>
                  <a:tcPr marL="9525" marR="9525" marT="9525" marB="0" anchor="ctr">
                    <a:lnL>
                      <a:noFill/>
                    </a:lnL>
                    <a:lnR>
                      <a:noFill/>
                    </a:lnR>
                    <a:lnT>
                      <a:noFill/>
                    </a:lnT>
                    <a:lnB>
                      <a:noFill/>
                    </a:lnB>
                  </a:tcPr>
                </a:tc>
                <a:extLst>
                  <a:ext uri="{0D108BD9-81ED-4DB2-BD59-A6C34878D82A}">
                    <a16:rowId xmlns:a16="http://schemas.microsoft.com/office/drawing/2014/main" val="1062267054"/>
                  </a:ext>
                </a:extLst>
              </a:tr>
              <a:tr h="237473">
                <a:tc>
                  <a:txBody>
                    <a:bodyPr/>
                    <a:lstStyle/>
                    <a:p>
                      <a:pPr algn="l" fontAlgn="b"/>
                      <a:r>
                        <a:rPr lang="es-CO" sz="1050" b="0" i="0" u="none" strike="noStrike" dirty="0">
                          <a:solidFill>
                            <a:srgbClr val="000000"/>
                          </a:solidFill>
                          <a:effectLst/>
                          <a:latin typeface="Arial" panose="020B0604020202020204" pitchFamily="34" charset="0"/>
                        </a:rPr>
                        <a:t>Dirección de Gestión Corporativa</a:t>
                      </a: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a:noFill/>
                    </a:lnB>
                  </a:tcPr>
                </a:tc>
                <a:extLst>
                  <a:ext uri="{0D108BD9-81ED-4DB2-BD59-A6C34878D82A}">
                    <a16:rowId xmlns:a16="http://schemas.microsoft.com/office/drawing/2014/main" val="1137958557"/>
                  </a:ext>
                </a:extLst>
              </a:tr>
              <a:tr h="237473">
                <a:tc>
                  <a:txBody>
                    <a:bodyPr/>
                    <a:lstStyle/>
                    <a:p>
                      <a:pPr algn="l" fontAlgn="b"/>
                      <a:r>
                        <a:rPr lang="es-ES" sz="1050" b="0" i="0" u="none" strike="noStrike">
                          <a:solidFill>
                            <a:srgbClr val="000000"/>
                          </a:solidFill>
                          <a:effectLst/>
                          <a:latin typeface="Arial" panose="020B0604020202020204" pitchFamily="34" charset="0"/>
                        </a:rPr>
                        <a:t>Dirección de Mejoramiento de Vivienda</a:t>
                      </a: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4</a:t>
                      </a:r>
                    </a:p>
                  </a:txBody>
                  <a:tcPr marL="9525" marR="9525" marT="9525" marB="0" anchor="ctr">
                    <a:lnL>
                      <a:noFill/>
                    </a:lnL>
                    <a:lnR>
                      <a:noFill/>
                    </a:lnR>
                    <a:lnT>
                      <a:noFill/>
                    </a:lnT>
                    <a:lnB>
                      <a:noFill/>
                    </a:lnB>
                  </a:tcPr>
                </a:tc>
                <a:extLst>
                  <a:ext uri="{0D108BD9-81ED-4DB2-BD59-A6C34878D82A}">
                    <a16:rowId xmlns:a16="http://schemas.microsoft.com/office/drawing/2014/main" val="1525287916"/>
                  </a:ext>
                </a:extLst>
              </a:tr>
              <a:tr h="237473">
                <a:tc>
                  <a:txBody>
                    <a:bodyPr/>
                    <a:lstStyle/>
                    <a:p>
                      <a:pPr algn="l" fontAlgn="b"/>
                      <a:r>
                        <a:rPr lang="es-CO" sz="1050" b="0" i="0" u="none" strike="noStrike" dirty="0">
                          <a:solidFill>
                            <a:srgbClr val="000000"/>
                          </a:solidFill>
                          <a:effectLst/>
                          <a:latin typeface="Arial" panose="020B0604020202020204" pitchFamily="34" charset="0"/>
                        </a:rPr>
                        <a:t>Dirección Jurídica</a:t>
                      </a: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b"/>
                      <a:r>
                        <a:rPr lang="es-CO" sz="1050" b="0"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tcPr>
                </a:tc>
                <a:extLst>
                  <a:ext uri="{0D108BD9-81ED-4DB2-BD59-A6C34878D82A}">
                    <a16:rowId xmlns:a16="http://schemas.microsoft.com/office/drawing/2014/main" val="2511807668"/>
                  </a:ext>
                </a:extLst>
              </a:tr>
              <a:tr h="237473">
                <a:tc>
                  <a:txBody>
                    <a:bodyPr/>
                    <a:lstStyle/>
                    <a:p>
                      <a:pPr algn="l" fontAlgn="b"/>
                      <a:r>
                        <a:rPr lang="es-CO" sz="1050" b="0" i="0" u="none" strike="noStrike">
                          <a:solidFill>
                            <a:srgbClr val="000000"/>
                          </a:solidFill>
                          <a:effectLst/>
                          <a:latin typeface="Arial" panose="020B0604020202020204" pitchFamily="34" charset="0"/>
                        </a:rPr>
                        <a:t>Asesoría de Control Interno</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endParaRPr lang="es-CO" sz="105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r>
                        <a:rPr lang="es-CO" sz="1050" b="0"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endParaRPr lang="es-CO" sz="105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ctr" fontAlgn="b"/>
                      <a:r>
                        <a:rPr lang="es-CO" sz="1050" b="0"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45348364"/>
                  </a:ext>
                </a:extLst>
              </a:tr>
              <a:tr h="237473">
                <a:tc>
                  <a:txBody>
                    <a:bodyPr/>
                    <a:lstStyle/>
                    <a:p>
                      <a:pPr algn="l" fontAlgn="b"/>
                      <a:r>
                        <a:rPr lang="es-CO" sz="1050" b="1" i="0" u="none" strike="noStrike">
                          <a:solidFill>
                            <a:srgbClr val="000000"/>
                          </a:solidFill>
                          <a:effectLst/>
                          <a:latin typeface="Arial" panose="020B0604020202020204" pitchFamily="34" charset="0"/>
                        </a:rPr>
                        <a:t>Total general</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a:solidFill>
                            <a:srgbClr val="000000"/>
                          </a:solidFill>
                          <a:effectLst/>
                          <a:latin typeface="Arial" panose="020B0604020202020204" pitchFamily="34" charset="0"/>
                        </a:rPr>
                        <a:t>4</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a:solidFill>
                            <a:srgbClr val="000000"/>
                          </a:solidFill>
                          <a:effectLst/>
                          <a:latin typeface="Arial" panose="020B0604020202020204" pitchFamily="34" charset="0"/>
                        </a:rPr>
                        <a:t>10</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a:solidFill>
                            <a:srgbClr val="000000"/>
                          </a:solidFill>
                          <a:effectLst/>
                          <a:latin typeface="Arial" panose="020B0604020202020204" pitchFamily="34" charset="0"/>
                        </a:rPr>
                        <a:t>3</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a:solidFill>
                            <a:srgbClr val="000000"/>
                          </a:solidFill>
                          <a:effectLst/>
                          <a:latin typeface="Arial" panose="020B0604020202020204" pitchFamily="34" charset="0"/>
                        </a:rPr>
                        <a:t>2</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a:solidFill>
                            <a:srgbClr val="000000"/>
                          </a:solidFill>
                          <a:effectLst/>
                          <a:latin typeface="Arial" panose="020B0604020202020204" pitchFamily="34" charset="0"/>
                        </a:rPr>
                        <a:t>2</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a:solidFill>
                            <a:srgbClr val="000000"/>
                          </a:solidFill>
                          <a:effectLst/>
                          <a:latin typeface="Arial" panose="020B0604020202020204" pitchFamily="34" charset="0"/>
                        </a:rPr>
                        <a:t>9</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a:solidFill>
                            <a:srgbClr val="000000"/>
                          </a:solidFill>
                          <a:effectLst/>
                          <a:latin typeface="Arial" panose="020B0604020202020204" pitchFamily="34" charset="0"/>
                        </a:rPr>
                        <a:t>26</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a:solidFill>
                            <a:srgbClr val="000000"/>
                          </a:solidFill>
                          <a:effectLst/>
                          <a:latin typeface="Arial" panose="020B0604020202020204" pitchFamily="34" charset="0"/>
                        </a:rPr>
                        <a:t>15</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dirty="0">
                          <a:solidFill>
                            <a:srgbClr val="000000"/>
                          </a:solidFill>
                          <a:effectLst/>
                          <a:latin typeface="Arial" panose="020B0604020202020204" pitchFamily="34" charset="0"/>
                        </a:rPr>
                        <a:t>11</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a:solidFill>
                            <a:srgbClr val="000000"/>
                          </a:solidFill>
                          <a:effectLst/>
                          <a:latin typeface="Arial" panose="020B0604020202020204" pitchFamily="34" charset="0"/>
                        </a:rPr>
                        <a:t>9</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dirty="0">
                          <a:solidFill>
                            <a:srgbClr val="000000"/>
                          </a:solidFill>
                          <a:effectLst/>
                          <a:latin typeface="Arial" panose="020B0604020202020204" pitchFamily="34" charset="0"/>
                        </a:rPr>
                        <a:t>5</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ctr" fontAlgn="b"/>
                      <a:r>
                        <a:rPr lang="es-CO" sz="1050" b="1" i="0" u="none" strike="noStrike" dirty="0">
                          <a:solidFill>
                            <a:srgbClr val="000000"/>
                          </a:solidFill>
                          <a:effectLst/>
                          <a:latin typeface="Arial" panose="020B0604020202020204" pitchFamily="34" charset="0"/>
                        </a:rPr>
                        <a:t>96</a:t>
                      </a:r>
                    </a:p>
                  </a:txBody>
                  <a:tcPr marL="9525" marR="9525" marT="9525"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516664145"/>
                  </a:ext>
                </a:extLst>
              </a:tr>
            </a:tbl>
          </a:graphicData>
        </a:graphic>
      </p:graphicFrame>
    </p:spTree>
    <p:extLst>
      <p:ext uri="{BB962C8B-B14F-4D97-AF65-F5344CB8AC3E}">
        <p14:creationId xmlns:p14="http://schemas.microsoft.com/office/powerpoint/2010/main" val="1319917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aphicFrame>
        <p:nvGraphicFramePr>
          <p:cNvPr id="8" name="Tabla 7"/>
          <p:cNvGraphicFramePr>
            <a:graphicFrameLocks noGrp="1"/>
          </p:cNvGraphicFramePr>
          <p:nvPr>
            <p:extLst>
              <p:ext uri="{D42A27DB-BD31-4B8C-83A1-F6EECF244321}">
                <p14:modId xmlns:p14="http://schemas.microsoft.com/office/powerpoint/2010/main" val="1712862318"/>
              </p:ext>
            </p:extLst>
          </p:nvPr>
        </p:nvGraphicFramePr>
        <p:xfrm>
          <a:off x="1942972" y="1049973"/>
          <a:ext cx="8764652" cy="4932327"/>
        </p:xfrm>
        <a:graphic>
          <a:graphicData uri="http://schemas.openxmlformats.org/drawingml/2006/table">
            <a:tbl>
              <a:tblPr>
                <a:tableStyleId>{FABFCF23-3B69-468F-B69F-88F6DE6A72F2}</a:tableStyleId>
              </a:tblPr>
              <a:tblGrid>
                <a:gridCol w="8362921">
                  <a:extLst>
                    <a:ext uri="{9D8B030D-6E8A-4147-A177-3AD203B41FA5}">
                      <a16:colId xmlns:a16="http://schemas.microsoft.com/office/drawing/2014/main" val="2160606414"/>
                    </a:ext>
                  </a:extLst>
                </a:gridCol>
                <a:gridCol w="401731">
                  <a:extLst>
                    <a:ext uri="{9D8B030D-6E8A-4147-A177-3AD203B41FA5}">
                      <a16:colId xmlns:a16="http://schemas.microsoft.com/office/drawing/2014/main" val="1202371001"/>
                    </a:ext>
                  </a:extLst>
                </a:gridCol>
              </a:tblGrid>
              <a:tr h="242071">
                <a:tc>
                  <a:txBody>
                    <a:bodyPr/>
                    <a:lstStyle/>
                    <a:p>
                      <a:pPr algn="ctr" fontAlgn="b"/>
                      <a:r>
                        <a:rPr lang="es-ES" sz="1600" b="1" u="none" strike="noStrike" dirty="0">
                          <a:effectLst/>
                        </a:rPr>
                        <a:t>TEMAS DE LAS ACCIONES DE REASENTAMIENTOS</a:t>
                      </a:r>
                      <a:endParaRPr lang="es-ES" sz="1600" b="1"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s-CO" sz="1600" b="1" u="none" strike="noStrike" dirty="0">
                          <a:effectLst/>
                        </a:rPr>
                        <a:t>No.</a:t>
                      </a:r>
                      <a:endParaRPr lang="es-CO" sz="1600" b="1"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47165257"/>
                  </a:ext>
                </a:extLst>
              </a:tr>
              <a:tr h="371757">
                <a:tc>
                  <a:txBody>
                    <a:bodyPr/>
                    <a:lstStyle/>
                    <a:p>
                      <a:pPr algn="l" fontAlgn="b"/>
                      <a:r>
                        <a:rPr lang="es-ES" sz="1600" u="none" strike="noStrike" dirty="0">
                          <a:effectLst/>
                        </a:rPr>
                        <a:t>PRIORIZACIÓN Y DEPURACIÓN CAP DAFT - DE ACUERDO CON LA DISPONIBILIDAD PRESUPUESTAL</a:t>
                      </a:r>
                      <a:endParaRPr lang="es-ES" sz="16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8</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349104304"/>
                  </a:ext>
                </a:extLst>
              </a:tr>
              <a:tr h="242071">
                <a:tc>
                  <a:txBody>
                    <a:bodyPr/>
                    <a:lstStyle/>
                    <a:p>
                      <a:pPr algn="l" fontAlgn="b"/>
                      <a:r>
                        <a:rPr lang="es-CO" sz="1600" u="none" strike="noStrike" dirty="0">
                          <a:effectLst/>
                        </a:rPr>
                        <a:t>PENDIENTE ENTREGA PAR</a:t>
                      </a:r>
                      <a:endParaRPr lang="es-CO" sz="16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5</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21711327"/>
                  </a:ext>
                </a:extLst>
              </a:tr>
              <a:tr h="242071">
                <a:tc>
                  <a:txBody>
                    <a:bodyPr/>
                    <a:lstStyle/>
                    <a:p>
                      <a:pPr algn="l" fontAlgn="b"/>
                      <a:r>
                        <a:rPr lang="es-ES" sz="1600" u="none" strike="noStrike">
                          <a:effectLst/>
                        </a:rPr>
                        <a:t>SEGUIMIENTO PARA SUSPENSIÓN RELOCALIZACIÓN TRANSITORIA</a:t>
                      </a:r>
                      <a:endParaRPr lang="es-ES"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3</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51564345"/>
                  </a:ext>
                </a:extLst>
              </a:tr>
              <a:tr h="242071">
                <a:tc>
                  <a:txBody>
                    <a:bodyPr/>
                    <a:lstStyle/>
                    <a:p>
                      <a:pPr algn="l" fontAlgn="b"/>
                      <a:r>
                        <a:rPr lang="es-CO" sz="1600" u="none" strike="noStrike">
                          <a:effectLst/>
                        </a:rPr>
                        <a:t>ACTAS DE CIERRE</a:t>
                      </a:r>
                      <a:endParaRPr lang="es-CO"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3</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3845737"/>
                  </a:ext>
                </a:extLst>
              </a:tr>
              <a:tr h="242071">
                <a:tc>
                  <a:txBody>
                    <a:bodyPr/>
                    <a:lstStyle/>
                    <a:p>
                      <a:pPr algn="l" fontAlgn="b"/>
                      <a:r>
                        <a:rPr lang="es-ES" sz="1600" u="none" strike="noStrike">
                          <a:effectLst/>
                        </a:rPr>
                        <a:t>CONCILIACIÓN DE SALDOS CUENTAS CAP DAFT</a:t>
                      </a:r>
                      <a:endParaRPr lang="es-ES"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3</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8558778"/>
                  </a:ext>
                </a:extLst>
              </a:tr>
              <a:tr h="242071">
                <a:tc>
                  <a:txBody>
                    <a:bodyPr/>
                    <a:lstStyle/>
                    <a:p>
                      <a:pPr algn="l" fontAlgn="b"/>
                      <a:r>
                        <a:rPr lang="es-CO" sz="1600" u="none" strike="noStrike" dirty="0">
                          <a:effectLst/>
                        </a:rPr>
                        <a:t>CONSTITUCIÓN DE RESERVAS</a:t>
                      </a:r>
                      <a:endParaRPr lang="es-CO" sz="16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dirty="0">
                          <a:effectLst/>
                        </a:rPr>
                        <a:t>3</a:t>
                      </a:r>
                      <a:endParaRPr lang="es-CO" sz="16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17279502"/>
                  </a:ext>
                </a:extLst>
              </a:tr>
              <a:tr h="242071">
                <a:tc>
                  <a:txBody>
                    <a:bodyPr/>
                    <a:lstStyle/>
                    <a:p>
                      <a:pPr algn="l" fontAlgn="b"/>
                      <a:r>
                        <a:rPr lang="es-CO" sz="1600" u="none" strike="noStrike">
                          <a:effectLst/>
                        </a:rPr>
                        <a:t>ACCIONES POLICIVAS ENTREGAR PAR</a:t>
                      </a:r>
                      <a:endParaRPr lang="es-CO"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2</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052973081"/>
                  </a:ext>
                </a:extLst>
              </a:tr>
              <a:tr h="242071">
                <a:tc>
                  <a:txBody>
                    <a:bodyPr/>
                    <a:lstStyle/>
                    <a:p>
                      <a:pPr algn="l" fontAlgn="b"/>
                      <a:r>
                        <a:rPr lang="es-ES" sz="1600" u="none" strike="noStrike">
                          <a:effectLst/>
                        </a:rPr>
                        <a:t>PLAN DE GESTIÓN DOCUMENTAL - PTE ACTUALIZACIÓN TRD</a:t>
                      </a:r>
                      <a:endParaRPr lang="es-ES"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2</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527892386"/>
                  </a:ext>
                </a:extLst>
              </a:tr>
              <a:tr h="242071">
                <a:tc>
                  <a:txBody>
                    <a:bodyPr/>
                    <a:lstStyle/>
                    <a:p>
                      <a:pPr algn="l" fontAlgn="b"/>
                      <a:r>
                        <a:rPr lang="es-CO" sz="1600" u="none" strike="noStrike" dirty="0">
                          <a:effectLst/>
                        </a:rPr>
                        <a:t>INCONSISTENCIAS DEL PROCEDIMIENTO</a:t>
                      </a:r>
                      <a:endParaRPr lang="es-CO" sz="16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2</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10199236"/>
                  </a:ext>
                </a:extLst>
              </a:tr>
              <a:tr h="242071">
                <a:tc>
                  <a:txBody>
                    <a:bodyPr/>
                    <a:lstStyle/>
                    <a:p>
                      <a:pPr algn="l" fontAlgn="b"/>
                      <a:r>
                        <a:rPr lang="es-ES" sz="1600" u="none" strike="noStrike">
                          <a:effectLst/>
                        </a:rPr>
                        <a:t>TRAMITES PARA LA RECUPERACIÓN DEL DINERO EN LA FIDUCIARA</a:t>
                      </a:r>
                      <a:endParaRPr lang="es-ES"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1</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97121642"/>
                  </a:ext>
                </a:extLst>
              </a:tr>
              <a:tr h="242071">
                <a:tc>
                  <a:txBody>
                    <a:bodyPr/>
                    <a:lstStyle/>
                    <a:p>
                      <a:pPr algn="l" fontAlgn="b"/>
                      <a:r>
                        <a:rPr lang="es-ES" sz="1600" u="none" strike="noStrike">
                          <a:effectLst/>
                        </a:rPr>
                        <a:t>BASE DE DATOS REUBICACIÓN DEFINITIVA Y ADQUISICIÓN PREDIAL</a:t>
                      </a:r>
                      <a:endParaRPr lang="es-ES"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1</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55199511"/>
                  </a:ext>
                </a:extLst>
              </a:tr>
              <a:tr h="242071">
                <a:tc>
                  <a:txBody>
                    <a:bodyPr/>
                    <a:lstStyle/>
                    <a:p>
                      <a:pPr algn="l" fontAlgn="b"/>
                      <a:r>
                        <a:rPr lang="es-ES" sz="1600" u="none" strike="noStrike" dirty="0">
                          <a:effectLst/>
                        </a:rPr>
                        <a:t>RECUPERACIÓN RECURSOS PAGO NO DEBIDO</a:t>
                      </a:r>
                      <a:endParaRPr lang="es-ES" sz="16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1</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39642681"/>
                  </a:ext>
                </a:extLst>
              </a:tr>
              <a:tr h="242071">
                <a:tc>
                  <a:txBody>
                    <a:bodyPr/>
                    <a:lstStyle/>
                    <a:p>
                      <a:pPr algn="l" fontAlgn="b"/>
                      <a:r>
                        <a:rPr lang="es-CO" sz="1600" u="none" strike="noStrike" dirty="0">
                          <a:effectLst/>
                        </a:rPr>
                        <a:t>AYUDAS TRANSITORIAS COMUNIDADES INDÍGENAS</a:t>
                      </a:r>
                      <a:endParaRPr lang="es-CO" sz="16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1</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739784181"/>
                  </a:ext>
                </a:extLst>
              </a:tr>
              <a:tr h="242071">
                <a:tc>
                  <a:txBody>
                    <a:bodyPr/>
                    <a:lstStyle/>
                    <a:p>
                      <a:pPr algn="l" fontAlgn="b"/>
                      <a:r>
                        <a:rPr lang="es-CO" sz="1600" u="none" strike="noStrike">
                          <a:effectLst/>
                        </a:rPr>
                        <a:t>SISTEMA MISIONAL</a:t>
                      </a:r>
                      <a:endParaRPr lang="es-CO"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1</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30583394"/>
                  </a:ext>
                </a:extLst>
              </a:tr>
              <a:tr h="242071">
                <a:tc>
                  <a:txBody>
                    <a:bodyPr/>
                    <a:lstStyle/>
                    <a:p>
                      <a:pPr algn="l" fontAlgn="b"/>
                      <a:r>
                        <a:rPr lang="es-ES" sz="1600" u="none" strike="noStrike">
                          <a:effectLst/>
                        </a:rPr>
                        <a:t>BASE DE DATOS RELOCALIZACIÓN TRANSITORIA</a:t>
                      </a:r>
                      <a:endParaRPr lang="es-ES"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1</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56283042"/>
                  </a:ext>
                </a:extLst>
              </a:tr>
              <a:tr h="242071">
                <a:tc>
                  <a:txBody>
                    <a:bodyPr/>
                    <a:lstStyle/>
                    <a:p>
                      <a:pPr algn="l" fontAlgn="b"/>
                      <a:r>
                        <a:rPr lang="es-CO" sz="1600" u="none" strike="noStrike">
                          <a:effectLst/>
                        </a:rPr>
                        <a:t>MATRIZ DE RIESGOS</a:t>
                      </a:r>
                      <a:endParaRPr lang="es-CO"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1</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837142621"/>
                  </a:ext>
                </a:extLst>
              </a:tr>
              <a:tr h="242071">
                <a:tc>
                  <a:txBody>
                    <a:bodyPr/>
                    <a:lstStyle/>
                    <a:p>
                      <a:pPr algn="l" fontAlgn="b"/>
                      <a:r>
                        <a:rPr lang="es-CO" sz="1600" u="none" strike="noStrike">
                          <a:effectLst/>
                        </a:rPr>
                        <a:t>ENTREGA DE PREDIOS SDA</a:t>
                      </a:r>
                      <a:endParaRPr lang="es-CO" sz="16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s-CO" sz="1600" u="none" strike="noStrike">
                          <a:effectLst/>
                        </a:rPr>
                        <a:t>1</a:t>
                      </a:r>
                      <a:endParaRPr lang="es-CO"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82374752"/>
                  </a:ext>
                </a:extLst>
              </a:tr>
              <a:tr h="242071">
                <a:tc>
                  <a:txBody>
                    <a:bodyPr/>
                    <a:lstStyle/>
                    <a:p>
                      <a:pPr algn="l" fontAlgn="b"/>
                      <a:r>
                        <a:rPr lang="es-CO" sz="1600" b="1" u="none" strike="noStrike" dirty="0">
                          <a:effectLst/>
                        </a:rPr>
                        <a:t>Total general</a:t>
                      </a:r>
                      <a:endParaRPr lang="es-CO" sz="1600" b="1"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s-CO" sz="1600" b="1" u="none" strike="noStrike" dirty="0" smtClean="0">
                          <a:effectLst/>
                        </a:rPr>
                        <a:t>38</a:t>
                      </a:r>
                      <a:endParaRPr lang="es-CO" sz="16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00931541"/>
                  </a:ext>
                </a:extLst>
              </a:tr>
            </a:tbl>
          </a:graphicData>
        </a:graphic>
      </p:graphicFrame>
      <p:sp>
        <p:nvSpPr>
          <p:cNvPr id="2" name="Rectángulo 1"/>
          <p:cNvSpPr/>
          <p:nvPr/>
        </p:nvSpPr>
        <p:spPr>
          <a:xfrm>
            <a:off x="2378102" y="391406"/>
            <a:ext cx="7919284" cy="553998"/>
          </a:xfrm>
          <a:prstGeom prst="rect">
            <a:avLst/>
          </a:prstGeom>
        </p:spPr>
        <p:txBody>
          <a:bodyPr wrap="none">
            <a:spAutoFit/>
          </a:bodyPr>
          <a:lstStyle/>
          <a:p>
            <a:r>
              <a:rPr lang="es-ES" sz="3000" b="1" dirty="0">
                <a:solidFill>
                  <a:schemeClr val="accent6">
                    <a:lumMod val="75000"/>
                  </a:schemeClr>
                </a:solidFill>
                <a:ea typeface="Arial"/>
                <a:cs typeface="Arial"/>
                <a:sym typeface="Arial"/>
              </a:rPr>
              <a:t>ACCIONES DE </a:t>
            </a:r>
            <a:r>
              <a:rPr lang="es-ES" sz="3000" b="1" dirty="0" smtClean="0">
                <a:solidFill>
                  <a:schemeClr val="accent6">
                    <a:lumMod val="75000"/>
                  </a:schemeClr>
                </a:solidFill>
                <a:ea typeface="Arial"/>
                <a:cs typeface="Arial"/>
                <a:sym typeface="Arial"/>
              </a:rPr>
              <a:t>DIRECCIÓN DE REASENTAMIENTOS</a:t>
            </a:r>
            <a:endParaRPr lang="es-CO" sz="3000" b="1" dirty="0">
              <a:solidFill>
                <a:schemeClr val="accent6">
                  <a:lumMod val="75000"/>
                </a:schemeClr>
              </a:solidFill>
              <a:ea typeface="Arial"/>
              <a:cs typeface="Arial"/>
              <a:sym typeface="Arial"/>
            </a:endParaRPr>
          </a:p>
        </p:txBody>
      </p:sp>
    </p:spTree>
    <p:extLst>
      <p:ext uri="{BB962C8B-B14F-4D97-AF65-F5344CB8AC3E}">
        <p14:creationId xmlns:p14="http://schemas.microsoft.com/office/powerpoint/2010/main" val="1663057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predeterminado">
  <a:themeElements>
    <a:clrScheme name="Crepúsculo">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repúsc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 predeterminado.thmx</Template>
  <TotalTime>5425</TotalTime>
  <Words>13122</Words>
  <Application>Microsoft Office PowerPoint</Application>
  <PresentationFormat>Panorámica</PresentationFormat>
  <Paragraphs>1601</Paragraphs>
  <Slides>62</Slides>
  <Notes>44</Notes>
  <HiddenSlides>0</HiddenSlides>
  <MMClips>0</MMClips>
  <ScaleCrop>false</ScaleCrop>
  <HeadingPairs>
    <vt:vector size="6" baseType="variant">
      <vt:variant>
        <vt:lpstr>Fuentes usadas</vt:lpstr>
      </vt:variant>
      <vt:variant>
        <vt:i4>10</vt:i4>
      </vt:variant>
      <vt:variant>
        <vt:lpstr>Tema</vt:lpstr>
      </vt:variant>
      <vt:variant>
        <vt:i4>4</vt:i4>
      </vt:variant>
      <vt:variant>
        <vt:lpstr>Títulos de diapositiva</vt:lpstr>
      </vt:variant>
      <vt:variant>
        <vt:i4>62</vt:i4>
      </vt:variant>
    </vt:vector>
  </HeadingPairs>
  <TitlesOfParts>
    <vt:vector size="76" baseType="lpstr">
      <vt:lpstr>맑은 고딕</vt:lpstr>
      <vt:lpstr>Arial</vt:lpstr>
      <vt:lpstr>Arial Narrow</vt:lpstr>
      <vt:lpstr>Calibri</vt:lpstr>
      <vt:lpstr>Calibri Light</vt:lpstr>
      <vt:lpstr>Museo Sans Condensed 500</vt:lpstr>
      <vt:lpstr>Museo Sans Condensed 700</vt:lpstr>
      <vt:lpstr>Museo Sans Condensed 900</vt:lpstr>
      <vt:lpstr>Roboto</vt:lpstr>
      <vt:lpstr>Times New Roman</vt:lpstr>
      <vt:lpstr>Tema predeterminado</vt:lpstr>
      <vt:lpstr>1_Diseño personalizado</vt:lpstr>
      <vt:lpstr>2_Diseño personalizado</vt:lpstr>
      <vt:lpstr>Diseño personalizado</vt:lpstr>
      <vt:lpstr>Presentación de PowerPoint</vt:lpstr>
      <vt:lpstr>Agenda </vt:lpstr>
      <vt:lpstr>1. Verificación del Quórum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Auditoria a la gestión del Proceso de Adquisición de bienes y servicios de la CVP</vt:lpstr>
      <vt:lpstr>Presentación de PowerPoint</vt:lpstr>
      <vt:lpstr>Resultados Auditoría al Plan Estratégico de TI</vt:lpstr>
      <vt:lpstr>Resultados Auditoría al Plan Estratégico de TI</vt:lpstr>
      <vt:lpstr>Presentación de PowerPoint</vt:lpstr>
      <vt:lpstr>Presentación de PowerPoint</vt:lpstr>
      <vt:lpstr>Presentación de PowerPoint</vt:lpstr>
      <vt:lpstr>Presentación de PowerPoint</vt:lpstr>
      <vt:lpstr>Presentación de PowerPoint</vt:lpstr>
      <vt:lpstr>Presentación de PowerPoint</vt:lpstr>
      <vt:lpstr>Resultados Auditorias a Contratos de Obras de Barrios</vt:lpstr>
      <vt:lpstr>Resultados Auditorias Gestión de Fiducias</vt:lpstr>
      <vt:lpstr>Presentación de PowerPoint</vt:lpstr>
      <vt:lpstr>Presentación de PowerPoint</vt:lpstr>
    </vt:vector>
  </TitlesOfParts>
  <Company>alcaldia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Comunicaciones Ac</dc:creator>
  <cp:lastModifiedBy>Diana Constanza Ramírez Ardila</cp:lastModifiedBy>
  <cp:revision>351</cp:revision>
  <cp:lastPrinted>2023-10-26T19:51:59Z</cp:lastPrinted>
  <dcterms:created xsi:type="dcterms:W3CDTF">2020-01-10T18:21:22Z</dcterms:created>
  <dcterms:modified xsi:type="dcterms:W3CDTF">2023-10-30T21:01:48Z</dcterms:modified>
</cp:coreProperties>
</file>