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696" r:id="rId3"/>
    <p:sldMasterId id="2147483720" r:id="rId4"/>
  </p:sldMasterIdLst>
  <p:notesMasterIdLst>
    <p:notesMasterId r:id="rId58"/>
  </p:notesMasterIdLst>
  <p:handoutMasterIdLst>
    <p:handoutMasterId r:id="rId59"/>
  </p:handoutMasterIdLst>
  <p:sldIdLst>
    <p:sldId id="256" r:id="rId5"/>
    <p:sldId id="267" r:id="rId6"/>
    <p:sldId id="268" r:id="rId7"/>
    <p:sldId id="270" r:id="rId8"/>
    <p:sldId id="272" r:id="rId9"/>
    <p:sldId id="316" r:id="rId10"/>
    <p:sldId id="273" r:id="rId11"/>
    <p:sldId id="269" r:id="rId12"/>
    <p:sldId id="274" r:id="rId13"/>
    <p:sldId id="277" r:id="rId14"/>
    <p:sldId id="352" r:id="rId15"/>
    <p:sldId id="353" r:id="rId16"/>
    <p:sldId id="354" r:id="rId17"/>
    <p:sldId id="355" r:id="rId18"/>
    <p:sldId id="356" r:id="rId19"/>
    <p:sldId id="357" r:id="rId20"/>
    <p:sldId id="358" r:id="rId21"/>
    <p:sldId id="359" r:id="rId22"/>
    <p:sldId id="360" r:id="rId23"/>
    <p:sldId id="361" r:id="rId24"/>
    <p:sldId id="362" r:id="rId25"/>
    <p:sldId id="322" r:id="rId26"/>
    <p:sldId id="323" r:id="rId27"/>
    <p:sldId id="324" r:id="rId28"/>
    <p:sldId id="325" r:id="rId29"/>
    <p:sldId id="326" r:id="rId30"/>
    <p:sldId id="327" r:id="rId31"/>
    <p:sldId id="328" r:id="rId32"/>
    <p:sldId id="329" r:id="rId33"/>
    <p:sldId id="330" r:id="rId34"/>
    <p:sldId id="331" r:id="rId35"/>
    <p:sldId id="343" r:id="rId36"/>
    <p:sldId id="344" r:id="rId37"/>
    <p:sldId id="345" r:id="rId38"/>
    <p:sldId id="346" r:id="rId39"/>
    <p:sldId id="347" r:id="rId40"/>
    <p:sldId id="348" r:id="rId41"/>
    <p:sldId id="349" r:id="rId42"/>
    <p:sldId id="350" r:id="rId43"/>
    <p:sldId id="351" r:id="rId44"/>
    <p:sldId id="301" r:id="rId45"/>
    <p:sldId id="303" r:id="rId46"/>
    <p:sldId id="305" r:id="rId47"/>
    <p:sldId id="306" r:id="rId48"/>
    <p:sldId id="310" r:id="rId49"/>
    <p:sldId id="311" r:id="rId50"/>
    <p:sldId id="312" r:id="rId51"/>
    <p:sldId id="315" r:id="rId52"/>
    <p:sldId id="317" r:id="rId53"/>
    <p:sldId id="320" r:id="rId54"/>
    <p:sldId id="321" r:id="rId55"/>
    <p:sldId id="318" r:id="rId56"/>
    <p:sldId id="261" r:id="rId57"/>
  </p:sldIdLst>
  <p:sldSz cx="12192000" cy="685800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4FBDD"/>
    <a:srgbClr val="EB0029"/>
    <a:srgbClr val="FFB819"/>
    <a:srgbClr val="E397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4558"/>
  </p:normalViewPr>
  <p:slideViewPr>
    <p:cSldViewPr snapToGrid="0" snapToObjects="1">
      <p:cViewPr varScale="1">
        <p:scale>
          <a:sx n="80" d="100"/>
          <a:sy n="80" d="100"/>
        </p:scale>
        <p:origin x="998" y="6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Hoja_de_c_lculo_de_Microsoft_Excel.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Hoja1!$G$2</c:f>
              <c:strCache>
                <c:ptCount val="1"/>
                <c:pt idx="0">
                  <c:v>Programado</c:v>
                </c:pt>
              </c:strCache>
            </c:strRef>
          </c:tx>
          <c:spPr>
            <a:ln w="317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Hoja1!$F$3:$F$14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Hoja1!$G$3:$G$14</c:f>
              <c:numCache>
                <c:formatCode>General</c:formatCode>
                <c:ptCount val="12"/>
                <c:pt idx="0">
                  <c:v>14</c:v>
                </c:pt>
                <c:pt idx="1">
                  <c:v>7</c:v>
                </c:pt>
                <c:pt idx="2">
                  <c:v>8</c:v>
                </c:pt>
                <c:pt idx="3">
                  <c:v>5</c:v>
                </c:pt>
                <c:pt idx="4">
                  <c:v>17</c:v>
                </c:pt>
                <c:pt idx="5">
                  <c:v>5</c:v>
                </c:pt>
                <c:pt idx="6">
                  <c:v>22</c:v>
                </c:pt>
                <c:pt idx="7">
                  <c:v>7</c:v>
                </c:pt>
                <c:pt idx="8">
                  <c:v>8</c:v>
                </c:pt>
                <c:pt idx="9">
                  <c:v>14</c:v>
                </c:pt>
                <c:pt idx="10">
                  <c:v>10</c:v>
                </c:pt>
                <c:pt idx="11">
                  <c:v>9</c:v>
                </c:pt>
              </c:numCache>
            </c:numRef>
          </c:val>
          <c:smooth val="0"/>
          <c:extLst>
            <c:ext xmlns:c16="http://schemas.microsoft.com/office/drawing/2014/chart" uri="{C3380CC4-5D6E-409C-BE32-E72D297353CC}">
              <c16:uniqueId val="{00000000-0854-4FD3-980E-1841225DE442}"/>
            </c:ext>
          </c:extLst>
        </c:ser>
        <c:ser>
          <c:idx val="1"/>
          <c:order val="1"/>
          <c:tx>
            <c:strRef>
              <c:f>Hoja1!$H$2</c:f>
              <c:strCache>
                <c:ptCount val="1"/>
                <c:pt idx="0">
                  <c:v>Ejectado</c:v>
                </c:pt>
              </c:strCache>
            </c:strRef>
          </c:tx>
          <c:spPr>
            <a:ln w="317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Hoja1!$F$3:$F$14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Hoja1!$H$3:$H$14</c:f>
              <c:numCache>
                <c:formatCode>General</c:formatCode>
                <c:ptCount val="12"/>
                <c:pt idx="0">
                  <c:v>13</c:v>
                </c:pt>
                <c:pt idx="1">
                  <c:v>8</c:v>
                </c:pt>
                <c:pt idx="2">
                  <c:v>7</c:v>
                </c:pt>
                <c:pt idx="3">
                  <c:v>4</c:v>
                </c:pt>
                <c:pt idx="4">
                  <c:v>18</c:v>
                </c:pt>
                <c:pt idx="5">
                  <c:v>5</c:v>
                </c:pt>
                <c:pt idx="6">
                  <c:v>12</c:v>
                </c:pt>
                <c:pt idx="7">
                  <c:v>14</c:v>
                </c:pt>
                <c:pt idx="8">
                  <c:v>11</c:v>
                </c:pt>
                <c:pt idx="9">
                  <c:v>15</c:v>
                </c:pt>
                <c:pt idx="10">
                  <c:v>8</c:v>
                </c:pt>
                <c:pt idx="11">
                  <c:v>7</c:v>
                </c:pt>
              </c:numCache>
            </c:numRef>
          </c:val>
          <c:smooth val="0"/>
          <c:extLst>
            <c:ext xmlns:c16="http://schemas.microsoft.com/office/drawing/2014/chart" uri="{C3380CC4-5D6E-409C-BE32-E72D297353CC}">
              <c16:uniqueId val="{00000001-0854-4FD3-980E-1841225DE442}"/>
            </c:ext>
          </c:extLst>
        </c:ser>
        <c:dLbls>
          <c:showLegendKey val="0"/>
          <c:showVal val="0"/>
          <c:showCatName val="0"/>
          <c:showSerName val="0"/>
          <c:showPercent val="0"/>
          <c:showBubbleSize val="0"/>
        </c:dLbls>
        <c:smooth val="0"/>
        <c:axId val="1936462127"/>
        <c:axId val="1936467119"/>
      </c:lineChart>
      <c:catAx>
        <c:axId val="1936462127"/>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CO"/>
          </a:p>
        </c:txPr>
        <c:crossAx val="1936467119"/>
        <c:crosses val="autoZero"/>
        <c:auto val="1"/>
        <c:lblAlgn val="ctr"/>
        <c:lblOffset val="100"/>
        <c:noMultiLvlLbl val="0"/>
      </c:catAx>
      <c:valAx>
        <c:axId val="1936467119"/>
        <c:scaling>
          <c:orientation val="minMax"/>
        </c:scaling>
        <c:delete val="1"/>
        <c:axPos val="l"/>
        <c:numFmt formatCode="General" sourceLinked="1"/>
        <c:majorTickMark val="none"/>
        <c:minorTickMark val="none"/>
        <c:tickLblPos val="nextTo"/>
        <c:crossAx val="19364621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legend>
    <c:plotVisOnly val="1"/>
    <c:dispBlanksAs val="zero"/>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50"/>
      <c:rotY val="18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8725459351225599E-2"/>
          <c:y val="0.12170373471266055"/>
          <c:w val="0.97127458983527615"/>
          <c:h val="0.87500238885685722"/>
        </c:manualLayout>
      </c:layout>
      <c:pie3DChart>
        <c:varyColors val="1"/>
        <c:ser>
          <c:idx val="0"/>
          <c:order val="0"/>
          <c:dPt>
            <c:idx val="0"/>
            <c:bubble3D val="0"/>
            <c:explosion val="9"/>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7EAF-45B0-8093-31CA3F6B05E7}"/>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7EAF-45B0-8093-31CA3F6B05E7}"/>
              </c:ext>
            </c:extLst>
          </c:dPt>
          <c:dLbls>
            <c:dLbl>
              <c:idx val="0"/>
              <c:layout>
                <c:manualLayout>
                  <c:x val="0.17048913666420723"/>
                  <c:y val="3.9168389702374753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EAF-45B0-8093-31CA3F6B05E7}"/>
                </c:ext>
              </c:extLst>
            </c:dLbl>
            <c:dLbl>
              <c:idx val="1"/>
              <c:layout>
                <c:manualLayout>
                  <c:x val="-0.19344954754648888"/>
                  <c:y val="-5.0479766530845814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EAF-45B0-8093-31CA3F6B05E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1"/>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Hoja1!$G$2:$H$2</c:f>
              <c:strCache>
                <c:ptCount val="2"/>
                <c:pt idx="0">
                  <c:v>Programado</c:v>
                </c:pt>
                <c:pt idx="1">
                  <c:v>Ejectado</c:v>
                </c:pt>
              </c:strCache>
            </c:strRef>
          </c:cat>
          <c:val>
            <c:numRef>
              <c:f>Hoja1!$G$15:$H$15</c:f>
              <c:numCache>
                <c:formatCode>General</c:formatCode>
                <c:ptCount val="2"/>
                <c:pt idx="0">
                  <c:v>126</c:v>
                </c:pt>
                <c:pt idx="1">
                  <c:v>122</c:v>
                </c:pt>
              </c:numCache>
            </c:numRef>
          </c:val>
          <c:extLst>
            <c:ext xmlns:c16="http://schemas.microsoft.com/office/drawing/2014/chart" uri="{C3380CC4-5D6E-409C-BE32-E72D297353CC}">
              <c16:uniqueId val="{00000004-7EAF-45B0-8093-31CA3F6B05E7}"/>
            </c:ext>
          </c:extLst>
        </c:ser>
        <c:dLbls>
          <c:dLblPos val="inEnd"/>
          <c:showLegendKey val="0"/>
          <c:showVal val="1"/>
          <c:showCatName val="0"/>
          <c:showSerName val="0"/>
          <c:showPercent val="0"/>
          <c:showBubbleSize val="0"/>
          <c:showLeaderLines val="1"/>
        </c:dLbls>
      </c:pie3DChart>
      <c:spPr>
        <a:noFill/>
        <a:ln>
          <a:noFill/>
        </a:ln>
        <a:effectLst/>
      </c:spPr>
    </c:plotArea>
    <c:legend>
      <c:legendPos val="t"/>
      <c:overlay val="0"/>
      <c:spPr>
        <a:solidFill>
          <a:schemeClr val="lt1">
            <a:alpha val="78000"/>
          </a:schemeClr>
        </a:solidFill>
        <a:ln>
          <a:noFill/>
        </a:ln>
        <a:effectLst/>
      </c:spPr>
      <c:txPr>
        <a:bodyPr rot="0" spcFirstLastPara="1" vertOverflow="ellipsis" vert="horz" wrap="square" anchor="ctr" anchorCtr="1"/>
        <a:lstStyle/>
        <a:p>
          <a:pPr rtl="0">
            <a:defRPr sz="1600" b="1" i="0" u="none" strike="noStrike" kern="1200" baseline="0">
              <a:solidFill>
                <a:schemeClr val="tx1"/>
              </a:solidFill>
              <a:latin typeface="+mn-lt"/>
              <a:ea typeface="+mn-ea"/>
              <a:cs typeface="+mn-cs"/>
            </a:defRPr>
          </a:pPr>
          <a:endParaRPr lang="es-CO"/>
        </a:p>
      </c:txPr>
    </c:legend>
    <c:plotVisOnly val="1"/>
    <c:dispBlanksAs val="gap"/>
    <c:showDLblsOverMax val="0"/>
  </c:chart>
  <c:spPr>
    <a:noFill/>
    <a:ln w="9525" cap="flat" cmpd="sng" algn="ctr">
      <a:noFill/>
      <a:round/>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195288664"/>
        <c:axId val="195289448"/>
      </c:barChart>
      <c:catAx>
        <c:axId val="19528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crossAx val="195289448"/>
        <c:crosses val="autoZero"/>
        <c:auto val="1"/>
        <c:lblAlgn val="ctr"/>
        <c:lblOffset val="100"/>
        <c:noMultiLvlLbl val="0"/>
      </c:catAx>
      <c:valAx>
        <c:axId val="195289448"/>
        <c:scaling>
          <c:orientation val="minMax"/>
        </c:scaling>
        <c:delete val="1"/>
        <c:axPos val="l"/>
        <c:numFmt formatCode="0%" sourceLinked="1"/>
        <c:majorTickMark val="none"/>
        <c:minorTickMark val="none"/>
        <c:tickLblPos val="nextTo"/>
        <c:crossAx val="195288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2D050"/>
            </a:solidFill>
            <a:ln>
              <a:noFill/>
            </a:ln>
            <a:effectLst/>
          </c:spPr>
          <c:invertIfNegative val="0"/>
          <c:dLbls>
            <c:spPr>
              <a:noFill/>
              <a:ln w="3175">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Hoja1!$H$23:$H$27</c:f>
              <c:strCache>
                <c:ptCount val="5"/>
                <c:pt idx="0">
                  <c:v>Ambiente de Control </c:v>
                </c:pt>
                <c:pt idx="1">
                  <c:v>Evaluación de Riesgo </c:v>
                </c:pt>
                <c:pt idx="2">
                  <c:v>Actividades de Control </c:v>
                </c:pt>
                <c:pt idx="3">
                  <c:v>Información y Comunicación </c:v>
                </c:pt>
                <c:pt idx="4">
                  <c:v>Actividades de Monitoreo </c:v>
                </c:pt>
              </c:strCache>
            </c:strRef>
          </c:cat>
          <c:val>
            <c:numRef>
              <c:f>Hoja1!$I$23:$I$27</c:f>
              <c:numCache>
                <c:formatCode>0%</c:formatCode>
                <c:ptCount val="5"/>
                <c:pt idx="0">
                  <c:v>0.98</c:v>
                </c:pt>
                <c:pt idx="1">
                  <c:v>0.97</c:v>
                </c:pt>
                <c:pt idx="2">
                  <c:v>1</c:v>
                </c:pt>
                <c:pt idx="3">
                  <c:v>0.93</c:v>
                </c:pt>
                <c:pt idx="4">
                  <c:v>1</c:v>
                </c:pt>
              </c:numCache>
            </c:numRef>
          </c:val>
          <c:extLst>
            <c:ext xmlns:c16="http://schemas.microsoft.com/office/drawing/2014/chart" uri="{C3380CC4-5D6E-409C-BE32-E72D297353CC}">
              <c16:uniqueId val="{00000000-5829-4C38-BDFC-45F152618D45}"/>
            </c:ext>
          </c:extLst>
        </c:ser>
        <c:dLbls>
          <c:showLegendKey val="0"/>
          <c:showVal val="0"/>
          <c:showCatName val="0"/>
          <c:showSerName val="0"/>
          <c:showPercent val="0"/>
          <c:showBubbleSize val="0"/>
        </c:dLbls>
        <c:gapWidth val="219"/>
        <c:overlap val="-27"/>
        <c:axId val="1929029216"/>
        <c:axId val="1929028384"/>
      </c:barChart>
      <c:catAx>
        <c:axId val="192902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crossAx val="1929028384"/>
        <c:crosses val="autoZero"/>
        <c:auto val="1"/>
        <c:lblAlgn val="ctr"/>
        <c:lblOffset val="100"/>
        <c:noMultiLvlLbl val="0"/>
      </c:catAx>
      <c:valAx>
        <c:axId val="1929028384"/>
        <c:scaling>
          <c:orientation val="minMax"/>
        </c:scaling>
        <c:delete val="1"/>
        <c:axPos val="l"/>
        <c:numFmt formatCode="0%" sourceLinked="1"/>
        <c:majorTickMark val="none"/>
        <c:minorTickMark val="none"/>
        <c:tickLblPos val="nextTo"/>
        <c:crossAx val="19290292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E3B172-1139-4DFC-9D06-E479E44383D9}" type="datetimeFigureOut">
              <a:rPr lang="es-ES" smtClean="0"/>
              <a:t>24/01/2024</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B5E856-251A-4541-8E45-483D2207AB87}" type="slidenum">
              <a:rPr lang="es-ES" smtClean="0"/>
              <a:t>‹Nº›</a:t>
            </a:fld>
            <a:endParaRPr lang="es-ES"/>
          </a:p>
        </p:txBody>
      </p:sp>
    </p:spTree>
    <p:extLst>
      <p:ext uri="{BB962C8B-B14F-4D97-AF65-F5344CB8AC3E}">
        <p14:creationId xmlns:p14="http://schemas.microsoft.com/office/powerpoint/2010/main" val="264321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3B10E-4653-4C9B-97A4-CA97D89B572F}" type="datetimeFigureOut">
              <a:rPr lang="es-CO" smtClean="0"/>
              <a:t>24/01/2024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A21E7-7F17-43D0-8448-D22A4D86F7B0}" type="slidenum">
              <a:rPr lang="es-CO" smtClean="0"/>
              <a:t>‹Nº›</a:t>
            </a:fld>
            <a:endParaRPr lang="es-CO"/>
          </a:p>
        </p:txBody>
      </p:sp>
    </p:spTree>
    <p:extLst>
      <p:ext uri="{BB962C8B-B14F-4D97-AF65-F5344CB8AC3E}">
        <p14:creationId xmlns:p14="http://schemas.microsoft.com/office/powerpoint/2010/main" val="255519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6AA21E7-7F17-43D0-8448-D22A4D86F7B0}" type="slidenum">
              <a:rPr lang="es-CO" smtClean="0"/>
              <a:t>8</a:t>
            </a:fld>
            <a:endParaRPr lang="es-CO"/>
          </a:p>
        </p:txBody>
      </p:sp>
    </p:spTree>
    <p:extLst>
      <p:ext uri="{BB962C8B-B14F-4D97-AF65-F5344CB8AC3E}">
        <p14:creationId xmlns:p14="http://schemas.microsoft.com/office/powerpoint/2010/main" val="98252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04349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34186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276C2FE-FAA2-48E7-92BE-51935CD40A58}" type="slidenum">
              <a:rPr lang="es-CO" smtClean="0"/>
              <a:t>39</a:t>
            </a:fld>
            <a:endParaRPr lang="es-CO"/>
          </a:p>
        </p:txBody>
      </p:sp>
    </p:spTree>
    <p:extLst>
      <p:ext uri="{BB962C8B-B14F-4D97-AF65-F5344CB8AC3E}">
        <p14:creationId xmlns:p14="http://schemas.microsoft.com/office/powerpoint/2010/main" val="4111282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276C2FE-FAA2-48E7-92BE-51935CD40A58}" type="slidenum">
              <a:rPr lang="es-CO" smtClean="0"/>
              <a:t>40</a:t>
            </a:fld>
            <a:endParaRPr lang="es-CO"/>
          </a:p>
        </p:txBody>
      </p:sp>
    </p:spTree>
    <p:extLst>
      <p:ext uri="{BB962C8B-B14F-4D97-AF65-F5344CB8AC3E}">
        <p14:creationId xmlns:p14="http://schemas.microsoft.com/office/powerpoint/2010/main" val="2236237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727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892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02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60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54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079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368597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5530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32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40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2909958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9001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779063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336067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18599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317459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09768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nchor="b"/>
          <a:lstStyle>
            <a:lvl1pPr>
              <a:defRPr sz="5400"/>
            </a:lvl1pPr>
          </a:lstStyle>
          <a:p>
            <a:r>
              <a:rPr lang="es-ES_tradnl"/>
              <a:t>Clic para editar título</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963639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45375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6CCB777B-0F3B-4F43-AC3C-5C6C311F1351}"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326580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6CCB777B-0F3B-4F43-AC3C-5C6C311F1351}"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368382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6CCB777B-0F3B-4F43-AC3C-5C6C311F1351}" type="datetimeFigureOut">
              <a:rPr lang="es-ES" smtClean="0"/>
              <a:t>24/01/2024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212356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6CCB777B-0F3B-4F43-AC3C-5C6C311F1351}" type="datetimeFigureOut">
              <a:rPr lang="es-ES" smtClean="0"/>
              <a:t>24/01/2024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810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CCB777B-0F3B-4F43-AC3C-5C6C311F1351}" type="datetimeFigureOut">
              <a:rPr lang="es-ES" smtClean="0"/>
              <a:t>24/01/2024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519573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CCB777B-0F3B-4F43-AC3C-5C6C311F1351}"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4480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CCB777B-0F3B-4F43-AC3C-5C6C311F1351}"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533190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2396207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514941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2692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531881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910B21B8-515C-8E45-ACC6-C958B3C94B4B}"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2449311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910B21B8-515C-8E45-ACC6-C958B3C94B4B}"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87555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910B21B8-515C-8E45-ACC6-C958B3C94B4B}" type="datetimeFigureOut">
              <a:rPr lang="es-ES" smtClean="0"/>
              <a:t>24/01/2024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430358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Clic para editar título</a:t>
            </a:r>
            <a:endParaRPr lang="es-ES" dirty="0"/>
          </a:p>
        </p:txBody>
      </p:sp>
      <p:sp>
        <p:nvSpPr>
          <p:cNvPr id="3" name="Marcador de fecha 2"/>
          <p:cNvSpPr>
            <a:spLocks noGrp="1"/>
          </p:cNvSpPr>
          <p:nvPr>
            <p:ph type="dt" sz="half" idx="10"/>
          </p:nvPr>
        </p:nvSpPr>
        <p:spPr/>
        <p:txBody>
          <a:bodyPr/>
          <a:lstStyle/>
          <a:p>
            <a:fld id="{910B21B8-515C-8E45-ACC6-C958B3C94B4B}" type="datetimeFigureOut">
              <a:rPr lang="es-ES" smtClean="0"/>
              <a:t>24/01/2024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331618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10B21B8-515C-8E45-ACC6-C958B3C94B4B}" type="datetimeFigureOut">
              <a:rPr lang="es-ES" smtClean="0"/>
              <a:t>24/01/2024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413482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_tradnl"/>
              <a:t>Clic para editar título</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10B21B8-515C-8E45-ACC6-C958B3C94B4B}"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63383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10B21B8-515C-8E45-ACC6-C958B3C94B4B}"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544104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054491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495782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793830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604946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BAE3DB13-654C-4B41-8DFF-F70797730382}"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1143143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BAE3DB13-654C-4B41-8DFF-F70797730382}"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342331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BAE3DB13-654C-4B41-8DFF-F70797730382}" type="datetimeFigureOut">
              <a:rPr lang="es-ES" smtClean="0"/>
              <a:t>24/01/2024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1076177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BAE3DB13-654C-4B41-8DFF-F70797730382}" type="datetimeFigureOut">
              <a:rPr lang="es-ES" smtClean="0"/>
              <a:t>24/01/2024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65029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AE3DB13-654C-4B41-8DFF-F70797730382}" type="datetimeFigureOut">
              <a:rPr lang="es-ES" smtClean="0"/>
              <a:t>24/01/2024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50210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AE3DB13-654C-4B41-8DFF-F70797730382}"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200896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AE3DB13-654C-4B41-8DFF-F70797730382}" type="datetimeFigureOut">
              <a:rPr lang="es-ES" smtClean="0"/>
              <a:t>24/01/2024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013832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610955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24/01/2024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34095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lvl1pPr>
              <a:defRPr/>
            </a:lvl1pPr>
          </a:lstStyle>
          <a:p>
            <a:r>
              <a:rPr lang="es-ES_tradnl"/>
              <a:t>Clic para editar título</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s-ES"/>
          </a:p>
        </p:txBody>
      </p:sp>
      <p:sp>
        <p:nvSpPr>
          <p:cNvPr id="9" name="Slide Number Placeholder 8"/>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s-ES"/>
          </a:p>
        </p:txBody>
      </p:sp>
      <p:sp>
        <p:nvSpPr>
          <p:cNvPr id="5" name="Slide Number Placeholder 4"/>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s-ES"/>
          </a:p>
        </p:txBody>
      </p:sp>
      <p:sp>
        <p:nvSpPr>
          <p:cNvPr id="4" name="Slide Number Placeholder 3"/>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_tradnl"/>
              <a:t>Clic para editar título</a:t>
            </a:r>
            <a:endParaRPr lang="en-US" dirty="0"/>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_tradnl"/>
              <a:t>Clic para editar título</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24/01/2024</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9" name="Imagen 8" descr="Imagen que contiene pasto, exterior, campo, verde&#10;&#10;Descripción generada automáticamente">
            <a:extLst>
              <a:ext uri="{FF2B5EF4-FFF2-40B4-BE49-F238E27FC236}">
                <a16:creationId xmlns:a16="http://schemas.microsoft.com/office/drawing/2014/main" id="{776F8EA7-F02E-4043-9EB6-DCA2562FBF9C}"/>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B6920-19A3-4843-B9D5-11DF9EC37B0B}" type="slidenum">
              <a:rPr lang="es-ES" smtClean="0"/>
              <a:t>‹Nº›</a:t>
            </a:fld>
            <a:endParaRPr lang="es-ES"/>
          </a:p>
        </p:txBody>
      </p:sp>
      <p:pic>
        <p:nvPicPr>
          <p:cNvPr id="3" name="Imagen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12192000" cy="6853431"/>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B777B-0F3B-4F43-AC3C-5C6C311F1351}" type="datetimeFigureOut">
              <a:rPr lang="es-ES" smtClean="0"/>
              <a:t>24/01/2024</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FA049-1292-6741-9CF4-3BB30D17C8D4}" type="slidenum">
              <a:rPr lang="es-ES" smtClean="0"/>
              <a:t>‹Nº›</a:t>
            </a:fld>
            <a:endParaRPr lang="es-ES" dirty="0"/>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3241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B21B8-515C-8E45-ACC6-C958B3C94B4B}" type="datetimeFigureOut">
              <a:rPr lang="es-ES" smtClean="0"/>
              <a:t>24/01/2024</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D7B5D-4AAF-944F-8F79-1958F93DB250}" type="slidenum">
              <a:rPr lang="es-ES" smtClean="0"/>
              <a:t>‹Nº›</a:t>
            </a:fld>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570"/>
            <a:ext cx="12192000" cy="6853431"/>
          </a:xfrm>
          <a:prstGeom prst="rect">
            <a:avLst/>
          </a:prstGeom>
        </p:spPr>
      </p:pic>
    </p:spTree>
    <p:extLst>
      <p:ext uri="{BB962C8B-B14F-4D97-AF65-F5344CB8AC3E}">
        <p14:creationId xmlns:p14="http://schemas.microsoft.com/office/powerpoint/2010/main" val="289667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3DB13-654C-4B41-8DFF-F70797730382}" type="datetimeFigureOut">
              <a:rPr lang="es-ES" smtClean="0"/>
              <a:t>24/01/2024</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8D71F-2004-B44E-AB4E-71FB18684AD3}" type="slidenum">
              <a:rPr lang="es-ES" smtClean="0"/>
              <a:t>‹Nº›</a:t>
            </a:fld>
            <a:endParaRPr lang="es-ES"/>
          </a:p>
        </p:txBody>
      </p:sp>
    </p:spTree>
    <p:extLst>
      <p:ext uri="{BB962C8B-B14F-4D97-AF65-F5344CB8AC3E}">
        <p14:creationId xmlns:p14="http://schemas.microsoft.com/office/powerpoint/2010/main" val="35739213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0.svg"/><Relationship Id="rId9"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4.tmp"/><Relationship Id="rId7" Type="http://schemas.openxmlformats.org/officeDocument/2006/relationships/image" Target="../media/image38.png"/><Relationship Id="rId2" Type="http://schemas.openxmlformats.org/officeDocument/2006/relationships/image" Target="../media/image33.tmp"/><Relationship Id="rId1" Type="http://schemas.openxmlformats.org/officeDocument/2006/relationships/slideLayout" Target="../slideLayouts/slideLayout23.xml"/><Relationship Id="rId6" Type="http://schemas.openxmlformats.org/officeDocument/2006/relationships/image" Target="../media/image37.tmp"/><Relationship Id="rId5" Type="http://schemas.openxmlformats.org/officeDocument/2006/relationships/image" Target="../media/image36.tmp"/><Relationship Id="rId4" Type="http://schemas.openxmlformats.org/officeDocument/2006/relationships/image" Target="../media/image35.tmp"/></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chart" Target="../charts/chart4.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3" name="Grupo 12"/>
          <p:cNvGrpSpPr/>
          <p:nvPr/>
        </p:nvGrpSpPr>
        <p:grpSpPr>
          <a:xfrm>
            <a:off x="5136989" y="0"/>
            <a:ext cx="7055011" cy="6858000"/>
            <a:chOff x="5136989" y="0"/>
            <a:chExt cx="7055011" cy="6858000"/>
          </a:xfrm>
        </p:grpSpPr>
        <p:pic>
          <p:nvPicPr>
            <p:cNvPr id="3"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8724900" y="0"/>
              <a:ext cx="3467100"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9863470" y="0"/>
              <a:ext cx="2328530" cy="2094614"/>
            </a:xfrm>
            <a:prstGeom prst="rect">
              <a:avLst/>
            </a:prstGeom>
          </p:spPr>
        </p:pic>
        <p:sp>
          <p:nvSpPr>
            <p:cNvPr id="6" name="2 Subtítulo">
              <a:extLst>
                <a:ext uri="{FF2B5EF4-FFF2-40B4-BE49-F238E27FC236}">
                  <a16:creationId xmlns:a16="http://schemas.microsoft.com/office/drawing/2014/main" id="{DFD672FC-CC81-3D42-B9E0-2B7329331C17}"/>
                </a:ext>
              </a:extLst>
            </p:cNvPr>
            <p:cNvSpPr txBox="1">
              <a:spLocks/>
            </p:cNvSpPr>
            <p:nvPr/>
          </p:nvSpPr>
          <p:spPr>
            <a:xfrm>
              <a:off x="5136989" y="4604166"/>
              <a:ext cx="2867454" cy="346595"/>
            </a:xfrm>
            <a:prstGeom prst="rect">
              <a:avLst/>
            </a:prstGeom>
            <a:noFill/>
          </p:spPr>
          <p:txBody>
            <a:bodyPr vert="horz" lIns="91440" tIns="45720" rIns="91440" bIns="45720" rtlCol="0">
              <a:noAutofit/>
            </a:bodyPr>
            <a:lstStyle>
              <a:lvl1pPr marL="0" indent="0" algn="ctr" defTabSz="3429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defTabSz="257175"/>
              <a:r>
                <a:rPr lang="es-ES" sz="1800" b="1" dirty="0">
                  <a:solidFill>
                    <a:schemeClr val="tx1">
                      <a:lumMod val="95000"/>
                      <a:lumOff val="5000"/>
                    </a:schemeClr>
                  </a:solidFill>
                  <a:latin typeface="Calibri Light" panose="020F0302020204030204"/>
                </a:rPr>
                <a:t>Enero del 2023</a:t>
              </a:r>
            </a:p>
          </p:txBody>
        </p:sp>
        <p:sp>
          <p:nvSpPr>
            <p:cNvPr id="4" name="CuadroTexto 3"/>
            <p:cNvSpPr txBox="1"/>
            <p:nvPr/>
          </p:nvSpPr>
          <p:spPr>
            <a:xfrm>
              <a:off x="5656844" y="4680769"/>
              <a:ext cx="1827744" cy="461665"/>
            </a:xfrm>
            <a:prstGeom prst="rect">
              <a:avLst/>
            </a:prstGeom>
            <a:noFill/>
          </p:spPr>
          <p:txBody>
            <a:bodyPr wrap="none" rtlCol="0">
              <a:spAutoFit/>
            </a:bodyPr>
            <a:lstStyle/>
            <a:p>
              <a:r>
                <a:rPr lang="es-ES" sz="2400" b="1" dirty="0">
                  <a:solidFill>
                    <a:schemeClr val="tx1">
                      <a:lumMod val="50000"/>
                    </a:schemeClr>
                  </a:solidFill>
                  <a:latin typeface="Arial"/>
                  <a:ea typeface="Arial"/>
                  <a:cs typeface="Arial"/>
                  <a:sym typeface="Arial"/>
                </a:rPr>
                <a:t>Enero </a:t>
              </a:r>
              <a:r>
                <a:rPr lang="es-ES" sz="2400" b="1" dirty="0" smtClean="0">
                  <a:solidFill>
                    <a:schemeClr val="tx1">
                      <a:lumMod val="50000"/>
                    </a:schemeClr>
                  </a:solidFill>
                  <a:latin typeface="Arial"/>
                  <a:ea typeface="Arial"/>
                  <a:cs typeface="Arial"/>
                  <a:sym typeface="Arial"/>
                </a:rPr>
                <a:t>2024</a:t>
              </a:r>
              <a:endParaRPr lang="es-CO" sz="2400" b="1" dirty="0">
                <a:solidFill>
                  <a:schemeClr val="tx1">
                    <a:lumMod val="50000"/>
                  </a:schemeClr>
                </a:solidFill>
                <a:latin typeface="Arial"/>
                <a:ea typeface="Arial"/>
                <a:cs typeface="Arial"/>
                <a:sym typeface="Arial"/>
              </a:endParaRPr>
            </a:p>
          </p:txBody>
        </p:sp>
      </p:grpSp>
      <p:sp>
        <p:nvSpPr>
          <p:cNvPr id="12" name="Rectángulo 11">
            <a:extLst>
              <a:ext uri="{FF2B5EF4-FFF2-40B4-BE49-F238E27FC236}">
                <a16:creationId xmlns:a16="http://schemas.microsoft.com/office/drawing/2014/main" id="{94989AE0-35F7-4A6B-A88C-39D632B8CE2A}"/>
              </a:ext>
            </a:extLst>
          </p:cNvPr>
          <p:cNvSpPr/>
          <p:nvPr/>
        </p:nvSpPr>
        <p:spPr>
          <a:xfrm>
            <a:off x="3612294" y="2595873"/>
            <a:ext cx="6444911" cy="83099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s-ES" sz="2400" b="1" dirty="0">
                <a:solidFill>
                  <a:schemeClr val="tx1">
                    <a:lumMod val="50000"/>
                  </a:schemeClr>
                </a:solidFill>
              </a:rPr>
              <a:t>1º COMITÉ INSTITUCIONAL DE CORDINACIÓN DE CONTROL INTERNO </a:t>
            </a:r>
            <a:endParaRPr lang="es-CO" sz="2400" b="1" dirty="0">
              <a:solidFill>
                <a:schemeClr val="tx1">
                  <a:lumMod val="50000"/>
                </a:schemeClr>
              </a:solidFill>
            </a:endParaRPr>
          </a:p>
        </p:txBody>
      </p:sp>
      <p:pic>
        <p:nvPicPr>
          <p:cNvPr id="14" name="Imagen 13"/>
          <p:cNvPicPr>
            <a:picLocks noChangeAspect="1"/>
          </p:cNvPicPr>
          <p:nvPr/>
        </p:nvPicPr>
        <p:blipFill rotWithShape="1">
          <a:blip r:embed="rId4"/>
          <a:srcRect t="8837"/>
          <a:stretch/>
        </p:blipFill>
        <p:spPr>
          <a:xfrm>
            <a:off x="-34718" y="-26891"/>
            <a:ext cx="3142212" cy="2148395"/>
          </a:xfrm>
          <a:prstGeom prst="rect">
            <a:avLst/>
          </a:prstGeom>
        </p:spPr>
      </p:pic>
      <p:pic>
        <p:nvPicPr>
          <p:cNvPr id="16" name="Imagen 15"/>
          <p:cNvPicPr>
            <a:picLocks noChangeAspect="1"/>
          </p:cNvPicPr>
          <p:nvPr/>
        </p:nvPicPr>
        <p:blipFill rotWithShape="1">
          <a:blip r:embed="rId5"/>
          <a:srcRect l="9864"/>
          <a:stretch/>
        </p:blipFill>
        <p:spPr>
          <a:xfrm>
            <a:off x="-95251" y="5256823"/>
            <a:ext cx="3202745" cy="1601177"/>
          </a:xfrm>
          <a:prstGeom prst="rect">
            <a:avLst/>
          </a:prstGeom>
        </p:spPr>
      </p:pic>
      <p:pic>
        <p:nvPicPr>
          <p:cNvPr id="9" name="Imagen 8"/>
          <p:cNvPicPr>
            <a:picLocks noChangeAspect="1"/>
          </p:cNvPicPr>
          <p:nvPr/>
        </p:nvPicPr>
        <p:blipFill rotWithShape="1">
          <a:blip r:embed="rId6"/>
          <a:srcRect l="2298" t="27739" r="1166" b="4172"/>
          <a:stretch/>
        </p:blipFill>
        <p:spPr>
          <a:xfrm>
            <a:off x="-28600" y="1866901"/>
            <a:ext cx="3142212" cy="1562099"/>
          </a:xfrm>
          <a:prstGeom prst="rect">
            <a:avLst/>
          </a:prstGeom>
        </p:spPr>
      </p:pic>
      <p:pic>
        <p:nvPicPr>
          <p:cNvPr id="11" name="Imagen 10"/>
          <p:cNvPicPr>
            <a:picLocks noChangeAspect="1"/>
          </p:cNvPicPr>
          <p:nvPr/>
        </p:nvPicPr>
        <p:blipFill rotWithShape="1">
          <a:blip r:embed="rId7"/>
          <a:srcRect l="1663" t="13364" r="3733" b="10160"/>
          <a:stretch/>
        </p:blipFill>
        <p:spPr>
          <a:xfrm>
            <a:off x="-28601" y="3384966"/>
            <a:ext cx="3136095" cy="1871857"/>
          </a:xfrm>
          <a:prstGeom prst="rect">
            <a:avLst/>
          </a:prstGeom>
        </p:spPr>
      </p:pic>
    </p:spTree>
    <p:extLst>
      <p:ext uri="{BB962C8B-B14F-4D97-AF65-F5344CB8AC3E}">
        <p14:creationId xmlns:p14="http://schemas.microsoft.com/office/powerpoint/2010/main" val="1148827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643346" y="2596871"/>
            <a:ext cx="86340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200" b="1" dirty="0">
                <a:solidFill>
                  <a:schemeClr val="bg1">
                    <a:lumMod val="50000"/>
                  </a:schemeClr>
                </a:solidFill>
              </a:rPr>
              <a:t>5. </a:t>
            </a:r>
            <a:r>
              <a:rPr lang="es-CO" sz="3200" b="1" dirty="0">
                <a:solidFill>
                  <a:schemeClr val="bg1">
                    <a:lumMod val="50000"/>
                  </a:schemeClr>
                </a:solidFill>
              </a:rPr>
              <a:t>Principales Resultados de Auditorias y Evaluaciones 2022</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96561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1051653" y="2010798"/>
            <a:ext cx="8634004"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lvl="0" indent="-404813" algn="ctr" defTabSz="685595">
              <a:buClrTx/>
              <a:defRPr/>
            </a:pPr>
            <a:r>
              <a:rPr lang="es-ES" sz="3200" b="1" dirty="0">
                <a:solidFill>
                  <a:schemeClr val="bg1">
                    <a:lumMod val="50000"/>
                  </a:schemeClr>
                </a:solidFill>
              </a:rPr>
              <a:t> Auditoría </a:t>
            </a: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a la ejecución de las obras de</a:t>
            </a:r>
          </a:p>
          <a:p>
            <a:pPr marL="404813" lvl="0" indent="-404813" algn="ctr" defTabSz="685595">
              <a:buClrTx/>
              <a:defRPr/>
            </a:pP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mejoramiento de viviendas que se</a:t>
            </a:r>
          </a:p>
          <a:p>
            <a:pPr marL="404813" lvl="0" indent="-404813" algn="ctr" defTabSz="685595">
              <a:buClrTx/>
              <a:defRPr/>
            </a:pP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desprenden del convenio 686 del 2021 y al</a:t>
            </a:r>
          </a:p>
          <a:p>
            <a:pPr marL="404813" lvl="0" indent="-404813" algn="ctr" defTabSz="685595">
              <a:buClrTx/>
              <a:defRPr/>
            </a:pP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Sistema de información Misional –</a:t>
            </a:r>
          </a:p>
          <a:p>
            <a:pPr marL="404813" lvl="0" indent="-404813" algn="ctr" defTabSz="685595">
              <a:buClrTx/>
              <a:defRPr/>
            </a:pP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Curaduría Pública Social</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3004660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4" name="Google Shape;177;gbd18a07803_0_13">
            <a:extLst>
              <a:ext uri="{FF2B5EF4-FFF2-40B4-BE49-F238E27FC236}">
                <a16:creationId xmlns:a16="http://schemas.microsoft.com/office/drawing/2014/main" id="{75C6BDBC-D5DF-496C-CB7B-8F5D44A2865E}"/>
              </a:ext>
            </a:extLst>
          </p:cNvPr>
          <p:cNvSpPr/>
          <p:nvPr/>
        </p:nvSpPr>
        <p:spPr>
          <a:xfrm>
            <a:off x="539648" y="933108"/>
            <a:ext cx="2159617" cy="521898"/>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b="1" kern="0" dirty="0">
                <a:solidFill>
                  <a:srgbClr val="FFFFFF"/>
                </a:solidFill>
                <a:latin typeface="Roboto" panose="02000000000000000000" pitchFamily="2" charset="0"/>
                <a:ea typeface="Roboto" panose="02000000000000000000" pitchFamily="2" charset="0"/>
                <a:cs typeface="Arial"/>
                <a:sym typeface="Arial"/>
              </a:rPr>
              <a:t>OBJETIVO</a:t>
            </a:r>
            <a:endParaRPr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666293" y="99105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2" name="Flecha: a la derecha 1">
            <a:extLst>
              <a:ext uri="{FF2B5EF4-FFF2-40B4-BE49-F238E27FC236}">
                <a16:creationId xmlns:a16="http://schemas.microsoft.com/office/drawing/2014/main" id="{9E16B4E2-2361-AD32-2B8C-5B02573D32B9}"/>
              </a:ext>
            </a:extLst>
          </p:cNvPr>
          <p:cNvSpPr/>
          <p:nvPr/>
        </p:nvSpPr>
        <p:spPr>
          <a:xfrm>
            <a:off x="2827807" y="1037942"/>
            <a:ext cx="725556" cy="3122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1867" kern="0">
              <a:solidFill>
                <a:srgbClr val="FFFFFF"/>
              </a:solidFill>
              <a:latin typeface="Arial"/>
              <a:sym typeface="Arial"/>
            </a:endParaRPr>
          </a:p>
        </p:txBody>
      </p:sp>
      <p:sp>
        <p:nvSpPr>
          <p:cNvPr id="3" name="Rectángulo: esquinas redondeadas 2">
            <a:extLst>
              <a:ext uri="{FF2B5EF4-FFF2-40B4-BE49-F238E27FC236}">
                <a16:creationId xmlns:a16="http://schemas.microsoft.com/office/drawing/2014/main" id="{5AAAC060-CE24-9C76-BC1A-AD7EF40D74C9}"/>
              </a:ext>
            </a:extLst>
          </p:cNvPr>
          <p:cNvSpPr/>
          <p:nvPr/>
        </p:nvSpPr>
        <p:spPr>
          <a:xfrm>
            <a:off x="3681905" y="917121"/>
            <a:ext cx="8015089" cy="556604"/>
          </a:xfrm>
          <a:prstGeom prst="roundRect">
            <a:avLst/>
          </a:prstGeom>
          <a:solidFill>
            <a:srgbClr val="E9FBF5"/>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es-MX" sz="1400" kern="0" dirty="0">
                <a:solidFill>
                  <a:srgbClr val="000000"/>
                </a:solidFill>
                <a:latin typeface="Arial"/>
                <a:sym typeface="Arial"/>
              </a:rPr>
              <a:t>Evaluar el estado de avance de las obras que se desprenden del Convenio 686-2021 (contratistas de obra) y la efectividad de los controles técnicos aplicados al sistema misional.</a:t>
            </a:r>
          </a:p>
        </p:txBody>
      </p:sp>
      <p:sp>
        <p:nvSpPr>
          <p:cNvPr id="39" name="Google Shape;267;gbd18a07803_0_13">
            <a:extLst>
              <a:ext uri="{FF2B5EF4-FFF2-40B4-BE49-F238E27FC236}">
                <a16:creationId xmlns:a16="http://schemas.microsoft.com/office/drawing/2014/main" id="{1AD4694F-F549-AAA8-AF9C-A3AB2BE0710B}"/>
              </a:ext>
            </a:extLst>
          </p:cNvPr>
          <p:cNvSpPr/>
          <p:nvPr/>
        </p:nvSpPr>
        <p:spPr>
          <a:xfrm>
            <a:off x="539648" y="1457340"/>
            <a:ext cx="279825" cy="32919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32" name="Google Shape;177;gbd18a07803_0_13">
            <a:extLst>
              <a:ext uri="{FF2B5EF4-FFF2-40B4-BE49-F238E27FC236}">
                <a16:creationId xmlns:a16="http://schemas.microsoft.com/office/drawing/2014/main" id="{72863FD8-4BA7-EB73-6AAC-DCBBC104CC48}"/>
              </a:ext>
            </a:extLst>
          </p:cNvPr>
          <p:cNvSpPr/>
          <p:nvPr/>
        </p:nvSpPr>
        <p:spPr>
          <a:xfrm>
            <a:off x="4356559" y="1713838"/>
            <a:ext cx="3212182" cy="521339"/>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p>
          <a:p>
            <a:pPr algn="ctr" defTabSz="1219170">
              <a:buClr>
                <a:srgbClr val="000000"/>
              </a:buClr>
              <a:buSzPts val="1400"/>
              <a:defRPr/>
            </a:pPr>
            <a:r>
              <a:rPr lang="es-MX" sz="1467" b="1" kern="0" dirty="0">
                <a:solidFill>
                  <a:srgbClr val="FFFFFF"/>
                </a:solidFill>
                <a:latin typeface="Roboto" panose="02000000000000000000" pitchFamily="2" charset="0"/>
                <a:ea typeface="Roboto" panose="02000000000000000000" pitchFamily="2" charset="0"/>
                <a:cs typeface="Arial"/>
                <a:sym typeface="Arial"/>
              </a:rPr>
              <a:t>    </a:t>
            </a:r>
            <a:r>
              <a:rPr lang="es-MX" b="1" kern="0" dirty="0">
                <a:solidFill>
                  <a:srgbClr val="FFFFFF"/>
                </a:solidFill>
                <a:latin typeface="Roboto" panose="02000000000000000000" pitchFamily="2" charset="0"/>
                <a:ea typeface="Roboto" panose="02000000000000000000" pitchFamily="2" charset="0"/>
                <a:cs typeface="Arial"/>
                <a:sym typeface="Arial"/>
              </a:rPr>
              <a:t>PRUEBAS EJECUTADAS </a:t>
            </a:r>
          </a:p>
          <a:p>
            <a:pPr algn="ctr" defTabSz="1219170">
              <a:buClr>
                <a:srgbClr val="000000"/>
              </a:buClr>
              <a:buSzPts val="1400"/>
              <a:defRPr/>
            </a:pPr>
            <a:endParaRPr lang="es-MX" sz="16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33" name="Google Shape;267;gbd18a07803_0_13">
            <a:extLst>
              <a:ext uri="{FF2B5EF4-FFF2-40B4-BE49-F238E27FC236}">
                <a16:creationId xmlns:a16="http://schemas.microsoft.com/office/drawing/2014/main" id="{CF7020EC-A527-318F-C495-B8E38187413D}"/>
              </a:ext>
            </a:extLst>
          </p:cNvPr>
          <p:cNvSpPr/>
          <p:nvPr/>
        </p:nvSpPr>
        <p:spPr>
          <a:xfrm>
            <a:off x="4452979" y="1778884"/>
            <a:ext cx="279825" cy="32919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34" name="Rectángulo: esquinas redondeadas 33">
            <a:extLst>
              <a:ext uri="{FF2B5EF4-FFF2-40B4-BE49-F238E27FC236}">
                <a16:creationId xmlns:a16="http://schemas.microsoft.com/office/drawing/2014/main" id="{337AAB98-897E-BFD7-3F2C-C7CD9D431A9A}"/>
              </a:ext>
            </a:extLst>
          </p:cNvPr>
          <p:cNvSpPr/>
          <p:nvPr/>
        </p:nvSpPr>
        <p:spPr>
          <a:xfrm>
            <a:off x="1465634" y="2572031"/>
            <a:ext cx="2051548" cy="1323152"/>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kern="0" dirty="0">
                <a:solidFill>
                  <a:schemeClr val="tx1"/>
                </a:solidFill>
                <a:latin typeface="Arial" panose="020B0604020202020204" pitchFamily="34" charset="0"/>
                <a:ea typeface="Times New Roman" panose="02020603050405020304" pitchFamily="18" charset="0"/>
                <a:sym typeface="Arial"/>
              </a:rPr>
              <a:t>1. </a:t>
            </a:r>
            <a:r>
              <a:rPr lang="es-MX" sz="1400" kern="0" dirty="0">
                <a:solidFill>
                  <a:schemeClr val="tx1"/>
                </a:solidFill>
                <a:latin typeface="Arial" panose="020B0604020202020204" pitchFamily="34" charset="0"/>
                <a:ea typeface="Times New Roman" panose="02020603050405020304" pitchFamily="18" charset="0"/>
                <a:sym typeface="Arial"/>
              </a:rPr>
              <a:t>Avance de obra de acuerdo con lo</a:t>
            </a:r>
          </a:p>
          <a:p>
            <a:pPr algn="ctr"/>
            <a:r>
              <a:rPr lang="es-MX" sz="1400" kern="0" dirty="0">
                <a:solidFill>
                  <a:schemeClr val="tx1"/>
                </a:solidFill>
                <a:latin typeface="Arial" panose="020B0604020202020204" pitchFamily="34" charset="0"/>
                <a:ea typeface="Times New Roman" panose="02020603050405020304" pitchFamily="18" charset="0"/>
                <a:sym typeface="Arial"/>
              </a:rPr>
              <a:t>programado</a:t>
            </a:r>
            <a:endParaRPr lang="es-MX" sz="1400" kern="0" dirty="0">
              <a:solidFill>
                <a:schemeClr val="tx1"/>
              </a:solidFill>
              <a:latin typeface="Arial"/>
              <a:sym typeface="Arial"/>
            </a:endParaRPr>
          </a:p>
        </p:txBody>
      </p:sp>
      <p:sp>
        <p:nvSpPr>
          <p:cNvPr id="35" name="Rectángulo: esquinas redondeadas 34">
            <a:extLst>
              <a:ext uri="{FF2B5EF4-FFF2-40B4-BE49-F238E27FC236}">
                <a16:creationId xmlns:a16="http://schemas.microsoft.com/office/drawing/2014/main" id="{E8D87BDB-6882-4334-9DB5-EE7E9B90C3EA}"/>
              </a:ext>
            </a:extLst>
          </p:cNvPr>
          <p:cNvSpPr/>
          <p:nvPr/>
        </p:nvSpPr>
        <p:spPr>
          <a:xfrm>
            <a:off x="3773532" y="2572031"/>
            <a:ext cx="2051548" cy="1323152"/>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2. </a:t>
            </a:r>
            <a:r>
              <a:rPr lang="es-MX" sz="1400" dirty="0">
                <a:solidFill>
                  <a:schemeClr val="tx1"/>
                </a:solidFill>
                <a:latin typeface="Arial" panose="020B0604020202020204" pitchFamily="34" charset="0"/>
                <a:ea typeface="Times New Roman" panose="02020603050405020304" pitchFamily="18" charset="0"/>
              </a:rPr>
              <a:t>Modificaciones contractuales debidamente justificadas y con pólizas vigentes.</a:t>
            </a:r>
          </a:p>
        </p:txBody>
      </p:sp>
      <p:sp>
        <p:nvSpPr>
          <p:cNvPr id="36" name="Rectángulo: esquinas redondeadas 35">
            <a:extLst>
              <a:ext uri="{FF2B5EF4-FFF2-40B4-BE49-F238E27FC236}">
                <a16:creationId xmlns:a16="http://schemas.microsoft.com/office/drawing/2014/main" id="{6F42BB41-80E4-8845-E8D9-6655C5F58CA2}"/>
              </a:ext>
            </a:extLst>
          </p:cNvPr>
          <p:cNvSpPr/>
          <p:nvPr/>
        </p:nvSpPr>
        <p:spPr>
          <a:xfrm>
            <a:off x="6081430" y="2591675"/>
            <a:ext cx="2051548" cy="1303508"/>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3. </a:t>
            </a:r>
            <a:r>
              <a:rPr lang="es-MX" sz="1400" dirty="0">
                <a:solidFill>
                  <a:schemeClr val="tx1"/>
                </a:solidFill>
                <a:latin typeface="Arial" panose="020B0604020202020204" pitchFamily="34" charset="0"/>
                <a:ea typeface="Times New Roman" panose="02020603050405020304" pitchFamily="18" charset="0"/>
              </a:rPr>
              <a:t>Soportes que respaldan el manejo del anticipo y</a:t>
            </a:r>
          </a:p>
          <a:p>
            <a:pPr algn="ctr"/>
            <a:r>
              <a:rPr lang="es-MX" sz="1400" dirty="0">
                <a:solidFill>
                  <a:schemeClr val="tx1"/>
                </a:solidFill>
                <a:latin typeface="Arial" panose="020B0604020202020204" pitchFamily="34" charset="0"/>
                <a:ea typeface="Times New Roman" panose="02020603050405020304" pitchFamily="18" charset="0"/>
              </a:rPr>
              <a:t>los pagos parciales</a:t>
            </a:r>
          </a:p>
        </p:txBody>
      </p:sp>
      <p:sp>
        <p:nvSpPr>
          <p:cNvPr id="38" name="Rectángulo: esquinas redondeadas 37">
            <a:extLst>
              <a:ext uri="{FF2B5EF4-FFF2-40B4-BE49-F238E27FC236}">
                <a16:creationId xmlns:a16="http://schemas.microsoft.com/office/drawing/2014/main" id="{1CE78F03-57CA-E5F1-5274-7A63FFA63F80}"/>
              </a:ext>
            </a:extLst>
          </p:cNvPr>
          <p:cNvSpPr/>
          <p:nvPr/>
        </p:nvSpPr>
        <p:spPr>
          <a:xfrm>
            <a:off x="8389328" y="2590264"/>
            <a:ext cx="2051548" cy="1303509"/>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4. </a:t>
            </a:r>
            <a:r>
              <a:rPr lang="es-MX" sz="1400" dirty="0">
                <a:solidFill>
                  <a:schemeClr val="tx1"/>
                </a:solidFill>
                <a:latin typeface="Arial" panose="020B0604020202020204" pitchFamily="34" charset="0"/>
                <a:ea typeface="Times New Roman" panose="02020603050405020304" pitchFamily="18" charset="0"/>
              </a:rPr>
              <a:t>Validar las características técnicas y administrativas del</a:t>
            </a:r>
          </a:p>
          <a:p>
            <a:pPr algn="ctr"/>
            <a:r>
              <a:rPr lang="es-MX" sz="1400" dirty="0">
                <a:solidFill>
                  <a:schemeClr val="tx1"/>
                </a:solidFill>
                <a:latin typeface="Arial" panose="020B0604020202020204" pitchFamily="34" charset="0"/>
                <a:ea typeface="Times New Roman" panose="02020603050405020304" pitchFamily="18" charset="0"/>
              </a:rPr>
              <a:t>sistema misional</a:t>
            </a:r>
          </a:p>
        </p:txBody>
      </p:sp>
      <p:sp>
        <p:nvSpPr>
          <p:cNvPr id="40" name="Rectángulo: esquinas redondeadas 39">
            <a:extLst>
              <a:ext uri="{FF2B5EF4-FFF2-40B4-BE49-F238E27FC236}">
                <a16:creationId xmlns:a16="http://schemas.microsoft.com/office/drawing/2014/main" id="{43833D07-F95A-4996-F23F-E2D2E756F637}"/>
              </a:ext>
            </a:extLst>
          </p:cNvPr>
          <p:cNvSpPr/>
          <p:nvPr/>
        </p:nvSpPr>
        <p:spPr>
          <a:xfrm>
            <a:off x="1465634" y="4496907"/>
            <a:ext cx="2051548" cy="1323151"/>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5. </a:t>
            </a:r>
            <a:r>
              <a:rPr lang="es-MX" sz="1400" dirty="0">
                <a:solidFill>
                  <a:schemeClr val="tx1"/>
                </a:solidFill>
                <a:latin typeface="Arial" panose="020B0604020202020204" pitchFamily="34" charset="0"/>
                <a:ea typeface="Times New Roman" panose="02020603050405020304" pitchFamily="18" charset="0"/>
              </a:rPr>
              <a:t>Identificar las entradas - procesos y salidas del sistema</a:t>
            </a:r>
          </a:p>
          <a:p>
            <a:pPr algn="ctr"/>
            <a:r>
              <a:rPr lang="es-MX" sz="1400" dirty="0">
                <a:solidFill>
                  <a:schemeClr val="tx1"/>
                </a:solidFill>
                <a:latin typeface="Arial" panose="020B0604020202020204" pitchFamily="34" charset="0"/>
                <a:ea typeface="Times New Roman" panose="02020603050405020304" pitchFamily="18" charset="0"/>
              </a:rPr>
              <a:t>misional</a:t>
            </a:r>
          </a:p>
        </p:txBody>
      </p:sp>
      <p:sp>
        <p:nvSpPr>
          <p:cNvPr id="41" name="Rectángulo: esquinas redondeadas 40">
            <a:extLst>
              <a:ext uri="{FF2B5EF4-FFF2-40B4-BE49-F238E27FC236}">
                <a16:creationId xmlns:a16="http://schemas.microsoft.com/office/drawing/2014/main" id="{1B851DB1-2B12-D589-380C-FC266B1C042A}"/>
              </a:ext>
            </a:extLst>
          </p:cNvPr>
          <p:cNvSpPr/>
          <p:nvPr/>
        </p:nvSpPr>
        <p:spPr>
          <a:xfrm>
            <a:off x="3822061" y="4496906"/>
            <a:ext cx="2051549" cy="1323152"/>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6. </a:t>
            </a:r>
            <a:r>
              <a:rPr lang="es-MX" sz="1400" dirty="0">
                <a:solidFill>
                  <a:schemeClr val="tx1"/>
                </a:solidFill>
                <a:latin typeface="Arial" panose="020B0604020202020204" pitchFamily="34" charset="0"/>
                <a:ea typeface="Times New Roman" panose="02020603050405020304" pitchFamily="18" charset="0"/>
              </a:rPr>
              <a:t>Efectividad de los controles de seguridad de la</a:t>
            </a:r>
          </a:p>
          <a:p>
            <a:pPr algn="ctr"/>
            <a:r>
              <a:rPr lang="es-MX" sz="1400" dirty="0">
                <a:solidFill>
                  <a:schemeClr val="tx1"/>
                </a:solidFill>
                <a:latin typeface="Arial" panose="020B0604020202020204" pitchFamily="34" charset="0"/>
                <a:ea typeface="Times New Roman" panose="02020603050405020304" pitchFamily="18" charset="0"/>
              </a:rPr>
              <a:t>información implementados en el sistema misional</a:t>
            </a:r>
          </a:p>
        </p:txBody>
      </p:sp>
      <p:sp>
        <p:nvSpPr>
          <p:cNvPr id="42" name="Rectángulo: esquinas redondeadas 41">
            <a:extLst>
              <a:ext uri="{FF2B5EF4-FFF2-40B4-BE49-F238E27FC236}">
                <a16:creationId xmlns:a16="http://schemas.microsoft.com/office/drawing/2014/main" id="{14E487C6-07B0-A480-878B-4206EC678D20}"/>
              </a:ext>
            </a:extLst>
          </p:cNvPr>
          <p:cNvSpPr/>
          <p:nvPr/>
        </p:nvSpPr>
        <p:spPr>
          <a:xfrm>
            <a:off x="6178489" y="4496906"/>
            <a:ext cx="2051548" cy="1303509"/>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7. </a:t>
            </a:r>
            <a:r>
              <a:rPr lang="es-MX" sz="1400" dirty="0">
                <a:solidFill>
                  <a:schemeClr val="tx1"/>
                </a:solidFill>
                <a:latin typeface="Arial" panose="020B0604020202020204" pitchFamily="34" charset="0"/>
                <a:ea typeface="Times New Roman" panose="02020603050405020304" pitchFamily="18" charset="0"/>
              </a:rPr>
              <a:t>Realizar una conciliación de la información operativa y la información financiera</a:t>
            </a:r>
          </a:p>
        </p:txBody>
      </p:sp>
      <p:sp>
        <p:nvSpPr>
          <p:cNvPr id="45" name="Rectángulo: esquinas redondeadas 44">
            <a:extLst>
              <a:ext uri="{FF2B5EF4-FFF2-40B4-BE49-F238E27FC236}">
                <a16:creationId xmlns:a16="http://schemas.microsoft.com/office/drawing/2014/main" id="{10EF83A7-A23B-23F0-1C9D-6EAACBADFD3A}"/>
              </a:ext>
            </a:extLst>
          </p:cNvPr>
          <p:cNvSpPr/>
          <p:nvPr/>
        </p:nvSpPr>
        <p:spPr>
          <a:xfrm>
            <a:off x="8534916" y="4473404"/>
            <a:ext cx="2051548" cy="1303509"/>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8. </a:t>
            </a:r>
            <a:r>
              <a:rPr lang="es-MX" sz="1400" dirty="0">
                <a:solidFill>
                  <a:schemeClr val="tx1"/>
                </a:solidFill>
                <a:latin typeface="Arial" panose="020B0604020202020204" pitchFamily="34" charset="0"/>
                <a:ea typeface="Times New Roman" panose="02020603050405020304" pitchFamily="18" charset="0"/>
              </a:rPr>
              <a:t>Verificar la oportunidad y exactitud del registro contable de los rendimientos</a:t>
            </a:r>
          </a:p>
        </p:txBody>
      </p:sp>
    </p:spTree>
    <p:extLst>
      <p:ext uri="{BB962C8B-B14F-4D97-AF65-F5344CB8AC3E}">
        <p14:creationId xmlns:p14="http://schemas.microsoft.com/office/powerpoint/2010/main" val="454197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39" name="Google Shape;267;gbd18a07803_0_13">
            <a:extLst>
              <a:ext uri="{FF2B5EF4-FFF2-40B4-BE49-F238E27FC236}">
                <a16:creationId xmlns:a16="http://schemas.microsoft.com/office/drawing/2014/main" id="{1AD4694F-F549-AAA8-AF9C-A3AB2BE0710B}"/>
              </a:ext>
            </a:extLst>
          </p:cNvPr>
          <p:cNvSpPr/>
          <p:nvPr/>
        </p:nvSpPr>
        <p:spPr>
          <a:xfrm>
            <a:off x="539648" y="1457340"/>
            <a:ext cx="279825" cy="32919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20" name="Rectángulo: esquinas redondeadas 19">
            <a:extLst>
              <a:ext uri="{FF2B5EF4-FFF2-40B4-BE49-F238E27FC236}">
                <a16:creationId xmlns:a16="http://schemas.microsoft.com/office/drawing/2014/main" id="{E8C0C757-DD9E-33C6-3F43-88FCDDE8D7C4}"/>
              </a:ext>
            </a:extLst>
          </p:cNvPr>
          <p:cNvSpPr/>
          <p:nvPr/>
        </p:nvSpPr>
        <p:spPr>
          <a:xfrm>
            <a:off x="2174090" y="1132110"/>
            <a:ext cx="7781925" cy="538743"/>
          </a:xfrm>
          <a:prstGeom prst="roundRect">
            <a:avLst/>
          </a:prstGeom>
          <a:solidFill>
            <a:srgbClr val="E9FBF5"/>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s-CO" sz="1400" dirty="0">
                <a:solidFill>
                  <a:schemeClr val="tx1"/>
                </a:solidFill>
                <a:latin typeface="Arial" panose="020B0604020202020204" pitchFamily="34" charset="0"/>
                <a:ea typeface="Times New Roman" panose="02020603050405020304" pitchFamily="18" charset="0"/>
              </a:rPr>
              <a:t>S</a:t>
            </a:r>
            <a:r>
              <a:rPr lang="es-CO" sz="1400" dirty="0">
                <a:solidFill>
                  <a:schemeClr val="tx1"/>
                </a:solidFill>
                <a:effectLst/>
                <a:latin typeface="Arial" panose="020B0604020202020204" pitchFamily="34" charset="0"/>
                <a:ea typeface="Times New Roman" panose="02020603050405020304" pitchFamily="18" charset="0"/>
              </a:rPr>
              <a:t>e detectaron 14 observaciones, 1 oportunidad de mejora y 21 recomendaciones, que buscan aportar a la mejora y efectividad de la gestión de riesgos.</a:t>
            </a:r>
            <a:endParaRPr lang="es-MX" sz="1400" kern="0" dirty="0">
              <a:solidFill>
                <a:schemeClr val="tx1"/>
              </a:solidFill>
              <a:latin typeface="Arial"/>
              <a:sym typeface="Arial"/>
            </a:endParaRPr>
          </a:p>
        </p:txBody>
      </p:sp>
      <p:sp>
        <p:nvSpPr>
          <p:cNvPr id="9" name="CuadroTexto 8">
            <a:extLst>
              <a:ext uri="{FF2B5EF4-FFF2-40B4-BE49-F238E27FC236}">
                <a16:creationId xmlns:a16="http://schemas.microsoft.com/office/drawing/2014/main" id="{C88B41EF-8C2F-CBFC-0CE7-700C45B03295}"/>
              </a:ext>
            </a:extLst>
          </p:cNvPr>
          <p:cNvSpPr txBox="1"/>
          <p:nvPr/>
        </p:nvSpPr>
        <p:spPr>
          <a:xfrm>
            <a:off x="412402" y="1670853"/>
            <a:ext cx="11305307" cy="1169551"/>
          </a:xfrm>
          <a:prstGeom prst="rect">
            <a:avLst/>
          </a:prstGeom>
          <a:noFill/>
        </p:spPr>
        <p:txBody>
          <a:bodyPr wrap="square">
            <a:spAutoFit/>
          </a:bodyPr>
          <a:lstStyle/>
          <a:p>
            <a:pPr algn="just"/>
            <a:r>
              <a:rPr lang="es-MX" sz="1400" dirty="0">
                <a:latin typeface="Arial" panose="020B0604020202020204" pitchFamily="34" charset="0"/>
              </a:rPr>
              <a:t>A 30nov2023 s</a:t>
            </a:r>
            <a:r>
              <a:rPr lang="es-MX" sz="1400" b="0" i="0" u="none" strike="noStrike" baseline="0" dirty="0">
                <a:latin typeface="Arial" panose="020B0604020202020204" pitchFamily="34" charset="0"/>
              </a:rPr>
              <a:t>e han adjudicado la intervención de 1067 viviendas para mejorar sus condiciones habitacionales de las 1250 proyectadas, es decir faltando 7 meses para terminar el plan de desarrollo, el cumplimiento es del 85.36% de la meta proyecto No. 2 (</a:t>
            </a:r>
            <a:r>
              <a:rPr lang="es-CO" sz="1400" dirty="0">
                <a:effectLst/>
                <a:latin typeface="Arial" panose="020B0604020202020204" pitchFamily="34" charset="0"/>
                <a:ea typeface="Times New Roman" panose="02020603050405020304" pitchFamily="18" charset="0"/>
              </a:rPr>
              <a:t>Ejecutar 1250 intervenciones en desarrollo del proyecto piloto del Plan Terrazas…</a:t>
            </a:r>
            <a:r>
              <a:rPr lang="es-MX" sz="1400" b="0" i="0" u="none" strike="noStrike" baseline="0" dirty="0">
                <a:latin typeface="Arial" panose="020B0604020202020204" pitchFamily="34" charset="0"/>
              </a:rPr>
              <a:t>); sin embargo, cabe resaltar que, </a:t>
            </a:r>
            <a:r>
              <a:rPr lang="es-MX" sz="1400" dirty="0">
                <a:latin typeface="Arial" panose="020B0604020202020204" pitchFamily="34" charset="0"/>
              </a:rPr>
              <a:t>de las 1067 adjudicadas,</a:t>
            </a:r>
            <a:r>
              <a:rPr lang="es-MX" sz="1400" b="0" i="0" u="none" strike="noStrike" baseline="0" dirty="0">
                <a:latin typeface="Arial" panose="020B0604020202020204" pitchFamily="34" charset="0"/>
              </a:rPr>
              <a:t> 34 </a:t>
            </a:r>
            <a:r>
              <a:rPr lang="es-MX" sz="1400" dirty="0">
                <a:latin typeface="Arial" panose="020B0604020202020204" pitchFamily="34" charset="0"/>
              </a:rPr>
              <a:t>familias</a:t>
            </a:r>
            <a:r>
              <a:rPr lang="es-MX" sz="1400" b="0" i="0" u="none" strike="noStrike" baseline="0" dirty="0">
                <a:latin typeface="Arial" panose="020B0604020202020204" pitchFamily="34" charset="0"/>
              </a:rPr>
              <a:t> han renunciado al subsidio. A 30nov2023 se han entregado 99 viviendas, el 9.27% de lo adjudicado y el 7.9% de la meta proyecto No. 6 (Entregar y firmar acuerdo para la sostenibilidad de 1250 viviendas mejoradas…).</a:t>
            </a:r>
            <a:endParaRPr lang="es-MX" sz="1400" dirty="0"/>
          </a:p>
        </p:txBody>
      </p:sp>
      <p:sp>
        <p:nvSpPr>
          <p:cNvPr id="12" name="Google Shape;177;gbd18a07803_0_13">
            <a:extLst>
              <a:ext uri="{FF2B5EF4-FFF2-40B4-BE49-F238E27FC236}">
                <a16:creationId xmlns:a16="http://schemas.microsoft.com/office/drawing/2014/main" id="{D1BBC49E-67BA-BB3C-CE4D-A17022C56933}"/>
              </a:ext>
            </a:extLst>
          </p:cNvPr>
          <p:cNvSpPr/>
          <p:nvPr/>
        </p:nvSpPr>
        <p:spPr>
          <a:xfrm>
            <a:off x="4360889" y="696700"/>
            <a:ext cx="3089219" cy="388320"/>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p>
          <a:p>
            <a:pPr algn="ctr" defTabSz="1219170">
              <a:buClr>
                <a:srgbClr val="000000"/>
              </a:buClr>
              <a:buSzPts val="1400"/>
              <a:defRPr/>
            </a:pPr>
            <a:r>
              <a:rPr lang="es-MX" sz="1467" b="1" kern="0" dirty="0">
                <a:solidFill>
                  <a:srgbClr val="FFFFFF"/>
                </a:solidFill>
                <a:latin typeface="Roboto" panose="02000000000000000000" pitchFamily="2" charset="0"/>
                <a:ea typeface="Roboto" panose="02000000000000000000" pitchFamily="2" charset="0"/>
                <a:cs typeface="Arial"/>
                <a:sym typeface="Arial"/>
              </a:rPr>
              <a:t>    </a:t>
            </a:r>
            <a:r>
              <a:rPr lang="es-MX" b="1" kern="0" dirty="0">
                <a:solidFill>
                  <a:srgbClr val="FFFFFF"/>
                </a:solidFill>
                <a:latin typeface="Roboto" panose="02000000000000000000" pitchFamily="2" charset="0"/>
                <a:ea typeface="Roboto" panose="02000000000000000000" pitchFamily="2" charset="0"/>
                <a:cs typeface="Arial"/>
                <a:sym typeface="Arial"/>
              </a:rPr>
              <a:t>CONCLUSIÓN GENERAL </a:t>
            </a:r>
          </a:p>
          <a:p>
            <a:pPr algn="ctr" defTabSz="1219170">
              <a:buClr>
                <a:srgbClr val="000000"/>
              </a:buClr>
              <a:buSzPts val="1400"/>
              <a:defRPr/>
            </a:pPr>
            <a:endParaRPr lang="es-MX" sz="1600" b="1" kern="0" dirty="0">
              <a:solidFill>
                <a:srgbClr val="FFFFFF"/>
              </a:solidFill>
              <a:latin typeface="Roboto" panose="02000000000000000000" pitchFamily="2" charset="0"/>
              <a:ea typeface="Roboto" panose="02000000000000000000" pitchFamily="2" charset="0"/>
              <a:cs typeface="Arial"/>
              <a:sym typeface="Arial"/>
            </a:endParaRPr>
          </a:p>
        </p:txBody>
      </p:sp>
      <p:pic>
        <p:nvPicPr>
          <p:cNvPr id="28" name="Gráfico 27" descr="Lista de comprobación con relleno sólido">
            <a:extLst>
              <a:ext uri="{FF2B5EF4-FFF2-40B4-BE49-F238E27FC236}">
                <a16:creationId xmlns:a16="http://schemas.microsoft.com/office/drawing/2014/main" id="{81F711FE-2993-B563-1732-C19A0C7A0A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32550" y="715657"/>
            <a:ext cx="300252" cy="318337"/>
          </a:xfrm>
          <a:prstGeom prst="rect">
            <a:avLst/>
          </a:prstGeom>
        </p:spPr>
      </p:pic>
      <p:sp>
        <p:nvSpPr>
          <p:cNvPr id="30" name="CuadroTexto 29">
            <a:extLst>
              <a:ext uri="{FF2B5EF4-FFF2-40B4-BE49-F238E27FC236}">
                <a16:creationId xmlns:a16="http://schemas.microsoft.com/office/drawing/2014/main" id="{18F38685-8127-F1FF-2116-4608F051F953}"/>
              </a:ext>
            </a:extLst>
          </p:cNvPr>
          <p:cNvSpPr txBox="1"/>
          <p:nvPr/>
        </p:nvSpPr>
        <p:spPr>
          <a:xfrm>
            <a:off x="3281924" y="2807696"/>
            <a:ext cx="5247148" cy="246221"/>
          </a:xfrm>
          <a:prstGeom prst="rect">
            <a:avLst/>
          </a:prstGeom>
          <a:noFill/>
        </p:spPr>
        <p:txBody>
          <a:bodyPr wrap="square">
            <a:spAutoFit/>
          </a:bodyPr>
          <a:lstStyle/>
          <a:p>
            <a:pPr algn="ctr"/>
            <a:r>
              <a:rPr lang="es-CO" sz="1000" dirty="0">
                <a:effectLst/>
                <a:latin typeface="Arial" panose="020B0604020202020204" pitchFamily="34" charset="0"/>
                <a:ea typeface="Arial" panose="020B0604020202020204" pitchFamily="34" charset="0"/>
              </a:rPr>
              <a:t>Información general de las viviendas por grupo corte 30nov2023</a:t>
            </a:r>
            <a:endParaRPr lang="es-MX" sz="1400" dirty="0">
              <a:effectLst/>
              <a:latin typeface="Arial" panose="020B0604020202020204" pitchFamily="34" charset="0"/>
              <a:ea typeface="Arial" panose="020B0604020202020204" pitchFamily="34" charset="0"/>
            </a:endParaRPr>
          </a:p>
        </p:txBody>
      </p:sp>
      <p:graphicFrame>
        <p:nvGraphicFramePr>
          <p:cNvPr id="31" name="Tabla 30">
            <a:extLst>
              <a:ext uri="{FF2B5EF4-FFF2-40B4-BE49-F238E27FC236}">
                <a16:creationId xmlns:a16="http://schemas.microsoft.com/office/drawing/2014/main" id="{F32BB6E2-7CE5-6C08-35D1-7DE70D00ACF2}"/>
              </a:ext>
            </a:extLst>
          </p:cNvPr>
          <p:cNvGraphicFramePr>
            <a:graphicFrameLocks noGrp="1"/>
          </p:cNvGraphicFramePr>
          <p:nvPr>
            <p:extLst/>
          </p:nvPr>
        </p:nvGraphicFramePr>
        <p:xfrm>
          <a:off x="611052" y="3053917"/>
          <a:ext cx="10907999" cy="2034540"/>
        </p:xfrm>
        <a:graphic>
          <a:graphicData uri="http://schemas.openxmlformats.org/drawingml/2006/table">
            <a:tbl>
              <a:tblPr firstRow="1" firstCol="1" bandRow="1">
                <a:tableStyleId>{5C22544A-7EE6-4342-B048-85BDC9FD1C3A}</a:tableStyleId>
              </a:tblPr>
              <a:tblGrid>
                <a:gridCol w="902895">
                  <a:extLst>
                    <a:ext uri="{9D8B030D-6E8A-4147-A177-3AD203B41FA5}">
                      <a16:colId xmlns:a16="http://schemas.microsoft.com/office/drawing/2014/main" val="487078044"/>
                    </a:ext>
                  </a:extLst>
                </a:gridCol>
                <a:gridCol w="1330800">
                  <a:extLst>
                    <a:ext uri="{9D8B030D-6E8A-4147-A177-3AD203B41FA5}">
                      <a16:colId xmlns:a16="http://schemas.microsoft.com/office/drawing/2014/main" val="1486332931"/>
                    </a:ext>
                  </a:extLst>
                </a:gridCol>
                <a:gridCol w="1216592">
                  <a:extLst>
                    <a:ext uri="{9D8B030D-6E8A-4147-A177-3AD203B41FA5}">
                      <a16:colId xmlns:a16="http://schemas.microsoft.com/office/drawing/2014/main" val="2453433144"/>
                    </a:ext>
                  </a:extLst>
                </a:gridCol>
                <a:gridCol w="1216592">
                  <a:extLst>
                    <a:ext uri="{9D8B030D-6E8A-4147-A177-3AD203B41FA5}">
                      <a16:colId xmlns:a16="http://schemas.microsoft.com/office/drawing/2014/main" val="2128813309"/>
                    </a:ext>
                  </a:extLst>
                </a:gridCol>
                <a:gridCol w="1391661">
                  <a:extLst>
                    <a:ext uri="{9D8B030D-6E8A-4147-A177-3AD203B41FA5}">
                      <a16:colId xmlns:a16="http://schemas.microsoft.com/office/drawing/2014/main" val="3155975858"/>
                    </a:ext>
                  </a:extLst>
                </a:gridCol>
                <a:gridCol w="1216592">
                  <a:extLst>
                    <a:ext uri="{9D8B030D-6E8A-4147-A177-3AD203B41FA5}">
                      <a16:colId xmlns:a16="http://schemas.microsoft.com/office/drawing/2014/main" val="2842777105"/>
                    </a:ext>
                  </a:extLst>
                </a:gridCol>
                <a:gridCol w="1513380">
                  <a:extLst>
                    <a:ext uri="{9D8B030D-6E8A-4147-A177-3AD203B41FA5}">
                      <a16:colId xmlns:a16="http://schemas.microsoft.com/office/drawing/2014/main" val="2599717134"/>
                    </a:ext>
                  </a:extLst>
                </a:gridCol>
                <a:gridCol w="1058679">
                  <a:extLst>
                    <a:ext uri="{9D8B030D-6E8A-4147-A177-3AD203B41FA5}">
                      <a16:colId xmlns:a16="http://schemas.microsoft.com/office/drawing/2014/main" val="4110679451"/>
                    </a:ext>
                  </a:extLst>
                </a:gridCol>
                <a:gridCol w="1060808">
                  <a:extLst>
                    <a:ext uri="{9D8B030D-6E8A-4147-A177-3AD203B41FA5}">
                      <a16:colId xmlns:a16="http://schemas.microsoft.com/office/drawing/2014/main" val="894978349"/>
                    </a:ext>
                  </a:extLst>
                </a:gridCol>
              </a:tblGrid>
              <a:tr h="271820">
                <a:tc>
                  <a:txBody>
                    <a:bodyPr/>
                    <a:lstStyle/>
                    <a:p>
                      <a:pPr algn="ctr"/>
                      <a:r>
                        <a:rPr lang="es-MX" sz="900" dirty="0">
                          <a:solidFill>
                            <a:schemeClr val="bg1"/>
                          </a:solidFill>
                          <a:effectLst/>
                        </a:rPr>
                        <a:t>Grupos</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No. de viviendas iniciales en el contrato</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Familias que desistieron al subsidio</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No. de viviendas efectivas</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Viviendas mejoradas y entregadas al beneficiario</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Viviendas en ejecución</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Viviendas que aún no está en custodia por los contratistas</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 de obra esperado</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dirty="0">
                          <a:solidFill>
                            <a:schemeClr val="bg1"/>
                          </a:solidFill>
                          <a:effectLst/>
                        </a:rPr>
                        <a:t>% de obra ejecutado</a:t>
                      </a:r>
                      <a:endParaRPr lang="es-MX" sz="12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extLst>
                  <a:ext uri="{0D108BD9-81ED-4DB2-BD59-A6C34878D82A}">
                    <a16:rowId xmlns:a16="http://schemas.microsoft.com/office/drawing/2014/main" val="979460135"/>
                  </a:ext>
                </a:extLst>
              </a:tr>
              <a:tr h="158562">
                <a:tc>
                  <a:txBody>
                    <a:bodyPr/>
                    <a:lstStyle/>
                    <a:p>
                      <a:pPr algn="ctr"/>
                      <a:r>
                        <a:rPr lang="es-MX" sz="1050" dirty="0">
                          <a:solidFill>
                            <a:schemeClr val="bg1"/>
                          </a:solidFill>
                          <a:effectLst/>
                        </a:rPr>
                        <a:t>G1</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dirty="0">
                          <a:effectLst/>
                        </a:rPr>
                        <a:t>60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2</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58</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58</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100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100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2004026"/>
                  </a:ext>
                </a:extLst>
              </a:tr>
              <a:tr h="158562">
                <a:tc>
                  <a:txBody>
                    <a:bodyPr/>
                    <a:lstStyle/>
                    <a:p>
                      <a:pPr algn="ctr"/>
                      <a:r>
                        <a:rPr lang="es-MX" sz="1050" dirty="0">
                          <a:solidFill>
                            <a:schemeClr val="bg1"/>
                          </a:solidFill>
                          <a:effectLst/>
                        </a:rPr>
                        <a:t>G2</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dirty="0">
                          <a:effectLst/>
                        </a:rPr>
                        <a:t>83</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1</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82</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a:effectLst/>
                        </a:rPr>
                        <a:t>61</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a:effectLst/>
                        </a:rPr>
                        <a:t>21</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100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20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2965928827"/>
                  </a:ext>
                </a:extLst>
              </a:tr>
              <a:tr h="158562">
                <a:tc>
                  <a:txBody>
                    <a:bodyPr/>
                    <a:lstStyle/>
                    <a:p>
                      <a:pPr algn="ctr"/>
                      <a:r>
                        <a:rPr lang="es-MX" sz="1050" dirty="0">
                          <a:solidFill>
                            <a:schemeClr val="bg1"/>
                          </a:solidFill>
                          <a:effectLst/>
                        </a:rPr>
                        <a:t>G3</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a:effectLst/>
                        </a:rPr>
                        <a:t>100</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2</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98</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35</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63</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100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a:effectLst/>
                        </a:rPr>
                        <a:t>18.07</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7091394"/>
                  </a:ext>
                </a:extLst>
              </a:tr>
              <a:tr h="158562">
                <a:tc>
                  <a:txBody>
                    <a:bodyPr/>
                    <a:lstStyle/>
                    <a:p>
                      <a:pPr algn="ctr"/>
                      <a:r>
                        <a:rPr lang="es-MX" sz="1050" dirty="0">
                          <a:solidFill>
                            <a:schemeClr val="bg1"/>
                          </a:solidFill>
                          <a:effectLst/>
                        </a:rPr>
                        <a:t>G4</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dirty="0">
                          <a:effectLst/>
                        </a:rPr>
                        <a:t>100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7</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93</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33</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32</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28</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95.79</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58.19</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4141778626"/>
                  </a:ext>
                </a:extLst>
              </a:tr>
              <a:tr h="158562">
                <a:tc>
                  <a:txBody>
                    <a:bodyPr/>
                    <a:lstStyle/>
                    <a:p>
                      <a:pPr algn="ctr"/>
                      <a:r>
                        <a:rPr lang="es-MX" sz="1050" dirty="0">
                          <a:solidFill>
                            <a:schemeClr val="bg1"/>
                          </a:solidFill>
                          <a:effectLst/>
                        </a:rPr>
                        <a:t>G5</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a:effectLst/>
                        </a:rPr>
                        <a:t>100</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13</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87</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6</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47</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a:effectLst/>
                        </a:rPr>
                        <a:t>34</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a:effectLst/>
                        </a:rPr>
                        <a:t>96.4</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a:effectLst/>
                        </a:rPr>
                        <a:t>28.9</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630506"/>
                  </a:ext>
                </a:extLst>
              </a:tr>
              <a:tr h="158562">
                <a:tc>
                  <a:txBody>
                    <a:bodyPr/>
                    <a:lstStyle/>
                    <a:p>
                      <a:pPr algn="ctr"/>
                      <a:r>
                        <a:rPr lang="es-MX" sz="1050" dirty="0">
                          <a:solidFill>
                            <a:schemeClr val="bg1"/>
                          </a:solidFill>
                          <a:effectLst/>
                        </a:rPr>
                        <a:t>G6</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dirty="0">
                          <a:effectLst/>
                        </a:rPr>
                        <a:t>105</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5</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102</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2</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29</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71</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100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1000" dirty="0">
                          <a:effectLst/>
                        </a:rPr>
                        <a:t>14.11</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4144230449"/>
                  </a:ext>
                </a:extLst>
              </a:tr>
              <a:tr h="158562">
                <a:tc>
                  <a:txBody>
                    <a:bodyPr/>
                    <a:lstStyle/>
                    <a:p>
                      <a:pPr algn="ctr"/>
                      <a:r>
                        <a:rPr lang="es-MX" sz="1050" dirty="0">
                          <a:solidFill>
                            <a:schemeClr val="bg1"/>
                          </a:solidFill>
                          <a:effectLst/>
                        </a:rPr>
                        <a:t>G7</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a:effectLst/>
                        </a:rPr>
                        <a:t>100</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a:effectLst/>
                        </a:rPr>
                        <a:t>4</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96</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a:effectLst/>
                        </a:rPr>
                        <a:t>0</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36</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1000" dirty="0">
                          <a:effectLst/>
                        </a:rPr>
                        <a:t>64</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000">
                          <a:effectLst/>
                        </a:rPr>
                        <a:t>37.22</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000">
                          <a:effectLst/>
                        </a:rPr>
                        <a:t>41.14</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4522634"/>
                  </a:ext>
                </a:extLst>
              </a:tr>
              <a:tr h="158562">
                <a:tc>
                  <a:txBody>
                    <a:bodyPr/>
                    <a:lstStyle/>
                    <a:p>
                      <a:pPr algn="ctr"/>
                      <a:r>
                        <a:rPr lang="es-MX" sz="1050" dirty="0">
                          <a:solidFill>
                            <a:schemeClr val="bg1"/>
                          </a:solidFill>
                          <a:effectLst/>
                        </a:rPr>
                        <a:t>G8</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dirty="0">
                          <a:effectLst/>
                        </a:rPr>
                        <a:t>100</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7">
                  <a:txBody>
                    <a:bodyPr/>
                    <a:lstStyle/>
                    <a:p>
                      <a:pPr algn="ctr"/>
                      <a:r>
                        <a:rPr lang="es-MX" sz="1000" dirty="0">
                          <a:effectLst/>
                        </a:rPr>
                        <a:t>Aún no ha iniciado obra</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876644756"/>
                  </a:ext>
                </a:extLst>
              </a:tr>
              <a:tr h="158562">
                <a:tc>
                  <a:txBody>
                    <a:bodyPr/>
                    <a:lstStyle/>
                    <a:p>
                      <a:pPr algn="ctr"/>
                      <a:r>
                        <a:rPr lang="es-MX" sz="1050" dirty="0">
                          <a:solidFill>
                            <a:schemeClr val="bg1"/>
                          </a:solidFill>
                          <a:effectLst/>
                        </a:rPr>
                        <a:t>G9</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a:effectLst/>
                        </a:rPr>
                        <a:t>100</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pPr algn="ctr"/>
                      <a:r>
                        <a:rPr lang="es-MX" sz="1000" dirty="0">
                          <a:effectLst/>
                        </a:rPr>
                        <a:t>Aún no ha iniciado obra</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437065541"/>
                  </a:ext>
                </a:extLst>
              </a:tr>
              <a:tr h="158562">
                <a:tc>
                  <a:txBody>
                    <a:bodyPr/>
                    <a:lstStyle/>
                    <a:p>
                      <a:pPr algn="ctr"/>
                      <a:r>
                        <a:rPr lang="es-MX" sz="1050" dirty="0">
                          <a:solidFill>
                            <a:schemeClr val="bg1"/>
                          </a:solidFill>
                          <a:effectLst/>
                        </a:rPr>
                        <a:t>G10</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dirty="0">
                          <a:effectLst/>
                        </a:rPr>
                        <a:t>109</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7">
                  <a:txBody>
                    <a:bodyPr/>
                    <a:lstStyle/>
                    <a:p>
                      <a:pPr algn="ctr"/>
                      <a:r>
                        <a:rPr lang="es-MX" sz="1000" dirty="0">
                          <a:effectLst/>
                        </a:rPr>
                        <a:t>Aún no ha iniciado obra</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456075866"/>
                  </a:ext>
                </a:extLst>
              </a:tr>
              <a:tr h="158562">
                <a:tc>
                  <a:txBody>
                    <a:bodyPr/>
                    <a:lstStyle/>
                    <a:p>
                      <a:pPr algn="ctr"/>
                      <a:r>
                        <a:rPr lang="es-MX" sz="1050" dirty="0">
                          <a:solidFill>
                            <a:schemeClr val="bg1"/>
                          </a:solidFill>
                          <a:effectLst/>
                        </a:rPr>
                        <a:t>G11</a:t>
                      </a:r>
                      <a:endParaRPr lang="es-MX" sz="1600" dirty="0">
                        <a:solidFill>
                          <a:schemeClr val="bg1"/>
                        </a:solidFill>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1000">
                          <a:effectLst/>
                        </a:rPr>
                        <a:t>110</a:t>
                      </a:r>
                      <a:endParaRPr lang="es-MX" sz="140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pPr algn="ctr"/>
                      <a:r>
                        <a:rPr lang="es-MX" sz="1000" dirty="0">
                          <a:effectLst/>
                        </a:rPr>
                        <a:t>Aún no ha iniciado obra</a:t>
                      </a:r>
                      <a:endParaRPr lang="es-MX" sz="1400" dirty="0">
                        <a:effectLst/>
                        <a:latin typeface="Arial" panose="020B0604020202020204" pitchFamily="34" charset="0"/>
                        <a:ea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551029608"/>
                  </a:ext>
                </a:extLst>
              </a:tr>
            </a:tbl>
          </a:graphicData>
        </a:graphic>
      </p:graphicFrame>
      <p:sp>
        <p:nvSpPr>
          <p:cNvPr id="5" name="CuadroTexto 4">
            <a:extLst>
              <a:ext uri="{FF2B5EF4-FFF2-40B4-BE49-F238E27FC236}">
                <a16:creationId xmlns:a16="http://schemas.microsoft.com/office/drawing/2014/main" id="{19CC2E00-27CD-5BA2-5827-21AD5942C9B4}"/>
              </a:ext>
            </a:extLst>
          </p:cNvPr>
          <p:cNvSpPr txBox="1"/>
          <p:nvPr/>
        </p:nvSpPr>
        <p:spPr>
          <a:xfrm>
            <a:off x="539647" y="5217140"/>
            <a:ext cx="10979403" cy="738664"/>
          </a:xfrm>
          <a:prstGeom prst="rect">
            <a:avLst/>
          </a:prstGeom>
          <a:noFill/>
        </p:spPr>
        <p:txBody>
          <a:bodyPr wrap="square">
            <a:spAutoFit/>
          </a:bodyPr>
          <a:lstStyle/>
          <a:p>
            <a:pPr algn="just"/>
            <a:r>
              <a:rPr lang="es-MX" sz="1400" dirty="0">
                <a:latin typeface="Arial" panose="020B0604020202020204" pitchFamily="34" charset="0"/>
              </a:rPr>
              <a:t>Por otro lado, se concluye un uso parcial del Sistema de Información Misional dado que a la fecha el módulo de Curaduría Pública Social, aunque ya se encuentra en producción aún no cuenta con la validación por parte de los profesionales de la DMV que permita a determinar el uso del módulo.</a:t>
            </a:r>
          </a:p>
        </p:txBody>
      </p:sp>
    </p:spTree>
    <p:extLst>
      <p:ext uri="{BB962C8B-B14F-4D97-AF65-F5344CB8AC3E}">
        <p14:creationId xmlns:p14="http://schemas.microsoft.com/office/powerpoint/2010/main" val="255450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50504" y="721031"/>
            <a:ext cx="5474046" cy="525466"/>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p>
          <a:p>
            <a:pPr algn="ctr" defTabSz="1219170">
              <a:buClr>
                <a:srgbClr val="000000"/>
              </a:buClr>
              <a:buSzPts val="1400"/>
              <a:defRPr/>
            </a:pPr>
            <a:r>
              <a:rPr lang="es-MX" sz="1600" b="1" kern="0" dirty="0">
                <a:solidFill>
                  <a:srgbClr val="FFFFFF"/>
                </a:solidFill>
                <a:latin typeface="Roboto" panose="02000000000000000000" pitchFamily="2" charset="0"/>
                <a:ea typeface="Roboto" panose="02000000000000000000" pitchFamily="2" charset="0"/>
                <a:cs typeface="Arial"/>
                <a:sym typeface="Arial"/>
              </a:rPr>
              <a:t>GRUPO 1 - JASA LTDA   (24ene2022 - 23nov2022)</a:t>
            </a:r>
          </a:p>
          <a:p>
            <a:pPr algn="ctr" defTabSz="1219170">
              <a:buClr>
                <a:srgbClr val="000000"/>
              </a:buClr>
              <a:buSzPts val="1400"/>
              <a:defRPr/>
            </a:pPr>
            <a:r>
              <a:rPr lang="es-MX" sz="1600" b="1" kern="0" dirty="0">
                <a:solidFill>
                  <a:srgbClr val="FFFFFF"/>
                </a:solidFill>
                <a:latin typeface="Roboto" panose="02000000000000000000" pitchFamily="2" charset="0"/>
                <a:ea typeface="Roboto" panose="02000000000000000000" pitchFamily="2" charset="0"/>
                <a:cs typeface="Arial"/>
                <a:sym typeface="Arial"/>
              </a:rPr>
              <a:t>$3.006.891.208.79</a:t>
            </a:r>
          </a:p>
          <a:p>
            <a:pPr algn="ctr" defTabSz="1219170">
              <a:buClr>
                <a:srgbClr val="000000"/>
              </a:buClr>
              <a:buSzPts val="1400"/>
              <a:defRPr/>
            </a:pPr>
            <a:endParaRPr lang="es-MX" sz="1600" b="1" kern="0" dirty="0">
              <a:solidFill>
                <a:srgbClr val="FFFFFF"/>
              </a:solidFill>
              <a:latin typeface="Roboto" panose="02000000000000000000" pitchFamily="2" charset="0"/>
              <a:ea typeface="Roboto" panose="02000000000000000000" pitchFamily="2" charset="0"/>
              <a:cs typeface="Arial"/>
              <a:sym typeface="Arial"/>
            </a:endParaRPr>
          </a:p>
        </p:txBody>
      </p:sp>
      <p:graphicFrame>
        <p:nvGraphicFramePr>
          <p:cNvPr id="31" name="Marcador de contenido 30">
            <a:extLst>
              <a:ext uri="{FF2B5EF4-FFF2-40B4-BE49-F238E27FC236}">
                <a16:creationId xmlns:a16="http://schemas.microsoft.com/office/drawing/2014/main" id="{881A1667-7EC6-2CF4-F964-1FAF5F24EE22}"/>
              </a:ext>
            </a:extLst>
          </p:cNvPr>
          <p:cNvGraphicFramePr>
            <a:graphicFrameLocks noGrp="1"/>
          </p:cNvGraphicFramePr>
          <p:nvPr>
            <p:ph sz="half" idx="2"/>
            <p:extLst/>
          </p:nvPr>
        </p:nvGraphicFramePr>
        <p:xfrm>
          <a:off x="469554" y="1343074"/>
          <a:ext cx="5473699" cy="879790"/>
        </p:xfrm>
        <a:graphic>
          <a:graphicData uri="http://schemas.openxmlformats.org/drawingml/2006/table">
            <a:tbl>
              <a:tblPr firstRow="1" firstCol="1" bandRow="1">
                <a:tableStyleId>{5C22544A-7EE6-4342-B048-85BDC9FD1C3A}</a:tableStyleId>
              </a:tblPr>
              <a:tblGrid>
                <a:gridCol w="1003269">
                  <a:extLst>
                    <a:ext uri="{9D8B030D-6E8A-4147-A177-3AD203B41FA5}">
                      <a16:colId xmlns:a16="http://schemas.microsoft.com/office/drawing/2014/main" val="4124225996"/>
                    </a:ext>
                  </a:extLst>
                </a:gridCol>
                <a:gridCol w="950833">
                  <a:extLst>
                    <a:ext uri="{9D8B030D-6E8A-4147-A177-3AD203B41FA5}">
                      <a16:colId xmlns:a16="http://schemas.microsoft.com/office/drawing/2014/main" val="890192710"/>
                    </a:ext>
                  </a:extLst>
                </a:gridCol>
                <a:gridCol w="976468">
                  <a:extLst>
                    <a:ext uri="{9D8B030D-6E8A-4147-A177-3AD203B41FA5}">
                      <a16:colId xmlns:a16="http://schemas.microsoft.com/office/drawing/2014/main" val="1313743965"/>
                    </a:ext>
                  </a:extLst>
                </a:gridCol>
                <a:gridCol w="869849">
                  <a:extLst>
                    <a:ext uri="{9D8B030D-6E8A-4147-A177-3AD203B41FA5}">
                      <a16:colId xmlns:a16="http://schemas.microsoft.com/office/drawing/2014/main" val="1300908913"/>
                    </a:ext>
                  </a:extLst>
                </a:gridCol>
                <a:gridCol w="768752">
                  <a:extLst>
                    <a:ext uri="{9D8B030D-6E8A-4147-A177-3AD203B41FA5}">
                      <a16:colId xmlns:a16="http://schemas.microsoft.com/office/drawing/2014/main" val="4047668215"/>
                    </a:ext>
                  </a:extLst>
                </a:gridCol>
                <a:gridCol w="904528">
                  <a:extLst>
                    <a:ext uri="{9D8B030D-6E8A-4147-A177-3AD203B41FA5}">
                      <a16:colId xmlns:a16="http://schemas.microsoft.com/office/drawing/2014/main" val="925285288"/>
                    </a:ext>
                  </a:extLst>
                </a:gridCol>
              </a:tblGrid>
              <a:tr h="150898">
                <a:tc gridSpan="3">
                  <a:txBody>
                    <a:bodyPr/>
                    <a:lstStyle/>
                    <a:p>
                      <a:pPr algn="ctr"/>
                      <a:r>
                        <a:rPr lang="es-MX" sz="900" kern="100" dirty="0">
                          <a:solidFill>
                            <a:schemeClr val="tx1"/>
                          </a:solidFill>
                          <a:effectLst/>
                        </a:rPr>
                        <a:t>% DE OBRA PROGRAMADA: 100%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gridSpan="3">
                  <a:txBody>
                    <a:bodyPr/>
                    <a:lstStyle/>
                    <a:p>
                      <a:pPr algn="ctr"/>
                      <a:r>
                        <a:rPr lang="es-MX" sz="900" kern="100" dirty="0">
                          <a:solidFill>
                            <a:schemeClr val="tx1"/>
                          </a:solidFill>
                          <a:effectLst/>
                        </a:rPr>
                        <a:t>% DE OBRA EJECUTADA: 100%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479860548"/>
                  </a:ext>
                </a:extLst>
              </a:tr>
              <a:tr h="150898">
                <a:tc gridSpan="6">
                  <a:txBody>
                    <a:bodyPr/>
                    <a:lstStyle/>
                    <a:p>
                      <a:pPr algn="ctr"/>
                      <a:r>
                        <a:rPr lang="es-MX" sz="900" kern="100" dirty="0">
                          <a:solidFill>
                            <a:schemeClr val="tx1"/>
                          </a:solidFill>
                          <a:effectLst/>
                        </a:rPr>
                        <a:t>TOTAL DE VIVIENDAS: 58</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55189118"/>
                  </a:ext>
                </a:extLst>
              </a:tr>
              <a:tr h="412530">
                <a:tc>
                  <a:txBody>
                    <a:bodyPr/>
                    <a:lstStyle/>
                    <a:p>
                      <a:pPr algn="ctr"/>
                      <a:r>
                        <a:rPr lang="es-MX" sz="900" kern="100" dirty="0">
                          <a:solidFill>
                            <a:schemeClr val="tx1"/>
                          </a:solidFill>
                          <a:effectLst/>
                        </a:rPr>
                        <a:t>Viviendas Iniciadas</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 De viviendas iniciadas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Viviendas en obra</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 De viviendas en obra</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Viviendas entregadas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 De viviendas entregadas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124233971"/>
                  </a:ext>
                </a:extLst>
              </a:tr>
              <a:tr h="165464">
                <a:tc>
                  <a:txBody>
                    <a:bodyPr/>
                    <a:lstStyle/>
                    <a:p>
                      <a:pPr algn="ctr"/>
                      <a:r>
                        <a:rPr lang="es-MX" sz="900" kern="100" dirty="0">
                          <a:solidFill>
                            <a:schemeClr val="tx1"/>
                          </a:solidFill>
                          <a:effectLst/>
                        </a:rPr>
                        <a:t>N/A</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N/A</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N/A</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N/A</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58</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58</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95406"/>
                  </a:ext>
                </a:extLst>
              </a:tr>
            </a:tbl>
          </a:graphicData>
        </a:graphic>
      </p:graphicFrame>
      <p:graphicFrame>
        <p:nvGraphicFramePr>
          <p:cNvPr id="35" name="Marcador de contenido 34">
            <a:extLst>
              <a:ext uri="{FF2B5EF4-FFF2-40B4-BE49-F238E27FC236}">
                <a16:creationId xmlns:a16="http://schemas.microsoft.com/office/drawing/2014/main" id="{86050D71-3839-BD6F-73F7-384762BE6FB8}"/>
              </a:ext>
            </a:extLst>
          </p:cNvPr>
          <p:cNvGraphicFramePr>
            <a:graphicFrameLocks noGrp="1"/>
          </p:cNvGraphicFramePr>
          <p:nvPr>
            <p:ph sz="quarter" idx="4"/>
            <p:extLst/>
          </p:nvPr>
        </p:nvGraphicFramePr>
        <p:xfrm>
          <a:off x="6096000" y="1343075"/>
          <a:ext cx="5615998" cy="878740"/>
        </p:xfrm>
        <a:graphic>
          <a:graphicData uri="http://schemas.openxmlformats.org/drawingml/2006/table">
            <a:tbl>
              <a:tblPr firstRow="1" firstCol="1" bandRow="1">
                <a:tableStyleId>{5C22544A-7EE6-4342-B048-85BDC9FD1C3A}</a:tableStyleId>
              </a:tblPr>
              <a:tblGrid>
                <a:gridCol w="790575">
                  <a:extLst>
                    <a:ext uri="{9D8B030D-6E8A-4147-A177-3AD203B41FA5}">
                      <a16:colId xmlns:a16="http://schemas.microsoft.com/office/drawing/2014/main" val="3478116180"/>
                    </a:ext>
                  </a:extLst>
                </a:gridCol>
                <a:gridCol w="781050">
                  <a:extLst>
                    <a:ext uri="{9D8B030D-6E8A-4147-A177-3AD203B41FA5}">
                      <a16:colId xmlns:a16="http://schemas.microsoft.com/office/drawing/2014/main" val="2644947362"/>
                    </a:ext>
                  </a:extLst>
                </a:gridCol>
                <a:gridCol w="797106">
                  <a:extLst>
                    <a:ext uri="{9D8B030D-6E8A-4147-A177-3AD203B41FA5}">
                      <a16:colId xmlns:a16="http://schemas.microsoft.com/office/drawing/2014/main" val="4219116164"/>
                    </a:ext>
                  </a:extLst>
                </a:gridCol>
                <a:gridCol w="439268">
                  <a:extLst>
                    <a:ext uri="{9D8B030D-6E8A-4147-A177-3AD203B41FA5}">
                      <a16:colId xmlns:a16="http://schemas.microsoft.com/office/drawing/2014/main" val="3360091507"/>
                    </a:ext>
                  </a:extLst>
                </a:gridCol>
                <a:gridCol w="348325">
                  <a:extLst>
                    <a:ext uri="{9D8B030D-6E8A-4147-A177-3AD203B41FA5}">
                      <a16:colId xmlns:a16="http://schemas.microsoft.com/office/drawing/2014/main" val="31288922"/>
                    </a:ext>
                  </a:extLst>
                </a:gridCol>
                <a:gridCol w="853701">
                  <a:extLst>
                    <a:ext uri="{9D8B030D-6E8A-4147-A177-3AD203B41FA5}">
                      <a16:colId xmlns:a16="http://schemas.microsoft.com/office/drawing/2014/main" val="2275940141"/>
                    </a:ext>
                  </a:extLst>
                </a:gridCol>
                <a:gridCol w="702715">
                  <a:extLst>
                    <a:ext uri="{9D8B030D-6E8A-4147-A177-3AD203B41FA5}">
                      <a16:colId xmlns:a16="http://schemas.microsoft.com/office/drawing/2014/main" val="597643798"/>
                    </a:ext>
                  </a:extLst>
                </a:gridCol>
                <a:gridCol w="903258">
                  <a:extLst>
                    <a:ext uri="{9D8B030D-6E8A-4147-A177-3AD203B41FA5}">
                      <a16:colId xmlns:a16="http://schemas.microsoft.com/office/drawing/2014/main" val="3375228123"/>
                    </a:ext>
                  </a:extLst>
                </a:gridCol>
              </a:tblGrid>
              <a:tr h="161702">
                <a:tc gridSpan="4">
                  <a:txBody>
                    <a:bodyPr/>
                    <a:lstStyle/>
                    <a:p>
                      <a:pPr algn="ctr"/>
                      <a:r>
                        <a:rPr lang="es-MX" sz="800" kern="100" dirty="0">
                          <a:solidFill>
                            <a:schemeClr val="tx1"/>
                          </a:solidFill>
                          <a:effectLst/>
                        </a:rPr>
                        <a:t>% DE OBRA PROGRAMADA: 100%</a:t>
                      </a:r>
                      <a:endParaRPr lang="es-MX" sz="8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MX" sz="800" kern="100">
                          <a:solidFill>
                            <a:schemeClr val="tx1"/>
                          </a:solidFill>
                          <a:effectLst/>
                        </a:rPr>
                        <a:t>% DE OBRA EJECUTADA: 20%</a:t>
                      </a:r>
                      <a:endParaRPr lang="es-MX" sz="800" kern="1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187603125"/>
                  </a:ext>
                </a:extLst>
              </a:tr>
              <a:tr h="161702">
                <a:tc gridSpan="8">
                  <a:txBody>
                    <a:bodyPr/>
                    <a:lstStyle/>
                    <a:p>
                      <a:pPr algn="ctr"/>
                      <a:r>
                        <a:rPr lang="es-MX" sz="800" kern="100" dirty="0">
                          <a:solidFill>
                            <a:schemeClr val="tx1"/>
                          </a:solidFill>
                          <a:effectLst/>
                        </a:rPr>
                        <a:t>TOTAL DE VIVIENDAS: 83</a:t>
                      </a:r>
                      <a:endParaRPr lang="es-MX" sz="8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909124402"/>
                  </a:ext>
                </a:extLst>
              </a:tr>
              <a:tr h="378026">
                <a:tc>
                  <a:txBody>
                    <a:bodyPr/>
                    <a:lstStyle/>
                    <a:p>
                      <a:pPr algn="ctr"/>
                      <a:r>
                        <a:rPr lang="es-MX" sz="900" b="1" kern="100" dirty="0">
                          <a:solidFill>
                            <a:schemeClr val="tx1"/>
                          </a:solidFill>
                          <a:effectLst/>
                        </a:rPr>
                        <a:t>Viviendas no iniciadas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iniciadas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ea typeface="Arial" panose="020B0604020202020204" pitchFamily="34" charset="0"/>
                          <a:cs typeface="Times New Roman" panose="02020603050405020304" pitchFamily="18" charset="0"/>
                        </a:rPr>
                        <a:t>Desistimiento del subsidio</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b="1" kern="100" dirty="0">
                          <a:solidFill>
                            <a:schemeClr val="tx1"/>
                          </a:solidFill>
                          <a:effectLst/>
                          <a:latin typeface="+mn-lt"/>
                        </a:rPr>
                        <a:t>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tc>
                <a:tc>
                  <a:txBody>
                    <a:bodyPr/>
                    <a:lstStyle/>
                    <a:p>
                      <a:pPr algn="ctr"/>
                      <a:r>
                        <a:rPr lang="es-MX" sz="900" b="1" kern="100" dirty="0">
                          <a:solidFill>
                            <a:schemeClr val="tx1"/>
                          </a:solidFill>
                          <a:effectLst/>
                        </a:rPr>
                        <a:t>% De viviendas en obra</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Viviendas entregadas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 De viviendas entregadas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306464140"/>
                  </a:ext>
                </a:extLst>
              </a:tr>
              <a:tr h="177310">
                <a:tc>
                  <a:txBody>
                    <a:bodyPr/>
                    <a:lstStyle/>
                    <a:p>
                      <a:pPr algn="ctr"/>
                      <a:r>
                        <a:rPr lang="es-MX" sz="900" kern="100" dirty="0">
                          <a:solidFill>
                            <a:schemeClr val="tx1"/>
                          </a:solidFill>
                          <a:effectLst/>
                        </a:rPr>
                        <a:t>22</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rPr>
                        <a:t>60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1</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kern="100" dirty="0">
                          <a:solidFill>
                            <a:schemeClr val="tx1"/>
                          </a:solidFill>
                          <a:effectLst/>
                        </a:rPr>
                        <a:t>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MX"/>
                    </a:p>
                  </a:txBody>
                  <a:tcPr/>
                </a:tc>
                <a:tc>
                  <a:txBody>
                    <a:bodyPr/>
                    <a:lstStyle/>
                    <a:p>
                      <a:pPr algn="ctr"/>
                      <a:r>
                        <a:rPr lang="es-MX" sz="900" kern="100" dirty="0">
                          <a:solidFill>
                            <a:schemeClr val="tx1"/>
                          </a:solidFill>
                          <a:effectLst/>
                        </a:rPr>
                        <a:t>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139777"/>
                  </a:ext>
                </a:extLst>
              </a:tr>
            </a:tbl>
          </a:graphicData>
        </a:graphic>
      </p:graphicFrame>
      <p:sp>
        <p:nvSpPr>
          <p:cNvPr id="28" name="Google Shape;177;gbd18a07803_0_13">
            <a:extLst>
              <a:ext uri="{FF2B5EF4-FFF2-40B4-BE49-F238E27FC236}">
                <a16:creationId xmlns:a16="http://schemas.microsoft.com/office/drawing/2014/main" id="{E6010A79-29F0-992D-34E6-CEF5BC28D0C9}"/>
              </a:ext>
            </a:extLst>
          </p:cNvPr>
          <p:cNvSpPr/>
          <p:nvPr/>
        </p:nvSpPr>
        <p:spPr>
          <a:xfrm>
            <a:off x="6172200" y="721030"/>
            <a:ext cx="5474045" cy="505181"/>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p>
          <a:p>
            <a:pPr algn="ctr" defTabSz="1219170">
              <a:buClr>
                <a:srgbClr val="000000"/>
              </a:buClr>
              <a:buSzPts val="1400"/>
              <a:defRPr/>
            </a:pPr>
            <a:r>
              <a:rPr lang="es-MX" sz="1600" b="1" kern="0" dirty="0">
                <a:solidFill>
                  <a:srgbClr val="FFFFFF"/>
                </a:solidFill>
                <a:latin typeface="Roboto" panose="02000000000000000000" pitchFamily="2" charset="0"/>
                <a:ea typeface="Roboto" panose="02000000000000000000" pitchFamily="2" charset="0"/>
                <a:cs typeface="Arial"/>
                <a:sym typeface="Arial"/>
              </a:rPr>
              <a:t>GRUPO 2 -</a:t>
            </a:r>
            <a:r>
              <a:rPr lang="pt-BR" sz="1600" b="1" kern="0" dirty="0">
                <a:solidFill>
                  <a:srgbClr val="FFFFFF"/>
                </a:solidFill>
                <a:latin typeface="Roboto" panose="02000000000000000000" pitchFamily="2" charset="0"/>
                <a:ea typeface="Roboto" panose="02000000000000000000" pitchFamily="2" charset="0"/>
                <a:cs typeface="Arial"/>
                <a:sym typeface="Arial"/>
              </a:rPr>
              <a:t>CONSORCIO J.A.-CORAL II</a:t>
            </a:r>
            <a:r>
              <a:rPr lang="es-MX" sz="1600" b="1" kern="0" dirty="0">
                <a:solidFill>
                  <a:srgbClr val="FFFFFF"/>
                </a:solidFill>
                <a:latin typeface="Roboto" panose="02000000000000000000" pitchFamily="2" charset="0"/>
                <a:ea typeface="Roboto" panose="02000000000000000000" pitchFamily="2" charset="0"/>
                <a:cs typeface="Arial"/>
                <a:sym typeface="Arial"/>
              </a:rPr>
              <a:t> (28nov2022 - 27jul2023) $4.565.000.000</a:t>
            </a:r>
          </a:p>
          <a:p>
            <a:pPr algn="ctr" defTabSz="1219170">
              <a:buClr>
                <a:srgbClr val="000000"/>
              </a:buClr>
              <a:buSzPts val="1400"/>
              <a:defRPr/>
            </a:pPr>
            <a:endParaRPr lang="es-MX" sz="16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33" name="CuadroTexto 32">
            <a:extLst>
              <a:ext uri="{FF2B5EF4-FFF2-40B4-BE49-F238E27FC236}">
                <a16:creationId xmlns:a16="http://schemas.microsoft.com/office/drawing/2014/main" id="{B62269F9-25F1-459C-3064-DFB3B900374B}"/>
              </a:ext>
            </a:extLst>
          </p:cNvPr>
          <p:cNvSpPr txBox="1"/>
          <p:nvPr/>
        </p:nvSpPr>
        <p:spPr>
          <a:xfrm>
            <a:off x="469901" y="2318391"/>
            <a:ext cx="5492749" cy="4185761"/>
          </a:xfrm>
          <a:prstGeom prst="rect">
            <a:avLst/>
          </a:prstGeom>
          <a:noFill/>
        </p:spPr>
        <p:txBody>
          <a:bodyPr wrap="square">
            <a:spAutoFit/>
          </a:bodyPr>
          <a:lstStyle/>
          <a:p>
            <a:pPr algn="just"/>
            <a:r>
              <a:rPr lang="es-MX" sz="1400" dirty="0">
                <a:latin typeface="Arial" panose="020B0604020202020204" pitchFamily="34" charset="0"/>
              </a:rPr>
              <a:t>• No se realizaron visitas, porque se habían realizado las visitas en la vigencia 2022 en la Auditoría al convenio No. 686 de 2021 suscrito con la Secretaría Distrital de Hábitat, en donde se revisaron 15 viviendas.</a:t>
            </a:r>
          </a:p>
          <a:p>
            <a:pPr algn="just"/>
            <a:endParaRPr lang="es-MX" sz="1400" dirty="0">
              <a:latin typeface="Arial" panose="020B0604020202020204" pitchFamily="34" charset="0"/>
            </a:endParaRPr>
          </a:p>
          <a:p>
            <a:pPr algn="just"/>
            <a:r>
              <a:rPr lang="es-MX" sz="1400" dirty="0">
                <a:latin typeface="Arial" panose="020B0604020202020204" pitchFamily="34" charset="0"/>
              </a:rPr>
              <a:t>• Del valor total del contrato $3.006.891.209 se ha ejecutado al 30nov2023 $2.866.771.189, quedando por ejecutar un valor de $140,120,020 que corresponde a un acta parcial que aún no se ha cobrado y una liberación de recursos. </a:t>
            </a:r>
          </a:p>
          <a:p>
            <a:pPr algn="just"/>
            <a:endParaRPr lang="es-MX" sz="1400" dirty="0">
              <a:latin typeface="Arial" panose="020B0604020202020204" pitchFamily="34" charset="0"/>
              <a:ea typeface="Arial" panose="020B0604020202020204" pitchFamily="34" charset="0"/>
            </a:endParaRPr>
          </a:p>
          <a:p>
            <a:pPr algn="just"/>
            <a:r>
              <a:rPr lang="es-MX" sz="1400" dirty="0">
                <a:latin typeface="Arial" panose="020B0604020202020204" pitchFamily="34" charset="0"/>
                <a:ea typeface="Arial" panose="020B0604020202020204" pitchFamily="34" charset="0"/>
              </a:rPr>
              <a:t>• La amortización del anticipo se realizó de acuerdo con lo establecido en los estudios previos</a:t>
            </a:r>
          </a:p>
          <a:p>
            <a:pPr algn="just"/>
            <a:endParaRPr lang="es-MX" sz="1400" dirty="0">
              <a:latin typeface="Arial" panose="020B0604020202020204" pitchFamily="34" charset="0"/>
              <a:ea typeface="Arial" panose="020B0604020202020204" pitchFamily="34" charset="0"/>
            </a:endParaRPr>
          </a:p>
          <a:p>
            <a:pPr algn="just"/>
            <a:r>
              <a:rPr lang="es-CO" sz="1400" b="1" dirty="0">
                <a:latin typeface="Arial" panose="020B0604020202020204" pitchFamily="34" charset="0"/>
                <a:ea typeface="Times New Roman" panose="02020603050405020304" pitchFamily="18" charset="0"/>
              </a:rPr>
              <a:t>Observación No. 1. </a:t>
            </a:r>
            <a:r>
              <a:rPr lang="es-MX" sz="1400" dirty="0">
                <a:latin typeface="Arial" panose="020B0604020202020204" pitchFamily="34" charset="0"/>
                <a:ea typeface="Times New Roman" panose="02020603050405020304" pitchFamily="18" charset="0"/>
              </a:rPr>
              <a:t>En el anexo 11 de la póliza No. 15-45-101137390 no cumple en el tiempo amparado debido a que está hasta el 23may2023 y debería ser hasta el 31oct2023, en los amparos: • </a:t>
            </a:r>
            <a:r>
              <a:rPr lang="es-MX" sz="1400" dirty="0">
                <a:latin typeface="Arial" panose="020B0604020202020204" pitchFamily="34" charset="0"/>
              </a:rPr>
              <a:t>Cumplimiento general y los perjuicios derivados del mismo • Buen manejo y correcta inversión del anticipo • Estabilidad y calidad de las obras ejecutadas entregadas a satisfacción.</a:t>
            </a:r>
          </a:p>
        </p:txBody>
      </p:sp>
      <p:sp>
        <p:nvSpPr>
          <p:cNvPr id="36" name="Google Shape;177;gbd18a07803_0_13">
            <a:extLst>
              <a:ext uri="{FF2B5EF4-FFF2-40B4-BE49-F238E27FC236}">
                <a16:creationId xmlns:a16="http://schemas.microsoft.com/office/drawing/2014/main" id="{9E6A38D9-7297-601D-39C5-74588E8F0B5C}"/>
              </a:ext>
            </a:extLst>
          </p:cNvPr>
          <p:cNvSpPr/>
          <p:nvPr/>
        </p:nvSpPr>
        <p:spPr>
          <a:xfrm>
            <a:off x="6096000" y="2318391"/>
            <a:ext cx="1737452" cy="392686"/>
          </a:xfrm>
          <a:prstGeom prst="round1Rect">
            <a:avLst>
              <a:gd name="adj" fmla="val 16667"/>
            </a:avLst>
          </a:prstGeom>
          <a:solidFill>
            <a:srgbClr val="FF9900"/>
          </a:solidFill>
          <a:ln>
            <a:noFill/>
          </a:ln>
        </p:spPr>
        <p:txBody>
          <a:bodyPr spcFirstLastPara="1" wrap="square" lIns="68569" tIns="68569" rIns="68569" bIns="68569"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MX" sz="800" b="0" i="0" u="none" strike="noStrike" kern="0" cap="none" spc="0" normalizeH="0" baseline="0" noProof="0" dirty="0">
                <a:ln>
                  <a:noFill/>
                </a:ln>
                <a:solidFill>
                  <a:srgbClr val="000000"/>
                </a:solidFill>
                <a:effectLst/>
                <a:uLnTx/>
                <a:uFillTx/>
                <a:latin typeface="Arial"/>
                <a:cs typeface="Arial"/>
                <a:sym typeface="Arial"/>
              </a:rPr>
              <a:t>   </a:t>
            </a:r>
            <a:r>
              <a:rPr kumimoji="0" lang="es-MX" sz="10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VISITA </a:t>
            </a:r>
            <a:r>
              <a:rPr lang="es-MX" sz="1050" b="1" kern="0" dirty="0">
                <a:solidFill>
                  <a:srgbClr val="FFFFFF"/>
                </a:solidFill>
                <a:latin typeface="Roboto" panose="02000000000000000000" pitchFamily="2" charset="0"/>
                <a:ea typeface="Roboto" panose="02000000000000000000" pitchFamily="2" charset="0"/>
                <a:cs typeface="Arial"/>
                <a:sym typeface="Arial"/>
              </a:rPr>
              <a:t>08NOV2023</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p>
        </p:txBody>
      </p:sp>
      <p:pic>
        <p:nvPicPr>
          <p:cNvPr id="40" name="Gráfico 2" descr="Cámara contorno">
            <a:extLst>
              <a:ext uri="{FF2B5EF4-FFF2-40B4-BE49-F238E27FC236}">
                <a16:creationId xmlns:a16="http://schemas.microsoft.com/office/drawing/2014/main" id="{08CA7ADE-50D6-5C0D-0A94-3D836E5158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44860" y="2318391"/>
            <a:ext cx="319462" cy="380686"/>
          </a:xfrm>
          <a:prstGeom prst="rect">
            <a:avLst/>
          </a:prstGeom>
        </p:spPr>
      </p:pic>
      <p:pic>
        <p:nvPicPr>
          <p:cNvPr id="41" name="Imagen 40" descr="Imagen que contiene edificio, interior, cuarto, vivo&#10;&#10;Descripción generada automáticamente">
            <a:extLst>
              <a:ext uri="{FF2B5EF4-FFF2-40B4-BE49-F238E27FC236}">
                <a16:creationId xmlns:a16="http://schemas.microsoft.com/office/drawing/2014/main" id="{A68ACD79-AB8A-306E-0C9A-FF984DA5BC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123893" y="2779760"/>
            <a:ext cx="1688149" cy="1743937"/>
          </a:xfrm>
          <a:prstGeom prst="rect">
            <a:avLst/>
          </a:prstGeom>
          <a:noFill/>
          <a:ln>
            <a:noFill/>
          </a:ln>
        </p:spPr>
      </p:pic>
      <p:pic>
        <p:nvPicPr>
          <p:cNvPr id="42" name="Imagen 41" descr="Imagen que contiene edificio, sucio, hecho de madera, tablero&#10;&#10;Descripción generada automáticamente">
            <a:extLst>
              <a:ext uri="{FF2B5EF4-FFF2-40B4-BE49-F238E27FC236}">
                <a16:creationId xmlns:a16="http://schemas.microsoft.com/office/drawing/2014/main" id="{4175444A-57EF-26BA-8B53-3D66B2CEADB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3285" y="2338679"/>
            <a:ext cx="1765963" cy="2157124"/>
          </a:xfrm>
          <a:prstGeom prst="rect">
            <a:avLst/>
          </a:prstGeom>
          <a:noFill/>
          <a:ln>
            <a:noFill/>
          </a:ln>
        </p:spPr>
      </p:pic>
      <p:pic>
        <p:nvPicPr>
          <p:cNvPr id="45" name="Imagen 44" descr="Edificio con letrero en frente y tienda al lado&#10;&#10;Descripción generada automáticamente con confianza baja">
            <a:extLst>
              <a:ext uri="{FF2B5EF4-FFF2-40B4-BE49-F238E27FC236}">
                <a16:creationId xmlns:a16="http://schemas.microsoft.com/office/drawing/2014/main" id="{B09D8940-BEDE-3C9A-D58C-E315869EA65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699480" y="2483285"/>
            <a:ext cx="2157124" cy="1867911"/>
          </a:xfrm>
          <a:prstGeom prst="rect">
            <a:avLst/>
          </a:prstGeom>
          <a:noFill/>
          <a:ln>
            <a:noFill/>
          </a:ln>
        </p:spPr>
      </p:pic>
      <p:sp>
        <p:nvSpPr>
          <p:cNvPr id="47" name="CuadroTexto 46">
            <a:extLst>
              <a:ext uri="{FF2B5EF4-FFF2-40B4-BE49-F238E27FC236}">
                <a16:creationId xmlns:a16="http://schemas.microsoft.com/office/drawing/2014/main" id="{B1557B31-A14A-F8E7-8EAF-FB582512D70F}"/>
              </a:ext>
            </a:extLst>
          </p:cNvPr>
          <p:cNvSpPr txBox="1"/>
          <p:nvPr/>
        </p:nvSpPr>
        <p:spPr>
          <a:xfrm>
            <a:off x="6096000" y="4709659"/>
            <a:ext cx="5626099" cy="2031325"/>
          </a:xfrm>
          <a:prstGeom prst="rect">
            <a:avLst/>
          </a:prstGeom>
          <a:noFill/>
        </p:spPr>
        <p:txBody>
          <a:bodyPr wrap="square">
            <a:spAutoFit/>
          </a:bodyPr>
          <a:lstStyle/>
          <a:p>
            <a:pPr algn="just"/>
            <a:r>
              <a:rPr lang="es-CO" sz="1400" b="1" dirty="0">
                <a:effectLst/>
                <a:latin typeface="Arial" panose="020B0604020202020204" pitchFamily="34" charset="0"/>
                <a:ea typeface="Arial" panose="020B0604020202020204" pitchFamily="34" charset="0"/>
              </a:rPr>
              <a:t>Observación No. 2: </a:t>
            </a:r>
            <a:r>
              <a:rPr lang="es-CO" sz="1400" dirty="0">
                <a:effectLst/>
                <a:latin typeface="Arial" panose="020B0604020202020204" pitchFamily="34" charset="0"/>
                <a:ea typeface="Arial" panose="020B0604020202020204" pitchFamily="34" charset="0"/>
              </a:rPr>
              <a:t>Retraso del 80% de las obras en el grupo 2 y abandono de obra</a:t>
            </a:r>
            <a:endParaRPr lang="es-MX" sz="1400" dirty="0">
              <a:effectLst/>
              <a:latin typeface="Arial" panose="020B0604020202020204" pitchFamily="34" charset="0"/>
              <a:ea typeface="Arial" panose="020B0604020202020204" pitchFamily="34" charset="0"/>
            </a:endParaRPr>
          </a:p>
          <a:p>
            <a:pPr algn="just"/>
            <a:r>
              <a:rPr lang="es-CO" sz="1400" dirty="0">
                <a:effectLst/>
                <a:latin typeface="Arial" panose="020B0604020202020204" pitchFamily="34" charset="0"/>
                <a:ea typeface="Arial" panose="020B0604020202020204" pitchFamily="34" charset="0"/>
              </a:rPr>
              <a:t>La mayoría de viviendas del frente No. 1 fueron entregadas en custodia entre los meses de enero y febrero de 2023, a 30nov2023 estas no han sido entregadas a sus beneficiarios y el avance de obra es del 20% de ejecución y un atraso del 80%. El contratista abandonó la obra y se inició el proceso de incumplimiento por parte de la CVP.</a:t>
            </a:r>
            <a:endParaRPr lang="es-MX" sz="1400" dirty="0">
              <a:effectLst/>
              <a:latin typeface="Arial" panose="020B0604020202020204" pitchFamily="34" charset="0"/>
              <a:ea typeface="Arial" panose="020B0604020202020204" pitchFamily="34" charset="0"/>
            </a:endParaRPr>
          </a:p>
          <a:p>
            <a:pPr algn="just"/>
            <a:endParaRPr lang="es-MX" sz="1400" dirty="0">
              <a:latin typeface="Arial" panose="020B0604020202020204" pitchFamily="34" charset="0"/>
            </a:endParaRPr>
          </a:p>
        </p:txBody>
      </p:sp>
    </p:spTree>
    <p:extLst>
      <p:ext uri="{BB962C8B-B14F-4D97-AF65-F5344CB8AC3E}">
        <p14:creationId xmlns:p14="http://schemas.microsoft.com/office/powerpoint/2010/main" val="2217083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50504" y="721031"/>
            <a:ext cx="5474046" cy="525466"/>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GRUPO 3 - CONSORCIO PLAN TERRAZAS 2023 (14feb2023 - 28oct2023) $5.500.000.000</a:t>
            </a:r>
          </a:p>
        </p:txBody>
      </p:sp>
      <p:graphicFrame>
        <p:nvGraphicFramePr>
          <p:cNvPr id="31" name="Marcador de contenido 30">
            <a:extLst>
              <a:ext uri="{FF2B5EF4-FFF2-40B4-BE49-F238E27FC236}">
                <a16:creationId xmlns:a16="http://schemas.microsoft.com/office/drawing/2014/main" id="{881A1667-7EC6-2CF4-F964-1FAF5F24EE22}"/>
              </a:ext>
            </a:extLst>
          </p:cNvPr>
          <p:cNvGraphicFramePr>
            <a:graphicFrameLocks noGrp="1"/>
          </p:cNvGraphicFramePr>
          <p:nvPr>
            <p:ph sz="half" idx="2"/>
            <p:extLst/>
          </p:nvPr>
        </p:nvGraphicFramePr>
        <p:xfrm>
          <a:off x="469554" y="1343074"/>
          <a:ext cx="5473700" cy="879790"/>
        </p:xfrm>
        <a:graphic>
          <a:graphicData uri="http://schemas.openxmlformats.org/drawingml/2006/table">
            <a:tbl>
              <a:tblPr firstRow="1" firstCol="1" bandRow="1">
                <a:tableStyleId>{5C22544A-7EE6-4342-B048-85BDC9FD1C3A}</a:tableStyleId>
              </a:tblPr>
              <a:tblGrid>
                <a:gridCol w="857796">
                  <a:extLst>
                    <a:ext uri="{9D8B030D-6E8A-4147-A177-3AD203B41FA5}">
                      <a16:colId xmlns:a16="http://schemas.microsoft.com/office/drawing/2014/main" val="4124225996"/>
                    </a:ext>
                  </a:extLst>
                </a:gridCol>
                <a:gridCol w="812963">
                  <a:extLst>
                    <a:ext uri="{9D8B030D-6E8A-4147-A177-3AD203B41FA5}">
                      <a16:colId xmlns:a16="http://schemas.microsoft.com/office/drawing/2014/main" val="890192710"/>
                    </a:ext>
                  </a:extLst>
                </a:gridCol>
                <a:gridCol w="690178">
                  <a:extLst>
                    <a:ext uri="{9D8B030D-6E8A-4147-A177-3AD203B41FA5}">
                      <a16:colId xmlns:a16="http://schemas.microsoft.com/office/drawing/2014/main" val="1313743965"/>
                    </a:ext>
                  </a:extLst>
                </a:gridCol>
                <a:gridCol w="144704">
                  <a:extLst>
                    <a:ext uri="{9D8B030D-6E8A-4147-A177-3AD203B41FA5}">
                      <a16:colId xmlns:a16="http://schemas.microsoft.com/office/drawing/2014/main" val="1553439571"/>
                    </a:ext>
                  </a:extLst>
                </a:gridCol>
                <a:gridCol w="607326">
                  <a:extLst>
                    <a:ext uri="{9D8B030D-6E8A-4147-A177-3AD203B41FA5}">
                      <a16:colId xmlns:a16="http://schemas.microsoft.com/office/drawing/2014/main" val="1300908913"/>
                    </a:ext>
                  </a:extLst>
                </a:gridCol>
                <a:gridCol w="793680">
                  <a:extLst>
                    <a:ext uri="{9D8B030D-6E8A-4147-A177-3AD203B41FA5}">
                      <a16:colId xmlns:a16="http://schemas.microsoft.com/office/drawing/2014/main" val="2454012329"/>
                    </a:ext>
                  </a:extLst>
                </a:gridCol>
                <a:gridCol w="793680">
                  <a:extLst>
                    <a:ext uri="{9D8B030D-6E8A-4147-A177-3AD203B41FA5}">
                      <a16:colId xmlns:a16="http://schemas.microsoft.com/office/drawing/2014/main" val="4047668215"/>
                    </a:ext>
                  </a:extLst>
                </a:gridCol>
                <a:gridCol w="773373">
                  <a:extLst>
                    <a:ext uri="{9D8B030D-6E8A-4147-A177-3AD203B41FA5}">
                      <a16:colId xmlns:a16="http://schemas.microsoft.com/office/drawing/2014/main" val="925285288"/>
                    </a:ext>
                  </a:extLst>
                </a:gridCol>
              </a:tblGrid>
              <a:tr h="150898">
                <a:tc gridSpan="4">
                  <a:txBody>
                    <a:bodyPr/>
                    <a:lstStyle/>
                    <a:p>
                      <a:pPr algn="ctr"/>
                      <a:r>
                        <a:rPr lang="es-MX" sz="900" kern="100" dirty="0">
                          <a:solidFill>
                            <a:schemeClr val="tx1"/>
                          </a:solidFill>
                          <a:effectLst/>
                        </a:rPr>
                        <a:t>% DE OBRA PROGRAMADA: 100%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pPr algn="ct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gridSpan="4">
                  <a:txBody>
                    <a:bodyPr/>
                    <a:lstStyle/>
                    <a:p>
                      <a:pPr algn="ctr"/>
                      <a:r>
                        <a:rPr lang="es-MX" sz="900" kern="100" dirty="0">
                          <a:solidFill>
                            <a:schemeClr val="tx1"/>
                          </a:solidFill>
                          <a:effectLst/>
                        </a:rPr>
                        <a:t>% DE OBRA EJECUTADA: 18.07%</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479860548"/>
                  </a:ext>
                </a:extLst>
              </a:tr>
              <a:tr h="150898">
                <a:tc gridSpan="8">
                  <a:txBody>
                    <a:bodyPr/>
                    <a:lstStyle/>
                    <a:p>
                      <a:pPr algn="ctr"/>
                      <a:r>
                        <a:rPr lang="es-MX" sz="900" kern="100" dirty="0">
                          <a:solidFill>
                            <a:schemeClr val="tx1"/>
                          </a:solidFill>
                          <a:effectLst/>
                        </a:rPr>
                        <a:t>TOTAL DE VIVIENDAS: 100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55189118"/>
                  </a:ext>
                </a:extLst>
              </a:tr>
              <a:tr h="412530">
                <a:tc>
                  <a:txBody>
                    <a:bodyPr/>
                    <a:lstStyle/>
                    <a:p>
                      <a:pPr algn="ctr"/>
                      <a:r>
                        <a:rPr lang="es-MX" sz="900" kern="100" dirty="0">
                          <a:solidFill>
                            <a:schemeClr val="tx1"/>
                          </a:solidFill>
                          <a:effectLst/>
                        </a:rPr>
                        <a:t>Viviendas no iniciadas</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Viviendas iniciadas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ea typeface="+mn-ea"/>
                          <a:cs typeface="+mn-cs"/>
                        </a:rPr>
                        <a:t>Desistimiento del subsidio</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b="1" kern="100" dirty="0">
                          <a:solidFill>
                            <a:schemeClr val="tx1"/>
                          </a:solidFill>
                          <a:effectLst/>
                          <a:latin typeface="+mn-lt"/>
                        </a:rPr>
                        <a:t>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124233971"/>
                  </a:ext>
                </a:extLst>
              </a:tr>
              <a:tr h="165464">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63</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35</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2</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kern="100" dirty="0">
                          <a:solidFill>
                            <a:schemeClr val="tx1"/>
                          </a:solidFill>
                          <a:effectLst/>
                          <a:latin typeface="+mn-lt"/>
                        </a:rPr>
                        <a:t>N/A</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s-MX" sz="900" kern="100" dirty="0">
                          <a:solidFill>
                            <a:schemeClr val="tx1"/>
                          </a:solidFill>
                          <a:effectLst/>
                          <a:latin typeface="+mn-lt"/>
                        </a:rPr>
                        <a:t>N/A</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N/A</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0</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0</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95406"/>
                  </a:ext>
                </a:extLst>
              </a:tr>
            </a:tbl>
          </a:graphicData>
        </a:graphic>
      </p:graphicFrame>
      <p:graphicFrame>
        <p:nvGraphicFramePr>
          <p:cNvPr id="35" name="Marcador de contenido 34">
            <a:extLst>
              <a:ext uri="{FF2B5EF4-FFF2-40B4-BE49-F238E27FC236}">
                <a16:creationId xmlns:a16="http://schemas.microsoft.com/office/drawing/2014/main" id="{86050D71-3839-BD6F-73F7-384762BE6FB8}"/>
              </a:ext>
            </a:extLst>
          </p:cNvPr>
          <p:cNvGraphicFramePr>
            <a:graphicFrameLocks noGrp="1"/>
          </p:cNvGraphicFramePr>
          <p:nvPr>
            <p:ph sz="quarter" idx="4"/>
            <p:extLst/>
          </p:nvPr>
        </p:nvGraphicFramePr>
        <p:xfrm>
          <a:off x="6096000" y="1343075"/>
          <a:ext cx="5615998" cy="851485"/>
        </p:xfrm>
        <a:graphic>
          <a:graphicData uri="http://schemas.openxmlformats.org/drawingml/2006/table">
            <a:tbl>
              <a:tblPr firstRow="1" firstCol="1" bandRow="1">
                <a:tableStyleId>{5C22544A-7EE6-4342-B048-85BDC9FD1C3A}</a:tableStyleId>
              </a:tblPr>
              <a:tblGrid>
                <a:gridCol w="790575">
                  <a:extLst>
                    <a:ext uri="{9D8B030D-6E8A-4147-A177-3AD203B41FA5}">
                      <a16:colId xmlns:a16="http://schemas.microsoft.com/office/drawing/2014/main" val="3478116180"/>
                    </a:ext>
                  </a:extLst>
                </a:gridCol>
                <a:gridCol w="781050">
                  <a:extLst>
                    <a:ext uri="{9D8B030D-6E8A-4147-A177-3AD203B41FA5}">
                      <a16:colId xmlns:a16="http://schemas.microsoft.com/office/drawing/2014/main" val="2644947362"/>
                    </a:ext>
                  </a:extLst>
                </a:gridCol>
                <a:gridCol w="849358">
                  <a:extLst>
                    <a:ext uri="{9D8B030D-6E8A-4147-A177-3AD203B41FA5}">
                      <a16:colId xmlns:a16="http://schemas.microsoft.com/office/drawing/2014/main" val="4219116164"/>
                    </a:ext>
                  </a:extLst>
                </a:gridCol>
                <a:gridCol w="387016">
                  <a:extLst>
                    <a:ext uri="{9D8B030D-6E8A-4147-A177-3AD203B41FA5}">
                      <a16:colId xmlns:a16="http://schemas.microsoft.com/office/drawing/2014/main" val="3360091507"/>
                    </a:ext>
                  </a:extLst>
                </a:gridCol>
                <a:gridCol w="348325">
                  <a:extLst>
                    <a:ext uri="{9D8B030D-6E8A-4147-A177-3AD203B41FA5}">
                      <a16:colId xmlns:a16="http://schemas.microsoft.com/office/drawing/2014/main" val="31288922"/>
                    </a:ext>
                  </a:extLst>
                </a:gridCol>
                <a:gridCol w="853701">
                  <a:extLst>
                    <a:ext uri="{9D8B030D-6E8A-4147-A177-3AD203B41FA5}">
                      <a16:colId xmlns:a16="http://schemas.microsoft.com/office/drawing/2014/main" val="2275940141"/>
                    </a:ext>
                  </a:extLst>
                </a:gridCol>
                <a:gridCol w="702715">
                  <a:extLst>
                    <a:ext uri="{9D8B030D-6E8A-4147-A177-3AD203B41FA5}">
                      <a16:colId xmlns:a16="http://schemas.microsoft.com/office/drawing/2014/main" val="597643798"/>
                    </a:ext>
                  </a:extLst>
                </a:gridCol>
                <a:gridCol w="903258">
                  <a:extLst>
                    <a:ext uri="{9D8B030D-6E8A-4147-A177-3AD203B41FA5}">
                      <a16:colId xmlns:a16="http://schemas.microsoft.com/office/drawing/2014/main" val="3375228123"/>
                    </a:ext>
                  </a:extLst>
                </a:gridCol>
              </a:tblGrid>
              <a:tr h="161702">
                <a:tc gridSpan="4">
                  <a:txBody>
                    <a:bodyPr/>
                    <a:lstStyle/>
                    <a:p>
                      <a:pPr algn="ctr"/>
                      <a:r>
                        <a:rPr lang="es-MX" sz="900" kern="100" dirty="0">
                          <a:solidFill>
                            <a:schemeClr val="tx1"/>
                          </a:solidFill>
                          <a:effectLst/>
                          <a:latin typeface="+mn-lt"/>
                        </a:rPr>
                        <a:t>% DE OBRA PROGRAMADA: 95.79%</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MX" sz="900" kern="100" dirty="0">
                          <a:solidFill>
                            <a:schemeClr val="tx1"/>
                          </a:solidFill>
                          <a:effectLst/>
                          <a:latin typeface="+mn-lt"/>
                        </a:rPr>
                        <a:t>% DE OBRA EJECUTADA: 58.19%</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187603125"/>
                  </a:ext>
                </a:extLst>
              </a:tr>
              <a:tr h="161702">
                <a:tc gridSpan="8">
                  <a:txBody>
                    <a:bodyPr/>
                    <a:lstStyle/>
                    <a:p>
                      <a:pPr algn="ctr"/>
                      <a:r>
                        <a:rPr lang="es-MX" sz="900" kern="100" dirty="0">
                          <a:solidFill>
                            <a:schemeClr val="tx1"/>
                          </a:solidFill>
                          <a:effectLst/>
                          <a:latin typeface="+mn-lt"/>
                        </a:rPr>
                        <a:t>TOTAL DE VIVIENDAS: 100</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909124402"/>
                  </a:ext>
                </a:extLst>
              </a:tr>
              <a:tr h="378026">
                <a:tc>
                  <a:txBody>
                    <a:bodyPr/>
                    <a:lstStyle/>
                    <a:p>
                      <a:pPr algn="ctr"/>
                      <a:r>
                        <a:rPr lang="es-MX" sz="900" b="1" kern="100" dirty="0">
                          <a:solidFill>
                            <a:schemeClr val="tx1"/>
                          </a:solidFill>
                          <a:effectLst/>
                          <a:latin typeface="+mn-lt"/>
                        </a:rPr>
                        <a:t>Viviendas no iniciadas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a:t>
                      </a:r>
                      <a:r>
                        <a:rPr lang="es-MX" sz="900" kern="100" dirty="0">
                          <a:solidFill>
                            <a:schemeClr val="tx1"/>
                          </a:solidFill>
                          <a:effectLst/>
                          <a:latin typeface="+mn-lt"/>
                          <a:ea typeface="+mn-ea"/>
                          <a:cs typeface="+mn-cs"/>
                        </a:rPr>
                        <a:t>iniciadas</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ea typeface="+mn-ea"/>
                          <a:cs typeface="+mn-cs"/>
                        </a:rPr>
                        <a:t>Desistimiento del subsidio</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b="1" kern="100" dirty="0">
                          <a:solidFill>
                            <a:schemeClr val="tx1"/>
                          </a:solidFill>
                          <a:effectLst/>
                          <a:latin typeface="+mn-lt"/>
                        </a:rPr>
                        <a:t>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tc>
                <a:tc>
                  <a:txBody>
                    <a:bodyPr/>
                    <a:lstStyle/>
                    <a:p>
                      <a:pPr algn="ctr"/>
                      <a:r>
                        <a:rPr lang="es-MX" sz="900" b="1" kern="100" dirty="0">
                          <a:solidFill>
                            <a:schemeClr val="tx1"/>
                          </a:solidFill>
                          <a:effectLst/>
                          <a:latin typeface="+mn-lt"/>
                        </a:rPr>
                        <a:t>% De 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306464140"/>
                  </a:ext>
                </a:extLst>
              </a:tr>
              <a:tr h="150055">
                <a:tc>
                  <a:txBody>
                    <a:bodyPr/>
                    <a:lstStyle/>
                    <a:p>
                      <a:pPr algn="ctr"/>
                      <a:r>
                        <a:rPr lang="es-MX" sz="900" b="0" kern="100" dirty="0">
                          <a:solidFill>
                            <a:schemeClr val="tx1"/>
                          </a:solidFill>
                          <a:effectLst/>
                          <a:latin typeface="+mn-lt"/>
                          <a:ea typeface="Arial" panose="020B0604020202020204" pitchFamily="34" charset="0"/>
                          <a:cs typeface="Times New Roman" panose="02020603050405020304" pitchFamily="18" charset="0"/>
                        </a:rPr>
                        <a:t>28</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rPr>
                        <a:t>65</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7</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32</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MX"/>
                    </a:p>
                  </a:txBody>
                  <a:tcPr/>
                </a:tc>
                <a:tc>
                  <a:txBody>
                    <a:bodyPr/>
                    <a:lstStyle/>
                    <a:p>
                      <a:pPr algn="ctr"/>
                      <a:r>
                        <a:rPr lang="es-MX" sz="900" kern="100" dirty="0">
                          <a:solidFill>
                            <a:schemeClr val="tx1"/>
                          </a:solidFill>
                          <a:effectLst/>
                          <a:latin typeface="+mn-lt"/>
                        </a:rPr>
                        <a:t>34%</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33</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35%</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139777"/>
                  </a:ext>
                </a:extLst>
              </a:tr>
            </a:tbl>
          </a:graphicData>
        </a:graphic>
      </p:graphicFrame>
      <p:sp>
        <p:nvSpPr>
          <p:cNvPr id="28" name="Google Shape;177;gbd18a07803_0_13">
            <a:extLst>
              <a:ext uri="{FF2B5EF4-FFF2-40B4-BE49-F238E27FC236}">
                <a16:creationId xmlns:a16="http://schemas.microsoft.com/office/drawing/2014/main" id="{E6010A79-29F0-992D-34E6-CEF5BC28D0C9}"/>
              </a:ext>
            </a:extLst>
          </p:cNvPr>
          <p:cNvSpPr/>
          <p:nvPr/>
        </p:nvSpPr>
        <p:spPr>
          <a:xfrm>
            <a:off x="6172200" y="721030"/>
            <a:ext cx="5474045" cy="505181"/>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GRUPO 4 -UNIÓN TEMPORAL MEJORAMIENTOS F&amp;G (06feb2023 - 31dic2023) $5.500.000.000</a:t>
            </a:r>
          </a:p>
        </p:txBody>
      </p:sp>
      <p:sp>
        <p:nvSpPr>
          <p:cNvPr id="33" name="CuadroTexto 32">
            <a:extLst>
              <a:ext uri="{FF2B5EF4-FFF2-40B4-BE49-F238E27FC236}">
                <a16:creationId xmlns:a16="http://schemas.microsoft.com/office/drawing/2014/main" id="{B62269F9-25F1-459C-3064-DFB3B900374B}"/>
              </a:ext>
            </a:extLst>
          </p:cNvPr>
          <p:cNvSpPr txBox="1"/>
          <p:nvPr/>
        </p:nvSpPr>
        <p:spPr>
          <a:xfrm>
            <a:off x="469901" y="2318391"/>
            <a:ext cx="5492749" cy="4632037"/>
          </a:xfrm>
          <a:prstGeom prst="rect">
            <a:avLst/>
          </a:prstGeom>
          <a:noFill/>
        </p:spPr>
        <p:txBody>
          <a:bodyPr wrap="square">
            <a:spAutoFit/>
          </a:bodyPr>
          <a:lstStyle/>
          <a:p>
            <a:pPr algn="just"/>
            <a:r>
              <a:rPr lang="es-MX" sz="1400" dirty="0">
                <a:latin typeface="Arial" panose="020B0604020202020204" pitchFamily="34" charset="0"/>
              </a:rPr>
              <a:t>• El contrato finalizó, más no se terminó la ejecución de las viviendas intervenidas, no se realizaron modificaciones al contrato ni a la interventoría. </a:t>
            </a:r>
          </a:p>
          <a:p>
            <a:pPr algn="just"/>
            <a:r>
              <a:rPr lang="es-MX" sz="1400" dirty="0">
                <a:latin typeface="Arial" panose="020B0604020202020204" pitchFamily="34" charset="0"/>
              </a:rPr>
              <a:t>• No se pudo realizar la visita porque no se logró comunicar con el contratista.</a:t>
            </a:r>
            <a:endParaRPr lang="es-MX" sz="1400" dirty="0">
              <a:latin typeface="Arial" panose="020B0604020202020204" pitchFamily="34" charset="0"/>
              <a:ea typeface="Arial" panose="020B0604020202020204" pitchFamily="34" charset="0"/>
            </a:endParaRPr>
          </a:p>
          <a:p>
            <a:pPr algn="just"/>
            <a:r>
              <a:rPr lang="es-MX" sz="1400" dirty="0">
                <a:latin typeface="Arial" panose="020B0604020202020204" pitchFamily="34" charset="0"/>
                <a:ea typeface="Arial" panose="020B0604020202020204" pitchFamily="34" charset="0"/>
              </a:rPr>
              <a:t>• 26 viviendas de las 36 en custodia la CVP adeuda a los beneficiarios el canon de arrendamiento por más de dos meses, por un valor total de $25.500.000 aproximadamente.</a:t>
            </a:r>
          </a:p>
          <a:p>
            <a:pPr algn="just"/>
            <a:endParaRPr lang="es-MX" sz="400" dirty="0">
              <a:latin typeface="Arial" panose="020B0604020202020204" pitchFamily="34" charset="0"/>
              <a:ea typeface="Arial" panose="020B0604020202020204" pitchFamily="34" charset="0"/>
            </a:endParaRPr>
          </a:p>
          <a:p>
            <a:pPr algn="just"/>
            <a:r>
              <a:rPr lang="es-MX" sz="1400" dirty="0">
                <a:latin typeface="Arial" panose="020B0604020202020204" pitchFamily="34" charset="0"/>
                <a:ea typeface="Arial" panose="020B0604020202020204" pitchFamily="34" charset="0"/>
              </a:rPr>
              <a:t>• De acuerdo con las facturas aportadas por parte de la Dirección, aún no se ha aprobado la primera acta parcial y la fecha de inicio del contrato fue el 14feb2023, nueve meses después del acta de inicio aún no se ha pagado el primer corte.</a:t>
            </a:r>
          </a:p>
          <a:p>
            <a:pPr algn="just"/>
            <a:endParaRPr lang="es-MX" sz="400" dirty="0">
              <a:latin typeface="Arial" panose="020B0604020202020204" pitchFamily="34" charset="0"/>
              <a:ea typeface="Arial" panose="020B0604020202020204" pitchFamily="34" charset="0"/>
            </a:endParaRPr>
          </a:p>
          <a:p>
            <a:pPr algn="just"/>
            <a:r>
              <a:rPr lang="es-MX" sz="1400" b="1" dirty="0">
                <a:latin typeface="Arial" panose="020B0604020202020204" pitchFamily="34" charset="0"/>
                <a:ea typeface="Times New Roman" panose="02020603050405020304" pitchFamily="18" charset="0"/>
              </a:rPr>
              <a:t>Observación No. 3 </a:t>
            </a:r>
            <a:r>
              <a:rPr lang="es-MX" sz="1400" dirty="0">
                <a:latin typeface="Arial" panose="020B0604020202020204" pitchFamily="34" charset="0"/>
                <a:ea typeface="Times New Roman" panose="02020603050405020304" pitchFamily="18" charset="0"/>
              </a:rPr>
              <a:t>Retraso del 82% de las obras en el grupo 3 y abandono de obra</a:t>
            </a:r>
          </a:p>
          <a:p>
            <a:pPr algn="just"/>
            <a:r>
              <a:rPr lang="es-MX" sz="1400" dirty="0">
                <a:latin typeface="Arial" panose="020B0604020202020204" pitchFamily="34" charset="0"/>
                <a:ea typeface="Times New Roman" panose="02020603050405020304" pitchFamily="18" charset="0"/>
              </a:rPr>
              <a:t>La mayoría de viviendas del frente No. 1 fueron entregadas en custodia entre los meses de abril y mayo de 2023, a 30nov2023 estas no han sido entregadas a sus beneficiarios; el avance de las obras es del 18% de ejecución y un atraso del 82%. El contratista abandonó la obra y se inició el proceso de incumplimiento por parte de la CVP.</a:t>
            </a:r>
          </a:p>
        </p:txBody>
      </p:sp>
      <p:sp>
        <p:nvSpPr>
          <p:cNvPr id="36" name="Google Shape;177;gbd18a07803_0_13">
            <a:extLst>
              <a:ext uri="{FF2B5EF4-FFF2-40B4-BE49-F238E27FC236}">
                <a16:creationId xmlns:a16="http://schemas.microsoft.com/office/drawing/2014/main" id="{9E6A38D9-7297-601D-39C5-74588E8F0B5C}"/>
              </a:ext>
            </a:extLst>
          </p:cNvPr>
          <p:cNvSpPr/>
          <p:nvPr/>
        </p:nvSpPr>
        <p:spPr>
          <a:xfrm>
            <a:off x="6096000" y="2318391"/>
            <a:ext cx="1737452" cy="392686"/>
          </a:xfrm>
          <a:prstGeom prst="round1Rect">
            <a:avLst>
              <a:gd name="adj" fmla="val 16667"/>
            </a:avLst>
          </a:prstGeom>
          <a:solidFill>
            <a:srgbClr val="FF9900"/>
          </a:solidFill>
          <a:ln>
            <a:noFill/>
          </a:ln>
        </p:spPr>
        <p:txBody>
          <a:bodyPr spcFirstLastPara="1" wrap="square" lIns="68569" tIns="68569" rIns="68569" bIns="68569"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MX" sz="800" b="0" i="0" u="none" strike="noStrike" kern="0" cap="none" spc="0" normalizeH="0" baseline="0" noProof="0" dirty="0">
                <a:ln>
                  <a:noFill/>
                </a:ln>
                <a:solidFill>
                  <a:srgbClr val="000000"/>
                </a:solidFill>
                <a:effectLst/>
                <a:uLnTx/>
                <a:uFillTx/>
                <a:latin typeface="Arial"/>
                <a:cs typeface="Arial"/>
                <a:sym typeface="Arial"/>
              </a:rPr>
              <a:t>   </a:t>
            </a:r>
            <a:r>
              <a:rPr kumimoji="0" lang="es-MX" sz="10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VISITA 14</a:t>
            </a:r>
            <a:r>
              <a:rPr lang="es-MX" sz="1050" b="1" kern="0" dirty="0">
                <a:solidFill>
                  <a:srgbClr val="FFFFFF"/>
                </a:solidFill>
                <a:latin typeface="Roboto" panose="02000000000000000000" pitchFamily="2" charset="0"/>
                <a:ea typeface="Roboto" panose="02000000000000000000" pitchFamily="2" charset="0"/>
                <a:cs typeface="Arial"/>
                <a:sym typeface="Arial"/>
              </a:rPr>
              <a:t>NOV2023</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p>
        </p:txBody>
      </p:sp>
      <p:pic>
        <p:nvPicPr>
          <p:cNvPr id="40" name="Gráfico 2" descr="Cámara contorno">
            <a:extLst>
              <a:ext uri="{FF2B5EF4-FFF2-40B4-BE49-F238E27FC236}">
                <a16:creationId xmlns:a16="http://schemas.microsoft.com/office/drawing/2014/main" id="{08CA7ADE-50D6-5C0D-0A94-3D836E5158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44860" y="2318391"/>
            <a:ext cx="319462" cy="380686"/>
          </a:xfrm>
          <a:prstGeom prst="rect">
            <a:avLst/>
          </a:prstGeom>
        </p:spPr>
      </p:pic>
      <p:pic>
        <p:nvPicPr>
          <p:cNvPr id="2" name="Imagen 1">
            <a:extLst>
              <a:ext uri="{FF2B5EF4-FFF2-40B4-BE49-F238E27FC236}">
                <a16:creationId xmlns:a16="http://schemas.microsoft.com/office/drawing/2014/main" id="{6EA36311-F7AF-6D0C-9709-84E4DA6082DF}"/>
              </a:ext>
            </a:extLst>
          </p:cNvPr>
          <p:cNvPicPr>
            <a:picLocks noChangeAspect="1"/>
          </p:cNvPicPr>
          <p:nvPr/>
        </p:nvPicPr>
        <p:blipFill>
          <a:blip r:embed="rId5"/>
          <a:stretch>
            <a:fillRect/>
          </a:stretch>
        </p:blipFill>
        <p:spPr>
          <a:xfrm>
            <a:off x="6102483" y="2781618"/>
            <a:ext cx="1730969" cy="1714186"/>
          </a:xfrm>
          <a:prstGeom prst="rect">
            <a:avLst/>
          </a:prstGeom>
        </p:spPr>
      </p:pic>
      <p:pic>
        <p:nvPicPr>
          <p:cNvPr id="3" name="Imagen 2" descr="Imagen que contiene interior, edificio, cocina, refrigerador&#10;&#10;Descripción generada automáticamente">
            <a:extLst>
              <a:ext uri="{FF2B5EF4-FFF2-40B4-BE49-F238E27FC236}">
                <a16:creationId xmlns:a16="http://schemas.microsoft.com/office/drawing/2014/main" id="{E0628CE5-3D7D-BC20-BAA1-192731ECDAB9}"/>
              </a:ext>
            </a:extLst>
          </p:cNvPr>
          <p:cNvPicPr>
            <a:picLocks noChangeAspect="1"/>
          </p:cNvPicPr>
          <p:nvPr/>
        </p:nvPicPr>
        <p:blipFill>
          <a:blip r:embed="rId6"/>
          <a:stretch>
            <a:fillRect/>
          </a:stretch>
        </p:blipFill>
        <p:spPr>
          <a:xfrm>
            <a:off x="7929371" y="2318390"/>
            <a:ext cx="1859063" cy="2177413"/>
          </a:xfrm>
          <a:prstGeom prst="rect">
            <a:avLst/>
          </a:prstGeom>
        </p:spPr>
      </p:pic>
      <p:pic>
        <p:nvPicPr>
          <p:cNvPr id="4" name="Imagen 3" descr="Edificio con puerta de cristal&#10;&#10;Descripción generada automáticamente con confianza media">
            <a:extLst>
              <a:ext uri="{FF2B5EF4-FFF2-40B4-BE49-F238E27FC236}">
                <a16:creationId xmlns:a16="http://schemas.microsoft.com/office/drawing/2014/main" id="{F7D4BD18-D61D-F2B3-C1BF-3512202C4C7A}"/>
              </a:ext>
            </a:extLst>
          </p:cNvPr>
          <p:cNvPicPr>
            <a:picLocks noChangeAspect="1"/>
          </p:cNvPicPr>
          <p:nvPr/>
        </p:nvPicPr>
        <p:blipFill>
          <a:blip r:embed="rId7"/>
          <a:stretch>
            <a:fillRect/>
          </a:stretch>
        </p:blipFill>
        <p:spPr>
          <a:xfrm>
            <a:off x="9884353" y="2318389"/>
            <a:ext cx="1837746" cy="2177413"/>
          </a:xfrm>
          <a:prstGeom prst="rect">
            <a:avLst/>
          </a:prstGeom>
        </p:spPr>
      </p:pic>
      <p:sp>
        <p:nvSpPr>
          <p:cNvPr id="7" name="CuadroTexto 6">
            <a:extLst>
              <a:ext uri="{FF2B5EF4-FFF2-40B4-BE49-F238E27FC236}">
                <a16:creationId xmlns:a16="http://schemas.microsoft.com/office/drawing/2014/main" id="{C98EB698-5371-0145-1ACB-4A0C0A479030}"/>
              </a:ext>
            </a:extLst>
          </p:cNvPr>
          <p:cNvSpPr txBox="1"/>
          <p:nvPr/>
        </p:nvSpPr>
        <p:spPr>
          <a:xfrm>
            <a:off x="6065055" y="4594450"/>
            <a:ext cx="5657044" cy="1815882"/>
          </a:xfrm>
          <a:prstGeom prst="rect">
            <a:avLst/>
          </a:prstGeom>
          <a:noFill/>
        </p:spPr>
        <p:txBody>
          <a:bodyPr wrap="square">
            <a:spAutoFit/>
          </a:bodyPr>
          <a:lstStyle/>
          <a:p>
            <a:pPr algn="just"/>
            <a:r>
              <a:rPr lang="es-CO" sz="1400" dirty="0">
                <a:effectLst/>
                <a:latin typeface="Arial" panose="020B0604020202020204" pitchFamily="34" charset="0"/>
                <a:ea typeface="Arial" panose="020B0604020202020204" pitchFamily="34" charset="0"/>
              </a:rPr>
              <a:t>• Se recomienda que en los diseños se contemple ocultar las redes hidráulicas, con algún tipo de canal o muro falso para que no queden a la vista, tal como se evidenció en las viviendas AAA0146KNAF y AAA0146LZFZ</a:t>
            </a:r>
            <a:r>
              <a:rPr lang="es-CO" sz="1400" dirty="0">
                <a:latin typeface="Arial" panose="020B0604020202020204" pitchFamily="34" charset="0"/>
                <a:ea typeface="Arial" panose="020B0604020202020204" pitchFamily="34" charset="0"/>
              </a:rPr>
              <a:t>.</a:t>
            </a:r>
          </a:p>
          <a:p>
            <a:pPr algn="just"/>
            <a:endParaRPr lang="es-CO" sz="1400" dirty="0">
              <a:latin typeface="Arial" panose="020B0604020202020204" pitchFamily="34" charset="0"/>
            </a:endParaRPr>
          </a:p>
          <a:p>
            <a:pPr algn="just"/>
            <a:r>
              <a:rPr lang="es-CO" sz="1400" b="1" dirty="0">
                <a:latin typeface="Arial" panose="020B0604020202020204" pitchFamily="34" charset="0"/>
              </a:rPr>
              <a:t>Observación No. 4 </a:t>
            </a:r>
            <a:r>
              <a:rPr lang="es-CO" sz="1400" dirty="0">
                <a:latin typeface="Arial" panose="020B0604020202020204" pitchFamily="34" charset="0"/>
              </a:rPr>
              <a:t>No se aportó la actualización de la póliza No. NB-100241310, de acuerdo con la modificación contractual No. 1, contrato que inicialmente terminaba el 20oct2023.</a:t>
            </a:r>
            <a:endParaRPr lang="es-MX" sz="1400" dirty="0"/>
          </a:p>
        </p:txBody>
      </p:sp>
    </p:spTree>
    <p:extLst>
      <p:ext uri="{BB962C8B-B14F-4D97-AF65-F5344CB8AC3E}">
        <p14:creationId xmlns:p14="http://schemas.microsoft.com/office/powerpoint/2010/main" val="310832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50504" y="721031"/>
            <a:ext cx="5474046" cy="525466"/>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GRUPO 5 - CONSORCIO ARM VIVIENDA 2022 (21mar2023 - 14ene2024) $5.500.000.000</a:t>
            </a:r>
          </a:p>
        </p:txBody>
      </p:sp>
      <p:graphicFrame>
        <p:nvGraphicFramePr>
          <p:cNvPr id="31" name="Marcador de contenido 30">
            <a:extLst>
              <a:ext uri="{FF2B5EF4-FFF2-40B4-BE49-F238E27FC236}">
                <a16:creationId xmlns:a16="http://schemas.microsoft.com/office/drawing/2014/main" id="{881A1667-7EC6-2CF4-F964-1FAF5F24EE22}"/>
              </a:ext>
            </a:extLst>
          </p:cNvPr>
          <p:cNvGraphicFramePr>
            <a:graphicFrameLocks noGrp="1"/>
          </p:cNvGraphicFramePr>
          <p:nvPr>
            <p:ph sz="half" idx="2"/>
            <p:extLst/>
          </p:nvPr>
        </p:nvGraphicFramePr>
        <p:xfrm>
          <a:off x="469554" y="1343074"/>
          <a:ext cx="5473700" cy="879790"/>
        </p:xfrm>
        <a:graphic>
          <a:graphicData uri="http://schemas.openxmlformats.org/drawingml/2006/table">
            <a:tbl>
              <a:tblPr firstRow="1" firstCol="1" bandRow="1">
                <a:tableStyleId>{5C22544A-7EE6-4342-B048-85BDC9FD1C3A}</a:tableStyleId>
              </a:tblPr>
              <a:tblGrid>
                <a:gridCol w="714812">
                  <a:extLst>
                    <a:ext uri="{9D8B030D-6E8A-4147-A177-3AD203B41FA5}">
                      <a16:colId xmlns:a16="http://schemas.microsoft.com/office/drawing/2014/main" val="4124225996"/>
                    </a:ext>
                  </a:extLst>
                </a:gridCol>
                <a:gridCol w="696685">
                  <a:extLst>
                    <a:ext uri="{9D8B030D-6E8A-4147-A177-3AD203B41FA5}">
                      <a16:colId xmlns:a16="http://schemas.microsoft.com/office/drawing/2014/main" val="890192710"/>
                    </a:ext>
                  </a:extLst>
                </a:gridCol>
                <a:gridCol w="949440">
                  <a:extLst>
                    <a:ext uri="{9D8B030D-6E8A-4147-A177-3AD203B41FA5}">
                      <a16:colId xmlns:a16="http://schemas.microsoft.com/office/drawing/2014/main" val="1313743965"/>
                    </a:ext>
                  </a:extLst>
                </a:gridCol>
                <a:gridCol w="144704">
                  <a:extLst>
                    <a:ext uri="{9D8B030D-6E8A-4147-A177-3AD203B41FA5}">
                      <a16:colId xmlns:a16="http://schemas.microsoft.com/office/drawing/2014/main" val="1553439571"/>
                    </a:ext>
                  </a:extLst>
                </a:gridCol>
                <a:gridCol w="607326">
                  <a:extLst>
                    <a:ext uri="{9D8B030D-6E8A-4147-A177-3AD203B41FA5}">
                      <a16:colId xmlns:a16="http://schemas.microsoft.com/office/drawing/2014/main" val="1300908913"/>
                    </a:ext>
                  </a:extLst>
                </a:gridCol>
                <a:gridCol w="793680">
                  <a:extLst>
                    <a:ext uri="{9D8B030D-6E8A-4147-A177-3AD203B41FA5}">
                      <a16:colId xmlns:a16="http://schemas.microsoft.com/office/drawing/2014/main" val="1108134340"/>
                    </a:ext>
                  </a:extLst>
                </a:gridCol>
                <a:gridCol w="793680">
                  <a:extLst>
                    <a:ext uri="{9D8B030D-6E8A-4147-A177-3AD203B41FA5}">
                      <a16:colId xmlns:a16="http://schemas.microsoft.com/office/drawing/2014/main" val="4047668215"/>
                    </a:ext>
                  </a:extLst>
                </a:gridCol>
                <a:gridCol w="773373">
                  <a:extLst>
                    <a:ext uri="{9D8B030D-6E8A-4147-A177-3AD203B41FA5}">
                      <a16:colId xmlns:a16="http://schemas.microsoft.com/office/drawing/2014/main" val="925285288"/>
                    </a:ext>
                  </a:extLst>
                </a:gridCol>
              </a:tblGrid>
              <a:tr h="150898">
                <a:tc gridSpan="4">
                  <a:txBody>
                    <a:bodyPr/>
                    <a:lstStyle/>
                    <a:p>
                      <a:pPr algn="ctr"/>
                      <a:r>
                        <a:rPr lang="es-MX" sz="900" kern="100" dirty="0">
                          <a:solidFill>
                            <a:schemeClr val="tx1"/>
                          </a:solidFill>
                          <a:effectLst/>
                        </a:rPr>
                        <a:t>% DE OBRA PROGRAMADA: 96.4%</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pPr algn="ct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gridSpan="4">
                  <a:txBody>
                    <a:bodyPr/>
                    <a:lstStyle/>
                    <a:p>
                      <a:pPr algn="ctr"/>
                      <a:r>
                        <a:rPr lang="es-MX" sz="900" kern="100" dirty="0">
                          <a:solidFill>
                            <a:schemeClr val="tx1"/>
                          </a:solidFill>
                          <a:effectLst/>
                        </a:rPr>
                        <a:t>% DE OBRA EJECUTADA: 28.9%</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479860548"/>
                  </a:ext>
                </a:extLst>
              </a:tr>
              <a:tr h="150898">
                <a:tc gridSpan="8">
                  <a:txBody>
                    <a:bodyPr/>
                    <a:lstStyle/>
                    <a:p>
                      <a:pPr algn="ctr"/>
                      <a:r>
                        <a:rPr lang="es-MX" sz="900" kern="100" dirty="0">
                          <a:solidFill>
                            <a:schemeClr val="tx1"/>
                          </a:solidFill>
                          <a:effectLst/>
                        </a:rPr>
                        <a:t>TOTAL DE VIVIENDAS: 100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55189118"/>
                  </a:ext>
                </a:extLst>
              </a:tr>
              <a:tr h="412530">
                <a:tc>
                  <a:txBody>
                    <a:bodyPr/>
                    <a:lstStyle/>
                    <a:p>
                      <a:pPr algn="ctr"/>
                      <a:r>
                        <a:rPr lang="es-MX" sz="900" kern="100" dirty="0">
                          <a:solidFill>
                            <a:schemeClr val="tx1"/>
                          </a:solidFill>
                          <a:effectLst/>
                        </a:rPr>
                        <a:t>Viviendas no iniciadas</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Viviendas iniciadas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ea typeface="+mn-ea"/>
                          <a:cs typeface="+mn-cs"/>
                        </a:rPr>
                        <a:t>Desistimiento del subsidio</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b="1" kern="100" dirty="0">
                          <a:solidFill>
                            <a:schemeClr val="tx1"/>
                          </a:solidFill>
                          <a:effectLst/>
                          <a:latin typeface="+mn-lt"/>
                        </a:rPr>
                        <a:t>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124233971"/>
                  </a:ext>
                </a:extLst>
              </a:tr>
              <a:tr h="165464">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34</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53</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13</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47</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s-MX" sz="900" kern="100" dirty="0">
                          <a:solidFill>
                            <a:schemeClr val="tx1"/>
                          </a:solidFill>
                          <a:effectLst/>
                          <a:latin typeface="+mn-lt"/>
                        </a:rPr>
                        <a:t>N/A</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54%</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6</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7%</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95406"/>
                  </a:ext>
                </a:extLst>
              </a:tr>
            </a:tbl>
          </a:graphicData>
        </a:graphic>
      </p:graphicFrame>
      <p:graphicFrame>
        <p:nvGraphicFramePr>
          <p:cNvPr id="35" name="Marcador de contenido 34">
            <a:extLst>
              <a:ext uri="{FF2B5EF4-FFF2-40B4-BE49-F238E27FC236}">
                <a16:creationId xmlns:a16="http://schemas.microsoft.com/office/drawing/2014/main" id="{86050D71-3839-BD6F-73F7-384762BE6FB8}"/>
              </a:ext>
            </a:extLst>
          </p:cNvPr>
          <p:cNvGraphicFramePr>
            <a:graphicFrameLocks noGrp="1"/>
          </p:cNvGraphicFramePr>
          <p:nvPr>
            <p:ph sz="quarter" idx="4"/>
            <p:extLst/>
          </p:nvPr>
        </p:nvGraphicFramePr>
        <p:xfrm>
          <a:off x="6096000" y="1343075"/>
          <a:ext cx="5615998" cy="851485"/>
        </p:xfrm>
        <a:graphic>
          <a:graphicData uri="http://schemas.openxmlformats.org/drawingml/2006/table">
            <a:tbl>
              <a:tblPr firstRow="1" firstCol="1" bandRow="1">
                <a:tableStyleId>{5C22544A-7EE6-4342-B048-85BDC9FD1C3A}</a:tableStyleId>
              </a:tblPr>
              <a:tblGrid>
                <a:gridCol w="790575">
                  <a:extLst>
                    <a:ext uri="{9D8B030D-6E8A-4147-A177-3AD203B41FA5}">
                      <a16:colId xmlns:a16="http://schemas.microsoft.com/office/drawing/2014/main" val="3478116180"/>
                    </a:ext>
                  </a:extLst>
                </a:gridCol>
                <a:gridCol w="781050">
                  <a:extLst>
                    <a:ext uri="{9D8B030D-6E8A-4147-A177-3AD203B41FA5}">
                      <a16:colId xmlns:a16="http://schemas.microsoft.com/office/drawing/2014/main" val="2644947362"/>
                    </a:ext>
                  </a:extLst>
                </a:gridCol>
                <a:gridCol w="849358">
                  <a:extLst>
                    <a:ext uri="{9D8B030D-6E8A-4147-A177-3AD203B41FA5}">
                      <a16:colId xmlns:a16="http://schemas.microsoft.com/office/drawing/2014/main" val="4219116164"/>
                    </a:ext>
                  </a:extLst>
                </a:gridCol>
                <a:gridCol w="387016">
                  <a:extLst>
                    <a:ext uri="{9D8B030D-6E8A-4147-A177-3AD203B41FA5}">
                      <a16:colId xmlns:a16="http://schemas.microsoft.com/office/drawing/2014/main" val="3360091507"/>
                    </a:ext>
                  </a:extLst>
                </a:gridCol>
                <a:gridCol w="348325">
                  <a:extLst>
                    <a:ext uri="{9D8B030D-6E8A-4147-A177-3AD203B41FA5}">
                      <a16:colId xmlns:a16="http://schemas.microsoft.com/office/drawing/2014/main" val="31288922"/>
                    </a:ext>
                  </a:extLst>
                </a:gridCol>
                <a:gridCol w="853701">
                  <a:extLst>
                    <a:ext uri="{9D8B030D-6E8A-4147-A177-3AD203B41FA5}">
                      <a16:colId xmlns:a16="http://schemas.microsoft.com/office/drawing/2014/main" val="2275940141"/>
                    </a:ext>
                  </a:extLst>
                </a:gridCol>
                <a:gridCol w="702715">
                  <a:extLst>
                    <a:ext uri="{9D8B030D-6E8A-4147-A177-3AD203B41FA5}">
                      <a16:colId xmlns:a16="http://schemas.microsoft.com/office/drawing/2014/main" val="597643798"/>
                    </a:ext>
                  </a:extLst>
                </a:gridCol>
                <a:gridCol w="903258">
                  <a:extLst>
                    <a:ext uri="{9D8B030D-6E8A-4147-A177-3AD203B41FA5}">
                      <a16:colId xmlns:a16="http://schemas.microsoft.com/office/drawing/2014/main" val="3375228123"/>
                    </a:ext>
                  </a:extLst>
                </a:gridCol>
              </a:tblGrid>
              <a:tr h="161702">
                <a:tc gridSpan="4">
                  <a:txBody>
                    <a:bodyPr/>
                    <a:lstStyle/>
                    <a:p>
                      <a:pPr algn="ctr"/>
                      <a:r>
                        <a:rPr lang="es-MX" sz="900" kern="100" dirty="0">
                          <a:solidFill>
                            <a:schemeClr val="tx1"/>
                          </a:solidFill>
                          <a:effectLst/>
                          <a:latin typeface="+mn-lt"/>
                        </a:rPr>
                        <a:t>% DE OBRA PROGRAMADA: 100%</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MX" sz="900" kern="100" dirty="0">
                          <a:solidFill>
                            <a:schemeClr val="tx1"/>
                          </a:solidFill>
                          <a:effectLst/>
                          <a:latin typeface="+mn-lt"/>
                        </a:rPr>
                        <a:t>% DE OBRA EJECUTADA: 14.11%</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187603125"/>
                  </a:ext>
                </a:extLst>
              </a:tr>
              <a:tr h="161702">
                <a:tc gridSpan="8">
                  <a:txBody>
                    <a:bodyPr/>
                    <a:lstStyle/>
                    <a:p>
                      <a:pPr algn="ctr"/>
                      <a:r>
                        <a:rPr lang="es-MX" sz="900" kern="100" dirty="0">
                          <a:solidFill>
                            <a:schemeClr val="tx1"/>
                          </a:solidFill>
                          <a:effectLst/>
                          <a:latin typeface="+mn-lt"/>
                        </a:rPr>
                        <a:t>TOTAL DE VIVIENDAS: 105</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909124402"/>
                  </a:ext>
                </a:extLst>
              </a:tr>
              <a:tr h="378026">
                <a:tc>
                  <a:txBody>
                    <a:bodyPr/>
                    <a:lstStyle/>
                    <a:p>
                      <a:pPr algn="ctr"/>
                      <a:r>
                        <a:rPr lang="es-MX" sz="900" b="1" kern="100" dirty="0">
                          <a:solidFill>
                            <a:schemeClr val="tx1"/>
                          </a:solidFill>
                          <a:effectLst/>
                          <a:latin typeface="+mn-lt"/>
                        </a:rPr>
                        <a:t>Viviendas no iniciadas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a:t>
                      </a:r>
                      <a:r>
                        <a:rPr lang="es-MX" sz="900" kern="100" dirty="0">
                          <a:solidFill>
                            <a:schemeClr val="tx1"/>
                          </a:solidFill>
                          <a:effectLst/>
                          <a:latin typeface="+mn-lt"/>
                          <a:ea typeface="+mn-ea"/>
                          <a:cs typeface="+mn-cs"/>
                        </a:rPr>
                        <a:t>iniciadas</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ea typeface="+mn-ea"/>
                          <a:cs typeface="+mn-cs"/>
                        </a:rPr>
                        <a:t>Desistimiento del subsidio</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b="1" kern="100" dirty="0">
                          <a:solidFill>
                            <a:schemeClr val="tx1"/>
                          </a:solidFill>
                          <a:effectLst/>
                          <a:latin typeface="+mn-lt"/>
                        </a:rPr>
                        <a:t>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tc>
                <a:tc>
                  <a:txBody>
                    <a:bodyPr/>
                    <a:lstStyle/>
                    <a:p>
                      <a:pPr algn="ctr"/>
                      <a:r>
                        <a:rPr lang="es-MX" sz="900" b="1" kern="100" dirty="0">
                          <a:solidFill>
                            <a:schemeClr val="tx1"/>
                          </a:solidFill>
                          <a:effectLst/>
                          <a:latin typeface="+mn-lt"/>
                        </a:rPr>
                        <a:t>% De 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306464140"/>
                  </a:ext>
                </a:extLst>
              </a:tr>
              <a:tr h="150055">
                <a:tc>
                  <a:txBody>
                    <a:bodyPr/>
                    <a:lstStyle/>
                    <a:p>
                      <a:pPr algn="ctr"/>
                      <a:r>
                        <a:rPr lang="es-MX" sz="900" b="0" kern="100" dirty="0">
                          <a:solidFill>
                            <a:schemeClr val="tx1"/>
                          </a:solidFill>
                          <a:effectLst/>
                          <a:latin typeface="+mn-lt"/>
                          <a:ea typeface="Arial" panose="020B0604020202020204" pitchFamily="34" charset="0"/>
                          <a:cs typeface="Times New Roman" panose="02020603050405020304" pitchFamily="18" charset="0"/>
                        </a:rPr>
                        <a:t>66</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31</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8</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29</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MX"/>
                    </a:p>
                  </a:txBody>
                  <a:tcPr/>
                </a:tc>
                <a:tc>
                  <a:txBody>
                    <a:bodyPr/>
                    <a:lstStyle/>
                    <a:p>
                      <a:pPr algn="ctr"/>
                      <a:r>
                        <a:rPr lang="es-MX" sz="900" kern="100" dirty="0">
                          <a:solidFill>
                            <a:schemeClr val="tx1"/>
                          </a:solidFill>
                          <a:effectLst/>
                          <a:latin typeface="+mn-lt"/>
                        </a:rPr>
                        <a:t>28%</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2</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1.9%</a:t>
                      </a: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139777"/>
                  </a:ext>
                </a:extLst>
              </a:tr>
            </a:tbl>
          </a:graphicData>
        </a:graphic>
      </p:graphicFrame>
      <p:sp>
        <p:nvSpPr>
          <p:cNvPr id="28" name="Google Shape;177;gbd18a07803_0_13">
            <a:extLst>
              <a:ext uri="{FF2B5EF4-FFF2-40B4-BE49-F238E27FC236}">
                <a16:creationId xmlns:a16="http://schemas.microsoft.com/office/drawing/2014/main" id="{E6010A79-29F0-992D-34E6-CEF5BC28D0C9}"/>
              </a:ext>
            </a:extLst>
          </p:cNvPr>
          <p:cNvSpPr/>
          <p:nvPr/>
        </p:nvSpPr>
        <p:spPr>
          <a:xfrm>
            <a:off x="6172200" y="721030"/>
            <a:ext cx="5474045" cy="505181"/>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GRUPO 6 - CONSORCIO VIVIENDA PROGRESIVA (06feb2023 - 14dic2023) $5.775.000.000</a:t>
            </a:r>
          </a:p>
        </p:txBody>
      </p:sp>
      <p:sp>
        <p:nvSpPr>
          <p:cNvPr id="33" name="CuadroTexto 32">
            <a:extLst>
              <a:ext uri="{FF2B5EF4-FFF2-40B4-BE49-F238E27FC236}">
                <a16:creationId xmlns:a16="http://schemas.microsoft.com/office/drawing/2014/main" id="{B62269F9-25F1-459C-3064-DFB3B900374B}"/>
              </a:ext>
            </a:extLst>
          </p:cNvPr>
          <p:cNvSpPr txBox="1"/>
          <p:nvPr/>
        </p:nvSpPr>
        <p:spPr>
          <a:xfrm>
            <a:off x="431801" y="4635137"/>
            <a:ext cx="5492749" cy="1600438"/>
          </a:xfrm>
          <a:prstGeom prst="rect">
            <a:avLst/>
          </a:prstGeom>
          <a:noFill/>
        </p:spPr>
        <p:txBody>
          <a:bodyPr wrap="square">
            <a:spAutoFit/>
          </a:bodyPr>
          <a:lstStyle/>
          <a:p>
            <a:pPr algn="just"/>
            <a:r>
              <a:rPr lang="es-MX" sz="1400" dirty="0">
                <a:latin typeface="Arial" panose="020B0604020202020204" pitchFamily="34" charset="0"/>
              </a:rPr>
              <a:t>• Al 30nov2023 no se había aprobado la primera acta parcial, ocho meses después del inicio del contrato el 21mar2023, para el 30nov2023 ya se debía haber entregado inicialmente los frentes 1 y 2. Es insostenible para los contratistas un flujo de caja tan atrasado se requiere de una capacitación para supervisores, contratistas e interventores para que se agilizar el proceso operativo del pago. </a:t>
            </a:r>
            <a:endParaRPr lang="es-MX" sz="1400" dirty="0">
              <a:latin typeface="Arial" panose="020B0604020202020204" pitchFamily="34" charset="0"/>
              <a:ea typeface="Arial" panose="020B0604020202020204" pitchFamily="34" charset="0"/>
            </a:endParaRPr>
          </a:p>
        </p:txBody>
      </p:sp>
      <p:sp>
        <p:nvSpPr>
          <p:cNvPr id="36" name="Google Shape;177;gbd18a07803_0_13">
            <a:extLst>
              <a:ext uri="{FF2B5EF4-FFF2-40B4-BE49-F238E27FC236}">
                <a16:creationId xmlns:a16="http://schemas.microsoft.com/office/drawing/2014/main" id="{9E6A38D9-7297-601D-39C5-74588E8F0B5C}"/>
              </a:ext>
            </a:extLst>
          </p:cNvPr>
          <p:cNvSpPr/>
          <p:nvPr/>
        </p:nvSpPr>
        <p:spPr>
          <a:xfrm>
            <a:off x="6096000" y="2318391"/>
            <a:ext cx="1737452" cy="392686"/>
          </a:xfrm>
          <a:prstGeom prst="round1Rect">
            <a:avLst>
              <a:gd name="adj" fmla="val 16667"/>
            </a:avLst>
          </a:prstGeom>
          <a:solidFill>
            <a:srgbClr val="FF9900"/>
          </a:solidFill>
          <a:ln>
            <a:noFill/>
          </a:ln>
        </p:spPr>
        <p:txBody>
          <a:bodyPr spcFirstLastPara="1" wrap="square" lIns="68569" tIns="68569" rIns="68569" bIns="68569"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MX" sz="800" b="0" i="0" u="none" strike="noStrike" kern="0" cap="none" spc="0" normalizeH="0" baseline="0" noProof="0" dirty="0">
                <a:ln>
                  <a:noFill/>
                </a:ln>
                <a:solidFill>
                  <a:srgbClr val="000000"/>
                </a:solidFill>
                <a:effectLst/>
                <a:uLnTx/>
                <a:uFillTx/>
                <a:latin typeface="Arial"/>
                <a:cs typeface="Arial"/>
                <a:sym typeface="Arial"/>
              </a:rPr>
              <a:t>   </a:t>
            </a:r>
            <a:r>
              <a:rPr kumimoji="0" lang="es-MX" sz="10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VISITA 10</a:t>
            </a:r>
            <a:r>
              <a:rPr lang="es-MX" sz="1050" b="1" kern="0" dirty="0">
                <a:solidFill>
                  <a:srgbClr val="FFFFFF"/>
                </a:solidFill>
                <a:latin typeface="Roboto" panose="02000000000000000000" pitchFamily="2" charset="0"/>
                <a:ea typeface="Roboto" panose="02000000000000000000" pitchFamily="2" charset="0"/>
                <a:cs typeface="Arial"/>
                <a:sym typeface="Arial"/>
              </a:rPr>
              <a:t>NOV2023</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p>
        </p:txBody>
      </p:sp>
      <p:pic>
        <p:nvPicPr>
          <p:cNvPr id="40" name="Gráfico 2" descr="Cámara contorno">
            <a:extLst>
              <a:ext uri="{FF2B5EF4-FFF2-40B4-BE49-F238E27FC236}">
                <a16:creationId xmlns:a16="http://schemas.microsoft.com/office/drawing/2014/main" id="{08CA7ADE-50D6-5C0D-0A94-3D836E5158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44860" y="2318391"/>
            <a:ext cx="319462" cy="380686"/>
          </a:xfrm>
          <a:prstGeom prst="rect">
            <a:avLst/>
          </a:prstGeom>
        </p:spPr>
      </p:pic>
      <p:sp>
        <p:nvSpPr>
          <p:cNvPr id="7" name="CuadroTexto 6">
            <a:extLst>
              <a:ext uri="{FF2B5EF4-FFF2-40B4-BE49-F238E27FC236}">
                <a16:creationId xmlns:a16="http://schemas.microsoft.com/office/drawing/2014/main" id="{C98EB698-5371-0145-1ACB-4A0C0A479030}"/>
              </a:ext>
            </a:extLst>
          </p:cNvPr>
          <p:cNvSpPr txBox="1"/>
          <p:nvPr/>
        </p:nvSpPr>
        <p:spPr>
          <a:xfrm>
            <a:off x="6065055" y="4594450"/>
            <a:ext cx="5657044" cy="2031325"/>
          </a:xfrm>
          <a:prstGeom prst="rect">
            <a:avLst/>
          </a:prstGeom>
          <a:noFill/>
        </p:spPr>
        <p:txBody>
          <a:bodyPr wrap="square">
            <a:spAutoFit/>
          </a:bodyPr>
          <a:lstStyle/>
          <a:p>
            <a:pPr algn="just"/>
            <a:r>
              <a:rPr lang="es-MX" sz="1400" dirty="0">
                <a:effectLst/>
                <a:latin typeface="Arial" panose="020B0604020202020204" pitchFamily="34" charset="0"/>
                <a:ea typeface="Arial" panose="020B0604020202020204" pitchFamily="34" charset="0"/>
              </a:rPr>
              <a:t>La primera acta parcial, fue girada el 27sep2023, la fecha de inicio del contrato fue el 06feb2023, siete meses después del acta de inicio, para esa fecha ya de debía haber entregado los frentes 1 y 2. </a:t>
            </a:r>
          </a:p>
          <a:p>
            <a:pPr algn="just"/>
            <a:r>
              <a:rPr lang="es-MX" sz="1400" b="1" dirty="0">
                <a:effectLst/>
                <a:latin typeface="Arial" panose="020B0604020202020204" pitchFamily="34" charset="0"/>
                <a:ea typeface="Arial" panose="020B0604020202020204" pitchFamily="34" charset="0"/>
              </a:rPr>
              <a:t>Observación No. 5 </a:t>
            </a:r>
            <a:r>
              <a:rPr lang="es-MX" sz="1400" dirty="0">
                <a:effectLst/>
                <a:latin typeface="Arial" panose="020B0604020202020204" pitchFamily="34" charset="0"/>
                <a:ea typeface="Arial" panose="020B0604020202020204" pitchFamily="34" charset="0"/>
              </a:rPr>
              <a:t>Se presentan diferencias en la factura No.1 de la primera acta parcial de obra. Existe una</a:t>
            </a:r>
            <a:r>
              <a:rPr lang="es-MX" sz="1400" dirty="0">
                <a:latin typeface="Arial" panose="020B0604020202020204" pitchFamily="34" charset="0"/>
              </a:rPr>
              <a:t> diferencia de $552.458.11 pagados de más como consecuencia de la liquidación realizada en la amortización del anticipo ($336.089.25), la liquidación de la rete garantía ($224.059.54) y la liquidación de las retenciones (7.690.68) en la factura VP3.</a:t>
            </a:r>
            <a:endParaRPr lang="es-CO" sz="1400" dirty="0">
              <a:latin typeface="Arial" panose="020B0604020202020204" pitchFamily="34" charset="0"/>
            </a:endParaRPr>
          </a:p>
        </p:txBody>
      </p:sp>
      <p:sp>
        <p:nvSpPr>
          <p:cNvPr id="5" name="Google Shape;177;gbd18a07803_0_13">
            <a:extLst>
              <a:ext uri="{FF2B5EF4-FFF2-40B4-BE49-F238E27FC236}">
                <a16:creationId xmlns:a16="http://schemas.microsoft.com/office/drawing/2014/main" id="{02578346-FF36-8A13-F01A-5AF4F38B6400}"/>
              </a:ext>
            </a:extLst>
          </p:cNvPr>
          <p:cNvSpPr/>
          <p:nvPr/>
        </p:nvSpPr>
        <p:spPr>
          <a:xfrm>
            <a:off x="450131" y="2318391"/>
            <a:ext cx="1737452" cy="392686"/>
          </a:xfrm>
          <a:prstGeom prst="round1Rect">
            <a:avLst>
              <a:gd name="adj" fmla="val 16667"/>
            </a:avLst>
          </a:prstGeom>
          <a:solidFill>
            <a:srgbClr val="FF9900"/>
          </a:solidFill>
          <a:ln>
            <a:noFill/>
          </a:ln>
        </p:spPr>
        <p:txBody>
          <a:bodyPr spcFirstLastPara="1" wrap="square" lIns="68569" tIns="68569" rIns="68569" bIns="68569"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MX" sz="800" b="0" i="0" u="none" strike="noStrike" kern="0" cap="none" spc="0" normalizeH="0" baseline="0" noProof="0" dirty="0">
                <a:ln>
                  <a:noFill/>
                </a:ln>
                <a:solidFill>
                  <a:srgbClr val="000000"/>
                </a:solidFill>
                <a:effectLst/>
                <a:uLnTx/>
                <a:uFillTx/>
                <a:latin typeface="Arial"/>
                <a:cs typeface="Arial"/>
                <a:sym typeface="Arial"/>
              </a:rPr>
              <a:t>   </a:t>
            </a:r>
            <a:r>
              <a:rPr kumimoji="0" lang="es-MX" sz="10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VISITA </a:t>
            </a:r>
            <a:r>
              <a:rPr lang="es-MX" sz="1050" b="1" kern="0" dirty="0">
                <a:solidFill>
                  <a:srgbClr val="FFFFFF"/>
                </a:solidFill>
                <a:latin typeface="Roboto" panose="02000000000000000000" pitchFamily="2" charset="0"/>
                <a:ea typeface="Roboto" panose="02000000000000000000" pitchFamily="2" charset="0"/>
                <a:cs typeface="Arial"/>
                <a:sym typeface="Arial"/>
              </a:rPr>
              <a:t>21NOV2023</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p>
        </p:txBody>
      </p:sp>
      <p:pic>
        <p:nvPicPr>
          <p:cNvPr id="6" name="Gráfico 2" descr="Cámara contorno">
            <a:extLst>
              <a:ext uri="{FF2B5EF4-FFF2-40B4-BE49-F238E27FC236}">
                <a16:creationId xmlns:a16="http://schemas.microsoft.com/office/drawing/2014/main" id="{9003C946-10E1-A578-266F-5D465A30DB0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8991" y="2318391"/>
            <a:ext cx="319462" cy="380686"/>
          </a:xfrm>
          <a:prstGeom prst="rect">
            <a:avLst/>
          </a:prstGeom>
        </p:spPr>
      </p:pic>
      <p:pic>
        <p:nvPicPr>
          <p:cNvPr id="11" name="Imagen 10" descr="Un joven caminando en la calle&#10;&#10;Descripción generada automáticamente con confianza baja">
            <a:extLst>
              <a:ext uri="{FF2B5EF4-FFF2-40B4-BE49-F238E27FC236}">
                <a16:creationId xmlns:a16="http://schemas.microsoft.com/office/drawing/2014/main" id="{6A6A4109-6F9B-CCAE-DB49-7C72D6220B7C}"/>
              </a:ext>
            </a:extLst>
          </p:cNvPr>
          <p:cNvPicPr>
            <a:picLocks noChangeAspect="1"/>
          </p:cNvPicPr>
          <p:nvPr/>
        </p:nvPicPr>
        <p:blipFill>
          <a:blip r:embed="rId5"/>
          <a:stretch>
            <a:fillRect/>
          </a:stretch>
        </p:blipFill>
        <p:spPr>
          <a:xfrm>
            <a:off x="469553" y="2750829"/>
            <a:ext cx="1679451" cy="1744971"/>
          </a:xfrm>
          <a:prstGeom prst="rect">
            <a:avLst/>
          </a:prstGeom>
        </p:spPr>
      </p:pic>
      <p:pic>
        <p:nvPicPr>
          <p:cNvPr id="12" name="Imagen 11" descr="Una puerta de madera&#10;&#10;Descripción generada automáticamente con confianza baja">
            <a:extLst>
              <a:ext uri="{FF2B5EF4-FFF2-40B4-BE49-F238E27FC236}">
                <a16:creationId xmlns:a16="http://schemas.microsoft.com/office/drawing/2014/main" id="{26B10CAD-C544-4A62-37BF-8D799B3CD4DB}"/>
              </a:ext>
            </a:extLst>
          </p:cNvPr>
          <p:cNvPicPr>
            <a:picLocks noChangeAspect="1"/>
          </p:cNvPicPr>
          <p:nvPr/>
        </p:nvPicPr>
        <p:blipFill>
          <a:blip r:embed="rId6"/>
          <a:stretch>
            <a:fillRect/>
          </a:stretch>
        </p:blipFill>
        <p:spPr>
          <a:xfrm>
            <a:off x="2260684" y="2318388"/>
            <a:ext cx="1813647" cy="2177413"/>
          </a:xfrm>
          <a:prstGeom prst="rect">
            <a:avLst/>
          </a:prstGeom>
        </p:spPr>
      </p:pic>
      <p:pic>
        <p:nvPicPr>
          <p:cNvPr id="13" name="Imagen 12" descr="Un grupo de personas caminando hacia un edificio&#10;&#10;Descripción generada automáticamente">
            <a:extLst>
              <a:ext uri="{FF2B5EF4-FFF2-40B4-BE49-F238E27FC236}">
                <a16:creationId xmlns:a16="http://schemas.microsoft.com/office/drawing/2014/main" id="{90729C99-7AAA-189E-942B-AE06E5237676}"/>
              </a:ext>
            </a:extLst>
          </p:cNvPr>
          <p:cNvPicPr>
            <a:picLocks noChangeAspect="1"/>
          </p:cNvPicPr>
          <p:nvPr/>
        </p:nvPicPr>
        <p:blipFill>
          <a:blip r:embed="rId7"/>
          <a:stretch>
            <a:fillRect/>
          </a:stretch>
        </p:blipFill>
        <p:spPr>
          <a:xfrm>
            <a:off x="4170249" y="2312801"/>
            <a:ext cx="1778609" cy="2177413"/>
          </a:xfrm>
          <a:prstGeom prst="rect">
            <a:avLst/>
          </a:prstGeom>
        </p:spPr>
      </p:pic>
      <p:pic>
        <p:nvPicPr>
          <p:cNvPr id="14" name="Imagen 13">
            <a:extLst>
              <a:ext uri="{FF2B5EF4-FFF2-40B4-BE49-F238E27FC236}">
                <a16:creationId xmlns:a16="http://schemas.microsoft.com/office/drawing/2014/main" id="{CF61C44B-2CE3-E6DE-21C4-141A1A356CC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093162" y="2751490"/>
            <a:ext cx="1743128" cy="1737452"/>
          </a:xfrm>
          <a:prstGeom prst="rect">
            <a:avLst/>
          </a:prstGeom>
          <a:noFill/>
          <a:ln>
            <a:noFill/>
          </a:ln>
        </p:spPr>
      </p:pic>
      <p:pic>
        <p:nvPicPr>
          <p:cNvPr id="15" name="Imagen 14" descr="Un edificio con una montaña al fondo&#10;&#10;Descripción generada automáticamente con confianza media">
            <a:extLst>
              <a:ext uri="{FF2B5EF4-FFF2-40B4-BE49-F238E27FC236}">
                <a16:creationId xmlns:a16="http://schemas.microsoft.com/office/drawing/2014/main" id="{B487C60A-48F0-00AF-C830-81DE240566A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1523" y="2319012"/>
            <a:ext cx="1841553" cy="2171202"/>
          </a:xfrm>
          <a:prstGeom prst="rect">
            <a:avLst/>
          </a:prstGeom>
          <a:noFill/>
          <a:ln>
            <a:noFill/>
          </a:ln>
        </p:spPr>
      </p:pic>
      <p:pic>
        <p:nvPicPr>
          <p:cNvPr id="16" name="Imagen 15" descr="Imagen que contiene interior, edificio, ventana, pequeño&#10;&#10;Descripción generada automáticamente">
            <a:extLst>
              <a:ext uri="{FF2B5EF4-FFF2-40B4-BE49-F238E27FC236}">
                <a16:creationId xmlns:a16="http://schemas.microsoft.com/office/drawing/2014/main" id="{84D339E2-D2C7-C792-68E7-5508824F18B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9672133" y="2484226"/>
            <a:ext cx="2179365" cy="1832610"/>
          </a:xfrm>
          <a:prstGeom prst="rect">
            <a:avLst/>
          </a:prstGeom>
          <a:noFill/>
          <a:ln>
            <a:noFill/>
          </a:ln>
        </p:spPr>
      </p:pic>
    </p:spTree>
    <p:extLst>
      <p:ext uri="{BB962C8B-B14F-4D97-AF65-F5344CB8AC3E}">
        <p14:creationId xmlns:p14="http://schemas.microsoft.com/office/powerpoint/2010/main" val="1511055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1" y="116350"/>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2" y="-16210"/>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12400" y="552449"/>
            <a:ext cx="5512150" cy="718620"/>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GRUPO 7 - CONSTRUCTORA DE INFRAESTRUCTURA COLOMBIANA COINCO S.A.S (29ago2023 - 16jul2024) $6.380.000.000</a:t>
            </a:r>
          </a:p>
        </p:txBody>
      </p:sp>
      <p:graphicFrame>
        <p:nvGraphicFramePr>
          <p:cNvPr id="31" name="Marcador de contenido 30">
            <a:extLst>
              <a:ext uri="{FF2B5EF4-FFF2-40B4-BE49-F238E27FC236}">
                <a16:creationId xmlns:a16="http://schemas.microsoft.com/office/drawing/2014/main" id="{881A1667-7EC6-2CF4-F964-1FAF5F24EE22}"/>
              </a:ext>
            </a:extLst>
          </p:cNvPr>
          <p:cNvGraphicFramePr>
            <a:graphicFrameLocks noGrp="1"/>
          </p:cNvGraphicFramePr>
          <p:nvPr>
            <p:ph sz="half" idx="2"/>
            <p:extLst/>
          </p:nvPr>
        </p:nvGraphicFramePr>
        <p:xfrm>
          <a:off x="469554" y="1343074"/>
          <a:ext cx="5473700" cy="879790"/>
        </p:xfrm>
        <a:graphic>
          <a:graphicData uri="http://schemas.openxmlformats.org/drawingml/2006/table">
            <a:tbl>
              <a:tblPr firstRow="1" firstCol="1" bandRow="1">
                <a:tableStyleId>{5C22544A-7EE6-4342-B048-85BDC9FD1C3A}</a:tableStyleId>
              </a:tblPr>
              <a:tblGrid>
                <a:gridCol w="714812">
                  <a:extLst>
                    <a:ext uri="{9D8B030D-6E8A-4147-A177-3AD203B41FA5}">
                      <a16:colId xmlns:a16="http://schemas.microsoft.com/office/drawing/2014/main" val="4124225996"/>
                    </a:ext>
                  </a:extLst>
                </a:gridCol>
                <a:gridCol w="696685">
                  <a:extLst>
                    <a:ext uri="{9D8B030D-6E8A-4147-A177-3AD203B41FA5}">
                      <a16:colId xmlns:a16="http://schemas.microsoft.com/office/drawing/2014/main" val="890192710"/>
                    </a:ext>
                  </a:extLst>
                </a:gridCol>
                <a:gridCol w="949440">
                  <a:extLst>
                    <a:ext uri="{9D8B030D-6E8A-4147-A177-3AD203B41FA5}">
                      <a16:colId xmlns:a16="http://schemas.microsoft.com/office/drawing/2014/main" val="1313743965"/>
                    </a:ext>
                  </a:extLst>
                </a:gridCol>
                <a:gridCol w="144704">
                  <a:extLst>
                    <a:ext uri="{9D8B030D-6E8A-4147-A177-3AD203B41FA5}">
                      <a16:colId xmlns:a16="http://schemas.microsoft.com/office/drawing/2014/main" val="1553439571"/>
                    </a:ext>
                  </a:extLst>
                </a:gridCol>
                <a:gridCol w="607326">
                  <a:extLst>
                    <a:ext uri="{9D8B030D-6E8A-4147-A177-3AD203B41FA5}">
                      <a16:colId xmlns:a16="http://schemas.microsoft.com/office/drawing/2014/main" val="1300908913"/>
                    </a:ext>
                  </a:extLst>
                </a:gridCol>
                <a:gridCol w="793680">
                  <a:extLst>
                    <a:ext uri="{9D8B030D-6E8A-4147-A177-3AD203B41FA5}">
                      <a16:colId xmlns:a16="http://schemas.microsoft.com/office/drawing/2014/main" val="1108134340"/>
                    </a:ext>
                  </a:extLst>
                </a:gridCol>
                <a:gridCol w="793680">
                  <a:extLst>
                    <a:ext uri="{9D8B030D-6E8A-4147-A177-3AD203B41FA5}">
                      <a16:colId xmlns:a16="http://schemas.microsoft.com/office/drawing/2014/main" val="4047668215"/>
                    </a:ext>
                  </a:extLst>
                </a:gridCol>
                <a:gridCol w="773373">
                  <a:extLst>
                    <a:ext uri="{9D8B030D-6E8A-4147-A177-3AD203B41FA5}">
                      <a16:colId xmlns:a16="http://schemas.microsoft.com/office/drawing/2014/main" val="925285288"/>
                    </a:ext>
                  </a:extLst>
                </a:gridCol>
              </a:tblGrid>
              <a:tr h="150898">
                <a:tc gridSpan="4">
                  <a:txBody>
                    <a:bodyPr/>
                    <a:lstStyle/>
                    <a:p>
                      <a:pPr algn="ctr"/>
                      <a:r>
                        <a:rPr lang="es-MX" sz="900" kern="100" dirty="0">
                          <a:solidFill>
                            <a:schemeClr val="tx1"/>
                          </a:solidFill>
                          <a:effectLst/>
                        </a:rPr>
                        <a:t>% DE OBRA PROGRAMADA: 37.22%</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pPr algn="ct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gridSpan="4">
                  <a:txBody>
                    <a:bodyPr/>
                    <a:lstStyle/>
                    <a:p>
                      <a:pPr algn="ctr"/>
                      <a:r>
                        <a:rPr lang="es-MX" sz="900" kern="100" dirty="0">
                          <a:solidFill>
                            <a:schemeClr val="tx1"/>
                          </a:solidFill>
                          <a:effectLst/>
                        </a:rPr>
                        <a:t>% DE OBRA EJECUTADA: 41.14%</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479860548"/>
                  </a:ext>
                </a:extLst>
              </a:tr>
              <a:tr h="150898">
                <a:tc gridSpan="8">
                  <a:txBody>
                    <a:bodyPr/>
                    <a:lstStyle/>
                    <a:p>
                      <a:pPr algn="ctr"/>
                      <a:r>
                        <a:rPr lang="es-MX" sz="900" kern="100" dirty="0">
                          <a:solidFill>
                            <a:schemeClr val="tx1"/>
                          </a:solidFill>
                          <a:effectLst/>
                        </a:rPr>
                        <a:t>TOTAL DE VIVIENDAS: 100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55189118"/>
                  </a:ext>
                </a:extLst>
              </a:tr>
              <a:tr h="412530">
                <a:tc>
                  <a:txBody>
                    <a:bodyPr/>
                    <a:lstStyle/>
                    <a:p>
                      <a:pPr algn="ctr"/>
                      <a:r>
                        <a:rPr lang="es-MX" sz="900" kern="100" dirty="0">
                          <a:solidFill>
                            <a:schemeClr val="tx1"/>
                          </a:solidFill>
                          <a:effectLst/>
                        </a:rPr>
                        <a:t>Viviendas no iniciadas</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rPr>
                        <a:t>Viviendas iniciadas</a:t>
                      </a:r>
                      <a:endParaRPr lang="es-MX"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ea typeface="+mn-ea"/>
                          <a:cs typeface="+mn-cs"/>
                        </a:rPr>
                        <a:t>Desistimiento del subsidio</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b="1" kern="100" dirty="0">
                          <a:solidFill>
                            <a:schemeClr val="tx1"/>
                          </a:solidFill>
                          <a:effectLst/>
                          <a:latin typeface="+mn-lt"/>
                        </a:rPr>
                        <a:t>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hMerge="1">
                  <a:txBody>
                    <a:bodyPr/>
                    <a:lstStyle/>
                    <a:p>
                      <a:endParaRPr lang="es-MX"/>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 obra</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b="1" kern="100" dirty="0">
                          <a:solidFill>
                            <a:schemeClr val="tx1"/>
                          </a:solidFill>
                          <a:effectLst/>
                          <a:latin typeface="+mn-lt"/>
                        </a:rPr>
                        <a:t>% De viviendas entregadas</a:t>
                      </a:r>
                      <a:endParaRPr lang="es-MX" sz="900" b="1" kern="100" dirty="0">
                        <a:solidFill>
                          <a:schemeClr val="tx1"/>
                        </a:solidFill>
                        <a:effectLst/>
                        <a:latin typeface="+mn-lt"/>
                        <a:ea typeface="Arial" panose="020B0604020202020204" pitchFamily="34" charset="0"/>
                        <a:cs typeface="Times New Roman" panose="02020603050405020304" pitchFamily="18" charset="0"/>
                      </a:endParaRPr>
                    </a:p>
                  </a:txBody>
                  <a:tcPr marL="62051" marR="62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124233971"/>
                  </a:ext>
                </a:extLst>
              </a:tr>
              <a:tr h="165464">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56</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40</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4</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gridSpan="2">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36</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s-MX" sz="900" kern="100" dirty="0">
                          <a:solidFill>
                            <a:schemeClr val="tx1"/>
                          </a:solidFill>
                          <a:effectLst/>
                          <a:latin typeface="+mn-lt"/>
                        </a:rPr>
                        <a:t>N/A</a:t>
                      </a:r>
                      <a:endParaRPr lang="es-MX" sz="900" kern="100" dirty="0">
                        <a:solidFill>
                          <a:schemeClr val="tx1"/>
                        </a:solidFill>
                        <a:effectLst/>
                        <a:latin typeface="+mn-lt"/>
                        <a:ea typeface="Arial" panose="020B0604020202020204" pitchFamily="34" charset="0"/>
                        <a:cs typeface="Times New Roman" panose="02020603050405020304" pitchFamily="18" charset="0"/>
                      </a:endParaRP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37%</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0</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latin typeface="+mn-lt"/>
                          <a:ea typeface="Arial" panose="020B0604020202020204" pitchFamily="34" charset="0"/>
                          <a:cs typeface="Times New Roman" panose="02020603050405020304" pitchFamily="18" charset="0"/>
                        </a:rPr>
                        <a:t>0%</a:t>
                      </a:r>
                    </a:p>
                  </a:txBody>
                  <a:tcPr marL="62923" marR="62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95406"/>
                  </a:ext>
                </a:extLst>
              </a:tr>
            </a:tbl>
          </a:graphicData>
        </a:graphic>
      </p:graphicFrame>
      <p:sp>
        <p:nvSpPr>
          <p:cNvPr id="28" name="Google Shape;177;gbd18a07803_0_13">
            <a:extLst>
              <a:ext uri="{FF2B5EF4-FFF2-40B4-BE49-F238E27FC236}">
                <a16:creationId xmlns:a16="http://schemas.microsoft.com/office/drawing/2014/main" id="{E6010A79-29F0-992D-34E6-CEF5BC28D0C9}"/>
              </a:ext>
            </a:extLst>
          </p:cNvPr>
          <p:cNvSpPr/>
          <p:nvPr/>
        </p:nvSpPr>
        <p:spPr>
          <a:xfrm>
            <a:off x="6096000" y="721030"/>
            <a:ext cx="5621709" cy="505181"/>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GRUPOS 8, 9, 10 Y 11</a:t>
            </a:r>
          </a:p>
        </p:txBody>
      </p:sp>
      <p:sp>
        <p:nvSpPr>
          <p:cNvPr id="33" name="CuadroTexto 32">
            <a:extLst>
              <a:ext uri="{FF2B5EF4-FFF2-40B4-BE49-F238E27FC236}">
                <a16:creationId xmlns:a16="http://schemas.microsoft.com/office/drawing/2014/main" id="{B62269F9-25F1-459C-3064-DFB3B900374B}"/>
              </a:ext>
            </a:extLst>
          </p:cNvPr>
          <p:cNvSpPr txBox="1"/>
          <p:nvPr/>
        </p:nvSpPr>
        <p:spPr>
          <a:xfrm>
            <a:off x="431801" y="4635137"/>
            <a:ext cx="5492749" cy="523220"/>
          </a:xfrm>
          <a:prstGeom prst="rect">
            <a:avLst/>
          </a:prstGeom>
          <a:noFill/>
        </p:spPr>
        <p:txBody>
          <a:bodyPr wrap="square">
            <a:spAutoFit/>
          </a:bodyPr>
          <a:lstStyle/>
          <a:p>
            <a:pPr algn="just"/>
            <a:r>
              <a:rPr lang="es-MX" sz="1400" dirty="0">
                <a:latin typeface="Arial" panose="020B0604020202020204" pitchFamily="34" charset="0"/>
              </a:rPr>
              <a:t>• Es el único de los 7 grupos visitados que no cuenta con retrasos de obra, de hecho, tiene avance superior al programado. </a:t>
            </a:r>
            <a:endParaRPr lang="es-MX" sz="1400" dirty="0">
              <a:latin typeface="Arial" panose="020B0604020202020204" pitchFamily="34" charset="0"/>
              <a:ea typeface="Arial" panose="020B0604020202020204" pitchFamily="34" charset="0"/>
            </a:endParaRPr>
          </a:p>
        </p:txBody>
      </p:sp>
      <p:pic>
        <p:nvPicPr>
          <p:cNvPr id="40" name="Gráfico 2" descr="Cámara contorno">
            <a:extLst>
              <a:ext uri="{FF2B5EF4-FFF2-40B4-BE49-F238E27FC236}">
                <a16:creationId xmlns:a16="http://schemas.microsoft.com/office/drawing/2014/main" id="{08CA7ADE-50D6-5C0D-0A94-3D836E5158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44860" y="2318391"/>
            <a:ext cx="319462" cy="380686"/>
          </a:xfrm>
          <a:prstGeom prst="rect">
            <a:avLst/>
          </a:prstGeom>
        </p:spPr>
      </p:pic>
      <p:sp>
        <p:nvSpPr>
          <p:cNvPr id="7" name="CuadroTexto 6">
            <a:extLst>
              <a:ext uri="{FF2B5EF4-FFF2-40B4-BE49-F238E27FC236}">
                <a16:creationId xmlns:a16="http://schemas.microsoft.com/office/drawing/2014/main" id="{C98EB698-5371-0145-1ACB-4A0C0A479030}"/>
              </a:ext>
            </a:extLst>
          </p:cNvPr>
          <p:cNvSpPr txBox="1"/>
          <p:nvPr/>
        </p:nvSpPr>
        <p:spPr>
          <a:xfrm>
            <a:off x="6043571" y="2661003"/>
            <a:ext cx="5657044" cy="1169551"/>
          </a:xfrm>
          <a:prstGeom prst="rect">
            <a:avLst/>
          </a:prstGeom>
          <a:noFill/>
        </p:spPr>
        <p:txBody>
          <a:bodyPr wrap="square">
            <a:spAutoFit/>
          </a:bodyPr>
          <a:lstStyle/>
          <a:p>
            <a:pPr algn="just"/>
            <a:r>
              <a:rPr lang="es-CO" sz="1400" dirty="0">
                <a:effectLst/>
                <a:latin typeface="Arial" panose="020B0604020202020204" pitchFamily="34" charset="0"/>
                <a:ea typeface="Arial" panose="020B0604020202020204" pitchFamily="34" charset="0"/>
              </a:rPr>
              <a:t>• </a:t>
            </a:r>
            <a:r>
              <a:rPr lang="es-MX" sz="1400" dirty="0">
                <a:effectLst/>
                <a:latin typeface="Arial" panose="020B0604020202020204" pitchFamily="34" charset="0"/>
                <a:ea typeface="Arial" panose="020B0604020202020204" pitchFamily="34" charset="0"/>
              </a:rPr>
              <a:t>Los grupos 8 y 9, aún no han iniciado obra y el acta de inicio es posterior al alcance de la auditoría</a:t>
            </a:r>
          </a:p>
          <a:p>
            <a:pPr algn="just"/>
            <a:endParaRPr lang="es-MX" sz="1400" dirty="0">
              <a:latin typeface="Arial" panose="020B0604020202020204" pitchFamily="34" charset="0"/>
            </a:endParaRPr>
          </a:p>
          <a:p>
            <a:pPr algn="just"/>
            <a:r>
              <a:rPr lang="es-MX" sz="1400" dirty="0">
                <a:latin typeface="Arial" panose="020B0604020202020204" pitchFamily="34" charset="0"/>
              </a:rPr>
              <a:t>• Los Grupos 10 y Grupo 11 aún no se encuentran con acta de inicio.</a:t>
            </a:r>
          </a:p>
          <a:p>
            <a:pPr algn="just"/>
            <a:endParaRPr lang="es-MX" sz="1400" dirty="0"/>
          </a:p>
        </p:txBody>
      </p:sp>
      <p:sp>
        <p:nvSpPr>
          <p:cNvPr id="5" name="Google Shape;177;gbd18a07803_0_13">
            <a:extLst>
              <a:ext uri="{FF2B5EF4-FFF2-40B4-BE49-F238E27FC236}">
                <a16:creationId xmlns:a16="http://schemas.microsoft.com/office/drawing/2014/main" id="{02578346-FF36-8A13-F01A-5AF4F38B6400}"/>
              </a:ext>
            </a:extLst>
          </p:cNvPr>
          <p:cNvSpPr/>
          <p:nvPr/>
        </p:nvSpPr>
        <p:spPr>
          <a:xfrm>
            <a:off x="450131" y="2318391"/>
            <a:ext cx="1737452" cy="392686"/>
          </a:xfrm>
          <a:prstGeom prst="round1Rect">
            <a:avLst>
              <a:gd name="adj" fmla="val 16667"/>
            </a:avLst>
          </a:prstGeom>
          <a:solidFill>
            <a:srgbClr val="FF9900"/>
          </a:solidFill>
          <a:ln>
            <a:noFill/>
          </a:ln>
        </p:spPr>
        <p:txBody>
          <a:bodyPr spcFirstLastPara="1" wrap="square" lIns="68569" tIns="68569" rIns="68569" bIns="68569"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MX" sz="800" b="0" i="0" u="none" strike="noStrike" kern="0" cap="none" spc="0" normalizeH="0" baseline="0" noProof="0" dirty="0">
                <a:ln>
                  <a:noFill/>
                </a:ln>
                <a:solidFill>
                  <a:srgbClr val="000000"/>
                </a:solidFill>
                <a:effectLst/>
                <a:uLnTx/>
                <a:uFillTx/>
                <a:latin typeface="Arial"/>
                <a:cs typeface="Arial"/>
                <a:sym typeface="Arial"/>
              </a:rPr>
              <a:t>   </a:t>
            </a:r>
            <a:r>
              <a:rPr kumimoji="0" lang="es-MX" sz="10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VISITA </a:t>
            </a:r>
            <a:r>
              <a:rPr lang="es-MX" sz="1050" b="1" kern="0" dirty="0">
                <a:solidFill>
                  <a:srgbClr val="FFFFFF"/>
                </a:solidFill>
                <a:latin typeface="Roboto" panose="02000000000000000000" pitchFamily="2" charset="0"/>
                <a:ea typeface="Roboto" panose="02000000000000000000" pitchFamily="2" charset="0"/>
                <a:cs typeface="Arial"/>
                <a:sym typeface="Arial"/>
              </a:rPr>
              <a:t>20NOV2023</a:t>
            </a:r>
            <a:r>
              <a:rPr kumimoji="0" lang="es-MX" sz="105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a:t>
            </a:r>
          </a:p>
        </p:txBody>
      </p:sp>
      <p:pic>
        <p:nvPicPr>
          <p:cNvPr id="6" name="Gráfico 2" descr="Cámara contorno">
            <a:extLst>
              <a:ext uri="{FF2B5EF4-FFF2-40B4-BE49-F238E27FC236}">
                <a16:creationId xmlns:a16="http://schemas.microsoft.com/office/drawing/2014/main" id="{9003C946-10E1-A578-266F-5D465A30DB0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8991" y="2318391"/>
            <a:ext cx="319462" cy="380686"/>
          </a:xfrm>
          <a:prstGeom prst="rect">
            <a:avLst/>
          </a:prstGeom>
        </p:spPr>
      </p:pic>
      <p:pic>
        <p:nvPicPr>
          <p:cNvPr id="8" name="Imagen 7">
            <a:extLst>
              <a:ext uri="{FF2B5EF4-FFF2-40B4-BE49-F238E27FC236}">
                <a16:creationId xmlns:a16="http://schemas.microsoft.com/office/drawing/2014/main" id="{F3DC7BF0-5886-BBB1-607B-CCB3B045F580}"/>
              </a:ext>
            </a:extLst>
          </p:cNvPr>
          <p:cNvPicPr>
            <a:picLocks noChangeAspect="1"/>
          </p:cNvPicPr>
          <p:nvPr/>
        </p:nvPicPr>
        <p:blipFill>
          <a:blip r:embed="rId5"/>
          <a:stretch>
            <a:fillRect/>
          </a:stretch>
        </p:blipFill>
        <p:spPr>
          <a:xfrm>
            <a:off x="457453" y="2781618"/>
            <a:ext cx="1730129" cy="1708596"/>
          </a:xfrm>
          <a:prstGeom prst="rect">
            <a:avLst/>
          </a:prstGeom>
        </p:spPr>
      </p:pic>
      <p:pic>
        <p:nvPicPr>
          <p:cNvPr id="9" name="Imagen 8" descr="Un cuarto con una pared de ladrillos&#10;&#10;Descripción generada automáticamente con confianza baja">
            <a:extLst>
              <a:ext uri="{FF2B5EF4-FFF2-40B4-BE49-F238E27FC236}">
                <a16:creationId xmlns:a16="http://schemas.microsoft.com/office/drawing/2014/main" id="{7BEEAF1B-E5E4-0E09-1227-D8768C620C22}"/>
              </a:ext>
            </a:extLst>
          </p:cNvPr>
          <p:cNvPicPr>
            <a:picLocks noChangeAspect="1"/>
          </p:cNvPicPr>
          <p:nvPr/>
        </p:nvPicPr>
        <p:blipFill>
          <a:blip r:embed="rId6"/>
          <a:stretch>
            <a:fillRect/>
          </a:stretch>
        </p:blipFill>
        <p:spPr>
          <a:xfrm>
            <a:off x="2283501" y="2312801"/>
            <a:ext cx="1690746" cy="2177412"/>
          </a:xfrm>
          <a:prstGeom prst="rect">
            <a:avLst/>
          </a:prstGeom>
        </p:spPr>
      </p:pic>
      <p:pic>
        <p:nvPicPr>
          <p:cNvPr id="10" name="Imagen 9" descr="Imagen que contiene edificio, pequeño, parado, piso&#10;&#10;Descripción generada automáticamente">
            <a:extLst>
              <a:ext uri="{FF2B5EF4-FFF2-40B4-BE49-F238E27FC236}">
                <a16:creationId xmlns:a16="http://schemas.microsoft.com/office/drawing/2014/main" id="{F060D134-C2B9-A0A9-6BDE-08EEBE949405}"/>
              </a:ext>
            </a:extLst>
          </p:cNvPr>
          <p:cNvPicPr>
            <a:picLocks noChangeAspect="1"/>
          </p:cNvPicPr>
          <p:nvPr/>
        </p:nvPicPr>
        <p:blipFill>
          <a:blip r:embed="rId7"/>
          <a:stretch>
            <a:fillRect/>
          </a:stretch>
        </p:blipFill>
        <p:spPr>
          <a:xfrm>
            <a:off x="4074564" y="2312802"/>
            <a:ext cx="1868690" cy="2177412"/>
          </a:xfrm>
          <a:prstGeom prst="rect">
            <a:avLst/>
          </a:prstGeom>
        </p:spPr>
      </p:pic>
      <p:graphicFrame>
        <p:nvGraphicFramePr>
          <p:cNvPr id="16" name="Marcador de contenido 15">
            <a:extLst>
              <a:ext uri="{FF2B5EF4-FFF2-40B4-BE49-F238E27FC236}">
                <a16:creationId xmlns:a16="http://schemas.microsoft.com/office/drawing/2014/main" id="{93500DDE-1DC6-025C-341B-AA5E74594C8E}"/>
              </a:ext>
            </a:extLst>
          </p:cNvPr>
          <p:cNvGraphicFramePr>
            <a:graphicFrameLocks noGrp="1"/>
          </p:cNvGraphicFramePr>
          <p:nvPr>
            <p:ph sz="quarter" idx="4"/>
            <p:extLst/>
          </p:nvPr>
        </p:nvGraphicFramePr>
        <p:xfrm>
          <a:off x="6118455" y="1343074"/>
          <a:ext cx="5550244" cy="1169238"/>
        </p:xfrm>
        <a:graphic>
          <a:graphicData uri="http://schemas.openxmlformats.org/drawingml/2006/table">
            <a:tbl>
              <a:tblPr firstRow="1" firstCol="1" bandRow="1">
                <a:tableStyleId>{5C22544A-7EE6-4342-B048-85BDC9FD1C3A}</a:tableStyleId>
              </a:tblPr>
              <a:tblGrid>
                <a:gridCol w="1240288">
                  <a:extLst>
                    <a:ext uri="{9D8B030D-6E8A-4147-A177-3AD203B41FA5}">
                      <a16:colId xmlns:a16="http://schemas.microsoft.com/office/drawing/2014/main" val="3930253272"/>
                    </a:ext>
                  </a:extLst>
                </a:gridCol>
                <a:gridCol w="2154873">
                  <a:extLst>
                    <a:ext uri="{9D8B030D-6E8A-4147-A177-3AD203B41FA5}">
                      <a16:colId xmlns:a16="http://schemas.microsoft.com/office/drawing/2014/main" val="996165685"/>
                    </a:ext>
                  </a:extLst>
                </a:gridCol>
                <a:gridCol w="2155083">
                  <a:extLst>
                    <a:ext uri="{9D8B030D-6E8A-4147-A177-3AD203B41FA5}">
                      <a16:colId xmlns:a16="http://schemas.microsoft.com/office/drawing/2014/main" val="3038060499"/>
                    </a:ext>
                  </a:extLst>
                </a:gridCol>
              </a:tblGrid>
              <a:tr h="209118">
                <a:tc>
                  <a:txBody>
                    <a:bodyPr/>
                    <a:lstStyle/>
                    <a:p>
                      <a:pPr algn="ctr"/>
                      <a:r>
                        <a:rPr lang="es-MX" sz="900" kern="100" dirty="0">
                          <a:solidFill>
                            <a:schemeClr val="tx1"/>
                          </a:solidFill>
                          <a:effectLst/>
                        </a:rPr>
                        <a:t>GENERALIDADES</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GRUPO 8</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GRUPO 9</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extLst>
                  <a:ext uri="{0D108BD9-81ED-4DB2-BD59-A6C34878D82A}">
                    <a16:rowId xmlns:a16="http://schemas.microsoft.com/office/drawing/2014/main" val="4196170716"/>
                  </a:ext>
                </a:extLst>
              </a:tr>
              <a:tr h="91728">
                <a:tc>
                  <a:txBody>
                    <a:bodyPr/>
                    <a:lstStyle/>
                    <a:p>
                      <a:pPr algn="l"/>
                      <a:r>
                        <a:rPr lang="es-MX" sz="900" kern="100" dirty="0">
                          <a:solidFill>
                            <a:schemeClr val="tx1"/>
                          </a:solidFill>
                          <a:effectLst/>
                        </a:rPr>
                        <a:t>Proceso</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INVITACIÓN PÚBLICA PA-PT-003-2023</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rPr>
                        <a:t>INVITACIÓN PÚBLICA PA-PT-003-2023</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3848495846"/>
                  </a:ext>
                </a:extLst>
              </a:tr>
              <a:tr h="91728">
                <a:tc>
                  <a:txBody>
                    <a:bodyPr/>
                    <a:lstStyle/>
                    <a:p>
                      <a:pPr algn="l"/>
                      <a:r>
                        <a:rPr lang="es-MX" sz="900" kern="100" dirty="0">
                          <a:solidFill>
                            <a:schemeClr val="tx1"/>
                          </a:solidFill>
                          <a:effectLst/>
                        </a:rPr>
                        <a:t>Contrato de Obra No.</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CONTRATO DE OBRA No. 003 DE 2023</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CONTRATO DE OBRA No. 004 DE 2023</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5639627"/>
                  </a:ext>
                </a:extLst>
              </a:tr>
              <a:tr h="91728">
                <a:tc>
                  <a:txBody>
                    <a:bodyPr/>
                    <a:lstStyle/>
                    <a:p>
                      <a:pPr algn="l"/>
                      <a:r>
                        <a:rPr lang="es-MX" sz="900" kern="100" dirty="0">
                          <a:solidFill>
                            <a:schemeClr val="tx1"/>
                          </a:solidFill>
                          <a:effectLst/>
                        </a:rPr>
                        <a:t>Contratista</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CONSORCIO COIMAR</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rPr>
                        <a:t>CONSORCIO COIMAR</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2864626606"/>
                  </a:ext>
                </a:extLst>
              </a:tr>
              <a:tr h="91728">
                <a:tc>
                  <a:txBody>
                    <a:bodyPr/>
                    <a:lstStyle/>
                    <a:p>
                      <a:pPr algn="l"/>
                      <a:r>
                        <a:rPr lang="es-MX" sz="900" kern="100">
                          <a:solidFill>
                            <a:schemeClr val="tx1"/>
                          </a:solidFill>
                          <a:effectLst/>
                        </a:rPr>
                        <a:t>Valor</a:t>
                      </a:r>
                      <a:endParaRPr lang="es-MX" sz="900" kern="1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$6.380.000.000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$6.380.000.000</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5487202"/>
                  </a:ext>
                </a:extLst>
              </a:tr>
              <a:tr h="91728">
                <a:tc>
                  <a:txBody>
                    <a:bodyPr/>
                    <a:lstStyle/>
                    <a:p>
                      <a:pPr algn="l"/>
                      <a:r>
                        <a:rPr lang="es-MX" sz="900" kern="100" dirty="0">
                          <a:solidFill>
                            <a:schemeClr val="tx1"/>
                          </a:solidFill>
                          <a:effectLst/>
                        </a:rPr>
                        <a:t>Plazo de ejecución</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8 meses y 15 días</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rPr>
                        <a:t>8 meses y 15 días</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3058827199"/>
                  </a:ext>
                </a:extLst>
              </a:tr>
              <a:tr h="91728">
                <a:tc>
                  <a:txBody>
                    <a:bodyPr/>
                    <a:lstStyle/>
                    <a:p>
                      <a:pPr algn="l"/>
                      <a:r>
                        <a:rPr lang="es-MX" sz="900" kern="100" dirty="0">
                          <a:solidFill>
                            <a:schemeClr val="tx1"/>
                          </a:solidFill>
                          <a:effectLst/>
                        </a:rPr>
                        <a:t>Fecha de inicio</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29nov2023</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MX" sz="900" kern="100" dirty="0">
                          <a:solidFill>
                            <a:schemeClr val="tx1"/>
                          </a:solidFill>
                          <a:effectLst/>
                        </a:rPr>
                        <a:t>29nov2023</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7600790"/>
                  </a:ext>
                </a:extLst>
              </a:tr>
              <a:tr h="91728">
                <a:tc>
                  <a:txBody>
                    <a:bodyPr/>
                    <a:lstStyle/>
                    <a:p>
                      <a:pPr algn="l"/>
                      <a:r>
                        <a:rPr lang="es-MX" sz="900" kern="100" dirty="0">
                          <a:solidFill>
                            <a:schemeClr val="tx1"/>
                          </a:solidFill>
                          <a:effectLst/>
                        </a:rPr>
                        <a:t>Fecha de fin</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A676"/>
                    </a:solidFill>
                  </a:tcPr>
                </a:tc>
                <a:tc>
                  <a:txBody>
                    <a:bodyPr/>
                    <a:lstStyle/>
                    <a:p>
                      <a:pPr algn="ctr"/>
                      <a:r>
                        <a:rPr lang="es-MX" sz="900" kern="100" dirty="0">
                          <a:solidFill>
                            <a:schemeClr val="tx1"/>
                          </a:solidFill>
                          <a:effectLst/>
                        </a:rPr>
                        <a:t>12ago2024</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tc>
                  <a:txBody>
                    <a:bodyPr/>
                    <a:lstStyle/>
                    <a:p>
                      <a:pPr algn="ctr"/>
                      <a:r>
                        <a:rPr lang="es-MX" sz="900" kern="100" dirty="0">
                          <a:solidFill>
                            <a:schemeClr val="tx1"/>
                          </a:solidFill>
                          <a:effectLst/>
                        </a:rPr>
                        <a:t>12ago2023</a:t>
                      </a:r>
                      <a:endParaRPr lang="es-MX"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8968" marR="58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BF5"/>
                    </a:solidFill>
                  </a:tcPr>
                </a:tc>
                <a:extLst>
                  <a:ext uri="{0D108BD9-81ED-4DB2-BD59-A6C34878D82A}">
                    <a16:rowId xmlns:a16="http://schemas.microsoft.com/office/drawing/2014/main" val="676280496"/>
                  </a:ext>
                </a:extLst>
              </a:tr>
            </a:tbl>
          </a:graphicData>
        </a:graphic>
      </p:graphicFrame>
    </p:spTree>
    <p:extLst>
      <p:ext uri="{BB962C8B-B14F-4D97-AF65-F5344CB8AC3E}">
        <p14:creationId xmlns:p14="http://schemas.microsoft.com/office/powerpoint/2010/main" val="2921706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50504" y="721031"/>
            <a:ext cx="5474046" cy="525466"/>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OBSERVACIONES TRANSVERSALES</a:t>
            </a:r>
          </a:p>
        </p:txBody>
      </p:sp>
      <p:sp>
        <p:nvSpPr>
          <p:cNvPr id="28" name="Google Shape;177;gbd18a07803_0_13">
            <a:extLst>
              <a:ext uri="{FF2B5EF4-FFF2-40B4-BE49-F238E27FC236}">
                <a16:creationId xmlns:a16="http://schemas.microsoft.com/office/drawing/2014/main" id="{E6010A79-29F0-992D-34E6-CEF5BC28D0C9}"/>
              </a:ext>
            </a:extLst>
          </p:cNvPr>
          <p:cNvSpPr/>
          <p:nvPr/>
        </p:nvSpPr>
        <p:spPr>
          <a:xfrm>
            <a:off x="6172200" y="721030"/>
            <a:ext cx="5474045" cy="505181"/>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RECOMENDACIONES TRANSVERSALES</a:t>
            </a:r>
          </a:p>
        </p:txBody>
      </p:sp>
      <p:sp>
        <p:nvSpPr>
          <p:cNvPr id="9" name="Marcador de contenido 8">
            <a:extLst>
              <a:ext uri="{FF2B5EF4-FFF2-40B4-BE49-F238E27FC236}">
                <a16:creationId xmlns:a16="http://schemas.microsoft.com/office/drawing/2014/main" id="{993D3146-9A30-8FA3-F4DE-F2C6E8D1FBBA}"/>
              </a:ext>
            </a:extLst>
          </p:cNvPr>
          <p:cNvSpPr>
            <a:spLocks noGrp="1"/>
          </p:cNvSpPr>
          <p:nvPr>
            <p:ph sz="quarter" idx="4"/>
          </p:nvPr>
        </p:nvSpPr>
        <p:spPr>
          <a:xfrm>
            <a:off x="6172200" y="1384664"/>
            <a:ext cx="5474044" cy="5164182"/>
          </a:xfrm>
        </p:spPr>
        <p:txBody>
          <a:bodyPr>
            <a:noAutofit/>
          </a:bodyPr>
          <a:lstStyle/>
          <a:p>
            <a:pPr marL="0" lvl="0" indent="0" algn="just">
              <a:lnSpc>
                <a:spcPct val="107000"/>
              </a:lnSpc>
              <a:buNone/>
            </a:pPr>
            <a:r>
              <a:rPr lang="es-MX" sz="1250" kern="100" dirty="0">
                <a:effectLst/>
                <a:latin typeface="Arial" panose="020B0604020202020204" pitchFamily="34" charset="0"/>
                <a:ea typeface="Cambria" panose="02040503050406030204" pitchFamily="18" charset="0"/>
                <a:cs typeface="Times New Roman" panose="02020603050405020304" pitchFamily="18" charset="0"/>
              </a:rPr>
              <a:t>• Para la fase de prefactibilidad, realizar mínimo 4 apiques; se están realizando 2 y no son suficientes para determinar el costo de la obra, puesto que, cuando se inicia la construcción es muy recurrente que el suelo cambie de duro a blando, por lo que la cimentación y el presupuesto cambia.</a:t>
            </a:r>
            <a:endParaRPr lang="es-MX" sz="1250" kern="1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just">
              <a:lnSpc>
                <a:spcPct val="107000"/>
              </a:lnSpc>
              <a:buNone/>
            </a:pPr>
            <a:r>
              <a:rPr lang="es-MX" sz="1250" kern="100" dirty="0">
                <a:effectLst/>
                <a:latin typeface="Arial" panose="020B0604020202020204" pitchFamily="34" charset="0"/>
                <a:ea typeface="Cambria" panose="02040503050406030204" pitchFamily="18" charset="0"/>
                <a:cs typeface="Times New Roman" panose="02020603050405020304" pitchFamily="18" charset="0"/>
              </a:rPr>
              <a:t>• Agilizar la aprobación y planos de las modificaciones adicionales que el beneficiario solicita cuando ya se ha iniciado construcción, debido a que la CVP verifica y aprueba los rediseños y el proceso desde la solicitud por parte del beneficiario hasta que el contratista recibe los nuevos planos se puede demorar y mientras tanto la obra queda parada. </a:t>
            </a:r>
            <a:endParaRPr lang="es-MX" sz="1250" kern="1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just">
              <a:lnSpc>
                <a:spcPct val="107000"/>
              </a:lnSpc>
              <a:buNone/>
            </a:pPr>
            <a:r>
              <a:rPr lang="es-MX" sz="1250" kern="100" dirty="0">
                <a:effectLst/>
                <a:latin typeface="Arial" panose="020B0604020202020204" pitchFamily="34" charset="0"/>
                <a:ea typeface="Cambria" panose="02040503050406030204" pitchFamily="18" charset="0"/>
                <a:cs typeface="Times New Roman" panose="02020603050405020304" pitchFamily="18" charset="0"/>
              </a:rPr>
              <a:t>• Ajustar el tiempo de la etapa de </a:t>
            </a:r>
            <a:r>
              <a:rPr lang="es-MX" sz="1250" kern="100" dirty="0" err="1">
                <a:effectLst/>
                <a:latin typeface="Arial" panose="020B0604020202020204" pitchFamily="34" charset="0"/>
                <a:ea typeface="Cambria" panose="02040503050406030204" pitchFamily="18" charset="0"/>
                <a:cs typeface="Times New Roman" panose="02020603050405020304" pitchFamily="18" charset="0"/>
              </a:rPr>
              <a:t>preconstrucción</a:t>
            </a:r>
            <a:r>
              <a:rPr lang="es-MX" sz="1250" kern="100" dirty="0">
                <a:effectLst/>
                <a:latin typeface="Arial" panose="020B0604020202020204" pitchFamily="34" charset="0"/>
                <a:ea typeface="Cambria" panose="02040503050406030204" pitchFamily="18" charset="0"/>
                <a:cs typeface="Times New Roman" panose="02020603050405020304" pitchFamily="18" charset="0"/>
              </a:rPr>
              <a:t>, porque de acuerdo con las actividades a realizar, se manifiesta que 20 días no es suficiente para el volumen de viviendas por cada frente, mínimamente el tiempo que se ha requerido es de 1 mes y 15 días.</a:t>
            </a:r>
            <a:endParaRPr lang="es-MX" sz="1250" kern="1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just">
              <a:lnSpc>
                <a:spcPct val="107000"/>
              </a:lnSpc>
              <a:buNone/>
            </a:pPr>
            <a:r>
              <a:rPr lang="es-MX" sz="1250" kern="100" dirty="0">
                <a:effectLst/>
                <a:latin typeface="Arial" panose="020B0604020202020204" pitchFamily="34" charset="0"/>
                <a:ea typeface="Cambria" panose="02040503050406030204" pitchFamily="18" charset="0"/>
                <a:cs typeface="Times New Roman" panose="02020603050405020304" pitchFamily="18" charset="0"/>
              </a:rPr>
              <a:t>• Con respecto al banco de materiales, es necesario que los insumos lleguen oportunamente, por cuanto la solicitud de insumos se realiza dentro de la etapa de </a:t>
            </a:r>
            <a:r>
              <a:rPr lang="es-MX" sz="1250" kern="100" dirty="0" err="1">
                <a:effectLst/>
                <a:latin typeface="Arial" panose="020B0604020202020204" pitchFamily="34" charset="0"/>
                <a:ea typeface="Cambria" panose="02040503050406030204" pitchFamily="18" charset="0"/>
                <a:cs typeface="Times New Roman" panose="02020603050405020304" pitchFamily="18" charset="0"/>
              </a:rPr>
              <a:t>preconstrucción</a:t>
            </a:r>
            <a:r>
              <a:rPr lang="es-MX" sz="1250" kern="100" dirty="0">
                <a:effectLst/>
                <a:latin typeface="Arial" panose="020B0604020202020204" pitchFamily="34" charset="0"/>
                <a:ea typeface="Cambria" panose="02040503050406030204" pitchFamily="18" charset="0"/>
                <a:cs typeface="Times New Roman" panose="02020603050405020304" pitchFamily="18" charset="0"/>
              </a:rPr>
              <a:t> y para realizar el acta de recibo a satisfacción de obra se requieren los insumos en la vivienda y esto ha retrasado la entrega de las viviendas.</a:t>
            </a:r>
            <a:endParaRPr lang="es-MX" sz="1250" kern="1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just">
              <a:lnSpc>
                <a:spcPct val="107000"/>
              </a:lnSpc>
              <a:spcAft>
                <a:spcPts val="800"/>
              </a:spcAft>
              <a:buNone/>
            </a:pPr>
            <a:r>
              <a:rPr lang="es-MX" sz="1250" kern="100" dirty="0">
                <a:effectLst/>
                <a:latin typeface="Arial" panose="020B0604020202020204" pitchFamily="34" charset="0"/>
                <a:ea typeface="Cambria" panose="02040503050406030204" pitchFamily="18" charset="0"/>
                <a:cs typeface="Times New Roman" panose="02020603050405020304" pitchFamily="18" charset="0"/>
              </a:rPr>
              <a:t>• Es insostenible para los contratistas un flujo de caja tan atrasado, se requiere de una capacitación para supervisores, contratistas e interventores para que se agilizar el proceso operativo del pago.</a:t>
            </a:r>
            <a:endParaRPr lang="es-MX" sz="125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Marcador de contenido 13">
            <a:extLst>
              <a:ext uri="{FF2B5EF4-FFF2-40B4-BE49-F238E27FC236}">
                <a16:creationId xmlns:a16="http://schemas.microsoft.com/office/drawing/2014/main" id="{C130BC33-2F1B-E021-8174-F945FCF9D33E}"/>
              </a:ext>
            </a:extLst>
          </p:cNvPr>
          <p:cNvSpPr>
            <a:spLocks noGrp="1"/>
          </p:cNvSpPr>
          <p:nvPr>
            <p:ph sz="half" idx="2"/>
          </p:nvPr>
        </p:nvSpPr>
        <p:spPr>
          <a:xfrm>
            <a:off x="412402" y="1384663"/>
            <a:ext cx="5585173" cy="4805000"/>
          </a:xfrm>
        </p:spPr>
        <p:txBody>
          <a:bodyPr>
            <a:normAutofit/>
          </a:bodyPr>
          <a:lstStyle/>
          <a:p>
            <a:pPr marL="0" indent="0" algn="just">
              <a:lnSpc>
                <a:spcPct val="100000"/>
              </a:lnSpc>
              <a:buNone/>
            </a:pPr>
            <a:r>
              <a:rPr lang="es-MX" sz="1200" b="1" dirty="0">
                <a:latin typeface="Arial" panose="020B0604020202020204" pitchFamily="34" charset="0"/>
                <a:cs typeface="Arial" panose="020B0604020202020204" pitchFamily="34" charset="0"/>
              </a:rPr>
              <a:t>Observación No. 6: </a:t>
            </a:r>
            <a:r>
              <a:rPr lang="es-MX" sz="1200" dirty="0">
                <a:latin typeface="Arial" panose="020B0604020202020204" pitchFamily="34" charset="0"/>
                <a:cs typeface="Arial" panose="020B0604020202020204" pitchFamily="34" charset="0"/>
              </a:rPr>
              <a:t>Grupos 2, 3, 4, 5 y 6 Demora en las aprobaciones de los cortes de obra </a:t>
            </a:r>
          </a:p>
          <a:p>
            <a:pPr marL="0" indent="0" algn="just">
              <a:lnSpc>
                <a:spcPct val="100000"/>
              </a:lnSpc>
              <a:buNone/>
            </a:pPr>
            <a:r>
              <a:rPr lang="es-CO" sz="1200" b="1" dirty="0">
                <a:effectLst/>
                <a:latin typeface="Arial" panose="020B0604020202020204" pitchFamily="34" charset="0"/>
                <a:ea typeface="Arial" panose="020B0604020202020204" pitchFamily="34" charset="0"/>
                <a:cs typeface="Arial" panose="020B0604020202020204" pitchFamily="34" charset="0"/>
              </a:rPr>
              <a:t>Observación No. 7: </a:t>
            </a:r>
            <a:r>
              <a:rPr lang="es-CO" sz="1200" dirty="0">
                <a:effectLst/>
                <a:latin typeface="Arial" panose="020B0604020202020204" pitchFamily="34" charset="0"/>
                <a:ea typeface="Arial" panose="020B0604020202020204" pitchFamily="34" charset="0"/>
                <a:cs typeface="Arial" panose="020B0604020202020204" pitchFamily="34" charset="0"/>
              </a:rPr>
              <a:t>Grupos 2, 3, 4, 5, 6 y 7 i</a:t>
            </a:r>
            <a:r>
              <a:rPr lang="es-CO" sz="1200" dirty="0">
                <a:effectLst/>
                <a:latin typeface="Arial" panose="020B0604020202020204" pitchFamily="34" charset="0"/>
                <a:ea typeface="Times New Roman" panose="02020603050405020304" pitchFamily="18" charset="0"/>
                <a:cs typeface="Arial" panose="020B0604020202020204" pitchFamily="34" charset="0"/>
              </a:rPr>
              <a:t>ncumplimiento del Articulo 2.2.1.2.3.1.7 “</a:t>
            </a:r>
            <a:r>
              <a:rPr lang="es-CO" sz="1200" i="1" dirty="0">
                <a:effectLst/>
                <a:latin typeface="Arial" panose="020B0604020202020204" pitchFamily="34" charset="0"/>
                <a:ea typeface="Times New Roman" panose="02020603050405020304" pitchFamily="18" charset="0"/>
                <a:cs typeface="Arial" panose="020B0604020202020204" pitchFamily="34" charset="0"/>
              </a:rPr>
              <a:t>Garantía de Cumplimiento</a:t>
            </a:r>
            <a:r>
              <a:rPr lang="es-CO" sz="1200" dirty="0">
                <a:effectLst/>
                <a:latin typeface="Arial" panose="020B0604020202020204" pitchFamily="34" charset="0"/>
                <a:ea typeface="Times New Roman" panose="02020603050405020304" pitchFamily="18" charset="0"/>
                <a:cs typeface="Arial" panose="020B0604020202020204" pitchFamily="34" charset="0"/>
              </a:rPr>
              <a:t>” numeral 5 del decreto 1082 de 2015</a:t>
            </a:r>
            <a:endParaRPr lang="es-MX" sz="1200" dirty="0">
              <a:effectLst/>
              <a:latin typeface="Arial" panose="020B0604020202020204" pitchFamily="34" charset="0"/>
              <a:ea typeface="Arial" panose="020B0604020202020204" pitchFamily="34" charset="0"/>
              <a:cs typeface="Arial" panose="020B0604020202020204" pitchFamily="34" charset="0"/>
            </a:endParaRPr>
          </a:p>
          <a:p>
            <a:pPr marL="0" indent="0" algn="just">
              <a:buNone/>
            </a:pPr>
            <a:r>
              <a:rPr lang="es-CO" sz="1200" b="1" dirty="0">
                <a:effectLst/>
                <a:latin typeface="Arial" panose="020B0604020202020204" pitchFamily="34" charset="0"/>
                <a:ea typeface="Arial" panose="020B0604020202020204" pitchFamily="34" charset="0"/>
                <a:cs typeface="Arial" panose="020B0604020202020204" pitchFamily="34" charset="0"/>
              </a:rPr>
              <a:t>Observación No. 8: </a:t>
            </a:r>
            <a:r>
              <a:rPr lang="es-CO" sz="1200" dirty="0">
                <a:effectLst/>
                <a:latin typeface="Arial" panose="020B0604020202020204" pitchFamily="34" charset="0"/>
                <a:ea typeface="Arial" panose="020B0604020202020204" pitchFamily="34" charset="0"/>
                <a:cs typeface="Arial" panose="020B0604020202020204" pitchFamily="34" charset="0"/>
              </a:rPr>
              <a:t>Grupos 4, 5 y 6 presentan retrasos de obra.</a:t>
            </a:r>
            <a:endParaRPr lang="es-MX" sz="1200" dirty="0">
              <a:effectLst/>
              <a:latin typeface="Arial" panose="020B0604020202020204" pitchFamily="34" charset="0"/>
              <a:ea typeface="Arial" panose="020B0604020202020204" pitchFamily="34" charset="0"/>
              <a:cs typeface="Arial" panose="020B0604020202020204" pitchFamily="34" charset="0"/>
            </a:endParaRPr>
          </a:p>
          <a:p>
            <a:pPr marL="0" indent="0" algn="just">
              <a:buNone/>
            </a:pPr>
            <a:r>
              <a:rPr lang="es-CO" sz="1200" b="1" dirty="0">
                <a:effectLst/>
                <a:latin typeface="Arial" panose="020B0604020202020204" pitchFamily="34" charset="0"/>
                <a:ea typeface="Arial" panose="020B0604020202020204" pitchFamily="34" charset="0"/>
                <a:cs typeface="Arial" panose="020B0604020202020204" pitchFamily="34" charset="0"/>
              </a:rPr>
              <a:t>Observación No. 9: </a:t>
            </a:r>
            <a:r>
              <a:rPr lang="es-CO" sz="1200" dirty="0">
                <a:effectLst/>
                <a:latin typeface="Arial" panose="020B0604020202020204" pitchFamily="34" charset="0"/>
                <a:ea typeface="Arial" panose="020B0604020202020204" pitchFamily="34" charset="0"/>
                <a:cs typeface="Arial" panose="020B0604020202020204" pitchFamily="34" charset="0"/>
              </a:rPr>
              <a:t>Claridad en el apoyo económico entregado por los contratistas por retrasos en las obras</a:t>
            </a:r>
            <a:endParaRPr lang="es-MX" sz="1200" dirty="0">
              <a:effectLst/>
              <a:latin typeface="Arial" panose="020B0604020202020204" pitchFamily="34" charset="0"/>
              <a:ea typeface="Arial" panose="020B0604020202020204" pitchFamily="34" charset="0"/>
              <a:cs typeface="Arial" panose="020B0604020202020204" pitchFamily="34" charset="0"/>
            </a:endParaRPr>
          </a:p>
          <a:p>
            <a:pPr marL="0" indent="0" algn="just">
              <a:buNone/>
            </a:pPr>
            <a:r>
              <a:rPr lang="es-CO" sz="1200" b="1" dirty="0">
                <a:effectLst/>
                <a:latin typeface="Arial" panose="020B0604020202020204" pitchFamily="34" charset="0"/>
                <a:ea typeface="Arial" panose="020B0604020202020204" pitchFamily="34" charset="0"/>
                <a:cs typeface="Arial" panose="020B0604020202020204" pitchFamily="34" charset="0"/>
              </a:rPr>
              <a:t>Observación No. 10: </a:t>
            </a:r>
            <a:r>
              <a:rPr lang="es-CO" sz="1200" dirty="0">
                <a:effectLst/>
                <a:latin typeface="Arial" panose="020B0604020202020204" pitchFamily="34" charset="0"/>
                <a:ea typeface="Arial" panose="020B0604020202020204" pitchFamily="34" charset="0"/>
                <a:cs typeface="Arial" panose="020B0604020202020204" pitchFamily="34" charset="0"/>
              </a:rPr>
              <a:t>Lineamientos frente a la renuncia o desistimiento de los subsidios por parte de los beneficiarios</a:t>
            </a:r>
            <a:endParaRPr lang="es-MX" sz="1200" dirty="0">
              <a:effectLst/>
              <a:latin typeface="Arial" panose="020B0604020202020204" pitchFamily="34" charset="0"/>
              <a:ea typeface="Arial" panose="020B0604020202020204" pitchFamily="34" charset="0"/>
              <a:cs typeface="Arial" panose="020B0604020202020204" pitchFamily="34" charset="0"/>
            </a:endParaRPr>
          </a:p>
          <a:p>
            <a:pPr marL="0" indent="0" algn="just">
              <a:buNone/>
            </a:pPr>
            <a:endParaRPr lang="es-MX" sz="2200" dirty="0"/>
          </a:p>
        </p:txBody>
      </p:sp>
    </p:spTree>
    <p:extLst>
      <p:ext uri="{BB962C8B-B14F-4D97-AF65-F5344CB8AC3E}">
        <p14:creationId xmlns:p14="http://schemas.microsoft.com/office/powerpoint/2010/main" val="3104969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666293" y="99105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39" name="Google Shape;267;gbd18a07803_0_13">
            <a:extLst>
              <a:ext uri="{FF2B5EF4-FFF2-40B4-BE49-F238E27FC236}">
                <a16:creationId xmlns:a16="http://schemas.microsoft.com/office/drawing/2014/main" id="{1AD4694F-F549-AAA8-AF9C-A3AB2BE0710B}"/>
              </a:ext>
            </a:extLst>
          </p:cNvPr>
          <p:cNvSpPr/>
          <p:nvPr/>
        </p:nvSpPr>
        <p:spPr>
          <a:xfrm>
            <a:off x="539648" y="1457340"/>
            <a:ext cx="279825" cy="32919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33" name="Google Shape;267;gbd18a07803_0_13">
            <a:extLst>
              <a:ext uri="{FF2B5EF4-FFF2-40B4-BE49-F238E27FC236}">
                <a16:creationId xmlns:a16="http://schemas.microsoft.com/office/drawing/2014/main" id="{CF7020EC-A527-318F-C495-B8E38187413D}"/>
              </a:ext>
            </a:extLst>
          </p:cNvPr>
          <p:cNvSpPr/>
          <p:nvPr/>
        </p:nvSpPr>
        <p:spPr>
          <a:xfrm>
            <a:off x="4452979" y="1778884"/>
            <a:ext cx="279825" cy="32919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38" name="Rectángulo: esquinas redondeadas 37">
            <a:extLst>
              <a:ext uri="{FF2B5EF4-FFF2-40B4-BE49-F238E27FC236}">
                <a16:creationId xmlns:a16="http://schemas.microsoft.com/office/drawing/2014/main" id="{1CE78F03-57CA-E5F1-5274-7A63FFA63F80}"/>
              </a:ext>
            </a:extLst>
          </p:cNvPr>
          <p:cNvSpPr/>
          <p:nvPr/>
        </p:nvSpPr>
        <p:spPr>
          <a:xfrm>
            <a:off x="284895" y="747121"/>
            <a:ext cx="3789485" cy="632251"/>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4. </a:t>
            </a:r>
            <a:r>
              <a:rPr lang="es-MX" sz="1400" dirty="0">
                <a:solidFill>
                  <a:schemeClr val="tx1"/>
                </a:solidFill>
                <a:latin typeface="Arial" panose="020B0604020202020204" pitchFamily="34" charset="0"/>
                <a:ea typeface="Times New Roman" panose="02020603050405020304" pitchFamily="18" charset="0"/>
              </a:rPr>
              <a:t>Validar las características técnicas y administrativas del sistema misional</a:t>
            </a:r>
          </a:p>
        </p:txBody>
      </p:sp>
      <p:sp>
        <p:nvSpPr>
          <p:cNvPr id="40" name="Rectángulo: esquinas redondeadas 39">
            <a:extLst>
              <a:ext uri="{FF2B5EF4-FFF2-40B4-BE49-F238E27FC236}">
                <a16:creationId xmlns:a16="http://schemas.microsoft.com/office/drawing/2014/main" id="{43833D07-F95A-4996-F23F-E2D2E756F637}"/>
              </a:ext>
            </a:extLst>
          </p:cNvPr>
          <p:cNvSpPr/>
          <p:nvPr/>
        </p:nvSpPr>
        <p:spPr>
          <a:xfrm>
            <a:off x="4273754" y="757890"/>
            <a:ext cx="3789485" cy="621482"/>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5. </a:t>
            </a:r>
            <a:r>
              <a:rPr lang="es-MX" sz="1400" dirty="0">
                <a:solidFill>
                  <a:schemeClr val="tx1"/>
                </a:solidFill>
                <a:latin typeface="Arial" panose="020B0604020202020204" pitchFamily="34" charset="0"/>
                <a:ea typeface="Times New Roman" panose="02020603050405020304" pitchFamily="18" charset="0"/>
              </a:rPr>
              <a:t>Identificar las entradas - procesos y salidas del sistema misional</a:t>
            </a:r>
          </a:p>
        </p:txBody>
      </p:sp>
      <p:sp>
        <p:nvSpPr>
          <p:cNvPr id="41" name="Rectángulo: esquinas redondeadas 40">
            <a:extLst>
              <a:ext uri="{FF2B5EF4-FFF2-40B4-BE49-F238E27FC236}">
                <a16:creationId xmlns:a16="http://schemas.microsoft.com/office/drawing/2014/main" id="{1B851DB1-2B12-D589-380C-FC266B1C042A}"/>
              </a:ext>
            </a:extLst>
          </p:cNvPr>
          <p:cNvSpPr/>
          <p:nvPr/>
        </p:nvSpPr>
        <p:spPr>
          <a:xfrm>
            <a:off x="8242464" y="757015"/>
            <a:ext cx="3789485" cy="622358"/>
          </a:xfrm>
          <a:prstGeom prst="roundRect">
            <a:avLst/>
          </a:prstGeom>
          <a:solidFill>
            <a:srgbClr val="E9FBF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latin typeface="Arial" panose="020B0604020202020204" pitchFamily="34" charset="0"/>
                <a:ea typeface="Times New Roman" panose="02020603050405020304" pitchFamily="18" charset="0"/>
              </a:rPr>
              <a:t>6. </a:t>
            </a:r>
            <a:r>
              <a:rPr lang="es-MX" sz="1400" dirty="0">
                <a:solidFill>
                  <a:schemeClr val="tx1"/>
                </a:solidFill>
                <a:latin typeface="Arial" panose="020B0604020202020204" pitchFamily="34" charset="0"/>
                <a:ea typeface="Times New Roman" panose="02020603050405020304" pitchFamily="18" charset="0"/>
              </a:rPr>
              <a:t>Efectividad de los controles de seguridad de la información implementados </a:t>
            </a:r>
            <a:r>
              <a:rPr lang="es-MX" sz="1400">
                <a:solidFill>
                  <a:schemeClr val="tx1"/>
                </a:solidFill>
                <a:latin typeface="Arial" panose="020B0604020202020204" pitchFamily="34" charset="0"/>
                <a:ea typeface="Times New Roman" panose="02020603050405020304" pitchFamily="18" charset="0"/>
              </a:rPr>
              <a:t>en el sistema </a:t>
            </a:r>
            <a:r>
              <a:rPr lang="es-MX" sz="1400" dirty="0">
                <a:solidFill>
                  <a:schemeClr val="tx1"/>
                </a:solidFill>
                <a:latin typeface="Arial" panose="020B0604020202020204" pitchFamily="34" charset="0"/>
                <a:ea typeface="Times New Roman" panose="02020603050405020304" pitchFamily="18" charset="0"/>
              </a:rPr>
              <a:t>misional</a:t>
            </a:r>
          </a:p>
        </p:txBody>
      </p:sp>
      <p:sp>
        <p:nvSpPr>
          <p:cNvPr id="19" name="CuadroTexto 18">
            <a:extLst>
              <a:ext uri="{FF2B5EF4-FFF2-40B4-BE49-F238E27FC236}">
                <a16:creationId xmlns:a16="http://schemas.microsoft.com/office/drawing/2014/main" id="{B62269F9-25F1-459C-3064-DFB3B900374B}"/>
              </a:ext>
            </a:extLst>
          </p:cNvPr>
          <p:cNvSpPr txBox="1"/>
          <p:nvPr/>
        </p:nvSpPr>
        <p:spPr>
          <a:xfrm>
            <a:off x="281371" y="1502039"/>
            <a:ext cx="3793009"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ES" sz="1400" b="1" dirty="0">
                <a:latin typeface="Arial" panose="020B0604020202020204" pitchFamily="34" charset="0"/>
              </a:rPr>
              <a:t>Observación No.11.  </a:t>
            </a:r>
            <a:r>
              <a:rPr lang="es-ES" sz="1400" dirty="0">
                <a:latin typeface="Arial" panose="020B0604020202020204" pitchFamily="34" charset="0"/>
              </a:rPr>
              <a:t>Se evidencia en las entrevistas de auditoría e informe del SIM, y características técnicas remitidas que se hace referencia a dos ambientes de trabajo para el SIM, que son desarrollo (también referenciado como pruebas) y producción, la situación descrita incumple lo establecido en el punto 4. GENERALIDADES O POLÍTICAS OPERACIONALES donde se indica que “Se deben establecer separaciones de los ambientes para el desarrollo, pruebas y producción con el fin de reducir los riesgos de un acceso no autorizado o de controlar de mejor manera los cambios al sistema de información.” del procedimiento “DESARROLLO Y MANTENIMIENTO DE SOFTWARE Código: 208-TIC-Pr-11 Versión 3”.</a:t>
            </a:r>
            <a:endParaRPr lang="es-MX" sz="1400" dirty="0">
              <a:latin typeface="Arial" panose="020B0604020202020204" pitchFamily="34" charset="0"/>
              <a:ea typeface="Arial" panose="020B0604020202020204" pitchFamily="34" charset="0"/>
            </a:endParaRPr>
          </a:p>
        </p:txBody>
      </p:sp>
      <p:sp>
        <p:nvSpPr>
          <p:cNvPr id="21" name="CuadroTexto 20">
            <a:extLst>
              <a:ext uri="{FF2B5EF4-FFF2-40B4-BE49-F238E27FC236}">
                <a16:creationId xmlns:a16="http://schemas.microsoft.com/office/drawing/2014/main" id="{B62269F9-25F1-459C-3064-DFB3B900374B}"/>
              </a:ext>
            </a:extLst>
          </p:cNvPr>
          <p:cNvSpPr txBox="1"/>
          <p:nvPr/>
        </p:nvSpPr>
        <p:spPr>
          <a:xfrm>
            <a:off x="4270230" y="1502422"/>
            <a:ext cx="3793009"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ES" sz="1400" b="1" dirty="0">
                <a:latin typeface="Arial" panose="020B0604020202020204" pitchFamily="34" charset="0"/>
              </a:rPr>
              <a:t>Observación No. 13:  </a:t>
            </a:r>
            <a:r>
              <a:rPr lang="es-ES" sz="1400" dirty="0">
                <a:latin typeface="Arial" panose="020B0604020202020204" pitchFamily="34" charset="0"/>
              </a:rPr>
              <a:t>Se observó que el ambiente de pruebas no estuvo disponible para la ejecución de una prueba completa por parte del equipo de la Dirección de Vivienda, dado que se presentó una ventana de mantenimiento que no fue informada por parte del proceso GTIC a las partes interesadas por lo que se debió realizar la prueba en ambiente de producción.</a:t>
            </a:r>
          </a:p>
          <a:p>
            <a:pPr algn="just"/>
            <a:endParaRPr lang="es-ES" sz="1400" dirty="0">
              <a:latin typeface="Arial" panose="020B0604020202020204" pitchFamily="34" charset="0"/>
            </a:endParaRPr>
          </a:p>
        </p:txBody>
      </p:sp>
      <p:sp>
        <p:nvSpPr>
          <p:cNvPr id="22" name="CuadroTexto 21">
            <a:extLst>
              <a:ext uri="{FF2B5EF4-FFF2-40B4-BE49-F238E27FC236}">
                <a16:creationId xmlns:a16="http://schemas.microsoft.com/office/drawing/2014/main" id="{B62269F9-25F1-459C-3064-DFB3B900374B}"/>
              </a:ext>
            </a:extLst>
          </p:cNvPr>
          <p:cNvSpPr txBox="1"/>
          <p:nvPr/>
        </p:nvSpPr>
        <p:spPr>
          <a:xfrm>
            <a:off x="8242464" y="1511934"/>
            <a:ext cx="3793009"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ES" sz="1400" b="1" dirty="0">
                <a:latin typeface="Arial" panose="020B0604020202020204" pitchFamily="34" charset="0"/>
              </a:rPr>
              <a:t>Observación No 14:  </a:t>
            </a:r>
            <a:r>
              <a:rPr lang="es-ES" sz="1400" dirty="0">
                <a:latin typeface="Arial" panose="020B0604020202020204" pitchFamily="34" charset="0"/>
              </a:rPr>
              <a:t>Se observan debilidades en la planeación del proyecto de implementación del SIM del proceso de Mejoramiento de Vivienda, en términos generales se identificaron retrasos en el desarrollo y uso del módulo de Estructuración de Proyectos, así como en el módulo de curaduría Pública Social, ya que los tiempos definidos no se cumplieron para la gestión del cambio y uso.</a:t>
            </a:r>
            <a:endParaRPr lang="es-MX" sz="1400" dirty="0">
              <a:latin typeface="Arial" panose="020B0604020202020204" pitchFamily="34" charset="0"/>
              <a:ea typeface="Arial" panose="020B0604020202020204" pitchFamily="34" charset="0"/>
            </a:endParaRPr>
          </a:p>
        </p:txBody>
      </p:sp>
      <p:pic>
        <p:nvPicPr>
          <p:cNvPr id="23" name="image3.png"/>
          <p:cNvPicPr/>
          <p:nvPr/>
        </p:nvPicPr>
        <p:blipFill>
          <a:blip r:embed="rId3"/>
          <a:srcRect/>
          <a:stretch>
            <a:fillRect/>
          </a:stretch>
        </p:blipFill>
        <p:spPr>
          <a:xfrm>
            <a:off x="4270230" y="3891264"/>
            <a:ext cx="7761719" cy="2905190"/>
          </a:xfrm>
          <a:prstGeom prst="rect">
            <a:avLst/>
          </a:prstGeom>
          <a:ln/>
        </p:spPr>
      </p:pic>
    </p:spTree>
    <p:extLst>
      <p:ext uri="{BB962C8B-B14F-4D97-AF65-F5344CB8AC3E}">
        <p14:creationId xmlns:p14="http://schemas.microsoft.com/office/powerpoint/2010/main" val="3178479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84797" y="1339202"/>
            <a:ext cx="10377435" cy="5052454"/>
          </a:xfrm>
        </p:spPr>
        <p:txBody>
          <a:bodyPr>
            <a:noAutofit/>
          </a:bodyPr>
          <a:lstStyle/>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Verificación del quórum.</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Aprobación del orden del día.</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Aprobación Acta del Comité del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27 </a:t>
            </a:r>
            <a:r>
              <a:rPr lang="es-ES" sz="2400" dirty="0">
                <a:solidFill>
                  <a:schemeClr val="tx1">
                    <a:lumMod val="65000"/>
                    <a:lumOff val="35000"/>
                  </a:schemeClr>
                </a:solidFill>
                <a:latin typeface="Calibri" panose="020F0502020204030204" pitchFamily="34" charset="0"/>
                <a:cs typeface="Calibri" panose="020F0502020204030204" pitchFamily="34" charset="0"/>
              </a:rPr>
              <a:t>de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Octubre </a:t>
            </a:r>
            <a:r>
              <a:rPr lang="es-ES" sz="2400" dirty="0">
                <a:solidFill>
                  <a:schemeClr val="tx1">
                    <a:lumMod val="65000"/>
                    <a:lumOff val="35000"/>
                  </a:schemeClr>
                </a:solidFill>
                <a:latin typeface="Calibri" panose="020F0502020204030204" pitchFamily="34" charset="0"/>
                <a:cs typeface="Calibri" panose="020F0502020204030204" pitchFamily="34" charset="0"/>
              </a:rPr>
              <a:t>de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2023.</a:t>
            </a:r>
            <a:r>
              <a:rPr lang="es-ES" sz="2400" dirty="0">
                <a:solidFill>
                  <a:schemeClr val="tx1">
                    <a:lumMod val="65000"/>
                    <a:lumOff val="35000"/>
                  </a:schemeClr>
                </a:solidFill>
                <a:latin typeface="Calibri" panose="020F0502020204030204" pitchFamily="34" charset="0"/>
                <a:cs typeface="Calibri" panose="020F0502020204030204" pitchFamily="34" charset="0"/>
              </a:rPr>
              <a:t>  </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Cumplimiento Plan Anual de Auditorías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2023.</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Principales Resultados Auditorias y Evaluaciones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2023.</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Propuesta Plan Anual de Auditorías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2024.</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Plan de Mejoramiento Institucional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2023</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Evaluación </a:t>
            </a:r>
            <a:r>
              <a:rPr lang="es-ES" sz="2400" dirty="0">
                <a:solidFill>
                  <a:schemeClr val="tx1">
                    <a:lumMod val="65000"/>
                    <a:lumOff val="35000"/>
                  </a:schemeClr>
                </a:solidFill>
                <a:latin typeface="Calibri" panose="020F0502020204030204" pitchFamily="34" charset="0"/>
                <a:cs typeface="Calibri" panose="020F0502020204030204" pitchFamily="34" charset="0"/>
              </a:rPr>
              <a:t>Independiente del Estado del Sistema de Control Interno.</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Evaluación Institucional por Dependencias vigencia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2023.</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Proposiciones y Varios.</a:t>
            </a:r>
          </a:p>
        </p:txBody>
      </p:sp>
      <p:sp>
        <p:nvSpPr>
          <p:cNvPr id="4" name="Título 1"/>
          <p:cNvSpPr>
            <a:spLocks noGrp="1"/>
          </p:cNvSpPr>
          <p:nvPr>
            <p:ph type="ctrTitle"/>
          </p:nvPr>
        </p:nvSpPr>
        <p:spPr>
          <a:xfrm>
            <a:off x="1384797" y="316155"/>
            <a:ext cx="7772400" cy="857913"/>
          </a:xfrm>
        </p:spPr>
        <p:txBody>
          <a:bodyPr>
            <a:noAutofit/>
          </a:bodyPr>
          <a:lstStyle/>
          <a:p>
            <a:pPr algn="l"/>
            <a:r>
              <a:rPr lang="es-ES" sz="3200" b="1" dirty="0">
                <a:solidFill>
                  <a:srgbClr val="22A676"/>
                </a:solidFill>
                <a:latin typeface="Museo Sans Condensed 900" charset="0"/>
                <a:ea typeface="Museo Sans Condensed 900" charset="0"/>
                <a:cs typeface="Museo Sans Condensed 900" charset="0"/>
              </a:rPr>
              <a:t>Agenda </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1384797" y="115380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6" name="Título 1">
            <a:extLst>
              <a:ext uri="{FF2B5EF4-FFF2-40B4-BE49-F238E27FC236}">
                <a16:creationId xmlns:a16="http://schemas.microsoft.com/office/drawing/2014/main" id="{2B11BD79-9F41-471C-8785-BF434B4D9B50}"/>
              </a:ext>
            </a:extLst>
          </p:cNvPr>
          <p:cNvSpPr txBox="1">
            <a:spLocks/>
          </p:cNvSpPr>
          <p:nvPr/>
        </p:nvSpPr>
        <p:spPr>
          <a:xfrm>
            <a:off x="1979686" y="1894897"/>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Tree>
    <p:extLst>
      <p:ext uri="{BB962C8B-B14F-4D97-AF65-F5344CB8AC3E}">
        <p14:creationId xmlns:p14="http://schemas.microsoft.com/office/powerpoint/2010/main" val="3215389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50504" y="721031"/>
            <a:ext cx="11267206" cy="393865"/>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SALDOS DEL SISTEMA CONTABLE (agosto 312023)</a:t>
            </a:r>
          </a:p>
        </p:txBody>
      </p:sp>
      <p:pic>
        <p:nvPicPr>
          <p:cNvPr id="15" name="Imagen 14" descr="Recorte de pantalla"/>
          <p:cNvPicPr>
            <a:picLocks noChangeAspect="1"/>
          </p:cNvPicPr>
          <p:nvPr/>
        </p:nvPicPr>
        <p:blipFill rotWithShape="1">
          <a:blip r:embed="rId3">
            <a:extLst>
              <a:ext uri="{28A0092B-C50C-407E-A947-70E740481C1C}">
                <a14:useLocalDpi xmlns:a14="http://schemas.microsoft.com/office/drawing/2010/main" val="0"/>
              </a:ext>
            </a:extLst>
          </a:blip>
          <a:srcRect l="293" t="7261" r="1845" b="742"/>
          <a:stretch/>
        </p:blipFill>
        <p:spPr>
          <a:xfrm>
            <a:off x="450504" y="1500809"/>
            <a:ext cx="11267206" cy="3676895"/>
          </a:xfrm>
          <a:prstGeom prst="rect">
            <a:avLst/>
          </a:prstGeom>
          <a:ln w="3175">
            <a:solidFill>
              <a:schemeClr val="tx1"/>
            </a:solidFill>
          </a:ln>
        </p:spPr>
      </p:pic>
      <p:sp>
        <p:nvSpPr>
          <p:cNvPr id="16" name="Rectángulo 15"/>
          <p:cNvSpPr/>
          <p:nvPr/>
        </p:nvSpPr>
        <p:spPr>
          <a:xfrm>
            <a:off x="450504" y="5234080"/>
            <a:ext cx="10273818" cy="246221"/>
          </a:xfrm>
          <a:prstGeom prst="rect">
            <a:avLst/>
          </a:prstGeom>
        </p:spPr>
        <p:txBody>
          <a:bodyPr wrap="square">
            <a:spAutoFit/>
          </a:bodyPr>
          <a:lstStyle/>
          <a:p>
            <a:pPr algn="just">
              <a:spcAft>
                <a:spcPts val="0"/>
              </a:spcAft>
            </a:pPr>
            <a:r>
              <a:rPr lang="es-CO" sz="1000" dirty="0">
                <a:latin typeface="Arial" panose="020B0604020202020204" pitchFamily="34" charset="0"/>
                <a:ea typeface="Times New Roman" panose="02020603050405020304" pitchFamily="18" charset="0"/>
              </a:rPr>
              <a:t>Fuente: sistema LIMAY</a:t>
            </a:r>
            <a:endParaRPr lang="es-MX" sz="10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475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73288" y="83789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206283" y="105518"/>
            <a:ext cx="9717545"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las obras del convenio 686 el 2021 y Curaduría Social</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12402" y="757014"/>
            <a:ext cx="11267206" cy="393865"/>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SALDOS DEL SISTEMA CONTABLE (agosto 312023) conciliación Interareas</a:t>
            </a:r>
          </a:p>
        </p:txBody>
      </p:sp>
      <p:pic>
        <p:nvPicPr>
          <p:cNvPr id="2" name="Imagen 1" descr="Recorte de pantalla"/>
          <p:cNvPicPr>
            <a:picLocks noChangeAspect="1"/>
          </p:cNvPicPr>
          <p:nvPr/>
        </p:nvPicPr>
        <p:blipFill rotWithShape="1">
          <a:blip r:embed="rId3">
            <a:extLst>
              <a:ext uri="{28A0092B-C50C-407E-A947-70E740481C1C}">
                <a14:useLocalDpi xmlns:a14="http://schemas.microsoft.com/office/drawing/2010/main" val="0"/>
              </a:ext>
            </a:extLst>
          </a:blip>
          <a:srcRect t="2256"/>
          <a:stretch/>
        </p:blipFill>
        <p:spPr>
          <a:xfrm>
            <a:off x="1759227" y="1186862"/>
            <a:ext cx="7692081" cy="5421296"/>
          </a:xfrm>
          <a:prstGeom prst="rect">
            <a:avLst/>
          </a:prstGeom>
        </p:spPr>
      </p:pic>
      <p:sp>
        <p:nvSpPr>
          <p:cNvPr id="9" name="Rectángulo 8"/>
          <p:cNvSpPr/>
          <p:nvPr/>
        </p:nvSpPr>
        <p:spPr>
          <a:xfrm>
            <a:off x="573288" y="6574167"/>
            <a:ext cx="10273818" cy="246221"/>
          </a:xfrm>
          <a:prstGeom prst="rect">
            <a:avLst/>
          </a:prstGeom>
        </p:spPr>
        <p:txBody>
          <a:bodyPr wrap="square">
            <a:spAutoFit/>
          </a:bodyPr>
          <a:lstStyle/>
          <a:p>
            <a:pPr algn="just">
              <a:spcAft>
                <a:spcPts val="0"/>
              </a:spcAft>
            </a:pPr>
            <a:r>
              <a:rPr lang="es-CO" sz="1000" dirty="0">
                <a:latin typeface="Arial" panose="020B0604020202020204" pitchFamily="34" charset="0"/>
                <a:ea typeface="Times New Roman" panose="02020603050405020304" pitchFamily="18" charset="0"/>
              </a:rPr>
              <a:t>Fuente: conciliación Interareas</a:t>
            </a:r>
            <a:endParaRPr lang="es-MX" sz="10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869885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 y="18061"/>
            <a:ext cx="10459474" cy="4262995"/>
          </a:xfrm>
          <a:prstGeom prst="rect">
            <a:avLst/>
          </a:prstGeom>
        </p:spPr>
      </p:pic>
      <p:grpSp>
        <p:nvGrpSpPr>
          <p:cNvPr id="2" name="Agrupar 1"/>
          <p:cNvGrpSpPr/>
          <p:nvPr/>
        </p:nvGrpSpPr>
        <p:grpSpPr>
          <a:xfrm>
            <a:off x="7970874" y="18061"/>
            <a:ext cx="4221126" cy="6858000"/>
            <a:chOff x="4922874" y="0"/>
            <a:chExt cx="4221126" cy="6858000"/>
          </a:xfrm>
        </p:grpSpPr>
        <p:pic>
          <p:nvPicPr>
            <p:cNvPr id="3"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3"/>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4"/>
            <a:srcRect l="74535" b="69458"/>
            <a:stretch/>
          </p:blipFill>
          <p:spPr>
            <a:xfrm>
              <a:off x="6815470" y="0"/>
              <a:ext cx="2328530" cy="2094614"/>
            </a:xfrm>
            <a:prstGeom prst="rect">
              <a:avLst/>
            </a:prstGeom>
          </p:spPr>
        </p:pic>
      </p:grpSp>
      <p:sp>
        <p:nvSpPr>
          <p:cNvPr id="4" name="Rectángulo 3"/>
          <p:cNvSpPr/>
          <p:nvPr/>
        </p:nvSpPr>
        <p:spPr>
          <a:xfrm>
            <a:off x="1371600" y="4756346"/>
            <a:ext cx="6137564" cy="1569660"/>
          </a:xfrm>
          <a:prstGeom prst="rect">
            <a:avLst/>
          </a:prstGeom>
        </p:spPr>
        <p:txBody>
          <a:bodyPr wrap="square">
            <a:spAutoFit/>
          </a:bodyPr>
          <a:lstStyle/>
          <a:p>
            <a:pPr algn="ctr"/>
            <a:r>
              <a:rPr lang="es-MX" sz="3200" b="1" dirty="0"/>
              <a:t>Auditoría a la ejecución de los </a:t>
            </a:r>
          </a:p>
          <a:p>
            <a:pPr algn="ctr"/>
            <a:r>
              <a:rPr lang="es-MX" sz="3200" b="1" dirty="0"/>
              <a:t>contratos de obra Proyecto Arboleda Santa Teresita</a:t>
            </a:r>
          </a:p>
        </p:txBody>
      </p:sp>
    </p:spTree>
    <p:extLst>
      <p:ext uri="{BB962C8B-B14F-4D97-AF65-F5344CB8AC3E}">
        <p14:creationId xmlns:p14="http://schemas.microsoft.com/office/powerpoint/2010/main" val="402931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979686" y="1620585"/>
            <a:ext cx="8005268" cy="887089"/>
          </a:xfrm>
        </p:spPr>
        <p:txBody>
          <a:bodyPr>
            <a:normAutofit/>
          </a:bodyPr>
          <a:lstStyle/>
          <a:p>
            <a:pPr algn="just"/>
            <a:r>
              <a:rPr lang="es-MX" sz="1600" dirty="0"/>
              <a:t>Evaluar el estado de ejecución de los contratos de obra del Proyecto Arboleda Santa Teresita de conformidad con las obligaciones contractuales establecidas, así como el cumplimiento de la normatividad interna y externa aplicable.</a:t>
            </a:r>
            <a:endParaRPr lang="es-MX" sz="1600" dirty="0">
              <a:solidFill>
                <a:schemeClr val="tx1">
                  <a:lumMod val="50000"/>
                  <a:lumOff val="50000"/>
                </a:schemeClr>
              </a:solidFill>
              <a:latin typeface="Museo Sans Condensed 500" charset="0"/>
              <a:ea typeface="Museo Sans Condensed 500" charset="0"/>
              <a:cs typeface="Museo Sans Condensed 500" charset="0"/>
            </a:endParaRPr>
          </a:p>
        </p:txBody>
      </p:sp>
      <p:sp>
        <p:nvSpPr>
          <p:cNvPr id="4" name="Título 1"/>
          <p:cNvSpPr>
            <a:spLocks noGrp="1"/>
          </p:cNvSpPr>
          <p:nvPr>
            <p:ph type="ctrTitle"/>
          </p:nvPr>
        </p:nvSpPr>
        <p:spPr>
          <a:xfrm>
            <a:off x="1973748" y="533204"/>
            <a:ext cx="7772400" cy="857913"/>
          </a:xfrm>
        </p:spPr>
        <p:txBody>
          <a:bodyPr>
            <a:noAutofit/>
          </a:bodyPr>
          <a:lstStyle/>
          <a:p>
            <a:pPr algn="l"/>
            <a:r>
              <a:rPr lang="es-ES" sz="2400" b="1" dirty="0">
                <a:solidFill>
                  <a:srgbClr val="22A676"/>
                </a:solidFill>
                <a:latin typeface="Museo Sans Condensed 900" charset="0"/>
                <a:ea typeface="Museo Sans Condensed 900" charset="0"/>
                <a:cs typeface="Museo Sans Condensed 900" charset="0"/>
              </a:rPr>
              <a:t>Objetivo General</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41534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6" name="Título 1">
            <a:extLst>
              <a:ext uri="{FF2B5EF4-FFF2-40B4-BE49-F238E27FC236}">
                <a16:creationId xmlns:a16="http://schemas.microsoft.com/office/drawing/2014/main" id="{2B11BD79-9F41-471C-8785-BF434B4D9B50}"/>
              </a:ext>
            </a:extLst>
          </p:cNvPr>
          <p:cNvSpPr txBox="1">
            <a:spLocks/>
          </p:cNvSpPr>
          <p:nvPr/>
        </p:nvSpPr>
        <p:spPr>
          <a:xfrm>
            <a:off x="1979686" y="1894897"/>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8" name="Subtítulo 2"/>
          <p:cNvSpPr txBox="1">
            <a:spLocks/>
          </p:cNvSpPr>
          <p:nvPr/>
        </p:nvSpPr>
        <p:spPr>
          <a:xfrm>
            <a:off x="2052358" y="3634162"/>
            <a:ext cx="8011206" cy="228801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MX" sz="1600" dirty="0">
                <a:solidFill>
                  <a:prstClr val="black">
                    <a:tint val="75000"/>
                  </a:prstClr>
                </a:solidFill>
                <a:latin typeface="Calibri"/>
              </a:rPr>
              <a:t>Esta auditoria cubre cinco (5) contratos en ejecución durante la vigencia 2023 al corte del 31 de agosto de 2023 que corresponde a : </a:t>
            </a:r>
          </a:p>
          <a:p>
            <a:pPr algn="l"/>
            <a:endParaRPr lang="es-MX" sz="1600" dirty="0">
              <a:solidFill>
                <a:prstClr val="black">
                  <a:tint val="75000"/>
                </a:prstClr>
              </a:solidFill>
              <a:latin typeface="Calibri"/>
            </a:endParaRPr>
          </a:p>
          <a:p>
            <a:pPr marL="285750" indent="-285750" algn="l">
              <a:buFont typeface="Wingdings" panose="05000000000000000000" pitchFamily="2" charset="2"/>
              <a:buChar char="q"/>
            </a:pPr>
            <a:r>
              <a:rPr lang="es-MX" sz="1600" dirty="0">
                <a:solidFill>
                  <a:prstClr val="black">
                    <a:lumMod val="50000"/>
                    <a:lumOff val="50000"/>
                  </a:prstClr>
                </a:solidFill>
                <a:latin typeface="Calibri"/>
                <a:ea typeface="Museo Sans Condensed 500" charset="0"/>
                <a:cs typeface="Museo Sans Condensed 500" charset="0"/>
              </a:rPr>
              <a:t>069-2022 PROYECTAR R&amp;J S.A.S de Reparaciones locativas</a:t>
            </a:r>
          </a:p>
          <a:p>
            <a:pPr marL="285750" indent="-285750" algn="l">
              <a:buFont typeface="Wingdings" panose="05000000000000000000" pitchFamily="2" charset="2"/>
              <a:buChar char="q"/>
            </a:pPr>
            <a:r>
              <a:rPr lang="es-MX" sz="1600" dirty="0">
                <a:solidFill>
                  <a:prstClr val="black">
                    <a:lumMod val="50000"/>
                    <a:lumOff val="50000"/>
                  </a:prstClr>
                </a:solidFill>
                <a:latin typeface="Calibri"/>
                <a:ea typeface="Museo Sans Condensed 500" charset="0"/>
                <a:cs typeface="Museo Sans Condensed 500" charset="0"/>
              </a:rPr>
              <a:t>70-2022 DUVANA S.A.S Urbanismo</a:t>
            </a:r>
          </a:p>
          <a:p>
            <a:pPr marL="285750" indent="-285750" algn="l">
              <a:buFont typeface="Wingdings" panose="05000000000000000000" pitchFamily="2" charset="2"/>
              <a:buChar char="q"/>
            </a:pPr>
            <a:r>
              <a:rPr lang="es-MX" sz="1600" dirty="0">
                <a:solidFill>
                  <a:prstClr val="black">
                    <a:lumMod val="50000"/>
                    <a:lumOff val="50000"/>
                  </a:prstClr>
                </a:solidFill>
                <a:latin typeface="Calibri"/>
                <a:ea typeface="Museo Sans Condensed 500" charset="0"/>
                <a:cs typeface="Museo Sans Condensed 500" charset="0"/>
              </a:rPr>
              <a:t>072-2022 SHM INGENIERIA S.A.S Interventoría al urbanismo</a:t>
            </a:r>
          </a:p>
          <a:p>
            <a:pPr marL="285750" indent="-285750" algn="l">
              <a:buFont typeface="Wingdings" panose="05000000000000000000" pitchFamily="2" charset="2"/>
              <a:buChar char="q"/>
            </a:pPr>
            <a:r>
              <a:rPr lang="es-MX" sz="1600" dirty="0">
                <a:solidFill>
                  <a:prstClr val="black">
                    <a:lumMod val="50000"/>
                    <a:lumOff val="50000"/>
                  </a:prstClr>
                </a:solidFill>
                <a:latin typeface="Calibri"/>
                <a:ea typeface="Museo Sans Condensed 500" charset="0"/>
                <a:cs typeface="Museo Sans Condensed 500" charset="0"/>
              </a:rPr>
              <a:t>073-2022 CONSORCIO ARBOLEDA Terminación de torres</a:t>
            </a:r>
          </a:p>
          <a:p>
            <a:pPr marL="285750" indent="-285750" algn="l">
              <a:buFont typeface="Wingdings" panose="05000000000000000000" pitchFamily="2" charset="2"/>
              <a:buChar char="q"/>
            </a:pPr>
            <a:r>
              <a:rPr lang="es-MX" sz="1600" dirty="0">
                <a:solidFill>
                  <a:prstClr val="black">
                    <a:lumMod val="50000"/>
                    <a:lumOff val="50000"/>
                  </a:prstClr>
                </a:solidFill>
                <a:latin typeface="Calibri"/>
                <a:ea typeface="Museo Sans Condensed 500" charset="0"/>
                <a:cs typeface="Museo Sans Condensed 500" charset="0"/>
              </a:rPr>
              <a:t>074-2022 CONSORCIO SANTA TERESITA GJ Interventoría terminación de torres.</a:t>
            </a:r>
          </a:p>
        </p:txBody>
      </p:sp>
      <p:sp>
        <p:nvSpPr>
          <p:cNvPr id="9" name="Título 1"/>
          <p:cNvSpPr txBox="1">
            <a:spLocks/>
          </p:cNvSpPr>
          <p:nvPr/>
        </p:nvSpPr>
        <p:spPr>
          <a:xfrm>
            <a:off x="1979686" y="2642967"/>
            <a:ext cx="7772400" cy="857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22A676"/>
                </a:solidFill>
                <a:latin typeface="Museo Sans Condensed 900" charset="0"/>
                <a:ea typeface="Museo Sans Condensed 900" charset="0"/>
                <a:cs typeface="Museo Sans Condensed 900" charset="0"/>
              </a:rPr>
              <a:t>Alcance</a:t>
            </a:r>
          </a:p>
        </p:txBody>
      </p:sp>
      <p:cxnSp>
        <p:nvCxnSpPr>
          <p:cNvPr id="10" name="Conector recto 9">
            <a:extLst>
              <a:ext uri="{FF2B5EF4-FFF2-40B4-BE49-F238E27FC236}">
                <a16:creationId xmlns:a16="http://schemas.microsoft.com/office/drawing/2014/main" id="{D255B36D-C070-49A7-8D44-4155090A1847}"/>
              </a:ext>
            </a:extLst>
          </p:cNvPr>
          <p:cNvCxnSpPr/>
          <p:nvPr/>
        </p:nvCxnSpPr>
        <p:spPr>
          <a:xfrm>
            <a:off x="2052358" y="3500879"/>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1774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2052359" y="688823"/>
            <a:ext cx="6397101" cy="604221"/>
          </a:xfrm>
        </p:spPr>
        <p:txBody>
          <a:bodyPr>
            <a:normAutofit fontScale="90000"/>
          </a:bodyPr>
          <a:lstStyle/>
          <a:p>
            <a:pPr algn="l"/>
            <a:r>
              <a:rPr lang="es-ES" sz="2700" b="1" dirty="0">
                <a:solidFill>
                  <a:srgbClr val="22A676"/>
                </a:solidFill>
                <a:latin typeface="Museo Sans Condensed 900" charset="0"/>
                <a:ea typeface="Museo Sans Condensed 900" charset="0"/>
                <a:cs typeface="Museo Sans Condensed 900" charset="0"/>
              </a:rPr>
              <a:t>Conclusiones</a:t>
            </a:r>
            <a:r>
              <a:rPr lang="es-ES" sz="3600" b="1" dirty="0">
                <a:solidFill>
                  <a:srgbClr val="22A676"/>
                </a:solidFill>
                <a:latin typeface="Museo Sans Condensed 900" charset="0"/>
                <a:ea typeface="Museo Sans Condensed 900" charset="0"/>
                <a:cs typeface="Museo Sans Condensed 900" charset="0"/>
              </a:rPr>
              <a:t/>
            </a:r>
            <a:br>
              <a:rPr lang="es-ES" sz="3600" b="1" dirty="0">
                <a:solidFill>
                  <a:srgbClr val="22A676"/>
                </a:solidFill>
                <a:latin typeface="Museo Sans Condensed 900" charset="0"/>
                <a:ea typeface="Museo Sans Condensed 900" charset="0"/>
                <a:cs typeface="Museo Sans Condensed 900" charset="0"/>
              </a:rPr>
            </a:br>
            <a:endParaRPr lang="es-ES" sz="3600" b="1" dirty="0">
              <a:solidFill>
                <a:srgbClr val="22A676"/>
              </a:solidFill>
              <a:latin typeface="Museo Sans Condensed 900" charset="0"/>
              <a:ea typeface="Museo Sans Condensed 900" charset="0"/>
              <a:cs typeface="Museo Sans Condensed 900" charset="0"/>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14652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2052358" y="1778362"/>
            <a:ext cx="7990194" cy="2554545"/>
          </a:xfrm>
          <a:prstGeom prst="rect">
            <a:avLst/>
          </a:prstGeom>
        </p:spPr>
        <p:txBody>
          <a:bodyPr wrap="square">
            <a:spAutoFit/>
          </a:bodyPr>
          <a:lstStyle/>
          <a:p>
            <a:pPr algn="just" defTabSz="457200"/>
            <a:r>
              <a:rPr lang="es-MX" sz="2000" dirty="0">
                <a:solidFill>
                  <a:prstClr val="black">
                    <a:tint val="75000"/>
                  </a:prstClr>
                </a:solidFill>
                <a:latin typeface="Calibri"/>
              </a:rPr>
              <a:t>Se concluye de la auditoría practicada que se deben </a:t>
            </a:r>
            <a:r>
              <a:rPr lang="es-MX" sz="2000" b="1" dirty="0">
                <a:solidFill>
                  <a:prstClr val="black">
                    <a:tint val="75000"/>
                  </a:prstClr>
                </a:solidFill>
                <a:latin typeface="Calibri"/>
              </a:rPr>
              <a:t>fortalecer los controles </a:t>
            </a:r>
            <a:r>
              <a:rPr lang="es-MX" sz="2000" dirty="0">
                <a:solidFill>
                  <a:prstClr val="black">
                    <a:tint val="75000"/>
                  </a:prstClr>
                </a:solidFill>
                <a:latin typeface="Calibri"/>
              </a:rPr>
              <a:t>para asegurar que la información sobre los hechos económicos y contractuales que afectan el proyecto estén debida y oportunamente registrados, asegurando la coherencia documental de los contratos y la ejecución financiera, para los contratos derivados del convenio Interadministrativo 234-2014- ARBOLEDA SANTA TERESITA</a:t>
            </a:r>
          </a:p>
          <a:p>
            <a:pPr algn="just" defTabSz="457200"/>
            <a:endParaRPr lang="es-MX" sz="2000" dirty="0">
              <a:solidFill>
                <a:prstClr val="black">
                  <a:tint val="75000"/>
                </a:prstClr>
              </a:solidFill>
              <a:latin typeface="Calibri"/>
            </a:endParaRPr>
          </a:p>
          <a:p>
            <a:pPr algn="just" defTabSz="457200"/>
            <a:r>
              <a:rPr lang="es-MX" sz="2000" dirty="0">
                <a:solidFill>
                  <a:prstClr val="black">
                    <a:tint val="75000"/>
                  </a:prstClr>
                </a:solidFill>
                <a:latin typeface="Calibri"/>
              </a:rPr>
              <a:t>Evidenciado a través de las visitas de campo las siguientes situaciones:</a:t>
            </a:r>
          </a:p>
        </p:txBody>
      </p:sp>
    </p:spTree>
    <p:extLst>
      <p:ext uri="{BB962C8B-B14F-4D97-AF65-F5344CB8AC3E}">
        <p14:creationId xmlns:p14="http://schemas.microsoft.com/office/powerpoint/2010/main" val="1587317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1886104" y="542300"/>
            <a:ext cx="8781897" cy="604221"/>
          </a:xfrm>
        </p:spPr>
        <p:txBody>
          <a:bodyPr>
            <a:noAutofit/>
          </a:bodyPr>
          <a:lstStyle/>
          <a:p>
            <a:r>
              <a:rPr lang="es-MX" sz="2400" b="1" dirty="0">
                <a:solidFill>
                  <a:srgbClr val="22A676"/>
                </a:solidFill>
                <a:latin typeface="Museo Sans Condensed 900" charset="0"/>
                <a:ea typeface="Museo Sans Condensed 900" charset="0"/>
                <a:cs typeface="Museo Sans Condensed 900" charset="0"/>
              </a:rPr>
              <a:t>CPS-PCVN-3-1-30589-069-2022 PROYECTAR R&amp;J S.A.S (Reparaciones locativas)</a:t>
            </a:r>
            <a:r>
              <a:rPr lang="es-ES" sz="2400" b="1" dirty="0">
                <a:solidFill>
                  <a:srgbClr val="22A676"/>
                </a:solidFill>
                <a:latin typeface="Museo Sans Condensed 900" charset="0"/>
                <a:ea typeface="Museo Sans Condensed 900" charset="0"/>
                <a:cs typeface="Museo Sans Condensed 900" charset="0"/>
              </a:rPr>
              <a:t/>
            </a:r>
            <a:br>
              <a:rPr lang="es-ES" sz="2400" b="1" dirty="0">
                <a:solidFill>
                  <a:srgbClr val="22A676"/>
                </a:solidFill>
                <a:latin typeface="Museo Sans Condensed 900" charset="0"/>
                <a:ea typeface="Museo Sans Condensed 900" charset="0"/>
                <a:cs typeface="Museo Sans Condensed 900" charset="0"/>
              </a:rPr>
            </a:br>
            <a:endParaRPr lang="es-ES" sz="2400" b="1" dirty="0">
              <a:solidFill>
                <a:srgbClr val="22A676"/>
              </a:solidFill>
              <a:latin typeface="Museo Sans Condensed 900" charset="0"/>
              <a:ea typeface="Museo Sans Condensed 900" charset="0"/>
              <a:cs typeface="Museo Sans Condensed 900" charset="0"/>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146520"/>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1955376" y="1573602"/>
            <a:ext cx="8213861" cy="3970318"/>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Buscar un acercamiento con la Secretaría de Educación de Bogotá para la reconformación del talud y manejo de aguas del IED.</a:t>
            </a:r>
          </a:p>
          <a:p>
            <a:pPr algn="just" defTabSz="457200"/>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Definir de manera prioritaria la reubicación, retiro o ajuste del poste evitando que el deslizamiento evitando riesgos para los beneficiarios de la torre 01.</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Ejecutar actividades tendientes a mejorar la inclinación del desagüe.</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Implementar controles para asegurar que la información del periodo del informe corresponde con lo registrado</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Fortalecer el flujo de información contable y financiera en razón a que se identificaron tres facturas reconocidas contablemente en periodos diferentes PR29, PR36, PR42.</a:t>
            </a:r>
          </a:p>
        </p:txBody>
      </p:sp>
    </p:spTree>
    <p:extLst>
      <p:ext uri="{BB962C8B-B14F-4D97-AF65-F5344CB8AC3E}">
        <p14:creationId xmlns:p14="http://schemas.microsoft.com/office/powerpoint/2010/main" val="203901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1886104" y="542300"/>
            <a:ext cx="8781897" cy="604221"/>
          </a:xfrm>
        </p:spPr>
        <p:txBody>
          <a:bodyPr>
            <a:noAutofit/>
          </a:bodyPr>
          <a:lstStyle/>
          <a:p>
            <a:r>
              <a:rPr lang="es-MX" sz="2400" b="1" dirty="0">
                <a:solidFill>
                  <a:srgbClr val="22A676"/>
                </a:solidFill>
                <a:latin typeface="Museo Sans Condensed 900" charset="0"/>
                <a:ea typeface="Museo Sans Condensed 900" charset="0"/>
                <a:cs typeface="Museo Sans Condensed 900" charset="0"/>
              </a:rPr>
              <a:t>Contrato de obra CPS-PCVN-3-1-30589-070-2022 DUVANA S.A.S (urbanismo)</a:t>
            </a:r>
            <a:br>
              <a:rPr lang="es-MX" sz="2400" b="1" dirty="0">
                <a:solidFill>
                  <a:srgbClr val="22A676"/>
                </a:solidFill>
                <a:latin typeface="Museo Sans Condensed 900" charset="0"/>
                <a:ea typeface="Museo Sans Condensed 900" charset="0"/>
                <a:cs typeface="Museo Sans Condensed 900" charset="0"/>
              </a:rPr>
            </a:br>
            <a:endParaRPr lang="es-ES" sz="2400" b="1" dirty="0">
              <a:solidFill>
                <a:srgbClr val="22A676"/>
              </a:solidFill>
              <a:latin typeface="Museo Sans Condensed 900" charset="0"/>
              <a:ea typeface="Museo Sans Condensed 900" charset="0"/>
              <a:cs typeface="Museo Sans Condensed 900" charset="0"/>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146520"/>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2052359" y="1324220"/>
            <a:ext cx="8213861" cy="1754326"/>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Es importante que en la liquidación se deje constancia de las actividades no ejecutadas y así, tener la trazabilidad de las actividades cumplidas en torno del objetivo contractual.</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Revisar si el detalle de las ordenes de operación, incluidos los porcentajes, en razón a que identificamos una diferencia en la OP 557-FRA FEV77.</a:t>
            </a:r>
          </a:p>
        </p:txBody>
      </p:sp>
      <p:sp>
        <p:nvSpPr>
          <p:cNvPr id="6" name="Título 1"/>
          <p:cNvSpPr txBox="1">
            <a:spLocks/>
          </p:cNvSpPr>
          <p:nvPr/>
        </p:nvSpPr>
        <p:spPr>
          <a:xfrm>
            <a:off x="1872249" y="3534882"/>
            <a:ext cx="8781897" cy="6042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400" b="1" dirty="0">
                <a:solidFill>
                  <a:srgbClr val="22A676"/>
                </a:solidFill>
                <a:latin typeface="Museo Sans Condensed 900" charset="0"/>
                <a:ea typeface="Museo Sans Condensed 900" charset="0"/>
                <a:cs typeface="Museo Sans Condensed 900" charset="0"/>
              </a:rPr>
              <a:t>Contrato de obra CPS-PCVN-3-1-30589-072-2022 SHM INGENIERIA S.A.S (interventoría al urbanismo)</a:t>
            </a:r>
            <a:br>
              <a:rPr lang="es-MX" sz="2400" b="1" dirty="0">
                <a:solidFill>
                  <a:srgbClr val="22A676"/>
                </a:solidFill>
                <a:latin typeface="Museo Sans Condensed 900" charset="0"/>
                <a:ea typeface="Museo Sans Condensed 900" charset="0"/>
                <a:cs typeface="Museo Sans Condensed 900" charset="0"/>
              </a:rPr>
            </a:br>
            <a:endParaRPr lang="es-ES" sz="2400" b="1" dirty="0">
              <a:solidFill>
                <a:srgbClr val="22A676"/>
              </a:solidFill>
              <a:latin typeface="Museo Sans Condensed 900" charset="0"/>
              <a:ea typeface="Museo Sans Condensed 900" charset="0"/>
              <a:cs typeface="Museo Sans Condensed 900" charset="0"/>
            </a:endParaRPr>
          </a:p>
        </p:txBody>
      </p:sp>
      <p:cxnSp>
        <p:nvCxnSpPr>
          <p:cNvPr id="7" name="Conector recto 6">
            <a:extLst>
              <a:ext uri="{FF2B5EF4-FFF2-40B4-BE49-F238E27FC236}">
                <a16:creationId xmlns:a16="http://schemas.microsoft.com/office/drawing/2014/main" id="{D255B36D-C070-49A7-8D44-4155090A1847}"/>
              </a:ext>
            </a:extLst>
          </p:cNvPr>
          <p:cNvCxnSpPr/>
          <p:nvPr/>
        </p:nvCxnSpPr>
        <p:spPr>
          <a:xfrm>
            <a:off x="2038503" y="4139102"/>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8" name="Rectángulo 7"/>
          <p:cNvSpPr/>
          <p:nvPr/>
        </p:nvSpPr>
        <p:spPr>
          <a:xfrm>
            <a:off x="2038504" y="4595437"/>
            <a:ext cx="8213861" cy="923330"/>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Fortalecer el flujo de información contable y financiera en razón a que se identificó una factura reconocida contablemente en periodo diferentes FES35.</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p:txBody>
      </p:sp>
    </p:spTree>
    <p:extLst>
      <p:ext uri="{BB962C8B-B14F-4D97-AF65-F5344CB8AC3E}">
        <p14:creationId xmlns:p14="http://schemas.microsoft.com/office/powerpoint/2010/main" val="198000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1886104" y="542300"/>
            <a:ext cx="8781897" cy="604221"/>
          </a:xfrm>
        </p:spPr>
        <p:txBody>
          <a:bodyPr>
            <a:noAutofit/>
          </a:bodyPr>
          <a:lstStyle/>
          <a:p>
            <a:r>
              <a:rPr lang="es-ES" sz="2400" b="1" dirty="0">
                <a:solidFill>
                  <a:srgbClr val="22A676"/>
                </a:solidFill>
                <a:latin typeface="Museo Sans Condensed 900" charset="0"/>
                <a:ea typeface="Museo Sans Condensed 900" charset="0"/>
                <a:cs typeface="Museo Sans Condensed 900" charset="0"/>
              </a:rPr>
              <a:t>Contrato de obra CPS-PCVN-3-1-30589-073-2022 CONSORCIO ARBOLEDA (terminación de torres)</a:t>
            </a:r>
            <a:br>
              <a:rPr lang="es-ES" sz="2400" b="1" dirty="0">
                <a:solidFill>
                  <a:srgbClr val="22A676"/>
                </a:solidFill>
                <a:latin typeface="Museo Sans Condensed 900" charset="0"/>
                <a:ea typeface="Museo Sans Condensed 900" charset="0"/>
                <a:cs typeface="Museo Sans Condensed 900" charset="0"/>
              </a:rPr>
            </a:br>
            <a:endParaRPr lang="es-ES" sz="2400" b="1" dirty="0">
              <a:solidFill>
                <a:srgbClr val="22A676"/>
              </a:solidFill>
              <a:latin typeface="Museo Sans Condensed 900" charset="0"/>
              <a:ea typeface="Museo Sans Condensed 900" charset="0"/>
              <a:cs typeface="Museo Sans Condensed 900" charset="0"/>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146520"/>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1955376" y="1351929"/>
            <a:ext cx="8213861" cy="1477328"/>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Verificar el valor calculado del IVA para las facturas CA5 y CA8 y fortalecer los puntos de control en la verificación de la información contable y financiera.</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Confirmar y verificar las diferencias entre las facturas CA5 y CA8 y los registros Contables</a:t>
            </a:r>
          </a:p>
        </p:txBody>
      </p:sp>
      <p:sp>
        <p:nvSpPr>
          <p:cNvPr id="6" name="Título 1"/>
          <p:cNvSpPr txBox="1">
            <a:spLocks/>
          </p:cNvSpPr>
          <p:nvPr/>
        </p:nvSpPr>
        <p:spPr>
          <a:xfrm>
            <a:off x="1886104" y="3299355"/>
            <a:ext cx="8781897" cy="6042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400" b="1" dirty="0">
                <a:solidFill>
                  <a:srgbClr val="22A676"/>
                </a:solidFill>
                <a:latin typeface="Museo Sans Condensed 900" charset="0"/>
                <a:ea typeface="Museo Sans Condensed 900" charset="0"/>
                <a:cs typeface="Museo Sans Condensed 900" charset="0"/>
              </a:rPr>
              <a:t>Contrato de obra CPS-PCVN-3-1-30589-074-2022 CONSORCIO SANTA TERESITA GJ (interventoría terminación de torres)</a:t>
            </a:r>
            <a:br>
              <a:rPr lang="es-ES" sz="2400" b="1" dirty="0">
                <a:solidFill>
                  <a:srgbClr val="22A676"/>
                </a:solidFill>
                <a:latin typeface="Museo Sans Condensed 900" charset="0"/>
                <a:ea typeface="Museo Sans Condensed 900" charset="0"/>
                <a:cs typeface="Museo Sans Condensed 900" charset="0"/>
              </a:rPr>
            </a:br>
            <a:endParaRPr lang="es-ES" sz="2400" b="1" dirty="0">
              <a:solidFill>
                <a:srgbClr val="22A676"/>
              </a:solidFill>
              <a:latin typeface="Museo Sans Condensed 900" charset="0"/>
              <a:ea typeface="Museo Sans Condensed 900" charset="0"/>
              <a:cs typeface="Museo Sans Condensed 900" charset="0"/>
            </a:endParaRPr>
          </a:p>
        </p:txBody>
      </p:sp>
      <p:cxnSp>
        <p:nvCxnSpPr>
          <p:cNvPr id="7" name="Conector recto 6">
            <a:extLst>
              <a:ext uri="{FF2B5EF4-FFF2-40B4-BE49-F238E27FC236}">
                <a16:creationId xmlns:a16="http://schemas.microsoft.com/office/drawing/2014/main" id="{D255B36D-C070-49A7-8D44-4155090A1847}"/>
              </a:ext>
            </a:extLst>
          </p:cNvPr>
          <p:cNvCxnSpPr/>
          <p:nvPr/>
        </p:nvCxnSpPr>
        <p:spPr>
          <a:xfrm>
            <a:off x="2052358" y="3903575"/>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8" name="Rectángulo 7"/>
          <p:cNvSpPr/>
          <p:nvPr/>
        </p:nvSpPr>
        <p:spPr>
          <a:xfrm>
            <a:off x="1955376" y="4373672"/>
            <a:ext cx="8213861" cy="923330"/>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Fortalecer el flujo de información contable y financiera en razón a que no se observa la causación de la factura FE8 en el periodo correspondiente a agosto 2023.</a:t>
            </a:r>
          </a:p>
        </p:txBody>
      </p:sp>
    </p:spTree>
    <p:extLst>
      <p:ext uri="{BB962C8B-B14F-4D97-AF65-F5344CB8AC3E}">
        <p14:creationId xmlns:p14="http://schemas.microsoft.com/office/powerpoint/2010/main" val="2552510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1886104" y="542300"/>
            <a:ext cx="8781897" cy="604221"/>
          </a:xfrm>
        </p:spPr>
        <p:txBody>
          <a:bodyPr>
            <a:noAutofit/>
          </a:bodyPr>
          <a:lstStyle/>
          <a:p>
            <a:r>
              <a:rPr lang="es-ES" sz="2400" b="1" dirty="0">
                <a:solidFill>
                  <a:srgbClr val="22A676"/>
                </a:solidFill>
                <a:latin typeface="Museo Sans Condensed 900" charset="0"/>
                <a:ea typeface="Museo Sans Condensed 900" charset="0"/>
                <a:cs typeface="Museo Sans Condensed 900" charset="0"/>
              </a:rPr>
              <a:t>Recomendaciones</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146520"/>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1955376" y="1573602"/>
            <a:ext cx="8213861" cy="3970318"/>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Buscar un acercamiento con la Secretaría de Educación de Bogotá para la reconformación del talud y manejo de aguas del IED.</a:t>
            </a:r>
          </a:p>
          <a:p>
            <a:pPr algn="just" defTabSz="457200"/>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Definir de manera prioritaria la reubicación, retiro o ajuste del poste evitando que el deslizamiento evitando riesgos para los beneficiarios de la torre 01.</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Ejecutar actividades tendientes a mejorar la inclinación del desagüe.</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Implementar controles para asegurar que la información del periodo del informe corresponde con lo registrado</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Fortalecer el flujo de información contable y financiera en razón a que se identificaron tres facturas reconocidas contablemente en periodos diferentes PR29, PR36, PR42.</a:t>
            </a:r>
          </a:p>
        </p:txBody>
      </p:sp>
    </p:spTree>
    <p:extLst>
      <p:ext uri="{BB962C8B-B14F-4D97-AF65-F5344CB8AC3E}">
        <p14:creationId xmlns:p14="http://schemas.microsoft.com/office/powerpoint/2010/main" val="3168501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55376" y="1961530"/>
            <a:ext cx="8213861" cy="3693319"/>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Gestionar la suscripción de una nueva carta de compromiso entre la Caja de Vivienda Popular y la Empresa de Acueducto y Alcantarillado de Bogotá (EAAB) para la para la maniobra de conexión.</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Contablemente se han registrado 286 predios entregados, descargándolos igualmente del terreno; sin embargo, los inmuebles entregados del Sector II son 362 presentando una diferencia de 76 inmuebles por registrar en los traslados con respecto al terreno.</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Del informe de rendición de cuentas se observan revelaciones de asuntos pendientes que a la fecha del informe no han sido remitidos a la fiduciaria para dar alcance al Informe</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p:txBody>
      </p:sp>
      <p:sp>
        <p:nvSpPr>
          <p:cNvPr id="6" name="Título 1"/>
          <p:cNvSpPr>
            <a:spLocks noGrp="1"/>
          </p:cNvSpPr>
          <p:nvPr>
            <p:ph type="ctrTitle"/>
          </p:nvPr>
        </p:nvSpPr>
        <p:spPr>
          <a:xfrm>
            <a:off x="1886104" y="542300"/>
            <a:ext cx="8781897" cy="604221"/>
          </a:xfrm>
        </p:spPr>
        <p:txBody>
          <a:bodyPr>
            <a:noAutofit/>
          </a:bodyPr>
          <a:lstStyle/>
          <a:p>
            <a:r>
              <a:rPr lang="es-ES" sz="2400" b="1" dirty="0">
                <a:solidFill>
                  <a:srgbClr val="22A676"/>
                </a:solidFill>
                <a:latin typeface="Museo Sans Condensed 900" charset="0"/>
                <a:ea typeface="Museo Sans Condensed 900" charset="0"/>
                <a:cs typeface="Museo Sans Condensed 900" charset="0"/>
              </a:rPr>
              <a:t>Recomendaciones</a:t>
            </a:r>
          </a:p>
        </p:txBody>
      </p:sp>
      <p:cxnSp>
        <p:nvCxnSpPr>
          <p:cNvPr id="7" name="Conector recto 6">
            <a:extLst>
              <a:ext uri="{FF2B5EF4-FFF2-40B4-BE49-F238E27FC236}">
                <a16:creationId xmlns:a16="http://schemas.microsoft.com/office/drawing/2014/main" id="{D255B36D-C070-49A7-8D44-4155090A1847}"/>
              </a:ext>
            </a:extLst>
          </p:cNvPr>
          <p:cNvCxnSpPr/>
          <p:nvPr/>
        </p:nvCxnSpPr>
        <p:spPr>
          <a:xfrm>
            <a:off x="2177049" y="1243503"/>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881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1973748" y="533204"/>
            <a:ext cx="7772400" cy="857913"/>
          </a:xfrm>
        </p:spPr>
        <p:txBody>
          <a:bodyPr>
            <a:noAutofit/>
          </a:bodyPr>
          <a:lstStyle/>
          <a:p>
            <a:pPr algn="l"/>
            <a:r>
              <a:rPr lang="es-ES" sz="3200" b="1" dirty="0">
                <a:solidFill>
                  <a:srgbClr val="22A676"/>
                </a:solidFill>
                <a:latin typeface="Museo Sans Condensed 900" charset="0"/>
                <a:ea typeface="Museo Sans Condensed 900" charset="0"/>
                <a:cs typeface="Museo Sans Condensed 900" charset="0"/>
              </a:rPr>
              <a:t>1. Verificación del Quórum</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41534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10" name="Subtítulo 2"/>
          <p:cNvSpPr>
            <a:spLocks noGrp="1"/>
          </p:cNvSpPr>
          <p:nvPr>
            <p:ph type="subTitle" idx="1"/>
          </p:nvPr>
        </p:nvSpPr>
        <p:spPr>
          <a:xfrm>
            <a:off x="1979687" y="1439566"/>
            <a:ext cx="7634111" cy="4440115"/>
          </a:xfrm>
        </p:spPr>
        <p:txBody>
          <a:bodyPr>
            <a:noAutofit/>
          </a:bodyPr>
          <a:lstStyle/>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4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r>
              <a:rPr lang="es-MX" sz="1500" dirty="0">
                <a:solidFill>
                  <a:schemeClr val="tx1">
                    <a:lumMod val="50000"/>
                    <a:lumOff val="50000"/>
                  </a:schemeClr>
                </a:solidFill>
                <a:latin typeface="Museo Sans Condensed 500" charset="0"/>
                <a:ea typeface="Museo Sans Condensed 500" charset="0"/>
                <a:cs typeface="Museo Sans Condensed 500" charset="0"/>
              </a:rPr>
              <a:t/>
            </a:r>
            <a:br>
              <a:rPr lang="es-MX" sz="1500" dirty="0">
                <a:solidFill>
                  <a:schemeClr val="tx1">
                    <a:lumMod val="50000"/>
                    <a:lumOff val="50000"/>
                  </a:schemeClr>
                </a:solidFill>
                <a:latin typeface="Museo Sans Condensed 500" charset="0"/>
                <a:ea typeface="Museo Sans Condensed 500" charset="0"/>
                <a:cs typeface="Museo Sans Condensed 500" charset="0"/>
              </a:rPr>
            </a:b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r>
              <a:rPr lang="es-MX" sz="1500" dirty="0">
                <a:solidFill>
                  <a:schemeClr val="tx1">
                    <a:lumMod val="50000"/>
                    <a:lumOff val="50000"/>
                  </a:schemeClr>
                </a:solidFill>
                <a:latin typeface="Museo Sans Condensed 500" charset="0"/>
                <a:ea typeface="Museo Sans Condensed 500" charset="0"/>
                <a:cs typeface="Museo Sans Condensed 500" charset="0"/>
              </a:rPr>
              <a:t> </a:t>
            </a:r>
          </a:p>
        </p:txBody>
      </p:sp>
      <p:sp>
        <p:nvSpPr>
          <p:cNvPr id="6" name="Rectángulo 5">
            <a:extLst>
              <a:ext uri="{FF2B5EF4-FFF2-40B4-BE49-F238E27FC236}">
                <a16:creationId xmlns:a16="http://schemas.microsoft.com/office/drawing/2014/main" id="{A0F60EAD-EA35-4918-945F-E36334B95713}"/>
              </a:ext>
            </a:extLst>
          </p:cNvPr>
          <p:cNvSpPr/>
          <p:nvPr/>
        </p:nvSpPr>
        <p:spPr>
          <a:xfrm>
            <a:off x="2144402" y="1673340"/>
            <a:ext cx="7670807" cy="4593565"/>
          </a:xfrm>
          <a:prstGeom prst="rect">
            <a:avLst/>
          </a:prstGeom>
        </p:spPr>
        <p:txBody>
          <a:bodyPr wrap="square">
            <a:spAutoFit/>
          </a:bodyPr>
          <a:lstStyle/>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General</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Asesora de Planeación</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de Tecnologías de la Información y Comunicaciones TIC</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Asesora de Comunicaciones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Reasentamientos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Urbanización y Titulaciones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Mejoramiento de Vivienda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Mejoramiento de Barrios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Jurídica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Gestión Corporativa y CID</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Subdirección Administrativa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Subdirección Financiera</a:t>
            </a:r>
          </a:p>
          <a:p>
            <a:pPr>
              <a:spcBef>
                <a:spcPts val="600"/>
              </a:spcBef>
            </a:pPr>
            <a:r>
              <a:rPr lang="es-MX" sz="2000" dirty="0">
                <a:latin typeface="Calibri" panose="020F0502020204030204" pitchFamily="34" charset="0"/>
                <a:cs typeface="Calibri" panose="020F0502020204030204" pitchFamily="34" charset="0"/>
              </a:rPr>
              <a:t>Asesor de Control Interno (Con voz pero sin voto)</a:t>
            </a:r>
            <a:endParaRPr lang="es-CO"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2561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30685" y="1947675"/>
            <a:ext cx="8213861" cy="2862322"/>
          </a:xfrm>
          <a:prstGeom prst="rect">
            <a:avLst/>
          </a:prstGeom>
        </p:spPr>
        <p:txBody>
          <a:bodyPr wrap="square">
            <a:spAutoFit/>
          </a:bodyPr>
          <a:lstStyle/>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Se deben implementar actividades de seguimiento para asegurar la actualización de las garantías.</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En cumplimiento del principio de publicidad es importante que se implementen estrategias en el desarrollo de los procesos en la etapa precontractual, contractual y post contractual.</a:t>
            </a:r>
          </a:p>
          <a:p>
            <a:pPr marL="285750" indent="-285750" algn="just" defTabSz="457200">
              <a:buFont typeface="Wingdings" panose="05000000000000000000" pitchFamily="2" charset="2"/>
              <a:buChar char="q"/>
            </a:pPr>
            <a:endParaRPr lang="es-MX" dirty="0">
              <a:solidFill>
                <a:prstClr val="black">
                  <a:lumMod val="50000"/>
                  <a:lumOff val="50000"/>
                </a:prstClr>
              </a:solidFill>
              <a:latin typeface="Calibri"/>
              <a:ea typeface="Museo Sans Condensed 500" charset="0"/>
              <a:cs typeface="Museo Sans Condensed 500" charset="0"/>
            </a:endParaRPr>
          </a:p>
          <a:p>
            <a:pPr marL="285750" indent="-285750" algn="just" defTabSz="457200">
              <a:buFont typeface="Wingdings" panose="05000000000000000000" pitchFamily="2" charset="2"/>
              <a:buChar char="q"/>
            </a:pPr>
            <a:r>
              <a:rPr lang="es-MX" dirty="0">
                <a:solidFill>
                  <a:prstClr val="black">
                    <a:lumMod val="50000"/>
                    <a:lumOff val="50000"/>
                  </a:prstClr>
                </a:solidFill>
                <a:latin typeface="Calibri"/>
                <a:ea typeface="Museo Sans Condensed 500" charset="0"/>
                <a:cs typeface="Museo Sans Condensed 500" charset="0"/>
              </a:rPr>
              <a:t>Es necesario que cuando se configuren situaciones que generen suspensiones contractuales a los contratos bajo su supervisión, se dé cumplimiento a los manuales y a los parámetros contractuales de cada caso particular</a:t>
            </a:r>
          </a:p>
        </p:txBody>
      </p:sp>
      <p:sp>
        <p:nvSpPr>
          <p:cNvPr id="3" name="Título 1"/>
          <p:cNvSpPr>
            <a:spLocks noGrp="1"/>
          </p:cNvSpPr>
          <p:nvPr>
            <p:ph type="ctrTitle"/>
          </p:nvPr>
        </p:nvSpPr>
        <p:spPr>
          <a:xfrm>
            <a:off x="1886104" y="542300"/>
            <a:ext cx="8781897" cy="604221"/>
          </a:xfrm>
        </p:spPr>
        <p:txBody>
          <a:bodyPr>
            <a:noAutofit/>
          </a:bodyPr>
          <a:lstStyle/>
          <a:p>
            <a:r>
              <a:rPr lang="es-ES" sz="2400" b="1" dirty="0">
                <a:solidFill>
                  <a:srgbClr val="22A676"/>
                </a:solidFill>
                <a:latin typeface="Museo Sans Condensed 900" charset="0"/>
                <a:ea typeface="Museo Sans Condensed 900" charset="0"/>
                <a:cs typeface="Museo Sans Condensed 900" charset="0"/>
              </a:rPr>
              <a:t>Recomendaciones</a:t>
            </a:r>
          </a:p>
        </p:txBody>
      </p:sp>
      <p:cxnSp>
        <p:nvCxnSpPr>
          <p:cNvPr id="4" name="Conector recto 3">
            <a:extLst>
              <a:ext uri="{FF2B5EF4-FFF2-40B4-BE49-F238E27FC236}">
                <a16:creationId xmlns:a16="http://schemas.microsoft.com/office/drawing/2014/main" id="{D255B36D-C070-49A7-8D44-4155090A1847}"/>
              </a:ext>
            </a:extLst>
          </p:cNvPr>
          <p:cNvCxnSpPr/>
          <p:nvPr/>
        </p:nvCxnSpPr>
        <p:spPr>
          <a:xfrm>
            <a:off x="1927667" y="1170822"/>
            <a:ext cx="811687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9128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98073" y="2027781"/>
            <a:ext cx="8368145" cy="2246769"/>
          </a:xfrm>
          <a:prstGeom prst="rect">
            <a:avLst/>
          </a:prstGeom>
        </p:spPr>
        <p:txBody>
          <a:bodyPr wrap="square">
            <a:spAutoFit/>
          </a:bodyPr>
          <a:lstStyle/>
          <a:p>
            <a:pPr defTabSz="457200"/>
            <a:r>
              <a:rPr lang="es-MX" sz="2000" dirty="0">
                <a:solidFill>
                  <a:prstClr val="black"/>
                </a:solidFill>
                <a:latin typeface="Calibri"/>
              </a:rPr>
              <a:t>Diana Constanza Ramírez Ardila, Asesora de Control Interno - Auditor Líder</a:t>
            </a:r>
          </a:p>
          <a:p>
            <a:pPr defTabSz="457200"/>
            <a:r>
              <a:rPr lang="es-MX" sz="2000" dirty="0">
                <a:solidFill>
                  <a:prstClr val="black"/>
                </a:solidFill>
                <a:latin typeface="Calibri"/>
              </a:rPr>
              <a:t>Joan Manuel Gaitan Ferrer - Contratista de Control Interno CVP-CTO-336-2023</a:t>
            </a:r>
          </a:p>
          <a:p>
            <a:pPr defTabSz="457200"/>
            <a:r>
              <a:rPr lang="es-MX" sz="2000" dirty="0">
                <a:solidFill>
                  <a:prstClr val="black"/>
                </a:solidFill>
                <a:latin typeface="Calibri"/>
              </a:rPr>
              <a:t>Martha Liliana Pedroza Alonso - Contratista de Control Interno CVP-CTO-337-2023</a:t>
            </a:r>
          </a:p>
          <a:p>
            <a:pPr defTabSz="457200"/>
            <a:r>
              <a:rPr lang="es-MX" sz="2000" dirty="0">
                <a:solidFill>
                  <a:prstClr val="black"/>
                </a:solidFill>
                <a:latin typeface="Calibri"/>
              </a:rPr>
              <a:t>Martha Yaneth Rodríguez Chaparro, Profesional Contratista Control Interno CTO-425-2023</a:t>
            </a:r>
          </a:p>
          <a:p>
            <a:pPr defTabSz="457200"/>
            <a:r>
              <a:rPr lang="es-MX" sz="2000" dirty="0">
                <a:solidFill>
                  <a:prstClr val="black"/>
                </a:solidFill>
                <a:latin typeface="Calibri"/>
              </a:rPr>
              <a:t>Auditor</a:t>
            </a:r>
          </a:p>
        </p:txBody>
      </p:sp>
      <p:sp>
        <p:nvSpPr>
          <p:cNvPr id="3" name="Título 1"/>
          <p:cNvSpPr txBox="1">
            <a:spLocks/>
          </p:cNvSpPr>
          <p:nvPr/>
        </p:nvSpPr>
        <p:spPr>
          <a:xfrm>
            <a:off x="1898072" y="1195371"/>
            <a:ext cx="7772400" cy="857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22A676"/>
                </a:solidFill>
                <a:latin typeface="Museo Sans Condensed 900" charset="0"/>
                <a:ea typeface="Museo Sans Condensed 900" charset="0"/>
                <a:cs typeface="Museo Sans Condensed 900" charset="0"/>
              </a:rPr>
              <a:t>Equipo auditor</a:t>
            </a:r>
          </a:p>
        </p:txBody>
      </p:sp>
    </p:spTree>
    <p:extLst>
      <p:ext uri="{BB962C8B-B14F-4D97-AF65-F5344CB8AC3E}">
        <p14:creationId xmlns:p14="http://schemas.microsoft.com/office/powerpoint/2010/main" val="2213885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7112174" y="0"/>
            <a:ext cx="5079826" cy="6858000"/>
            <a:chOff x="4922874" y="0"/>
            <a:chExt cx="4221126" cy="6858000"/>
          </a:xfrm>
        </p:grpSpPr>
        <p:pic>
          <p:nvPicPr>
            <p:cNvPr id="3"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
        <p:nvSpPr>
          <p:cNvPr id="4" name="Rectángulo 3"/>
          <p:cNvSpPr/>
          <p:nvPr/>
        </p:nvSpPr>
        <p:spPr>
          <a:xfrm>
            <a:off x="1731335" y="1675749"/>
            <a:ext cx="6635578" cy="2308324"/>
          </a:xfrm>
          <a:prstGeom prst="rect">
            <a:avLst/>
          </a:prstGeom>
        </p:spPr>
        <p:txBody>
          <a:bodyPr wrap="square">
            <a:spAutoFit/>
          </a:bodyPr>
          <a:lstStyle/>
          <a:p>
            <a:pPr algn="ctr" defTabSz="457200"/>
            <a:r>
              <a:rPr lang="es-MX" sz="2400" b="1" dirty="0">
                <a:solidFill>
                  <a:prstClr val="black"/>
                </a:solidFill>
                <a:latin typeface="Calibri"/>
              </a:rPr>
              <a:t>Auditoría de seguimiento</a:t>
            </a:r>
          </a:p>
          <a:p>
            <a:pPr algn="ctr" defTabSz="457200"/>
            <a:r>
              <a:rPr lang="es-MX" sz="2400" b="1" dirty="0">
                <a:solidFill>
                  <a:prstClr val="black"/>
                </a:solidFill>
                <a:latin typeface="Calibri"/>
              </a:rPr>
              <a:t>Medidas de austeridad del gasto público de la </a:t>
            </a:r>
          </a:p>
          <a:p>
            <a:pPr algn="ctr" defTabSz="457200"/>
            <a:r>
              <a:rPr lang="es-MX" sz="2400" b="1" dirty="0">
                <a:solidFill>
                  <a:prstClr val="black"/>
                </a:solidFill>
                <a:latin typeface="Calibri"/>
              </a:rPr>
              <a:t>Caja de la Vivienda Popular </a:t>
            </a:r>
          </a:p>
          <a:p>
            <a:pPr algn="ctr" defTabSz="457200"/>
            <a:r>
              <a:rPr lang="es-MX" sz="2400" b="1" dirty="0">
                <a:solidFill>
                  <a:prstClr val="black"/>
                </a:solidFill>
                <a:latin typeface="Calibri"/>
              </a:rPr>
              <a:t>III TRIMESTRE 2023</a:t>
            </a:r>
          </a:p>
          <a:p>
            <a:pPr algn="ctr" defTabSz="457200"/>
            <a:endParaRPr lang="es-MX" sz="2400" b="1" dirty="0">
              <a:solidFill>
                <a:prstClr val="black"/>
              </a:solidFill>
              <a:latin typeface="Calibri"/>
            </a:endParaRPr>
          </a:p>
          <a:p>
            <a:pPr algn="ctr" defTabSz="457200"/>
            <a:r>
              <a:rPr lang="es-MX" sz="2400" b="1" dirty="0">
                <a:solidFill>
                  <a:prstClr val="black"/>
                </a:solidFill>
                <a:latin typeface="Calibri"/>
              </a:rPr>
              <a:t> </a:t>
            </a:r>
          </a:p>
        </p:txBody>
      </p:sp>
      <p:sp>
        <p:nvSpPr>
          <p:cNvPr id="6" name="Título 1"/>
          <p:cNvSpPr txBox="1">
            <a:spLocks/>
          </p:cNvSpPr>
          <p:nvPr/>
        </p:nvSpPr>
        <p:spPr>
          <a:xfrm>
            <a:off x="1731335" y="3984074"/>
            <a:ext cx="7772400" cy="857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400" b="1" dirty="0">
                <a:solidFill>
                  <a:srgbClr val="22A676"/>
                </a:solidFill>
                <a:latin typeface="Museo Sans Condensed 900" charset="0"/>
                <a:ea typeface="Museo Sans Condensed 900" charset="0"/>
                <a:cs typeface="Museo Sans Condensed 900" charset="0"/>
              </a:rPr>
              <a:t>Equipo auditor</a:t>
            </a:r>
          </a:p>
        </p:txBody>
      </p:sp>
      <p:cxnSp>
        <p:nvCxnSpPr>
          <p:cNvPr id="7" name="Conector recto 6">
            <a:extLst>
              <a:ext uri="{FF2B5EF4-FFF2-40B4-BE49-F238E27FC236}">
                <a16:creationId xmlns:a16="http://schemas.microsoft.com/office/drawing/2014/main" id="{D255B36D-C070-49A7-8D44-4155090A1847}"/>
              </a:ext>
            </a:extLst>
          </p:cNvPr>
          <p:cNvCxnSpPr/>
          <p:nvPr/>
        </p:nvCxnSpPr>
        <p:spPr>
          <a:xfrm>
            <a:off x="1881147" y="4841986"/>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8" name="Rectángulo 7"/>
          <p:cNvSpPr/>
          <p:nvPr/>
        </p:nvSpPr>
        <p:spPr>
          <a:xfrm>
            <a:off x="1881147" y="4979746"/>
            <a:ext cx="5079826" cy="1569660"/>
          </a:xfrm>
          <a:prstGeom prst="rect">
            <a:avLst/>
          </a:prstGeom>
        </p:spPr>
        <p:txBody>
          <a:bodyPr wrap="square">
            <a:spAutoFit/>
          </a:bodyPr>
          <a:lstStyle/>
          <a:p>
            <a:pPr defTabSz="457200"/>
            <a:r>
              <a:rPr lang="es-MX" sz="1600" b="1" dirty="0">
                <a:solidFill>
                  <a:prstClr val="black"/>
                </a:solidFill>
                <a:latin typeface="Calibri"/>
              </a:rPr>
              <a:t>Diana Constanza Ramírez Ardila, Asesora de Control Interno - Auditor Líder</a:t>
            </a:r>
          </a:p>
          <a:p>
            <a:pPr defTabSz="457200"/>
            <a:endParaRPr lang="es-MX" sz="1600" b="1" dirty="0">
              <a:solidFill>
                <a:prstClr val="black"/>
              </a:solidFill>
              <a:latin typeface="Calibri"/>
            </a:endParaRPr>
          </a:p>
          <a:p>
            <a:pPr defTabSz="457200"/>
            <a:r>
              <a:rPr lang="es-MX" sz="1600" b="1" dirty="0">
                <a:solidFill>
                  <a:prstClr val="black"/>
                </a:solidFill>
                <a:latin typeface="Calibri"/>
              </a:rPr>
              <a:t>Martha Yaneth Rodríguez Chaparro, Profesional Contratista Control Interno CTO-425-2023</a:t>
            </a:r>
          </a:p>
          <a:p>
            <a:pPr defTabSz="457200"/>
            <a:r>
              <a:rPr lang="es-MX" sz="1600" b="1" dirty="0">
                <a:solidFill>
                  <a:prstClr val="black"/>
                </a:solidFill>
                <a:latin typeface="Calibri"/>
              </a:rPr>
              <a:t>Auditor</a:t>
            </a:r>
          </a:p>
        </p:txBody>
      </p:sp>
    </p:spTree>
    <p:extLst>
      <p:ext uri="{BB962C8B-B14F-4D97-AF65-F5344CB8AC3E}">
        <p14:creationId xmlns:p14="http://schemas.microsoft.com/office/powerpoint/2010/main" val="26966175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21"/>
          <p:cNvSpPr/>
          <p:nvPr/>
        </p:nvSpPr>
        <p:spPr>
          <a:xfrm>
            <a:off x="6206079" y="831247"/>
            <a:ext cx="4046819" cy="1421762"/>
          </a:xfrm>
          <a:prstGeom prst="roundRect">
            <a:avLst/>
          </a:prstGeom>
          <a:solidFill>
            <a:schemeClr val="bg1"/>
          </a:solid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
        <p:nvSpPr>
          <p:cNvPr id="21" name="Rectángulo redondeado 20"/>
          <p:cNvSpPr/>
          <p:nvPr/>
        </p:nvSpPr>
        <p:spPr>
          <a:xfrm>
            <a:off x="1653674" y="871950"/>
            <a:ext cx="3711172" cy="1421762"/>
          </a:xfrm>
          <a:prstGeom prst="roundRect">
            <a:avLst/>
          </a:prstGeom>
          <a:solidFill>
            <a:schemeClr val="bg1"/>
          </a:solid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
        <p:nvSpPr>
          <p:cNvPr id="3" name="Subtítulo 2"/>
          <p:cNvSpPr>
            <a:spLocks noGrp="1"/>
          </p:cNvSpPr>
          <p:nvPr>
            <p:ph type="subTitle" idx="1"/>
          </p:nvPr>
        </p:nvSpPr>
        <p:spPr>
          <a:xfrm>
            <a:off x="1814147" y="928647"/>
            <a:ext cx="3420208" cy="1195429"/>
          </a:xfrm>
          <a:noFill/>
          <a:ln>
            <a:noFill/>
          </a:ln>
        </p:spPr>
        <p:txBody>
          <a:bodyPr>
            <a:normAutofit/>
          </a:bodyPr>
          <a:lstStyle/>
          <a:p>
            <a:pPr algn="just"/>
            <a:endParaRPr lang="es-MX" sz="1100" dirty="0">
              <a:solidFill>
                <a:schemeClr val="tx1"/>
              </a:solidFill>
            </a:endParaRPr>
          </a:p>
          <a:p>
            <a:pPr algn="just"/>
            <a:r>
              <a:rPr lang="es-MX" sz="1100" dirty="0">
                <a:solidFill>
                  <a:schemeClr val="tx1"/>
                </a:solidFill>
              </a:rPr>
              <a:t>Realizar el seguimiento a la aplicación de las medidas de austeridad en el gasto adoptadas por la Caja de la Vivienda Popular en cumplimiento de lo establecido en el Decreto 1068 de 2015 y el Decreto 492 de 2019</a:t>
            </a:r>
            <a:r>
              <a:rPr lang="es-MX" sz="1100" dirty="0"/>
              <a:t>.</a:t>
            </a:r>
          </a:p>
          <a:p>
            <a:pPr algn="just">
              <a:lnSpc>
                <a:spcPct val="150000"/>
              </a:lnSpc>
            </a:pPr>
            <a:endParaRPr lang="es-MX" sz="1100" dirty="0"/>
          </a:p>
        </p:txBody>
      </p:sp>
      <p:sp>
        <p:nvSpPr>
          <p:cNvPr id="4" name="Título 1"/>
          <p:cNvSpPr>
            <a:spLocks noGrp="1"/>
          </p:cNvSpPr>
          <p:nvPr>
            <p:ph type="ctrTitle"/>
          </p:nvPr>
        </p:nvSpPr>
        <p:spPr>
          <a:xfrm>
            <a:off x="1524000" y="23495"/>
            <a:ext cx="3869434" cy="857913"/>
          </a:xfrm>
        </p:spPr>
        <p:txBody>
          <a:bodyPr>
            <a:noAutofit/>
          </a:bodyPr>
          <a:lstStyle/>
          <a:p>
            <a:r>
              <a:rPr lang="es-ES" sz="2000" b="1" dirty="0">
                <a:solidFill>
                  <a:srgbClr val="22A676"/>
                </a:solidFill>
                <a:latin typeface="Museo Sans Condensed 900" charset="0"/>
                <a:ea typeface="Museo Sans Condensed 900" charset="0"/>
                <a:cs typeface="Museo Sans Condensed 900" charset="0"/>
              </a:rPr>
              <a:t>Objetivo General</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flipV="1">
            <a:off x="1682262" y="729542"/>
            <a:ext cx="8708780" cy="1"/>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6" name="Título 1">
            <a:extLst>
              <a:ext uri="{FF2B5EF4-FFF2-40B4-BE49-F238E27FC236}">
                <a16:creationId xmlns:a16="http://schemas.microsoft.com/office/drawing/2014/main" id="{2B11BD79-9F41-471C-8785-BF434B4D9B50}"/>
              </a:ext>
            </a:extLst>
          </p:cNvPr>
          <p:cNvSpPr txBox="1">
            <a:spLocks/>
          </p:cNvSpPr>
          <p:nvPr/>
        </p:nvSpPr>
        <p:spPr>
          <a:xfrm>
            <a:off x="1979686" y="1894897"/>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8" name="Subtítulo 2"/>
          <p:cNvSpPr txBox="1">
            <a:spLocks/>
          </p:cNvSpPr>
          <p:nvPr/>
        </p:nvSpPr>
        <p:spPr>
          <a:xfrm>
            <a:off x="6245645" y="902569"/>
            <a:ext cx="4105833" cy="1380614"/>
          </a:xfrm>
          <a:prstGeom prst="rect">
            <a:avLst/>
          </a:prstGeom>
          <a:noFill/>
          <a:ln>
            <a:noFill/>
          </a:ln>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Wingdings" panose="05000000000000000000" pitchFamily="2" charset="2"/>
              <a:buChar char="q"/>
            </a:pPr>
            <a:r>
              <a:rPr lang="es-MX" sz="1200" dirty="0">
                <a:solidFill>
                  <a:prstClr val="black"/>
                </a:solidFill>
                <a:latin typeface="Calibri"/>
              </a:rPr>
              <a:t>Contratos de prestación de servicios</a:t>
            </a:r>
          </a:p>
          <a:p>
            <a:pPr marL="285750" indent="-285750" algn="l">
              <a:buFont typeface="Wingdings" panose="05000000000000000000" pitchFamily="2" charset="2"/>
              <a:buChar char="q"/>
            </a:pPr>
            <a:r>
              <a:rPr lang="es-MX" sz="1200" dirty="0">
                <a:solidFill>
                  <a:prstClr val="black"/>
                </a:solidFill>
                <a:latin typeface="Calibri"/>
              </a:rPr>
              <a:t>Administración de Personal</a:t>
            </a:r>
          </a:p>
          <a:p>
            <a:pPr marL="285750" indent="-285750" algn="l">
              <a:buFont typeface="Wingdings" panose="05000000000000000000" pitchFamily="2" charset="2"/>
              <a:buChar char="q"/>
            </a:pPr>
            <a:r>
              <a:rPr lang="es-MX" sz="1200" dirty="0">
                <a:solidFill>
                  <a:prstClr val="black"/>
                </a:solidFill>
                <a:latin typeface="Calibri"/>
              </a:rPr>
              <a:t>Administración de servicios</a:t>
            </a:r>
          </a:p>
          <a:p>
            <a:pPr marL="285750" indent="-285750" algn="l">
              <a:buFont typeface="Wingdings" panose="05000000000000000000" pitchFamily="2" charset="2"/>
              <a:buChar char="q"/>
            </a:pPr>
            <a:r>
              <a:rPr lang="es-MX" sz="1200" dirty="0">
                <a:solidFill>
                  <a:prstClr val="black"/>
                </a:solidFill>
                <a:latin typeface="Calibri"/>
              </a:rPr>
              <a:t>Control del consumo de los recursos naturales y sostenibilidad ambiental</a:t>
            </a:r>
          </a:p>
          <a:p>
            <a:pPr marL="285750" indent="-285750" algn="l">
              <a:buFont typeface="Wingdings" panose="05000000000000000000" pitchFamily="2" charset="2"/>
              <a:buChar char="q"/>
            </a:pPr>
            <a:r>
              <a:rPr lang="es-MX" sz="1200" dirty="0">
                <a:solidFill>
                  <a:prstClr val="black"/>
                </a:solidFill>
                <a:latin typeface="Calibri"/>
              </a:rPr>
              <a:t>Plan de austeridad e indicador de austeridad</a:t>
            </a:r>
          </a:p>
          <a:p>
            <a:pPr marL="285750" indent="-285750" algn="l">
              <a:buFont typeface="Wingdings" panose="05000000000000000000" pitchFamily="2" charset="2"/>
              <a:buChar char="q"/>
            </a:pPr>
            <a:r>
              <a:rPr lang="es-MX" sz="1200" dirty="0">
                <a:solidFill>
                  <a:prstClr val="black"/>
                </a:solidFill>
                <a:latin typeface="Calibri"/>
              </a:rPr>
              <a:t>Otras disposiciones</a:t>
            </a:r>
          </a:p>
          <a:p>
            <a:pPr algn="l"/>
            <a:endParaRPr lang="es-MX" sz="1600" dirty="0">
              <a:solidFill>
                <a:prstClr val="black">
                  <a:tint val="75000"/>
                </a:prstClr>
              </a:solidFill>
              <a:latin typeface="Calibri"/>
            </a:endParaRPr>
          </a:p>
        </p:txBody>
      </p:sp>
      <p:sp>
        <p:nvSpPr>
          <p:cNvPr id="9" name="Título 1"/>
          <p:cNvSpPr txBox="1">
            <a:spLocks/>
          </p:cNvSpPr>
          <p:nvPr/>
        </p:nvSpPr>
        <p:spPr>
          <a:xfrm>
            <a:off x="6176472" y="1"/>
            <a:ext cx="4491529" cy="857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000" b="1" dirty="0">
                <a:solidFill>
                  <a:srgbClr val="22A676"/>
                </a:solidFill>
                <a:latin typeface="Museo Sans Condensed 900" charset="0"/>
                <a:ea typeface="Museo Sans Condensed 900" charset="0"/>
                <a:cs typeface="Museo Sans Condensed 900" charset="0"/>
              </a:rPr>
              <a:t>Alcance</a:t>
            </a:r>
          </a:p>
        </p:txBody>
      </p:sp>
      <p:sp>
        <p:nvSpPr>
          <p:cNvPr id="13" name="Título 1"/>
          <p:cNvSpPr txBox="1">
            <a:spLocks/>
          </p:cNvSpPr>
          <p:nvPr/>
        </p:nvSpPr>
        <p:spPr>
          <a:xfrm>
            <a:off x="1671500" y="2279676"/>
            <a:ext cx="8719542" cy="604221"/>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700" b="1" dirty="0">
                <a:solidFill>
                  <a:srgbClr val="22A676"/>
                </a:solidFill>
                <a:latin typeface="Museo Sans Condensed 900" charset="0"/>
                <a:ea typeface="Museo Sans Condensed 900" charset="0"/>
                <a:cs typeface="Museo Sans Condensed 900" charset="0"/>
              </a:rPr>
              <a:t>Conclusiones</a:t>
            </a:r>
            <a:r>
              <a:rPr lang="es-ES" sz="3600" b="1" dirty="0">
                <a:solidFill>
                  <a:srgbClr val="22A676"/>
                </a:solidFill>
                <a:latin typeface="Museo Sans Condensed 900" charset="0"/>
                <a:ea typeface="Museo Sans Condensed 900" charset="0"/>
                <a:cs typeface="Museo Sans Condensed 900" charset="0"/>
              </a:rPr>
              <a:t/>
            </a:r>
            <a:br>
              <a:rPr lang="es-ES" sz="3600" b="1" dirty="0">
                <a:solidFill>
                  <a:srgbClr val="22A676"/>
                </a:solidFill>
                <a:latin typeface="Museo Sans Condensed 900" charset="0"/>
                <a:ea typeface="Museo Sans Condensed 900" charset="0"/>
                <a:cs typeface="Museo Sans Condensed 900" charset="0"/>
              </a:rPr>
            </a:br>
            <a:endParaRPr lang="es-ES" sz="3600" b="1" dirty="0">
              <a:solidFill>
                <a:srgbClr val="22A676"/>
              </a:solidFill>
              <a:latin typeface="Museo Sans Condensed 900" charset="0"/>
              <a:ea typeface="Museo Sans Condensed 900" charset="0"/>
              <a:cs typeface="Museo Sans Condensed 900" charset="0"/>
            </a:endParaRPr>
          </a:p>
        </p:txBody>
      </p:sp>
      <p:cxnSp>
        <p:nvCxnSpPr>
          <p:cNvPr id="14" name="Conector recto 13">
            <a:extLst>
              <a:ext uri="{FF2B5EF4-FFF2-40B4-BE49-F238E27FC236}">
                <a16:creationId xmlns:a16="http://schemas.microsoft.com/office/drawing/2014/main" id="{D255B36D-C070-49A7-8D44-4155090A1847}"/>
              </a:ext>
            </a:extLst>
          </p:cNvPr>
          <p:cNvCxnSpPr/>
          <p:nvPr/>
        </p:nvCxnSpPr>
        <p:spPr>
          <a:xfrm>
            <a:off x="1711065" y="2652570"/>
            <a:ext cx="8640412"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15" name="Rectángulo 14"/>
          <p:cNvSpPr/>
          <p:nvPr/>
        </p:nvSpPr>
        <p:spPr>
          <a:xfrm>
            <a:off x="2161766" y="2925431"/>
            <a:ext cx="8506234" cy="338554"/>
          </a:xfrm>
          <a:prstGeom prst="rect">
            <a:avLst/>
          </a:prstGeom>
        </p:spPr>
        <p:txBody>
          <a:bodyPr wrap="square">
            <a:spAutoFit/>
          </a:bodyPr>
          <a:lstStyle/>
          <a:p>
            <a:pPr defTabSz="457200"/>
            <a:r>
              <a:rPr lang="es-MX" sz="1600" b="1" dirty="0">
                <a:solidFill>
                  <a:prstClr val="black"/>
                </a:solidFill>
                <a:latin typeface="Calibri"/>
              </a:rPr>
              <a:t>Contratos de prestación de servicios y administración del personal (D492/19; Capitulo II, Art. 3-11)</a:t>
            </a:r>
          </a:p>
        </p:txBody>
      </p:sp>
      <p:sp>
        <p:nvSpPr>
          <p:cNvPr id="17" name="Rectángulo 16"/>
          <p:cNvSpPr/>
          <p:nvPr/>
        </p:nvSpPr>
        <p:spPr>
          <a:xfrm>
            <a:off x="1671500" y="3378189"/>
            <a:ext cx="3938954" cy="2169825"/>
          </a:xfrm>
          <a:prstGeom prst="rect">
            <a:avLst/>
          </a:prstGeom>
        </p:spPr>
        <p:txBody>
          <a:bodyPr wrap="square">
            <a:spAutoFit/>
          </a:bodyPr>
          <a:lstStyle/>
          <a:p>
            <a:pPr algn="just" defTabSz="457200">
              <a:buClr>
                <a:srgbClr val="92D050"/>
              </a:buClr>
            </a:pPr>
            <a:r>
              <a:rPr lang="es-MX" sz="1400" b="1" dirty="0">
                <a:solidFill>
                  <a:prstClr val="black"/>
                </a:solidFill>
                <a:latin typeface="Calibri"/>
              </a:rPr>
              <a:t>Giros</a:t>
            </a:r>
          </a:p>
          <a:p>
            <a:pPr algn="just" defTabSz="457200">
              <a:buClr>
                <a:srgbClr val="92D050"/>
              </a:buClr>
            </a:pPr>
            <a:endParaRPr lang="es-MX" sz="1100" b="1"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Los contratos de prestación de servicios profesionales en el III T/2023 se </a:t>
            </a:r>
            <a:r>
              <a:rPr lang="es-MX" sz="1100" b="1" dirty="0">
                <a:solidFill>
                  <a:prstClr val="black"/>
                </a:solidFill>
                <a:latin typeface="Calibri"/>
              </a:rPr>
              <a:t>incrementaron</a:t>
            </a:r>
            <a:r>
              <a:rPr lang="es-MX" sz="1100" dirty="0">
                <a:solidFill>
                  <a:prstClr val="black"/>
                </a:solidFill>
                <a:latin typeface="Calibri"/>
              </a:rPr>
              <a:t> en el </a:t>
            </a:r>
            <a:r>
              <a:rPr lang="es-MX" sz="1100" b="1" dirty="0">
                <a:solidFill>
                  <a:prstClr val="black"/>
                </a:solidFill>
                <a:latin typeface="Calibri"/>
              </a:rPr>
              <a:t>31%</a:t>
            </a:r>
            <a:r>
              <a:rPr lang="es-MX" sz="1100" dirty="0">
                <a:solidFill>
                  <a:prstClr val="black"/>
                </a:solidFill>
                <a:latin typeface="Calibri"/>
              </a:rPr>
              <a:t> pasando de un valor de $271.049.096 en el año 2022 a $355.377.540 en el año 2023, con una variación de </a:t>
            </a:r>
            <a:r>
              <a:rPr lang="es-MX" sz="1100" b="1" dirty="0">
                <a:solidFill>
                  <a:prstClr val="black"/>
                </a:solidFill>
                <a:latin typeface="Calibri"/>
              </a:rPr>
              <a:t>$84.688.444</a:t>
            </a:r>
            <a:r>
              <a:rPr lang="es-MX" sz="1100" dirty="0">
                <a:solidFill>
                  <a:prstClr val="black"/>
                </a:solidFill>
                <a:latin typeface="Calibri"/>
              </a:rPr>
              <a:t>.</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Los contratos de prestación de servicios de apoyo a la gestión en el III T/2023 </a:t>
            </a:r>
            <a:r>
              <a:rPr lang="es-MX" sz="1100" b="1" dirty="0">
                <a:solidFill>
                  <a:prstClr val="black"/>
                </a:solidFill>
                <a:latin typeface="Calibri"/>
              </a:rPr>
              <a:t>disminuyeron</a:t>
            </a:r>
            <a:r>
              <a:rPr lang="es-MX" sz="1100" dirty="0">
                <a:solidFill>
                  <a:prstClr val="black"/>
                </a:solidFill>
                <a:latin typeface="Calibri"/>
              </a:rPr>
              <a:t> en el </a:t>
            </a:r>
            <a:r>
              <a:rPr lang="es-MX" sz="1100" b="1" dirty="0">
                <a:solidFill>
                  <a:prstClr val="black"/>
                </a:solidFill>
                <a:latin typeface="Calibri"/>
              </a:rPr>
              <a:t>13% </a:t>
            </a:r>
            <a:r>
              <a:rPr lang="es-MX" sz="1100" dirty="0">
                <a:solidFill>
                  <a:prstClr val="black"/>
                </a:solidFill>
                <a:latin typeface="Calibri"/>
              </a:rPr>
              <a:t>pasando de un valor de $116.688.761 en el año 2022 a $84.688.444 en el año 2023, con una variación de </a:t>
            </a:r>
            <a:r>
              <a:rPr lang="es-MX" sz="1100" b="1" dirty="0">
                <a:solidFill>
                  <a:prstClr val="black"/>
                </a:solidFill>
                <a:latin typeface="Calibri"/>
              </a:rPr>
              <a:t>-$15.562.040.</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p:txBody>
      </p:sp>
      <p:sp>
        <p:nvSpPr>
          <p:cNvPr id="20" name="Rectángulo 19"/>
          <p:cNvSpPr/>
          <p:nvPr/>
        </p:nvSpPr>
        <p:spPr>
          <a:xfrm>
            <a:off x="5937738" y="3350198"/>
            <a:ext cx="4453304" cy="2169825"/>
          </a:xfrm>
          <a:prstGeom prst="rect">
            <a:avLst/>
          </a:prstGeom>
        </p:spPr>
        <p:txBody>
          <a:bodyPr wrap="square">
            <a:spAutoFit/>
          </a:bodyPr>
          <a:lstStyle/>
          <a:p>
            <a:pPr algn="just" defTabSz="457200">
              <a:buClr>
                <a:srgbClr val="92D050"/>
              </a:buClr>
            </a:pPr>
            <a:r>
              <a:rPr lang="es-MX" sz="1400" b="1" dirty="0">
                <a:solidFill>
                  <a:prstClr val="black"/>
                </a:solidFill>
                <a:latin typeface="Calibri"/>
              </a:rPr>
              <a:t>Planta de funcionarios</a:t>
            </a:r>
          </a:p>
          <a:p>
            <a:pPr algn="just" defTabSz="457200">
              <a:buClr>
                <a:srgbClr val="92D050"/>
              </a:buClr>
            </a:pPr>
            <a:r>
              <a:rPr lang="es-MX" sz="1100" b="1" dirty="0">
                <a:solidFill>
                  <a:prstClr val="black"/>
                </a:solidFill>
                <a:latin typeface="Calibri"/>
              </a:rPr>
              <a:t> </a:t>
            </a: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La planta fija para el III T/2023 presentó una </a:t>
            </a:r>
            <a:r>
              <a:rPr lang="es-MX" sz="1100" b="1" dirty="0">
                <a:solidFill>
                  <a:prstClr val="black"/>
                </a:solidFill>
                <a:latin typeface="Calibri"/>
              </a:rPr>
              <a:t>variación en 4 funcionarios pasando de 66 en el año 2022 a 70 </a:t>
            </a:r>
            <a:r>
              <a:rPr lang="es-MX" sz="1100" dirty="0">
                <a:solidFill>
                  <a:prstClr val="black"/>
                </a:solidFill>
                <a:latin typeface="Calibri"/>
              </a:rPr>
              <a:t>en el año 2023 y una </a:t>
            </a:r>
            <a:r>
              <a:rPr lang="es-MX" sz="1100" b="1" dirty="0">
                <a:solidFill>
                  <a:prstClr val="black"/>
                </a:solidFill>
                <a:latin typeface="Calibri"/>
              </a:rPr>
              <a:t>disminución de 3 vacantes definitivas pasando de 4 vacantes </a:t>
            </a:r>
            <a:r>
              <a:rPr lang="es-MX" sz="1100" dirty="0">
                <a:solidFill>
                  <a:prstClr val="black"/>
                </a:solidFill>
                <a:latin typeface="Calibri"/>
              </a:rPr>
              <a:t>en el III trimestre del año 2022 a 1 en el año 2023</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En el III T/2023 el pago se realizó al Conductor cód. 480 grado 09 de la Dirección General sin exceder el 50% de la asignación básica mensual como condición de la cuantía máxima para el reconocimiento. Adicionalmente en septiembre también se reconoció el pago de unas horas extras al conductor cód. 480 gr 04, por ausencia del titular.</a:t>
            </a:r>
          </a:p>
        </p:txBody>
      </p:sp>
      <p:sp>
        <p:nvSpPr>
          <p:cNvPr id="24" name="Flecha derecha 23"/>
          <p:cNvSpPr/>
          <p:nvPr/>
        </p:nvSpPr>
        <p:spPr>
          <a:xfrm>
            <a:off x="1814148" y="3008305"/>
            <a:ext cx="250903" cy="245474"/>
          </a:xfrm>
          <a:prstGeom prst="rightArrow">
            <a:avLst/>
          </a:prstGeom>
          <a:solidFill>
            <a:srgbClr val="00B05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Tree>
    <p:extLst>
      <p:ext uri="{BB962C8B-B14F-4D97-AF65-F5344CB8AC3E}">
        <p14:creationId xmlns:p14="http://schemas.microsoft.com/office/powerpoint/2010/main" val="199930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413418" y="988255"/>
            <a:ext cx="3933410" cy="1629878"/>
          </a:xfrm>
          <a:noFill/>
          <a:ln>
            <a:noFill/>
          </a:ln>
          <a:scene3d>
            <a:camera prst="orthographicFront"/>
            <a:lightRig rig="threePt" dir="t"/>
          </a:scene3d>
          <a:sp3d>
            <a:bevelT/>
          </a:sp3d>
        </p:spPr>
        <p:txBody>
          <a:bodyPr>
            <a:normAutofit fontScale="62500" lnSpcReduction="20000"/>
          </a:bodyPr>
          <a:lstStyle/>
          <a:p>
            <a:pPr marL="285750" indent="-285750" algn="just">
              <a:buFont typeface="Wingdings" panose="05000000000000000000" pitchFamily="2" charset="2"/>
              <a:buChar char="q"/>
            </a:pPr>
            <a:r>
              <a:rPr lang="es-ES" sz="1600" b="1" dirty="0">
                <a:solidFill>
                  <a:schemeClr val="tx1"/>
                </a:solidFill>
              </a:rPr>
              <a:t>Decreto Distrital 381 de 2006 </a:t>
            </a:r>
            <a:r>
              <a:rPr lang="es-ES" sz="1300" i="1" dirty="0">
                <a:solidFill>
                  <a:schemeClr val="bg1">
                    <a:lumMod val="50000"/>
                  </a:schemeClr>
                </a:solidFill>
              </a:rPr>
              <a:t>“Por el cual se asigna la función de autorizar la salida fuera del perímetro urbano del Distrito Capital de vehículos de las entidades distritales".</a:t>
            </a:r>
            <a:endParaRPr lang="es-MX" sz="1300" i="1" dirty="0">
              <a:solidFill>
                <a:schemeClr val="bg1">
                  <a:lumMod val="50000"/>
                </a:schemeClr>
              </a:solidFill>
            </a:endParaRPr>
          </a:p>
          <a:p>
            <a:pPr marL="285750" indent="-285750" algn="just">
              <a:buFont typeface="Wingdings" panose="05000000000000000000" pitchFamily="2" charset="2"/>
              <a:buChar char="q"/>
            </a:pPr>
            <a:r>
              <a:rPr lang="es-ES" sz="1600" b="1" dirty="0">
                <a:solidFill>
                  <a:schemeClr val="tx1"/>
                </a:solidFill>
              </a:rPr>
              <a:t>Decreto Nacional 984 de 2012 </a:t>
            </a:r>
            <a:r>
              <a:rPr lang="es-ES" sz="1400" i="1" dirty="0">
                <a:solidFill>
                  <a:schemeClr val="bg1">
                    <a:lumMod val="50000"/>
                  </a:schemeClr>
                </a:solidFill>
              </a:rPr>
              <a:t>“</a:t>
            </a:r>
            <a:r>
              <a:rPr lang="es-ES" sz="1300" i="1" dirty="0">
                <a:solidFill>
                  <a:schemeClr val="bg1">
                    <a:lumMod val="50000"/>
                  </a:schemeClr>
                </a:solidFill>
              </a:rPr>
              <a:t>Por el cual se modifica el art. 22 del Decreto 1737 de 1998”. </a:t>
            </a:r>
            <a:endParaRPr lang="es-MX" sz="1300" i="1" dirty="0">
              <a:solidFill>
                <a:schemeClr val="bg1">
                  <a:lumMod val="50000"/>
                </a:schemeClr>
              </a:solidFill>
            </a:endParaRPr>
          </a:p>
          <a:p>
            <a:pPr marL="285750" indent="-285750" algn="just">
              <a:buFont typeface="Wingdings" panose="05000000000000000000" pitchFamily="2" charset="2"/>
              <a:buChar char="q"/>
            </a:pPr>
            <a:r>
              <a:rPr lang="es-ES" sz="1600" b="1" dirty="0">
                <a:solidFill>
                  <a:schemeClr val="tx1"/>
                </a:solidFill>
              </a:rPr>
              <a:t>Decreto 1068 de 2015 </a:t>
            </a:r>
            <a:r>
              <a:rPr lang="es-ES" sz="1300" i="1" dirty="0">
                <a:solidFill>
                  <a:schemeClr val="bg1">
                    <a:lumMod val="50000"/>
                  </a:schemeClr>
                </a:solidFill>
              </a:rPr>
              <a:t>“Por medio del cual se expide el Decreto Único Reglamentario del Sector Hacienda y Crédito Público.”</a:t>
            </a:r>
            <a:endParaRPr lang="es-MX" sz="1300" i="1" dirty="0">
              <a:solidFill>
                <a:schemeClr val="bg1">
                  <a:lumMod val="50000"/>
                </a:schemeClr>
              </a:solidFill>
            </a:endParaRPr>
          </a:p>
          <a:p>
            <a:pPr marL="285750" indent="-285750" algn="just">
              <a:buFont typeface="Wingdings" panose="05000000000000000000" pitchFamily="2" charset="2"/>
              <a:buChar char="q"/>
            </a:pPr>
            <a:r>
              <a:rPr lang="es-ES" sz="1600" b="1" dirty="0">
                <a:solidFill>
                  <a:schemeClr val="tx1"/>
                </a:solidFill>
              </a:rPr>
              <a:t>Acuerdo del Concejo de Bogotá 719 de 2018. </a:t>
            </a:r>
            <a:r>
              <a:rPr lang="es-ES" sz="1300" i="1" dirty="0">
                <a:solidFill>
                  <a:schemeClr val="bg1">
                    <a:lumMod val="50000"/>
                  </a:schemeClr>
                </a:solidFill>
              </a:rPr>
              <a:t>Por el cual se establecen lineamientos generales para promover medidas de austeridad y transparencia del gasto público en las entidades del orden distrital, y se dictan otras disposiciones.</a:t>
            </a:r>
            <a:endParaRPr lang="es-MX" sz="1300" i="1" dirty="0">
              <a:solidFill>
                <a:schemeClr val="bg1">
                  <a:lumMod val="50000"/>
                </a:schemeClr>
              </a:solidFill>
            </a:endParaRPr>
          </a:p>
          <a:p>
            <a:pPr marL="285750" indent="-285750" algn="just">
              <a:buFont typeface="Wingdings" panose="05000000000000000000" pitchFamily="2" charset="2"/>
              <a:buChar char="q"/>
            </a:pPr>
            <a:r>
              <a:rPr lang="es-ES" sz="1600" b="1" dirty="0">
                <a:solidFill>
                  <a:schemeClr val="tx1"/>
                </a:solidFill>
              </a:rPr>
              <a:t>Decreto Distrital 492 del 15 de agosto de 2019 </a:t>
            </a:r>
            <a:r>
              <a:rPr lang="es-ES" sz="1300" i="1" dirty="0">
                <a:solidFill>
                  <a:schemeClr val="bg1">
                    <a:lumMod val="50000"/>
                  </a:schemeClr>
                </a:solidFill>
              </a:rPr>
              <a:t>“Por el cual se expiden lineamientos generales sobre austeridad y transparencia del gasto público en las entidades y organismo del orden distrital y se dictan otras disposiciones”.</a:t>
            </a:r>
            <a:endParaRPr lang="es-MX" sz="1300" i="1" dirty="0">
              <a:solidFill>
                <a:schemeClr val="bg1">
                  <a:lumMod val="50000"/>
                </a:schemeClr>
              </a:solidFill>
            </a:endParaRPr>
          </a:p>
        </p:txBody>
      </p:sp>
      <p:sp>
        <p:nvSpPr>
          <p:cNvPr id="4" name="Título 1"/>
          <p:cNvSpPr>
            <a:spLocks noGrp="1"/>
          </p:cNvSpPr>
          <p:nvPr>
            <p:ph type="ctrTitle"/>
          </p:nvPr>
        </p:nvSpPr>
        <p:spPr>
          <a:xfrm>
            <a:off x="1896631" y="1"/>
            <a:ext cx="7772400" cy="857913"/>
          </a:xfrm>
        </p:spPr>
        <p:txBody>
          <a:bodyPr>
            <a:noAutofit/>
          </a:bodyPr>
          <a:lstStyle/>
          <a:p>
            <a:pPr>
              <a:spcBef>
                <a:spcPct val="20000"/>
              </a:spcBef>
            </a:pPr>
            <a:r>
              <a:rPr lang="es-ES" sz="2000" b="1" dirty="0">
                <a:solidFill>
                  <a:srgbClr val="22A676"/>
                </a:solidFill>
                <a:latin typeface="Museo Sans Condensed 900" charset="0"/>
                <a:ea typeface="Museo Sans Condensed 900" charset="0"/>
                <a:cs typeface="Museo Sans Condensed 900" charset="0"/>
              </a:rPr>
              <a:t>Criterios de auditoria</a:t>
            </a:r>
            <a:endParaRPr lang="es-ES" sz="800" i="1" dirty="0">
              <a:solidFill>
                <a:schemeClr val="bg1">
                  <a:lumMod val="50000"/>
                </a:schemeClr>
              </a:solidFill>
              <a:latin typeface="+mn-lt"/>
              <a:ea typeface="+mn-ea"/>
              <a:cs typeface="+mn-cs"/>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1762212" y="626186"/>
            <a:ext cx="8501342"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6" name="Título 1">
            <a:extLst>
              <a:ext uri="{FF2B5EF4-FFF2-40B4-BE49-F238E27FC236}">
                <a16:creationId xmlns:a16="http://schemas.microsoft.com/office/drawing/2014/main" id="{2B11BD79-9F41-471C-8785-BF434B4D9B50}"/>
              </a:ext>
            </a:extLst>
          </p:cNvPr>
          <p:cNvSpPr txBox="1">
            <a:spLocks/>
          </p:cNvSpPr>
          <p:nvPr/>
        </p:nvSpPr>
        <p:spPr>
          <a:xfrm>
            <a:off x="1979686" y="1894897"/>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13" name="Subtítulo 2"/>
          <p:cNvSpPr txBox="1">
            <a:spLocks/>
          </p:cNvSpPr>
          <p:nvPr/>
        </p:nvSpPr>
        <p:spPr>
          <a:xfrm>
            <a:off x="1762212" y="967932"/>
            <a:ext cx="4327549" cy="1520504"/>
          </a:xfrm>
          <a:prstGeom prst="rect">
            <a:avLst/>
          </a:prstGeom>
          <a:noFill/>
          <a:ln>
            <a:noFill/>
          </a:ln>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just">
              <a:buFont typeface="Wingdings" panose="05000000000000000000" pitchFamily="2" charset="2"/>
              <a:buChar char="q"/>
            </a:pPr>
            <a:r>
              <a:rPr lang="es-ES" sz="1000" b="1" dirty="0">
                <a:solidFill>
                  <a:prstClr val="black"/>
                </a:solidFill>
                <a:latin typeface="Calibri"/>
              </a:rPr>
              <a:t>Ley 1474 del 12 de julio de 2011 </a:t>
            </a:r>
            <a:r>
              <a:rPr lang="es-ES" sz="800" i="1" dirty="0">
                <a:solidFill>
                  <a:prstClr val="white">
                    <a:lumMod val="50000"/>
                  </a:prstClr>
                </a:solidFill>
                <a:latin typeface="Calibri"/>
              </a:rPr>
              <a:t>“Por la cual se dictan normas orientadas a fortalecer los mecanismos de prevención, investigación y sanción de actos de corrupción y la efectividad del control de la gestión pública.”</a:t>
            </a:r>
            <a:endParaRPr lang="es-MX" sz="800" dirty="0">
              <a:solidFill>
                <a:prstClr val="white">
                  <a:lumMod val="50000"/>
                </a:prstClr>
              </a:solidFill>
              <a:latin typeface="Calibri"/>
            </a:endParaRPr>
          </a:p>
          <a:p>
            <a:pPr marL="285750" indent="-285750" algn="just">
              <a:buFont typeface="Wingdings" panose="05000000000000000000" pitchFamily="2" charset="2"/>
              <a:buChar char="q"/>
            </a:pPr>
            <a:r>
              <a:rPr lang="es-ES" sz="1000" b="1" dirty="0">
                <a:solidFill>
                  <a:prstClr val="black"/>
                </a:solidFill>
                <a:latin typeface="Calibri"/>
              </a:rPr>
              <a:t>Decreto Nacional 2209 de 1998 </a:t>
            </a:r>
            <a:r>
              <a:rPr lang="es-ES" sz="1000" dirty="0">
                <a:solidFill>
                  <a:prstClr val="black"/>
                </a:solidFill>
                <a:latin typeface="Calibri"/>
              </a:rPr>
              <a:t>– </a:t>
            </a:r>
            <a:r>
              <a:rPr lang="es-ES" sz="800" i="1" dirty="0">
                <a:solidFill>
                  <a:prstClr val="white">
                    <a:lumMod val="50000"/>
                  </a:prstClr>
                </a:solidFill>
                <a:latin typeface="Calibri"/>
              </a:rPr>
              <a:t>“Por el cual se modifican parcialmente los Decretos 1737 y 1738 del 21 de agosto de 1998.” </a:t>
            </a:r>
            <a:endParaRPr lang="es-MX" sz="800" i="1" dirty="0">
              <a:solidFill>
                <a:prstClr val="white">
                  <a:lumMod val="50000"/>
                </a:prstClr>
              </a:solidFill>
              <a:latin typeface="Calibri"/>
            </a:endParaRPr>
          </a:p>
          <a:p>
            <a:pPr marL="285750" indent="-285750" algn="just">
              <a:buFont typeface="Wingdings" panose="05000000000000000000" pitchFamily="2" charset="2"/>
              <a:buChar char="q"/>
            </a:pPr>
            <a:r>
              <a:rPr lang="es-ES" sz="1000" b="1" dirty="0">
                <a:solidFill>
                  <a:prstClr val="black"/>
                </a:solidFill>
                <a:latin typeface="Calibri"/>
              </a:rPr>
              <a:t>Decreto 1737 de 1998</a:t>
            </a:r>
            <a:r>
              <a:rPr lang="es-ES" sz="1000" dirty="0">
                <a:solidFill>
                  <a:prstClr val="black"/>
                </a:solidFill>
                <a:latin typeface="Calibri"/>
              </a:rPr>
              <a:t> </a:t>
            </a:r>
            <a:r>
              <a:rPr lang="es-ES" sz="1000" i="1" dirty="0">
                <a:solidFill>
                  <a:prstClr val="white">
                    <a:lumMod val="50000"/>
                  </a:prstClr>
                </a:solidFill>
                <a:latin typeface="Calibri"/>
              </a:rPr>
              <a:t>- </a:t>
            </a:r>
            <a:r>
              <a:rPr lang="es-ES" sz="800" i="1" dirty="0">
                <a:solidFill>
                  <a:prstClr val="white">
                    <a:lumMod val="50000"/>
                  </a:prstClr>
                </a:solidFill>
                <a:latin typeface="Calibri"/>
              </a:rPr>
              <a:t>“Por el cual se expiden las medidas de austeridad y eficiencia y se someten a condiciones especiales la asunción de compromisos por parte de las entidades públicas que manejan recursos del tesoro público”.</a:t>
            </a:r>
          </a:p>
          <a:p>
            <a:pPr marL="285750" indent="-285750" algn="just">
              <a:buFont typeface="Wingdings" panose="05000000000000000000" pitchFamily="2" charset="2"/>
              <a:buChar char="q"/>
            </a:pPr>
            <a:r>
              <a:rPr lang="es-ES" sz="1000" b="1" dirty="0">
                <a:solidFill>
                  <a:prstClr val="black"/>
                </a:solidFill>
                <a:latin typeface="Calibri"/>
              </a:rPr>
              <a:t>Decreto 2445 de 2000 </a:t>
            </a:r>
            <a:r>
              <a:rPr lang="es-ES" sz="1000" dirty="0">
                <a:solidFill>
                  <a:prstClr val="black"/>
                </a:solidFill>
                <a:latin typeface="Calibri"/>
              </a:rPr>
              <a:t>-</a:t>
            </a:r>
            <a:r>
              <a:rPr lang="es-ES" sz="1000" i="1" dirty="0">
                <a:solidFill>
                  <a:prstClr val="white">
                    <a:lumMod val="50000"/>
                  </a:prstClr>
                </a:solidFill>
                <a:latin typeface="Calibri"/>
              </a:rPr>
              <a:t> </a:t>
            </a:r>
            <a:r>
              <a:rPr lang="es-ES" sz="800" i="1" dirty="0">
                <a:solidFill>
                  <a:prstClr val="white">
                    <a:lumMod val="50000"/>
                  </a:prstClr>
                </a:solidFill>
                <a:latin typeface="Calibri"/>
              </a:rPr>
              <a:t>“Por el cual se modifican los artículos 8,12,15 y 17 del Decreto 1737 de 1998”. </a:t>
            </a:r>
            <a:endParaRPr lang="es-MX" sz="800" i="1" dirty="0">
              <a:solidFill>
                <a:prstClr val="white">
                  <a:lumMod val="50000"/>
                </a:prstClr>
              </a:solidFill>
              <a:latin typeface="Calibri"/>
            </a:endParaRPr>
          </a:p>
        </p:txBody>
      </p:sp>
      <p:sp>
        <p:nvSpPr>
          <p:cNvPr id="15" name="Título 1">
            <a:extLst>
              <a:ext uri="{FF2B5EF4-FFF2-40B4-BE49-F238E27FC236}">
                <a16:creationId xmlns:a16="http://schemas.microsoft.com/office/drawing/2014/main" id="{2B11BD79-9F41-471C-8785-BF434B4D9B50}"/>
              </a:ext>
            </a:extLst>
          </p:cNvPr>
          <p:cNvSpPr txBox="1">
            <a:spLocks/>
          </p:cNvSpPr>
          <p:nvPr/>
        </p:nvSpPr>
        <p:spPr>
          <a:xfrm>
            <a:off x="2030832" y="2400368"/>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16" name="Título 1"/>
          <p:cNvSpPr txBox="1">
            <a:spLocks/>
          </p:cNvSpPr>
          <p:nvPr/>
        </p:nvSpPr>
        <p:spPr>
          <a:xfrm>
            <a:off x="1762211" y="2656767"/>
            <a:ext cx="8640412" cy="6042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000" b="1" dirty="0">
                <a:solidFill>
                  <a:srgbClr val="22A676"/>
                </a:solidFill>
                <a:latin typeface="Museo Sans Condensed 900" charset="0"/>
                <a:ea typeface="Museo Sans Condensed 900" charset="0"/>
                <a:cs typeface="Museo Sans Condensed 900" charset="0"/>
              </a:rPr>
              <a:t>Conclusiones</a:t>
            </a:r>
            <a:br>
              <a:rPr lang="es-ES" sz="2000" b="1" dirty="0">
                <a:solidFill>
                  <a:srgbClr val="22A676"/>
                </a:solidFill>
                <a:latin typeface="Museo Sans Condensed 900" charset="0"/>
                <a:ea typeface="Museo Sans Condensed 900" charset="0"/>
                <a:cs typeface="Museo Sans Condensed 900" charset="0"/>
              </a:rPr>
            </a:br>
            <a:endParaRPr lang="es-ES" sz="2000" b="1" dirty="0">
              <a:solidFill>
                <a:srgbClr val="22A676"/>
              </a:solidFill>
              <a:latin typeface="Museo Sans Condensed 900" charset="0"/>
              <a:ea typeface="Museo Sans Condensed 900" charset="0"/>
              <a:cs typeface="Museo Sans Condensed 900" charset="0"/>
            </a:endParaRPr>
          </a:p>
        </p:txBody>
      </p:sp>
      <p:cxnSp>
        <p:nvCxnSpPr>
          <p:cNvPr id="17" name="Conector recto 16">
            <a:extLst>
              <a:ext uri="{FF2B5EF4-FFF2-40B4-BE49-F238E27FC236}">
                <a16:creationId xmlns:a16="http://schemas.microsoft.com/office/drawing/2014/main" id="{D255B36D-C070-49A7-8D44-4155090A1847}"/>
              </a:ext>
            </a:extLst>
          </p:cNvPr>
          <p:cNvCxnSpPr/>
          <p:nvPr/>
        </p:nvCxnSpPr>
        <p:spPr>
          <a:xfrm>
            <a:off x="1762211" y="2990987"/>
            <a:ext cx="8640412"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18" name="Rectángulo 17"/>
          <p:cNvSpPr/>
          <p:nvPr/>
        </p:nvSpPr>
        <p:spPr>
          <a:xfrm>
            <a:off x="1979686" y="3178976"/>
            <a:ext cx="8512468" cy="338554"/>
          </a:xfrm>
          <a:prstGeom prst="rect">
            <a:avLst/>
          </a:prstGeom>
        </p:spPr>
        <p:txBody>
          <a:bodyPr wrap="square">
            <a:spAutoFit/>
          </a:bodyPr>
          <a:lstStyle/>
          <a:p>
            <a:pPr defTabSz="457200"/>
            <a:r>
              <a:rPr lang="es-MX" sz="1600" b="1" dirty="0">
                <a:solidFill>
                  <a:prstClr val="black"/>
                </a:solidFill>
                <a:latin typeface="Calibri"/>
              </a:rPr>
              <a:t>Contratos de prestación de servicios y administración del personal (D492/19; Capitulo II, Art.3-11) </a:t>
            </a:r>
            <a:endParaRPr lang="es-MX" sz="1400" b="1" dirty="0">
              <a:solidFill>
                <a:prstClr val="black"/>
              </a:solidFill>
              <a:latin typeface="Calibri"/>
            </a:endParaRPr>
          </a:p>
        </p:txBody>
      </p:sp>
      <p:sp>
        <p:nvSpPr>
          <p:cNvPr id="10" name="Rectángulo 9"/>
          <p:cNvSpPr/>
          <p:nvPr/>
        </p:nvSpPr>
        <p:spPr>
          <a:xfrm>
            <a:off x="1771179" y="3716527"/>
            <a:ext cx="4109786" cy="1831271"/>
          </a:xfrm>
          <a:prstGeom prst="rect">
            <a:avLst/>
          </a:prstGeom>
        </p:spPr>
        <p:txBody>
          <a:bodyPr wrap="square">
            <a:spAutoFit/>
          </a:bodyPr>
          <a:lstStyle/>
          <a:p>
            <a:pPr algn="just" defTabSz="457200">
              <a:buClr>
                <a:srgbClr val="92D050"/>
              </a:buClr>
            </a:pPr>
            <a:r>
              <a:rPr lang="es-MX" sz="1400" b="1" dirty="0">
                <a:solidFill>
                  <a:prstClr val="black"/>
                </a:solidFill>
                <a:latin typeface="Calibri"/>
              </a:rPr>
              <a:t>Planta de funcionarios</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En el año 2022 no hay , En el III T/2023 </a:t>
            </a:r>
            <a:r>
              <a:rPr lang="es-MX" sz="1100" b="1" dirty="0">
                <a:solidFill>
                  <a:prstClr val="black"/>
                </a:solidFill>
                <a:latin typeface="Calibri"/>
              </a:rPr>
              <a:t>se reconocieron y pagaron horas extras </a:t>
            </a:r>
            <a:r>
              <a:rPr lang="es-MX" sz="1100" dirty="0">
                <a:solidFill>
                  <a:prstClr val="black"/>
                </a:solidFill>
                <a:latin typeface="Calibri"/>
              </a:rPr>
              <a:t>General sin exceder el 50 % de la asignación básica mensual en 2023 asciende a $3.796.351.</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Durante el III trimestre del año 2023 una (1) persona solicito el pago de vacaciones en dinero por un valor de $ 13.300.451 y para el III trimestre del año 2022 tres (3) personas solicitaron el pago de vacaciones con dinero por valor de $ 2.634.661</a:t>
            </a:r>
          </a:p>
        </p:txBody>
      </p:sp>
      <p:sp>
        <p:nvSpPr>
          <p:cNvPr id="20" name="Rectángulo 19"/>
          <p:cNvSpPr/>
          <p:nvPr/>
        </p:nvSpPr>
        <p:spPr>
          <a:xfrm>
            <a:off x="6051519" y="4079727"/>
            <a:ext cx="4333945" cy="1446550"/>
          </a:xfrm>
          <a:prstGeom prst="rect">
            <a:avLst/>
          </a:prstGeom>
        </p:spPr>
        <p:txBody>
          <a:bodyPr wrap="square">
            <a:spAutoFit/>
          </a:bodyPr>
          <a:lstStyle/>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Respecto a viáticos, gastos de viaje, compensatorios, a funcionarios de la entidad no se generó ninguna erogación de recursos, no se ha realizado ningún gasto por Estudios técnicos de rediseño institucional, no se han generado pagos por capacitaciones, no se agendaron actividades de bienestar laboral que generen gastos adicionales. disponibilidad presupuestal requerida para el reconocimiento de los viáticos y gastos de viaje.</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p:txBody>
      </p:sp>
      <p:sp>
        <p:nvSpPr>
          <p:cNvPr id="22" name="Rectángulo redondeado 21"/>
          <p:cNvSpPr/>
          <p:nvPr/>
        </p:nvSpPr>
        <p:spPr>
          <a:xfrm>
            <a:off x="1684251" y="882347"/>
            <a:ext cx="8734537" cy="1734432"/>
          </a:xfrm>
          <a:prstGeom prst="roundRect">
            <a:avLst/>
          </a:prstGeom>
          <a:noFill/>
          <a:ln w="190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
        <p:nvSpPr>
          <p:cNvPr id="24" name="Flecha derecha 23"/>
          <p:cNvSpPr/>
          <p:nvPr/>
        </p:nvSpPr>
        <p:spPr>
          <a:xfrm>
            <a:off x="1684251" y="3248817"/>
            <a:ext cx="250903" cy="245474"/>
          </a:xfrm>
          <a:prstGeom prst="rightArrow">
            <a:avLst/>
          </a:prstGeom>
          <a:solidFill>
            <a:srgbClr val="00B05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Tree>
    <p:extLst>
      <p:ext uri="{BB962C8B-B14F-4D97-AF65-F5344CB8AC3E}">
        <p14:creationId xmlns:p14="http://schemas.microsoft.com/office/powerpoint/2010/main" val="512066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B11BD79-9F41-471C-8785-BF434B4D9B50}"/>
              </a:ext>
            </a:extLst>
          </p:cNvPr>
          <p:cNvSpPr txBox="1">
            <a:spLocks/>
          </p:cNvSpPr>
          <p:nvPr/>
        </p:nvSpPr>
        <p:spPr>
          <a:xfrm>
            <a:off x="2700655" y="-506504"/>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15" name="Título 1">
            <a:extLst>
              <a:ext uri="{FF2B5EF4-FFF2-40B4-BE49-F238E27FC236}">
                <a16:creationId xmlns:a16="http://schemas.microsoft.com/office/drawing/2014/main" id="{2B11BD79-9F41-471C-8785-BF434B4D9B50}"/>
              </a:ext>
            </a:extLst>
          </p:cNvPr>
          <p:cNvSpPr txBox="1">
            <a:spLocks/>
          </p:cNvSpPr>
          <p:nvPr/>
        </p:nvSpPr>
        <p:spPr>
          <a:xfrm>
            <a:off x="2030832" y="26445"/>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16" name="Título 1"/>
          <p:cNvSpPr txBox="1">
            <a:spLocks/>
          </p:cNvSpPr>
          <p:nvPr/>
        </p:nvSpPr>
        <p:spPr>
          <a:xfrm>
            <a:off x="1762211" y="282844"/>
            <a:ext cx="8640412" cy="6042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000" b="1" dirty="0">
                <a:solidFill>
                  <a:srgbClr val="22A676"/>
                </a:solidFill>
                <a:latin typeface="Museo Sans Condensed 900" charset="0"/>
                <a:ea typeface="Museo Sans Condensed 900" charset="0"/>
                <a:cs typeface="Museo Sans Condensed 900" charset="0"/>
              </a:rPr>
              <a:t>Conclusiones</a:t>
            </a:r>
            <a:br>
              <a:rPr lang="es-ES" sz="2000" b="1" dirty="0">
                <a:solidFill>
                  <a:srgbClr val="22A676"/>
                </a:solidFill>
                <a:latin typeface="Museo Sans Condensed 900" charset="0"/>
                <a:ea typeface="Museo Sans Condensed 900" charset="0"/>
                <a:cs typeface="Museo Sans Condensed 900" charset="0"/>
              </a:rPr>
            </a:br>
            <a:endParaRPr lang="es-ES" sz="2000" b="1" dirty="0">
              <a:solidFill>
                <a:srgbClr val="22A676"/>
              </a:solidFill>
              <a:latin typeface="Museo Sans Condensed 900" charset="0"/>
              <a:ea typeface="Museo Sans Condensed 900" charset="0"/>
              <a:cs typeface="Museo Sans Condensed 900" charset="0"/>
            </a:endParaRPr>
          </a:p>
        </p:txBody>
      </p:sp>
      <p:cxnSp>
        <p:nvCxnSpPr>
          <p:cNvPr id="17" name="Conector recto 16">
            <a:extLst>
              <a:ext uri="{FF2B5EF4-FFF2-40B4-BE49-F238E27FC236}">
                <a16:creationId xmlns:a16="http://schemas.microsoft.com/office/drawing/2014/main" id="{D255B36D-C070-49A7-8D44-4155090A1847}"/>
              </a:ext>
            </a:extLst>
          </p:cNvPr>
          <p:cNvCxnSpPr/>
          <p:nvPr/>
        </p:nvCxnSpPr>
        <p:spPr>
          <a:xfrm>
            <a:off x="1762211" y="617064"/>
            <a:ext cx="8640412"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18" name="Rectángulo 17"/>
          <p:cNvSpPr/>
          <p:nvPr/>
        </p:nvSpPr>
        <p:spPr>
          <a:xfrm>
            <a:off x="2037456" y="654022"/>
            <a:ext cx="8309372" cy="338554"/>
          </a:xfrm>
          <a:prstGeom prst="rect">
            <a:avLst/>
          </a:prstGeom>
        </p:spPr>
        <p:txBody>
          <a:bodyPr wrap="square">
            <a:spAutoFit/>
          </a:bodyPr>
          <a:lstStyle/>
          <a:p>
            <a:pPr defTabSz="457200"/>
            <a:r>
              <a:rPr lang="es-MX" sz="1600" b="1" dirty="0">
                <a:solidFill>
                  <a:prstClr val="black"/>
                </a:solidFill>
                <a:latin typeface="Calibri"/>
              </a:rPr>
              <a:t>Contratos de administración de servicios (D492/19; Capitulo IV, Art. 13-26</a:t>
            </a:r>
            <a:r>
              <a:rPr lang="es-MX" sz="1400" b="1" dirty="0">
                <a:solidFill>
                  <a:prstClr val="black"/>
                </a:solidFill>
                <a:latin typeface="Calibri"/>
              </a:rPr>
              <a:t>)</a:t>
            </a:r>
          </a:p>
        </p:txBody>
      </p:sp>
      <p:sp>
        <p:nvSpPr>
          <p:cNvPr id="10" name="Rectángulo 9"/>
          <p:cNvSpPr/>
          <p:nvPr/>
        </p:nvSpPr>
        <p:spPr>
          <a:xfrm>
            <a:off x="1445688" y="1294094"/>
            <a:ext cx="4426309" cy="2800767"/>
          </a:xfrm>
          <a:prstGeom prst="rect">
            <a:avLst/>
          </a:prstGeom>
        </p:spPr>
        <p:txBody>
          <a:bodyPr wrap="square">
            <a:spAutoFit/>
          </a:bodyPr>
          <a:lstStyle/>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Para el III T/2023 se evidencio una disminución en el pago en líneas móviles activas de $464.738 respecto al mismo trimestre de 2022, pasando de un pago total de $1.490.588 (6 líneas con un promedio de $248.431) en el año 2022 a un pago total de $1.025.850 y en el año 2023 (6 líneas con un promedio de $170.975). De lo anterior calculamos que </a:t>
            </a:r>
            <a:r>
              <a:rPr lang="es-MX" sz="1100" b="1" dirty="0">
                <a:solidFill>
                  <a:prstClr val="black"/>
                </a:solidFill>
                <a:latin typeface="Calibri"/>
              </a:rPr>
              <a:t>el promedio de consumo entre los trimestres disminuyo del 31.18%</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Para el III T/2023 se evidencio una disminución en el pago en líneas activas de $180.110 respecto al mismo trimestre de 2022, pasando de un pago total de $17.985.720 (30 líneas con un promedio de $599.524) en el año 2022 a un pago total de $17.805.610 y en el año 2023 (30 líneas con un promedio de $593.520). De lo anterior calculamos que </a:t>
            </a:r>
            <a:r>
              <a:rPr lang="es-MX" sz="1100" b="1" dirty="0">
                <a:solidFill>
                  <a:prstClr val="black"/>
                </a:solidFill>
                <a:latin typeface="Calibri"/>
              </a:rPr>
              <a:t>el promedio de consumo entre los trimestres disminuyo del 1.0014%</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p:txBody>
      </p:sp>
      <p:sp>
        <p:nvSpPr>
          <p:cNvPr id="20" name="Rectángulo 19"/>
          <p:cNvSpPr/>
          <p:nvPr/>
        </p:nvSpPr>
        <p:spPr>
          <a:xfrm>
            <a:off x="5784075" y="1242270"/>
            <a:ext cx="4795119" cy="2970044"/>
          </a:xfrm>
          <a:prstGeom prst="rect">
            <a:avLst/>
          </a:prstGeom>
        </p:spPr>
        <p:txBody>
          <a:bodyPr wrap="square">
            <a:spAutoFit/>
          </a:bodyPr>
          <a:lstStyle/>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Para el III trimestre del año 2023 $573.044 con 42 galones correspondiente al mes de septiembre, Para el III trimestre del año del año 2022, se evidencia un cumplimiento del indicador establecido dentro del plan de austeridad del 74% superando el establecido del 3%, en el III trimestre del año 2022 se generaron gastos por concepto de combustible por valor de $2.009.797 con 117 galones.</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El valor facturado del servicio de transporte contratado en el II trimestre del 2023 comparativamente frente al mismo periodo de la vigencia del 2022 disminuyo en el 60%, al pasar de $ 257.658.118 en la vigencia 2022 a $103.005.243 en el 2023.</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En el consumo de fotocopias este rubro corresponde a fortalecimiento, se reporta en 0 y no se tiene en cuenta dentro de los gastos elegibles del Plan de Austeridad para este semestre del año.</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algn="just" defTabSz="457200">
              <a:buClr>
                <a:srgbClr val="92D050"/>
              </a:buClr>
            </a:pPr>
            <a:endParaRPr lang="es-MX" sz="1100" dirty="0">
              <a:solidFill>
                <a:prstClr val="black"/>
              </a:solidFill>
              <a:latin typeface="Calibri"/>
            </a:endParaRPr>
          </a:p>
        </p:txBody>
      </p:sp>
      <p:sp>
        <p:nvSpPr>
          <p:cNvPr id="8" name="Rectángulo 7"/>
          <p:cNvSpPr/>
          <p:nvPr/>
        </p:nvSpPr>
        <p:spPr>
          <a:xfrm>
            <a:off x="2139463" y="4120168"/>
            <a:ext cx="8439731" cy="338554"/>
          </a:xfrm>
          <a:prstGeom prst="rect">
            <a:avLst/>
          </a:prstGeom>
        </p:spPr>
        <p:txBody>
          <a:bodyPr wrap="square">
            <a:spAutoFit/>
          </a:bodyPr>
          <a:lstStyle/>
          <a:p>
            <a:pPr defTabSz="457200"/>
            <a:r>
              <a:rPr lang="es-MX" sz="1600" b="1" dirty="0">
                <a:solidFill>
                  <a:prstClr val="black"/>
                </a:solidFill>
                <a:latin typeface="Calibri"/>
              </a:rPr>
              <a:t>Control de los recursos naturales y sostenibilidad ambiental (D492/19; Capítulo V, Art. 27)</a:t>
            </a:r>
          </a:p>
        </p:txBody>
      </p:sp>
      <p:sp>
        <p:nvSpPr>
          <p:cNvPr id="19" name="Flecha derecha 18"/>
          <p:cNvSpPr/>
          <p:nvPr/>
        </p:nvSpPr>
        <p:spPr>
          <a:xfrm>
            <a:off x="1826236" y="4146683"/>
            <a:ext cx="250903" cy="245474"/>
          </a:xfrm>
          <a:prstGeom prst="rightArrow">
            <a:avLst/>
          </a:prstGeom>
          <a:solidFill>
            <a:srgbClr val="00B05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
        <p:nvSpPr>
          <p:cNvPr id="24" name="Flecha derecha 23"/>
          <p:cNvSpPr/>
          <p:nvPr/>
        </p:nvSpPr>
        <p:spPr>
          <a:xfrm>
            <a:off x="1786554" y="664813"/>
            <a:ext cx="250903" cy="245474"/>
          </a:xfrm>
          <a:prstGeom prst="rightArrow">
            <a:avLst/>
          </a:prstGeom>
          <a:solidFill>
            <a:srgbClr val="00B05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
        <p:nvSpPr>
          <p:cNvPr id="9" name="Rectángulo 8"/>
          <p:cNvSpPr/>
          <p:nvPr/>
        </p:nvSpPr>
        <p:spPr>
          <a:xfrm>
            <a:off x="1524000" y="4624518"/>
            <a:ext cx="4572000" cy="1615827"/>
          </a:xfrm>
          <a:prstGeom prst="rect">
            <a:avLst/>
          </a:prstGeom>
        </p:spPr>
        <p:txBody>
          <a:bodyPr>
            <a:spAutoFit/>
          </a:bodyPr>
          <a:lstStyle/>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Durante el III trimestre del 2023 se observa una disminución de 2760 </a:t>
            </a:r>
            <a:r>
              <a:rPr lang="es-MX" sz="1100" dirty="0" err="1">
                <a:solidFill>
                  <a:prstClr val="black"/>
                </a:solidFill>
                <a:latin typeface="Calibri"/>
              </a:rPr>
              <a:t>Kw</a:t>
            </a:r>
            <a:r>
              <a:rPr lang="es-MX" sz="1100" dirty="0">
                <a:solidFill>
                  <a:prstClr val="black"/>
                </a:solidFill>
                <a:latin typeface="Calibri"/>
              </a:rPr>
              <a:t>/h, que representan un -4% en el consumo de energía con respecto al mismo periodo de la vigencia anterior cuyo consumo fue de 70.320 </a:t>
            </a:r>
            <a:r>
              <a:rPr lang="es-MX" sz="1100" dirty="0" err="1">
                <a:solidFill>
                  <a:prstClr val="black"/>
                </a:solidFill>
                <a:latin typeface="Calibri"/>
              </a:rPr>
              <a:t>Kw</a:t>
            </a:r>
            <a:r>
              <a:rPr lang="es-MX" sz="1100" dirty="0">
                <a:solidFill>
                  <a:prstClr val="black"/>
                </a:solidFill>
                <a:latin typeface="Calibri"/>
              </a:rPr>
              <a:t>/h, frente a 67.560 Kw7h en la vigencia 2023, y un incremento en el gasto de $4.325.080 con respecto al mismo periodo de la vigencia anterior con un gasto de $60.384.570 en la vigencia 2022 frente al gasto de $64.709.650 en el año 2023</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p:txBody>
      </p:sp>
      <p:sp>
        <p:nvSpPr>
          <p:cNvPr id="25" name="Rectángulo 24"/>
          <p:cNvSpPr/>
          <p:nvPr/>
        </p:nvSpPr>
        <p:spPr>
          <a:xfrm>
            <a:off x="6115763" y="4666707"/>
            <a:ext cx="4572000" cy="938719"/>
          </a:xfrm>
          <a:prstGeom prst="rect">
            <a:avLst/>
          </a:prstGeom>
        </p:spPr>
        <p:txBody>
          <a:bodyPr>
            <a:spAutoFit/>
          </a:bodyPr>
          <a:lstStyle/>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Durante el III trimestre del 2023 se observa un incremento de $945.660 en el servicio de aseo con respecto al mismo periodo de la vigencia anterior cuyo valor facturado fue de $7.337.990, frente a $8.283.650 en la vigencia 2023.</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p:txBody>
      </p:sp>
    </p:spTree>
    <p:extLst>
      <p:ext uri="{BB962C8B-B14F-4D97-AF65-F5344CB8AC3E}">
        <p14:creationId xmlns:p14="http://schemas.microsoft.com/office/powerpoint/2010/main" val="1526495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B11BD79-9F41-471C-8785-BF434B4D9B50}"/>
              </a:ext>
            </a:extLst>
          </p:cNvPr>
          <p:cNvSpPr txBox="1">
            <a:spLocks/>
          </p:cNvSpPr>
          <p:nvPr/>
        </p:nvSpPr>
        <p:spPr>
          <a:xfrm>
            <a:off x="1979686" y="-479027"/>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15" name="Título 1">
            <a:extLst>
              <a:ext uri="{FF2B5EF4-FFF2-40B4-BE49-F238E27FC236}">
                <a16:creationId xmlns:a16="http://schemas.microsoft.com/office/drawing/2014/main" id="{2B11BD79-9F41-471C-8785-BF434B4D9B50}"/>
              </a:ext>
            </a:extLst>
          </p:cNvPr>
          <p:cNvSpPr txBox="1">
            <a:spLocks/>
          </p:cNvSpPr>
          <p:nvPr/>
        </p:nvSpPr>
        <p:spPr>
          <a:xfrm>
            <a:off x="2030832" y="26445"/>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
        <p:nvSpPr>
          <p:cNvPr id="16" name="Título 1"/>
          <p:cNvSpPr txBox="1">
            <a:spLocks/>
          </p:cNvSpPr>
          <p:nvPr/>
        </p:nvSpPr>
        <p:spPr>
          <a:xfrm>
            <a:off x="1762211" y="282844"/>
            <a:ext cx="8640412" cy="6042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000" b="1" dirty="0">
                <a:solidFill>
                  <a:srgbClr val="22A676"/>
                </a:solidFill>
                <a:latin typeface="Museo Sans Condensed 900" charset="0"/>
                <a:ea typeface="Museo Sans Condensed 900" charset="0"/>
                <a:cs typeface="Museo Sans Condensed 900" charset="0"/>
              </a:rPr>
              <a:t>Conclusiones</a:t>
            </a:r>
            <a:br>
              <a:rPr lang="es-ES" sz="2000" b="1" dirty="0">
                <a:solidFill>
                  <a:srgbClr val="22A676"/>
                </a:solidFill>
                <a:latin typeface="Museo Sans Condensed 900" charset="0"/>
                <a:ea typeface="Museo Sans Condensed 900" charset="0"/>
                <a:cs typeface="Museo Sans Condensed 900" charset="0"/>
              </a:rPr>
            </a:br>
            <a:endParaRPr lang="es-ES" sz="2000" b="1" dirty="0">
              <a:solidFill>
                <a:srgbClr val="22A676"/>
              </a:solidFill>
              <a:latin typeface="Museo Sans Condensed 900" charset="0"/>
              <a:ea typeface="Museo Sans Condensed 900" charset="0"/>
              <a:cs typeface="Museo Sans Condensed 900" charset="0"/>
            </a:endParaRPr>
          </a:p>
        </p:txBody>
      </p:sp>
      <p:cxnSp>
        <p:nvCxnSpPr>
          <p:cNvPr id="17" name="Conector recto 16">
            <a:extLst>
              <a:ext uri="{FF2B5EF4-FFF2-40B4-BE49-F238E27FC236}">
                <a16:creationId xmlns:a16="http://schemas.microsoft.com/office/drawing/2014/main" id="{D255B36D-C070-49A7-8D44-4155090A1847}"/>
              </a:ext>
            </a:extLst>
          </p:cNvPr>
          <p:cNvCxnSpPr/>
          <p:nvPr/>
        </p:nvCxnSpPr>
        <p:spPr>
          <a:xfrm>
            <a:off x="1762211" y="617064"/>
            <a:ext cx="8640412"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8" name="Rectángulo 7"/>
          <p:cNvSpPr/>
          <p:nvPr/>
        </p:nvSpPr>
        <p:spPr>
          <a:xfrm>
            <a:off x="2264017" y="745313"/>
            <a:ext cx="8138607" cy="338554"/>
          </a:xfrm>
          <a:prstGeom prst="rect">
            <a:avLst/>
          </a:prstGeom>
        </p:spPr>
        <p:txBody>
          <a:bodyPr wrap="square">
            <a:spAutoFit/>
          </a:bodyPr>
          <a:lstStyle/>
          <a:p>
            <a:pPr defTabSz="457200"/>
            <a:r>
              <a:rPr lang="es-MX" sz="1600" b="1" dirty="0">
                <a:solidFill>
                  <a:prstClr val="black"/>
                </a:solidFill>
                <a:latin typeface="Calibri"/>
              </a:rPr>
              <a:t>Control de los recursos naturales y sostenibilidad ambiental (D492/19; Capítulo V, Artículo 27)</a:t>
            </a:r>
          </a:p>
        </p:txBody>
      </p:sp>
      <p:sp>
        <p:nvSpPr>
          <p:cNvPr id="19" name="Flecha derecha 18"/>
          <p:cNvSpPr/>
          <p:nvPr/>
        </p:nvSpPr>
        <p:spPr>
          <a:xfrm>
            <a:off x="1836543" y="914654"/>
            <a:ext cx="250903" cy="245474"/>
          </a:xfrm>
          <a:prstGeom prst="rightArrow">
            <a:avLst/>
          </a:prstGeom>
          <a:solidFill>
            <a:srgbClr val="00B05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
        <p:nvSpPr>
          <p:cNvPr id="9" name="Rectángulo 8"/>
          <p:cNvSpPr/>
          <p:nvPr/>
        </p:nvSpPr>
        <p:spPr>
          <a:xfrm>
            <a:off x="1761319" y="1194402"/>
            <a:ext cx="4352266" cy="1615827"/>
          </a:xfrm>
          <a:prstGeom prst="rect">
            <a:avLst/>
          </a:prstGeom>
        </p:spPr>
        <p:txBody>
          <a:bodyPr wrap="square">
            <a:spAutoFit/>
          </a:bodyPr>
          <a:lstStyle/>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Durante el III trimestre del 2023 se observa un incremento de 160 m3, que representan un 34% en el consumo de agua con respecto al mismo periodo de la vigencia anterior cuyo consumo fue de 475 m3, frente a 635m3 en la vigencia 2023, y un incremento en el gasto de $1.620.212 con respecto al mismo periodo de la vigencia anterior con un gasto de $2.750.568 en la vigencia 2022 frente al gasto de $4.370.780.</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p:txBody>
      </p:sp>
      <p:sp>
        <p:nvSpPr>
          <p:cNvPr id="25" name="Rectángulo 24"/>
          <p:cNvSpPr/>
          <p:nvPr/>
        </p:nvSpPr>
        <p:spPr>
          <a:xfrm>
            <a:off x="6210300" y="1044074"/>
            <a:ext cx="4443671" cy="1785104"/>
          </a:xfrm>
          <a:prstGeom prst="rect">
            <a:avLst/>
          </a:prstGeom>
        </p:spPr>
        <p:txBody>
          <a:bodyPr wrap="square">
            <a:spAutoFit/>
          </a:bodyPr>
          <a:lstStyle/>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Durante el III trimestre del año 2023 en la CVP se generaron residuos aprovechables por total de 1093 Kg en comparación al mismo periodo de la vigencia 2022 donde se generó un total de 1438 Kg, reflejándose una reducción de 345 Kg en la generación de estos residuos frente al mismo periodo de la vigencia 2022; porcentualmente lo anterior significa una variación del -0,24% en la generación de residuos aprovechables y se evidencia un promedio per cápita de 0,56 Kg de residuos aprovechables/persona/mes para la vigencia 2023 en comparación con 0.91 para la vigencia 2022.</a:t>
            </a:r>
          </a:p>
        </p:txBody>
      </p:sp>
      <p:sp>
        <p:nvSpPr>
          <p:cNvPr id="2" name="Rectángulo 1"/>
          <p:cNvSpPr/>
          <p:nvPr/>
        </p:nvSpPr>
        <p:spPr>
          <a:xfrm>
            <a:off x="2087445" y="2895310"/>
            <a:ext cx="8470114" cy="338554"/>
          </a:xfrm>
          <a:prstGeom prst="rect">
            <a:avLst/>
          </a:prstGeom>
        </p:spPr>
        <p:txBody>
          <a:bodyPr wrap="square">
            <a:spAutoFit/>
          </a:bodyPr>
          <a:lstStyle/>
          <a:p>
            <a:pPr defTabSz="457200"/>
            <a:r>
              <a:rPr lang="es-MX" sz="1600" b="1" dirty="0">
                <a:solidFill>
                  <a:prstClr val="black"/>
                </a:solidFill>
                <a:latin typeface="Calibri"/>
              </a:rPr>
              <a:t>control de los recursos naturales y sostenibilidad ambiental (D492/19; Capítulo V, Artículo 27)</a:t>
            </a:r>
          </a:p>
        </p:txBody>
      </p:sp>
      <p:sp>
        <p:nvSpPr>
          <p:cNvPr id="21" name="Flecha derecha 20"/>
          <p:cNvSpPr/>
          <p:nvPr/>
        </p:nvSpPr>
        <p:spPr>
          <a:xfrm>
            <a:off x="1763164" y="2967709"/>
            <a:ext cx="250903" cy="245474"/>
          </a:xfrm>
          <a:prstGeom prst="rightArrow">
            <a:avLst/>
          </a:prstGeom>
          <a:solidFill>
            <a:srgbClr val="00B05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MX">
              <a:solidFill>
                <a:prstClr val="white"/>
              </a:solidFill>
              <a:latin typeface="Calibri"/>
            </a:endParaRPr>
          </a:p>
        </p:txBody>
      </p:sp>
      <p:sp>
        <p:nvSpPr>
          <p:cNvPr id="3" name="Rectángulo 2"/>
          <p:cNvSpPr/>
          <p:nvPr/>
        </p:nvSpPr>
        <p:spPr>
          <a:xfrm>
            <a:off x="2030832" y="3586740"/>
            <a:ext cx="3994830" cy="2462213"/>
          </a:xfrm>
          <a:prstGeom prst="rect">
            <a:avLst/>
          </a:prstGeom>
        </p:spPr>
        <p:txBody>
          <a:bodyPr wrap="square">
            <a:spAutoFit/>
          </a:bodyPr>
          <a:lstStyle/>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Durante el III trimestre del año 2023 en la CVP se generaron residuos no aprovechables por total de 790.71 Kg en comparación al mismo periodo de la vigencia 2022 donde se generó un total de 668.75 Kg, reflejándose un incremento de 121.96 Kg, es decir, 18.24% en la generación de residuos no aprovechables.</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 Durante el III trimestre del año 2023 en la CVP se reportó una entrega de 213 resmas de papel frente al mismo periodo en la vigencia 2022, con un reporte de 192 resmas en la vigencia 2022, reflejándose un incremento del 10.94%. El promedio per cápita para la vigencia 2023 es de 0.11 se incrementó con respecto a la vigencia 2022 donde es de 0.09.</a:t>
            </a:r>
          </a:p>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p:txBody>
      </p:sp>
      <p:sp>
        <p:nvSpPr>
          <p:cNvPr id="4" name="Rectángulo 3"/>
          <p:cNvSpPr/>
          <p:nvPr/>
        </p:nvSpPr>
        <p:spPr>
          <a:xfrm>
            <a:off x="6025662" y="3551048"/>
            <a:ext cx="4572000" cy="938719"/>
          </a:xfrm>
          <a:prstGeom prst="rect">
            <a:avLst/>
          </a:prstGeom>
        </p:spPr>
        <p:txBody>
          <a:bodyPr>
            <a:spAutoFit/>
          </a:bodyPr>
          <a:lstStyle/>
          <a:p>
            <a:pPr marL="285750" indent="-285750" algn="just" defTabSz="457200">
              <a:buClr>
                <a:srgbClr val="92D050"/>
              </a:buClr>
              <a:buFont typeface="Wingdings" panose="05000000000000000000" pitchFamily="2" charset="2"/>
              <a:buChar char="q"/>
            </a:pPr>
            <a:endParaRPr lang="es-MX" sz="1100" dirty="0">
              <a:solidFill>
                <a:prstClr val="black"/>
              </a:solidFill>
              <a:latin typeface="Calibri"/>
            </a:endParaRPr>
          </a:p>
          <a:p>
            <a:pPr marL="285750" indent="-285750" algn="just" defTabSz="457200">
              <a:buClr>
                <a:srgbClr val="92D050"/>
              </a:buClr>
              <a:buFont typeface="Wingdings" panose="05000000000000000000" pitchFamily="2" charset="2"/>
              <a:buChar char="q"/>
            </a:pPr>
            <a:r>
              <a:rPr lang="es-MX" sz="1100" dirty="0">
                <a:solidFill>
                  <a:prstClr val="black"/>
                </a:solidFill>
                <a:latin typeface="Calibri"/>
              </a:rPr>
              <a:t>Destacamos el ahorro significativo en el uso de papel para los trimestres analizados que redunda en mejores prácticas y afianzamiento de los criterios de eficiencia, eficacia y economía en la Caja de la vivienda Popular.</a:t>
            </a:r>
          </a:p>
        </p:txBody>
      </p:sp>
    </p:spTree>
    <p:extLst>
      <p:ext uri="{BB962C8B-B14F-4D97-AF65-F5344CB8AC3E}">
        <p14:creationId xmlns:p14="http://schemas.microsoft.com/office/powerpoint/2010/main" val="1630297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2230235" y="422380"/>
            <a:ext cx="6397101" cy="604221"/>
          </a:xfrm>
        </p:spPr>
        <p:txBody>
          <a:bodyPr>
            <a:noAutofit/>
          </a:bodyPr>
          <a:lstStyle/>
          <a:p>
            <a:pPr algn="l"/>
            <a:r>
              <a:rPr lang="es-MX" sz="2000" b="1" dirty="0">
                <a:solidFill>
                  <a:srgbClr val="22A676"/>
                </a:solidFill>
                <a:latin typeface="Museo Sans Condensed 900" charset="0"/>
                <a:ea typeface="Museo Sans Condensed 900" charset="0"/>
                <a:cs typeface="Museo Sans Condensed 900" charset="0"/>
              </a:rPr>
              <a:t>Plan Institucional De Gestión Ambiental 2020 -2024</a:t>
            </a:r>
            <a:br>
              <a:rPr lang="es-MX" sz="2000" b="1" dirty="0">
                <a:solidFill>
                  <a:srgbClr val="22A676"/>
                </a:solidFill>
                <a:latin typeface="Museo Sans Condensed 900" charset="0"/>
                <a:ea typeface="Museo Sans Condensed 900" charset="0"/>
                <a:cs typeface="Museo Sans Condensed 900" charset="0"/>
              </a:rPr>
            </a:br>
            <a:r>
              <a:rPr lang="es-ES" sz="2000" b="1" dirty="0">
                <a:solidFill>
                  <a:srgbClr val="22A676"/>
                </a:solidFill>
                <a:latin typeface="Museo Sans Condensed 900" charset="0"/>
                <a:ea typeface="Museo Sans Condensed 900" charset="0"/>
                <a:cs typeface="Museo Sans Condensed 900" charset="0"/>
              </a:rPr>
              <a:t/>
            </a:r>
            <a:br>
              <a:rPr lang="es-ES" sz="2000" b="1" dirty="0">
                <a:solidFill>
                  <a:srgbClr val="22A676"/>
                </a:solidFill>
                <a:latin typeface="Museo Sans Condensed 900" charset="0"/>
                <a:ea typeface="Museo Sans Condensed 900" charset="0"/>
                <a:cs typeface="Museo Sans Condensed 900" charset="0"/>
              </a:rPr>
            </a:br>
            <a:endParaRPr lang="es-ES" sz="2000" b="1" dirty="0">
              <a:solidFill>
                <a:srgbClr val="22A676"/>
              </a:solidFill>
              <a:latin typeface="Museo Sans Condensed 900" charset="0"/>
              <a:ea typeface="Museo Sans Condensed 900" charset="0"/>
              <a:cs typeface="Museo Sans Condensed 900" charset="0"/>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9" y="724490"/>
            <a:ext cx="8061727"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pic>
        <p:nvPicPr>
          <p:cNvPr id="7" name="Imagen 6" descr="Recorte de pantalla"/>
          <p:cNvPicPr>
            <a:picLocks noChangeAspect="1"/>
          </p:cNvPicPr>
          <p:nvPr/>
        </p:nvPicPr>
        <p:blipFill rotWithShape="1">
          <a:blip r:embed="rId2">
            <a:extLst>
              <a:ext uri="{28A0092B-C50C-407E-A947-70E740481C1C}">
                <a14:useLocalDpi xmlns:a14="http://schemas.microsoft.com/office/drawing/2010/main" val="0"/>
              </a:ext>
            </a:extLst>
          </a:blip>
          <a:srcRect l="9844" r="7242" b="21621"/>
          <a:stretch/>
        </p:blipFill>
        <p:spPr>
          <a:xfrm>
            <a:off x="5337086" y="1960259"/>
            <a:ext cx="3521361" cy="1249084"/>
          </a:xfrm>
          <a:prstGeom prst="rect">
            <a:avLst/>
          </a:prstGeom>
        </p:spPr>
      </p:pic>
      <p:pic>
        <p:nvPicPr>
          <p:cNvPr id="8" name="Imagen 7"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507" y="857788"/>
            <a:ext cx="3527770" cy="1229630"/>
          </a:xfrm>
          <a:prstGeom prst="rect">
            <a:avLst/>
          </a:prstGeom>
        </p:spPr>
      </p:pic>
      <p:pic>
        <p:nvPicPr>
          <p:cNvPr id="10" name="Imagen 9" descr="Recorte de pantalla"/>
          <p:cNvPicPr>
            <a:picLocks noChangeAspect="1"/>
          </p:cNvPicPr>
          <p:nvPr/>
        </p:nvPicPr>
        <p:blipFill rotWithShape="1">
          <a:blip r:embed="rId4">
            <a:extLst>
              <a:ext uri="{28A0092B-C50C-407E-A947-70E740481C1C}">
                <a14:useLocalDpi xmlns:a14="http://schemas.microsoft.com/office/drawing/2010/main" val="0"/>
              </a:ext>
            </a:extLst>
          </a:blip>
          <a:srcRect l="2306" t="9762"/>
          <a:stretch/>
        </p:blipFill>
        <p:spPr>
          <a:xfrm>
            <a:off x="1791112" y="3323186"/>
            <a:ext cx="3671843" cy="940105"/>
          </a:xfrm>
          <a:prstGeom prst="rect">
            <a:avLst/>
          </a:prstGeom>
        </p:spPr>
      </p:pic>
      <p:pic>
        <p:nvPicPr>
          <p:cNvPr id="11" name="Imagen 10" descr="Recorte de pantalla"/>
          <p:cNvPicPr>
            <a:picLocks noChangeAspect="1"/>
          </p:cNvPicPr>
          <p:nvPr/>
        </p:nvPicPr>
        <p:blipFill rotWithShape="1">
          <a:blip r:embed="rId5">
            <a:extLst>
              <a:ext uri="{28A0092B-C50C-407E-A947-70E740481C1C}">
                <a14:useLocalDpi xmlns:a14="http://schemas.microsoft.com/office/drawing/2010/main" val="0"/>
              </a:ext>
            </a:extLst>
          </a:blip>
          <a:srcRect l="2865" t="3161" r="2262" b="2666"/>
          <a:stretch/>
        </p:blipFill>
        <p:spPr>
          <a:xfrm>
            <a:off x="4656662" y="4385651"/>
            <a:ext cx="3443984" cy="2041527"/>
          </a:xfrm>
          <a:prstGeom prst="rect">
            <a:avLst/>
          </a:prstGeom>
          <a:solidFill>
            <a:schemeClr val="tx1"/>
          </a:solidFill>
          <a:ln w="3175">
            <a:solidFill>
              <a:schemeClr val="tx1"/>
            </a:solidFill>
          </a:ln>
        </p:spPr>
      </p:pic>
      <p:pic>
        <p:nvPicPr>
          <p:cNvPr id="15" name="Imagen 14"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6185" y="3268460"/>
            <a:ext cx="1344939" cy="994831"/>
          </a:xfrm>
          <a:prstGeom prst="rect">
            <a:avLst/>
          </a:prstGeom>
        </p:spPr>
      </p:pic>
      <p:sp>
        <p:nvSpPr>
          <p:cNvPr id="16" name="CuadroTexto 15"/>
          <p:cNvSpPr txBox="1"/>
          <p:nvPr/>
        </p:nvSpPr>
        <p:spPr>
          <a:xfrm>
            <a:off x="6884160" y="3621622"/>
            <a:ext cx="1216487" cy="369332"/>
          </a:xfrm>
          <a:prstGeom prst="rect">
            <a:avLst/>
          </a:prstGeom>
          <a:noFill/>
        </p:spPr>
        <p:txBody>
          <a:bodyPr wrap="none" rtlCol="0">
            <a:spAutoFit/>
          </a:bodyPr>
          <a:lstStyle/>
          <a:p>
            <a:pPr defTabSz="457200"/>
            <a:r>
              <a:rPr lang="es-MX" dirty="0">
                <a:solidFill>
                  <a:prstClr val="black"/>
                </a:solidFill>
                <a:latin typeface="Calibri"/>
              </a:rPr>
              <a:t>En proceso</a:t>
            </a:r>
          </a:p>
        </p:txBody>
      </p:sp>
      <p:pic>
        <p:nvPicPr>
          <p:cNvPr id="2" name="Imagen 1"/>
          <p:cNvPicPr>
            <a:picLocks noChangeAspect="1"/>
          </p:cNvPicPr>
          <p:nvPr/>
        </p:nvPicPr>
        <p:blipFill>
          <a:blip r:embed="rId7"/>
          <a:stretch>
            <a:fillRect/>
          </a:stretch>
        </p:blipFill>
        <p:spPr>
          <a:xfrm>
            <a:off x="5462954" y="816105"/>
            <a:ext cx="755970" cy="1030313"/>
          </a:xfrm>
          <a:prstGeom prst="rect">
            <a:avLst/>
          </a:prstGeom>
        </p:spPr>
      </p:pic>
      <p:pic>
        <p:nvPicPr>
          <p:cNvPr id="17" name="Imagen 16"/>
          <p:cNvPicPr>
            <a:picLocks noChangeAspect="1"/>
          </p:cNvPicPr>
          <p:nvPr/>
        </p:nvPicPr>
        <p:blipFill>
          <a:blip r:embed="rId7"/>
          <a:stretch>
            <a:fillRect/>
          </a:stretch>
        </p:blipFill>
        <p:spPr>
          <a:xfrm>
            <a:off x="9049233" y="2087419"/>
            <a:ext cx="755970" cy="1030313"/>
          </a:xfrm>
          <a:prstGeom prst="rect">
            <a:avLst/>
          </a:prstGeom>
        </p:spPr>
      </p:pic>
      <p:pic>
        <p:nvPicPr>
          <p:cNvPr id="18" name="Imagen 17"/>
          <p:cNvPicPr>
            <a:picLocks noChangeAspect="1"/>
          </p:cNvPicPr>
          <p:nvPr/>
        </p:nvPicPr>
        <p:blipFill>
          <a:blip r:embed="rId7"/>
          <a:stretch>
            <a:fillRect/>
          </a:stretch>
        </p:blipFill>
        <p:spPr>
          <a:xfrm>
            <a:off x="8249350" y="4965435"/>
            <a:ext cx="755970" cy="1030313"/>
          </a:xfrm>
          <a:prstGeom prst="rect">
            <a:avLst/>
          </a:prstGeom>
        </p:spPr>
      </p:pic>
    </p:spTree>
    <p:extLst>
      <p:ext uri="{BB962C8B-B14F-4D97-AF65-F5344CB8AC3E}">
        <p14:creationId xmlns:p14="http://schemas.microsoft.com/office/powerpoint/2010/main" val="1207520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953905" y="439723"/>
            <a:ext cx="8284191" cy="584775"/>
          </a:xfrm>
          <a:prstGeom prst="rect">
            <a:avLst/>
          </a:prstGeom>
          <a:noFill/>
        </p:spPr>
        <p:txBody>
          <a:bodyPr wrap="square" rtlCol="0">
            <a:spAutoFit/>
          </a:bodyPr>
          <a:lstStyle/>
          <a:p>
            <a:r>
              <a:rPr lang="es-MX" sz="3200" b="1" dirty="0">
                <a:solidFill>
                  <a:schemeClr val="accent3">
                    <a:lumMod val="50000"/>
                  </a:schemeClr>
                </a:solidFill>
                <a:effectLst>
                  <a:outerShdw blurRad="38100" dist="38100" dir="2700000" algn="tl">
                    <a:srgbClr val="000000">
                      <a:alpha val="43137"/>
                    </a:srgbClr>
                  </a:outerShdw>
                </a:effectLst>
              </a:rPr>
              <a:t>Ciclo de implementación SARLAFT</a:t>
            </a:r>
            <a:endParaRPr lang="es-CO" sz="3200" b="1" dirty="0">
              <a:solidFill>
                <a:schemeClr val="accent3">
                  <a:lumMod val="5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3" name="Imagen 2">
            <a:extLst>
              <a:ext uri="{FF2B5EF4-FFF2-40B4-BE49-F238E27FC236}">
                <a16:creationId xmlns:a16="http://schemas.microsoft.com/office/drawing/2014/main" id="{3DAFBCAD-3F65-471B-72A2-E1F0A8CCAE22}"/>
              </a:ext>
            </a:extLst>
          </p:cNvPr>
          <p:cNvPicPr>
            <a:picLocks noChangeAspect="1"/>
          </p:cNvPicPr>
          <p:nvPr/>
        </p:nvPicPr>
        <p:blipFill>
          <a:blip r:embed="rId2"/>
          <a:stretch>
            <a:fillRect/>
          </a:stretch>
        </p:blipFill>
        <p:spPr>
          <a:xfrm>
            <a:off x="2330987" y="1216519"/>
            <a:ext cx="5283832" cy="4891319"/>
          </a:xfrm>
          <a:prstGeom prst="rect">
            <a:avLst/>
          </a:prstGeom>
        </p:spPr>
      </p:pic>
      <p:sp>
        <p:nvSpPr>
          <p:cNvPr id="5" name="Flecha: a la derecha 4">
            <a:extLst>
              <a:ext uri="{FF2B5EF4-FFF2-40B4-BE49-F238E27FC236}">
                <a16:creationId xmlns:a16="http://schemas.microsoft.com/office/drawing/2014/main" id="{EE6EAFE6-C424-FE81-2C3C-3575FA4EE59F}"/>
              </a:ext>
            </a:extLst>
          </p:cNvPr>
          <p:cNvSpPr/>
          <p:nvPr/>
        </p:nvSpPr>
        <p:spPr>
          <a:xfrm rot="10800000">
            <a:off x="6699682" y="5029498"/>
            <a:ext cx="2423603" cy="5847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 name="Imagen 6">
            <a:extLst>
              <a:ext uri="{FF2B5EF4-FFF2-40B4-BE49-F238E27FC236}">
                <a16:creationId xmlns:a16="http://schemas.microsoft.com/office/drawing/2014/main" id="{FDB4C50F-B8E5-8503-E875-73656A95414A}"/>
              </a:ext>
            </a:extLst>
          </p:cNvPr>
          <p:cNvPicPr>
            <a:picLocks noChangeAspect="1"/>
          </p:cNvPicPr>
          <p:nvPr/>
        </p:nvPicPr>
        <p:blipFill>
          <a:blip r:embed="rId3"/>
          <a:stretch>
            <a:fillRect/>
          </a:stretch>
        </p:blipFill>
        <p:spPr>
          <a:xfrm>
            <a:off x="8832395" y="4616388"/>
            <a:ext cx="1631419" cy="2241612"/>
          </a:xfrm>
          <a:prstGeom prst="rect">
            <a:avLst/>
          </a:prstGeom>
        </p:spPr>
      </p:pic>
    </p:spTree>
    <p:extLst>
      <p:ext uri="{BB962C8B-B14F-4D97-AF65-F5344CB8AC3E}">
        <p14:creationId xmlns:p14="http://schemas.microsoft.com/office/powerpoint/2010/main" val="2914085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32639" y="581070"/>
            <a:ext cx="8702196" cy="584775"/>
          </a:xfrm>
          <a:prstGeom prst="rect">
            <a:avLst/>
          </a:prstGeom>
          <a:noFill/>
        </p:spPr>
        <p:txBody>
          <a:bodyPr wrap="square" rtlCol="0">
            <a:spAutoFit/>
          </a:bodyPr>
          <a:lstStyle>
            <a:defPPr>
              <a:defRPr lang="es-ES"/>
            </a:defPPr>
            <a:lvl1pPr>
              <a:defRPr sz="3200" b="1">
                <a:solidFill>
                  <a:schemeClr val="accent3">
                    <a:lumMod val="50000"/>
                  </a:schemeClr>
                </a:solidFill>
                <a:effectLst>
                  <a:outerShdw blurRad="38100" dist="38100" dir="2700000" algn="tl">
                    <a:srgbClr val="000000">
                      <a:alpha val="43137"/>
                    </a:srgbClr>
                  </a:outerShdw>
                </a:effectLst>
              </a:defRPr>
            </a:lvl1pPr>
          </a:lstStyle>
          <a:p>
            <a:r>
              <a:rPr lang="es-CO" dirty="0"/>
              <a:t>Objetivo </a:t>
            </a:r>
            <a:r>
              <a:rPr lang="es-MX" dirty="0"/>
              <a:t>formulación del plan de acción SARLAFT</a:t>
            </a:r>
            <a:endParaRPr lang="es-CO" dirty="0"/>
          </a:p>
        </p:txBody>
      </p:sp>
      <p:sp>
        <p:nvSpPr>
          <p:cNvPr id="15" name="Redondear rectángulo de esquina del mismo lado 5"/>
          <p:cNvSpPr txBox="1"/>
          <p:nvPr/>
        </p:nvSpPr>
        <p:spPr>
          <a:xfrm>
            <a:off x="5847426" y="2325949"/>
            <a:ext cx="4341180" cy="3076612"/>
          </a:xfrm>
          <a:prstGeom prst="rect">
            <a:avLst/>
          </a:prstGeom>
          <a:ln>
            <a:noFill/>
          </a:ln>
          <a:effectLst/>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t" anchorCtr="0">
            <a:noAutofit/>
          </a:bodyPr>
          <a:lstStyle/>
          <a:p>
            <a:pPr algn="just" defTabSz="511175">
              <a:lnSpc>
                <a:spcPct val="90000"/>
              </a:lnSpc>
              <a:spcBef>
                <a:spcPct val="0"/>
              </a:spcBef>
              <a:spcAft>
                <a:spcPct val="35000"/>
              </a:spcAft>
            </a:pPr>
            <a:r>
              <a:rPr lang="es-ES" sz="2000" dirty="0">
                <a:solidFill>
                  <a:schemeClr val="tx1"/>
                </a:solidFill>
                <a:latin typeface="+mj-lt"/>
              </a:rPr>
              <a:t>Identificar y eliminar de manera oportuna y</a:t>
            </a:r>
            <a:r>
              <a:rPr lang="es-MX" sz="2000" dirty="0">
                <a:latin typeface="+mj-lt"/>
              </a:rPr>
              <a:t> progresiva las brechas que se presenten en la implementación del SARLAFT, mediante la definición de actividades, responsables y plazos orientados a la implementación de las etapas y con el establecimiento de los elementos del sistema, con el fin de lograr la implementación del sistema dentro de la Caja de la Vivienda Popular.</a:t>
            </a:r>
            <a:endParaRPr lang="es-ES" sz="2000" dirty="0">
              <a:solidFill>
                <a:schemeClr val="tx1"/>
              </a:solidFill>
              <a:latin typeface="+mj-lt"/>
            </a:endParaRPr>
          </a:p>
        </p:txBody>
      </p:sp>
      <p:pic>
        <p:nvPicPr>
          <p:cNvPr id="3" name="Imagen 2">
            <a:extLst>
              <a:ext uri="{FF2B5EF4-FFF2-40B4-BE49-F238E27FC236}">
                <a16:creationId xmlns:a16="http://schemas.microsoft.com/office/drawing/2014/main" id="{1E237CF6-152D-540E-2DF5-719B7F2F073F}"/>
              </a:ext>
            </a:extLst>
          </p:cNvPr>
          <p:cNvPicPr>
            <a:picLocks noChangeAspect="1"/>
          </p:cNvPicPr>
          <p:nvPr/>
        </p:nvPicPr>
        <p:blipFill>
          <a:blip r:embed="rId3"/>
          <a:stretch>
            <a:fillRect/>
          </a:stretch>
        </p:blipFill>
        <p:spPr>
          <a:xfrm>
            <a:off x="2206471" y="2325949"/>
            <a:ext cx="2960322" cy="2874516"/>
          </a:xfrm>
          <a:prstGeom prst="rect">
            <a:avLst/>
          </a:prstGeom>
        </p:spPr>
      </p:pic>
    </p:spTree>
    <p:extLst>
      <p:ext uri="{BB962C8B-B14F-4D97-AF65-F5344CB8AC3E}">
        <p14:creationId xmlns:p14="http://schemas.microsoft.com/office/powerpoint/2010/main" val="219511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1223816" y="2601734"/>
            <a:ext cx="7882083"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600" b="1" dirty="0">
                <a:solidFill>
                  <a:schemeClr val="bg1">
                    <a:lumMod val="50000"/>
                  </a:schemeClr>
                </a:solidFill>
              </a:rPr>
              <a:t>2.  </a:t>
            </a:r>
            <a:r>
              <a:rPr lang="es-CO" sz="3600" b="1" dirty="0">
                <a:solidFill>
                  <a:schemeClr val="bg1">
                    <a:lumMod val="50000"/>
                  </a:schemeClr>
                </a:solidFill>
              </a:rPr>
              <a:t>Aprobación del orden del día</a:t>
            </a:r>
          </a:p>
        </p:txBody>
      </p:sp>
      <p:grpSp>
        <p:nvGrpSpPr>
          <p:cNvPr id="6" name="Agrupar 1"/>
          <p:cNvGrpSpPr/>
          <p:nvPr/>
        </p:nvGrpSpPr>
        <p:grpSpPr>
          <a:xfrm>
            <a:off x="7970874" y="0"/>
            <a:ext cx="4221126" cy="6858000"/>
            <a:chOff x="4922874" y="0"/>
            <a:chExt cx="4221126" cy="6858000"/>
          </a:xfrm>
        </p:grpSpPr>
        <p:pic>
          <p:nvPicPr>
            <p:cNvPr id="7"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8"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175489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65521" y="137186"/>
            <a:ext cx="8702196" cy="1077218"/>
          </a:xfrm>
          <a:prstGeom prst="rect">
            <a:avLst/>
          </a:prstGeom>
          <a:noFill/>
        </p:spPr>
        <p:txBody>
          <a:bodyPr wrap="square" rtlCol="0">
            <a:spAutoFit/>
          </a:bodyPr>
          <a:lstStyle>
            <a:defPPr>
              <a:defRPr lang="es-ES"/>
            </a:defPPr>
            <a:lvl1pPr>
              <a:defRPr sz="3200" b="1">
                <a:solidFill>
                  <a:schemeClr val="accent3">
                    <a:lumMod val="50000"/>
                  </a:schemeClr>
                </a:solidFill>
                <a:effectLst>
                  <a:outerShdw blurRad="38100" dist="38100" dir="2700000" algn="tl">
                    <a:srgbClr val="000000">
                      <a:alpha val="43137"/>
                    </a:srgbClr>
                  </a:outerShdw>
                </a:effectLst>
              </a:defRPr>
            </a:lvl1pPr>
          </a:lstStyle>
          <a:p>
            <a:r>
              <a:rPr lang="es-MX" dirty="0"/>
              <a:t>Plan de Acción SARLAFT – Caja de la Vivienda Popular 2023 - 2024</a:t>
            </a:r>
            <a:endParaRPr lang="es-CO" dirty="0"/>
          </a:p>
        </p:txBody>
      </p:sp>
      <p:pic>
        <p:nvPicPr>
          <p:cNvPr id="5" name="Imagen 4">
            <a:extLst>
              <a:ext uri="{FF2B5EF4-FFF2-40B4-BE49-F238E27FC236}">
                <a16:creationId xmlns:a16="http://schemas.microsoft.com/office/drawing/2014/main" id="{810CE675-5CA9-6EDF-2A47-5A91A2D0F872}"/>
              </a:ext>
            </a:extLst>
          </p:cNvPr>
          <p:cNvPicPr>
            <a:picLocks noChangeAspect="1"/>
          </p:cNvPicPr>
          <p:nvPr/>
        </p:nvPicPr>
        <p:blipFill>
          <a:blip r:embed="rId3"/>
          <a:stretch>
            <a:fillRect/>
          </a:stretch>
        </p:blipFill>
        <p:spPr>
          <a:xfrm>
            <a:off x="1665521" y="1322774"/>
            <a:ext cx="8869314" cy="5469681"/>
          </a:xfrm>
          <a:prstGeom prst="rect">
            <a:avLst/>
          </a:prstGeom>
        </p:spPr>
      </p:pic>
    </p:spTree>
    <p:extLst>
      <p:ext uri="{BB962C8B-B14F-4D97-AF65-F5344CB8AC3E}">
        <p14:creationId xmlns:p14="http://schemas.microsoft.com/office/powerpoint/2010/main" val="4094653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lvl="1" algn="ctr">
              <a:spcBef>
                <a:spcPts val="600"/>
              </a:spcBef>
              <a:buClr>
                <a:srgbClr val="FFC000"/>
              </a:buClr>
            </a:pPr>
            <a:r>
              <a:rPr lang="es-ES" sz="3200" b="1" dirty="0">
                <a:solidFill>
                  <a:schemeClr val="bg1">
                    <a:lumMod val="50000"/>
                  </a:schemeClr>
                </a:solidFill>
              </a:rPr>
              <a:t>6. Propuesta Plan Anual de Auditorías </a:t>
            </a:r>
            <a:r>
              <a:rPr lang="es-ES" sz="3200" b="1" dirty="0" smtClean="0">
                <a:solidFill>
                  <a:schemeClr val="bg1">
                    <a:lumMod val="50000"/>
                  </a:schemeClr>
                </a:solidFill>
              </a:rPr>
              <a:t>2024.</a:t>
            </a: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886098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CuadroTexto 5"/>
          <p:cNvSpPr txBox="1"/>
          <p:nvPr/>
        </p:nvSpPr>
        <p:spPr>
          <a:xfrm>
            <a:off x="0" y="453866"/>
            <a:ext cx="12787877" cy="646331"/>
          </a:xfrm>
          <a:prstGeom prst="rect">
            <a:avLst/>
          </a:prstGeom>
          <a:noFill/>
        </p:spPr>
        <p:txBody>
          <a:bodyPr wrap="square" rtlCol="0">
            <a:spAutoFit/>
          </a:bodyPr>
          <a:lstStyle/>
          <a:p>
            <a:pPr marL="16933" algn="ctr">
              <a:spcBef>
                <a:spcPts val="133"/>
              </a:spcBef>
              <a:tabLst>
                <a:tab pos="7932222" algn="l"/>
              </a:tabLst>
            </a:pPr>
            <a:r>
              <a:rPr lang="es-CO" sz="3600" b="1" dirty="0">
                <a:solidFill>
                  <a:schemeClr val="bg1">
                    <a:lumMod val="50000"/>
                  </a:schemeClr>
                </a:solidFill>
              </a:rPr>
              <a:t>Plan Anual Auditoría  para la Vigencia </a:t>
            </a:r>
            <a:r>
              <a:rPr lang="es-CO" sz="3600" b="1" dirty="0" smtClean="0">
                <a:solidFill>
                  <a:schemeClr val="bg1">
                    <a:lumMod val="50000"/>
                  </a:schemeClr>
                </a:solidFill>
              </a:rPr>
              <a:t>2024</a:t>
            </a:r>
            <a:endParaRPr lang="es-CO" sz="3600" b="1" dirty="0">
              <a:solidFill>
                <a:schemeClr val="bg1">
                  <a:lumMod val="50000"/>
                </a:schemeClr>
              </a:solidFill>
            </a:endParaRPr>
          </a:p>
        </p:txBody>
      </p:sp>
      <p:sp>
        <p:nvSpPr>
          <p:cNvPr id="14" name="CuadroTexto 13">
            <a:extLst>
              <a:ext uri="{FF2B5EF4-FFF2-40B4-BE49-F238E27FC236}">
                <a16:creationId xmlns:a16="http://schemas.microsoft.com/office/drawing/2014/main" id="{65821AFF-8951-4B37-BA24-115140B7F4D2}"/>
              </a:ext>
            </a:extLst>
          </p:cNvPr>
          <p:cNvSpPr txBox="1"/>
          <p:nvPr/>
        </p:nvSpPr>
        <p:spPr>
          <a:xfrm>
            <a:off x="655926" y="1563203"/>
            <a:ext cx="11057103" cy="1015663"/>
          </a:xfrm>
          <a:prstGeom prst="rect">
            <a:avLst/>
          </a:prstGeom>
          <a:noFill/>
        </p:spPr>
        <p:txBody>
          <a:bodyPr wrap="square">
            <a:spAutoFit/>
          </a:bodyPr>
          <a:lstStyle/>
          <a:p>
            <a:pPr algn="just"/>
            <a:r>
              <a:rPr lang="es-CO" sz="2000" dirty="0"/>
              <a:t>Contribuir al mejoramiento procesos de la Caja de la Vivienda Popular y al cumplimento de los objetivos institucionales, mediante el desarrollo de actividades de auditoria, evaluación, seguimiento y asesoría,  con un enfoque preventivo basado en riesgos. </a:t>
            </a:r>
          </a:p>
        </p:txBody>
      </p:sp>
      <p:sp>
        <p:nvSpPr>
          <p:cNvPr id="15" name="CuadroTexto 14">
            <a:extLst>
              <a:ext uri="{FF2B5EF4-FFF2-40B4-BE49-F238E27FC236}">
                <a16:creationId xmlns:a16="http://schemas.microsoft.com/office/drawing/2014/main" id="{C81159CF-0085-4DE4-A5E8-8043DE75453B}"/>
              </a:ext>
            </a:extLst>
          </p:cNvPr>
          <p:cNvSpPr txBox="1"/>
          <p:nvPr/>
        </p:nvSpPr>
        <p:spPr>
          <a:xfrm>
            <a:off x="655926" y="945398"/>
            <a:ext cx="9264353" cy="584775"/>
          </a:xfrm>
          <a:prstGeom prst="rect">
            <a:avLst/>
          </a:prstGeom>
          <a:noFill/>
        </p:spPr>
        <p:txBody>
          <a:bodyPr wrap="square">
            <a:spAutoFit/>
          </a:bodyPr>
          <a:lstStyle/>
          <a:p>
            <a:r>
              <a:rPr lang="es-CO" sz="3200" b="1" spc="-13" dirty="0">
                <a:solidFill>
                  <a:srgbClr val="FDB72B"/>
                </a:solidFill>
              </a:rPr>
              <a:t>Objetivo</a:t>
            </a:r>
          </a:p>
        </p:txBody>
      </p:sp>
      <p:sp>
        <p:nvSpPr>
          <p:cNvPr id="16" name="CuadroTexto 15">
            <a:extLst>
              <a:ext uri="{FF2B5EF4-FFF2-40B4-BE49-F238E27FC236}">
                <a16:creationId xmlns:a16="http://schemas.microsoft.com/office/drawing/2014/main" id="{BE32E80B-32E3-4B44-997F-7390D9CDB4D7}"/>
              </a:ext>
            </a:extLst>
          </p:cNvPr>
          <p:cNvSpPr txBox="1"/>
          <p:nvPr/>
        </p:nvSpPr>
        <p:spPr>
          <a:xfrm>
            <a:off x="655925" y="2706258"/>
            <a:ext cx="5835383" cy="584775"/>
          </a:xfrm>
          <a:prstGeom prst="rect">
            <a:avLst/>
          </a:prstGeom>
          <a:noFill/>
        </p:spPr>
        <p:txBody>
          <a:bodyPr wrap="square">
            <a:spAutoFit/>
          </a:bodyPr>
          <a:lstStyle>
            <a:defPPr>
              <a:defRPr lang="es-ES"/>
            </a:defPPr>
            <a:lvl1pPr>
              <a:defRPr sz="3200" b="1" spc="-13">
                <a:solidFill>
                  <a:srgbClr val="FDB72B"/>
                </a:solidFill>
              </a:defRPr>
            </a:lvl1pPr>
          </a:lstStyle>
          <a:p>
            <a:r>
              <a:rPr lang="es-CO" dirty="0"/>
              <a:t>Alcance</a:t>
            </a:r>
          </a:p>
        </p:txBody>
      </p:sp>
      <p:sp>
        <p:nvSpPr>
          <p:cNvPr id="17" name="CuadroTexto 16">
            <a:extLst>
              <a:ext uri="{FF2B5EF4-FFF2-40B4-BE49-F238E27FC236}">
                <a16:creationId xmlns:a16="http://schemas.microsoft.com/office/drawing/2014/main" id="{17D38689-E25E-4E0B-89B0-C7E626542FF7}"/>
              </a:ext>
            </a:extLst>
          </p:cNvPr>
          <p:cNvSpPr txBox="1"/>
          <p:nvPr/>
        </p:nvSpPr>
        <p:spPr>
          <a:xfrm>
            <a:off x="655924" y="3324063"/>
            <a:ext cx="10993502" cy="1015663"/>
          </a:xfrm>
          <a:prstGeom prst="rect">
            <a:avLst/>
          </a:prstGeom>
          <a:noFill/>
        </p:spPr>
        <p:txBody>
          <a:bodyPr wrap="square">
            <a:spAutoFit/>
          </a:bodyPr>
          <a:lstStyle>
            <a:defPPr>
              <a:defRPr lang="es-ES"/>
            </a:defPPr>
            <a:lvl1pPr algn="just">
              <a:defRPr sz="2000"/>
            </a:lvl1pPr>
          </a:lstStyle>
          <a:p>
            <a:r>
              <a:rPr lang="es-CO" dirty="0"/>
              <a:t>El Plan Anual de Auditorías </a:t>
            </a:r>
            <a:r>
              <a:rPr lang="es-CO" dirty="0" smtClean="0"/>
              <a:t>2024 </a:t>
            </a:r>
            <a:r>
              <a:rPr lang="es-CO" dirty="0"/>
              <a:t>propuesto tiene una cobertura de evaluación del </a:t>
            </a:r>
            <a:r>
              <a:rPr lang="es-CO" b="1" dirty="0">
                <a:solidFill>
                  <a:srgbClr val="FF0000"/>
                </a:solidFill>
              </a:rPr>
              <a:t>33% </a:t>
            </a:r>
            <a:r>
              <a:rPr lang="es-CO" dirty="0"/>
              <a:t>del universo auditable que abarca los procesos, proyectos, planes, políticas, sistemas de gestión, contratación y normas legales aplicables.</a:t>
            </a:r>
          </a:p>
        </p:txBody>
      </p:sp>
      <p:sp>
        <p:nvSpPr>
          <p:cNvPr id="24" name="CuadroTexto 23">
            <a:extLst>
              <a:ext uri="{FF2B5EF4-FFF2-40B4-BE49-F238E27FC236}">
                <a16:creationId xmlns:a16="http://schemas.microsoft.com/office/drawing/2014/main" id="{BE32E80B-32E3-4B44-997F-7390D9CDB4D7}"/>
              </a:ext>
            </a:extLst>
          </p:cNvPr>
          <p:cNvSpPr txBox="1"/>
          <p:nvPr/>
        </p:nvSpPr>
        <p:spPr>
          <a:xfrm>
            <a:off x="655924" y="4337327"/>
            <a:ext cx="5835383" cy="584775"/>
          </a:xfrm>
          <a:prstGeom prst="rect">
            <a:avLst/>
          </a:prstGeom>
          <a:noFill/>
        </p:spPr>
        <p:txBody>
          <a:bodyPr wrap="square">
            <a:spAutoFit/>
          </a:bodyPr>
          <a:lstStyle>
            <a:defPPr>
              <a:defRPr lang="es-ES"/>
            </a:defPPr>
            <a:lvl1pPr>
              <a:defRPr sz="3200" b="1" spc="-13">
                <a:solidFill>
                  <a:srgbClr val="FDB72B"/>
                </a:solidFill>
              </a:defRPr>
            </a:lvl1pPr>
          </a:lstStyle>
          <a:p>
            <a:r>
              <a:rPr lang="es-CO" dirty="0"/>
              <a:t>Recursos</a:t>
            </a:r>
          </a:p>
        </p:txBody>
      </p:sp>
      <p:sp>
        <p:nvSpPr>
          <p:cNvPr id="29" name="CuadroTexto 28">
            <a:extLst>
              <a:ext uri="{FF2B5EF4-FFF2-40B4-BE49-F238E27FC236}">
                <a16:creationId xmlns:a16="http://schemas.microsoft.com/office/drawing/2014/main" id="{17D38689-E25E-4E0B-89B0-C7E626542FF7}"/>
              </a:ext>
            </a:extLst>
          </p:cNvPr>
          <p:cNvSpPr txBox="1"/>
          <p:nvPr/>
        </p:nvSpPr>
        <p:spPr>
          <a:xfrm>
            <a:off x="516224" y="4939578"/>
            <a:ext cx="10816546" cy="1631216"/>
          </a:xfrm>
          <a:prstGeom prst="rect">
            <a:avLst/>
          </a:prstGeom>
          <a:noFill/>
          <a:ln>
            <a:noFill/>
          </a:ln>
        </p:spPr>
        <p:txBody>
          <a:bodyPr wrap="square">
            <a:spAutoFit/>
          </a:bodyPr>
          <a:lstStyle/>
          <a:p>
            <a:pPr marL="304792" indent="-304792" algn="just">
              <a:buFont typeface="Arial" panose="020B0604020202020204" pitchFamily="34" charset="0"/>
              <a:buChar char="•"/>
            </a:pPr>
            <a:r>
              <a:rPr lang="es-MX" sz="2000" dirty="0" smtClean="0"/>
              <a:t>Recurso Humano contratado durante la vigencia 2024 formado en diferentes disciplinas (Contador</a:t>
            </a:r>
            <a:r>
              <a:rPr lang="es-MX" sz="2000" dirty="0"/>
              <a:t>, Abogado, Ingeniero/Arquitecto, Ingeniero de Sistemas, Economista y Administrador Público).</a:t>
            </a:r>
          </a:p>
          <a:p>
            <a:pPr marL="304792" indent="-304792" algn="just">
              <a:buFont typeface="Arial" panose="020B0604020202020204" pitchFamily="34" charset="0"/>
              <a:buChar char="•"/>
            </a:pPr>
            <a:r>
              <a:rPr lang="es-MX" sz="2000" dirty="0"/>
              <a:t>Logístico para visitas de campo a terreno</a:t>
            </a:r>
          </a:p>
          <a:p>
            <a:pPr marL="304792" indent="-304792" algn="just">
              <a:buFont typeface="Arial" panose="020B0604020202020204" pitchFamily="34" charset="0"/>
              <a:buChar char="•"/>
            </a:pPr>
            <a:r>
              <a:rPr lang="es-MX" sz="2000" dirty="0"/>
              <a:t>Acceso a sistemas de información</a:t>
            </a:r>
          </a:p>
          <a:p>
            <a:pPr marL="304792" indent="-304792" algn="just">
              <a:buFont typeface="Arial" panose="020B0604020202020204" pitchFamily="34" charset="0"/>
              <a:buChar char="•"/>
            </a:pPr>
            <a:r>
              <a:rPr lang="es-MX" sz="2000" dirty="0"/>
              <a:t>Capacitación en Normas Internacionales de Auditorias NIA</a:t>
            </a:r>
          </a:p>
        </p:txBody>
      </p:sp>
    </p:spTree>
    <p:extLst>
      <p:ext uri="{BB962C8B-B14F-4D97-AF65-F5344CB8AC3E}">
        <p14:creationId xmlns:p14="http://schemas.microsoft.com/office/powerpoint/2010/main" val="2467010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Google Shape;96;p16"/>
          <p:cNvSpPr/>
          <p:nvPr/>
        </p:nvSpPr>
        <p:spPr>
          <a:xfrm rot="-8100000">
            <a:off x="739988" y="323880"/>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6" name="CuadroTexto 5"/>
          <p:cNvSpPr txBox="1"/>
          <p:nvPr/>
        </p:nvSpPr>
        <p:spPr>
          <a:xfrm>
            <a:off x="1165190" y="235793"/>
            <a:ext cx="5950857" cy="461665"/>
          </a:xfrm>
          <a:prstGeom prst="rect">
            <a:avLst/>
          </a:prstGeom>
          <a:noFill/>
        </p:spPr>
        <p:txBody>
          <a:bodyPr wrap="square" rtlCol="0">
            <a:spAutoFit/>
          </a:bodyPr>
          <a:lstStyle/>
          <a:p>
            <a:r>
              <a:rPr lang="es-MX" sz="2400" b="1" dirty="0"/>
              <a:t>Universo Unidades Auditables </a:t>
            </a:r>
            <a:endParaRPr lang="es-CO" sz="2400" b="1" dirty="0"/>
          </a:p>
        </p:txBody>
      </p:sp>
      <p:sp>
        <p:nvSpPr>
          <p:cNvPr id="19" name="Rectángulo 18">
            <a:extLst>
              <a:ext uri="{FF2B5EF4-FFF2-40B4-BE49-F238E27FC236}">
                <a16:creationId xmlns:a16="http://schemas.microsoft.com/office/drawing/2014/main" id="{6A797088-DDFA-4331-9FB4-BC3422EF16BA}"/>
              </a:ext>
            </a:extLst>
          </p:cNvPr>
          <p:cNvSpPr/>
          <p:nvPr/>
        </p:nvSpPr>
        <p:spPr>
          <a:xfrm>
            <a:off x="3222083" y="711678"/>
            <a:ext cx="2782996" cy="38500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es-CO" sz="1333" b="1" dirty="0">
                <a:solidFill>
                  <a:prstClr val="black"/>
                </a:solidFill>
                <a:latin typeface="Calibri"/>
              </a:rPr>
              <a:t>(5) PROYECTOS DE INVERSIÓN</a:t>
            </a:r>
          </a:p>
        </p:txBody>
      </p:sp>
      <p:sp>
        <p:nvSpPr>
          <p:cNvPr id="21" name="Rectángulo 20">
            <a:extLst>
              <a:ext uri="{FF2B5EF4-FFF2-40B4-BE49-F238E27FC236}">
                <a16:creationId xmlns:a16="http://schemas.microsoft.com/office/drawing/2014/main" id="{5FE249F2-E641-4BC1-A3B5-632C0B29B34C}"/>
              </a:ext>
            </a:extLst>
          </p:cNvPr>
          <p:cNvSpPr/>
          <p:nvPr/>
        </p:nvSpPr>
        <p:spPr>
          <a:xfrm>
            <a:off x="3222082" y="1185435"/>
            <a:ext cx="2782997" cy="3795868"/>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just">
              <a:spcBef>
                <a:spcPts val="800"/>
              </a:spcBef>
              <a:defRPr/>
            </a:pPr>
            <a:r>
              <a:rPr lang="es-ES" sz="1100" b="1" dirty="0">
                <a:solidFill>
                  <a:prstClr val="black"/>
                </a:solidFill>
                <a:latin typeface="Calibri" panose="020F0502020204030204" pitchFamily="34" charset="0"/>
                <a:cs typeface="Calibri" panose="020F0502020204030204" pitchFamily="34" charset="0"/>
              </a:rPr>
              <a:t>7680 -</a:t>
            </a:r>
            <a:r>
              <a:rPr lang="es-ES" sz="1100" dirty="0">
                <a:solidFill>
                  <a:prstClr val="black"/>
                </a:solidFill>
                <a:latin typeface="Calibri" panose="020F0502020204030204" pitchFamily="34" charset="0"/>
                <a:cs typeface="Calibri" panose="020F0502020204030204" pitchFamily="34" charset="0"/>
              </a:rPr>
              <a:t>Implementación del Plan Terrazas, como vehículo del contrato social de la Bogotá del siglo XXI, para el mejoramiento y la construcción de vivienda nueva en sitio propio. Bogotá</a:t>
            </a:r>
            <a:r>
              <a:rPr lang="es-ES" sz="1100" dirty="0" smtClean="0">
                <a:solidFill>
                  <a:prstClr val="black"/>
                </a:solidFill>
                <a:latin typeface="Calibri" panose="020F0502020204030204" pitchFamily="34" charset="0"/>
                <a:cs typeface="Calibri" panose="020F0502020204030204" pitchFamily="34" charset="0"/>
              </a:rPr>
              <a:t>.</a:t>
            </a:r>
          </a:p>
          <a:p>
            <a:pPr algn="just">
              <a:spcBef>
                <a:spcPts val="800"/>
              </a:spcBef>
              <a:defRPr/>
            </a:pPr>
            <a:r>
              <a:rPr lang="es-ES" sz="1100" b="1" dirty="0" smtClean="0">
                <a:solidFill>
                  <a:prstClr val="black"/>
                </a:solidFill>
                <a:latin typeface="Calibri" panose="020F0502020204030204" pitchFamily="34" charset="0"/>
                <a:cs typeface="Calibri" panose="020F0502020204030204" pitchFamily="34" charset="0"/>
              </a:rPr>
              <a:t>7684 </a:t>
            </a:r>
            <a:r>
              <a:rPr lang="es-ES" sz="1100" b="1" dirty="0">
                <a:solidFill>
                  <a:prstClr val="black"/>
                </a:solidFill>
                <a:latin typeface="Calibri" panose="020F0502020204030204" pitchFamily="34" charset="0"/>
                <a:cs typeface="Calibri" panose="020F0502020204030204" pitchFamily="34" charset="0"/>
              </a:rPr>
              <a:t>- </a:t>
            </a:r>
            <a:r>
              <a:rPr lang="es-ES" sz="1100" dirty="0">
                <a:solidFill>
                  <a:prstClr val="black"/>
                </a:solidFill>
                <a:latin typeface="Calibri" panose="020F0502020204030204" pitchFamily="34" charset="0"/>
                <a:cs typeface="Calibri" panose="020F0502020204030204" pitchFamily="34" charset="0"/>
              </a:rPr>
              <a:t>Titulación de predios estrato 1 y 2 y saneamiento de Espacio Público en la Ciudad Bogotá D.C</a:t>
            </a:r>
          </a:p>
          <a:p>
            <a:pPr algn="just">
              <a:spcBef>
                <a:spcPts val="800"/>
              </a:spcBef>
              <a:defRPr/>
            </a:pPr>
            <a:r>
              <a:rPr lang="es-ES" sz="1100" b="1" dirty="0" smtClean="0">
                <a:solidFill>
                  <a:prstClr val="black"/>
                </a:solidFill>
                <a:latin typeface="Calibri" panose="020F0502020204030204" pitchFamily="34" charset="0"/>
                <a:cs typeface="Calibri" panose="020F0502020204030204" pitchFamily="34" charset="0"/>
              </a:rPr>
              <a:t>7703 </a:t>
            </a:r>
            <a:r>
              <a:rPr lang="es-ES" sz="1100" b="1" dirty="0">
                <a:solidFill>
                  <a:prstClr val="black"/>
                </a:solidFill>
                <a:latin typeface="Calibri" panose="020F0502020204030204" pitchFamily="34" charset="0"/>
                <a:cs typeface="Calibri" panose="020F0502020204030204" pitchFamily="34" charset="0"/>
              </a:rPr>
              <a:t>- </a:t>
            </a:r>
            <a:r>
              <a:rPr lang="es-ES" sz="1100" dirty="0">
                <a:solidFill>
                  <a:prstClr val="black"/>
                </a:solidFill>
                <a:latin typeface="Calibri" panose="020F0502020204030204" pitchFamily="34" charset="0"/>
                <a:cs typeface="Calibri" panose="020F0502020204030204" pitchFamily="34" charset="0"/>
              </a:rPr>
              <a:t>Mejoramiento integral de barrios con participación ciudadana Bogotá</a:t>
            </a:r>
          </a:p>
          <a:p>
            <a:pPr algn="just">
              <a:spcBef>
                <a:spcPts val="800"/>
              </a:spcBef>
              <a:defRPr/>
            </a:pPr>
            <a:r>
              <a:rPr lang="es-ES" sz="1100" b="1" dirty="0" smtClean="0">
                <a:solidFill>
                  <a:prstClr val="black"/>
                </a:solidFill>
                <a:latin typeface="Calibri" panose="020F0502020204030204" pitchFamily="34" charset="0"/>
                <a:cs typeface="Calibri" panose="020F0502020204030204" pitchFamily="34" charset="0"/>
              </a:rPr>
              <a:t>7698 </a:t>
            </a:r>
            <a:r>
              <a:rPr lang="es-ES" sz="1100" b="1" dirty="0">
                <a:solidFill>
                  <a:prstClr val="black"/>
                </a:solidFill>
                <a:latin typeface="Calibri" panose="020F0502020204030204" pitchFamily="34" charset="0"/>
                <a:cs typeface="Calibri" panose="020F0502020204030204" pitchFamily="34" charset="0"/>
              </a:rPr>
              <a:t>-</a:t>
            </a:r>
            <a:r>
              <a:rPr lang="es-ES" sz="1100" dirty="0">
                <a:solidFill>
                  <a:prstClr val="black"/>
                </a:solidFill>
                <a:latin typeface="Calibri" panose="020F0502020204030204" pitchFamily="34" charset="0"/>
                <a:cs typeface="Calibri" panose="020F0502020204030204" pitchFamily="34" charset="0"/>
              </a:rPr>
              <a:t> Traslado de hogares localizados en zonas de alto riesgo No mitigable o los ordenados mediante sentencias judiciales o actos administrativos. Bogotá.</a:t>
            </a:r>
          </a:p>
          <a:p>
            <a:pPr algn="just">
              <a:spcBef>
                <a:spcPts val="800"/>
              </a:spcBef>
              <a:defRPr/>
            </a:pPr>
            <a:r>
              <a:rPr lang="es-ES" sz="1100" b="1" dirty="0" smtClean="0">
                <a:solidFill>
                  <a:prstClr val="black"/>
                </a:solidFill>
                <a:latin typeface="Calibri" panose="020F0502020204030204" pitchFamily="34" charset="0"/>
                <a:cs typeface="Calibri" panose="020F0502020204030204" pitchFamily="34" charset="0"/>
              </a:rPr>
              <a:t>7696 </a:t>
            </a:r>
            <a:r>
              <a:rPr lang="es-ES" sz="1100" b="1" dirty="0">
                <a:solidFill>
                  <a:prstClr val="black"/>
                </a:solidFill>
                <a:latin typeface="Calibri" panose="020F0502020204030204" pitchFamily="34" charset="0"/>
                <a:cs typeface="Calibri" panose="020F0502020204030204" pitchFamily="34" charset="0"/>
              </a:rPr>
              <a:t>- </a:t>
            </a:r>
            <a:r>
              <a:rPr lang="es-ES" sz="1100" dirty="0">
                <a:solidFill>
                  <a:prstClr val="black"/>
                </a:solidFill>
                <a:latin typeface="Calibri" panose="020F0502020204030204" pitchFamily="34" charset="0"/>
                <a:cs typeface="Calibri" panose="020F0502020204030204" pitchFamily="34" charset="0"/>
              </a:rPr>
              <a:t>Fortalecimiento del modelo de gestión institucional y modernización de los sistemas de información de la Caja de la Vivienda Popular. Bogotá</a:t>
            </a:r>
          </a:p>
        </p:txBody>
      </p:sp>
      <p:sp>
        <p:nvSpPr>
          <p:cNvPr id="23" name="Rectángulo 22">
            <a:extLst>
              <a:ext uri="{FF2B5EF4-FFF2-40B4-BE49-F238E27FC236}">
                <a16:creationId xmlns:a16="http://schemas.microsoft.com/office/drawing/2014/main" id="{E5C23DAB-34C8-47DD-BDBA-C1E5F7D5045E}"/>
              </a:ext>
            </a:extLst>
          </p:cNvPr>
          <p:cNvSpPr/>
          <p:nvPr/>
        </p:nvSpPr>
        <p:spPr>
          <a:xfrm>
            <a:off x="225659" y="1209925"/>
            <a:ext cx="2836485" cy="3771378"/>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6000" tIns="0" rIns="48000" bIns="0" rtlCol="0" anchor="t" anchorCtr="0"/>
          <a:lstStyle/>
          <a:p>
            <a:pPr algn="just">
              <a:defRPr/>
            </a:pPr>
            <a:r>
              <a:rPr lang="es-CO" sz="1100" b="1" dirty="0" smtClean="0">
                <a:solidFill>
                  <a:prstClr val="black"/>
                </a:solidFill>
                <a:latin typeface="Calibri" panose="020F0502020204030204" pitchFamily="34" charset="0"/>
                <a:cs typeface="Calibri" panose="020F0502020204030204" pitchFamily="34" charset="0"/>
              </a:rPr>
              <a:t>ESTRATEGICOS</a:t>
            </a:r>
          </a:p>
          <a:p>
            <a:pPr marL="228594" indent="-228594" algn="just">
              <a:buFont typeface="+mj-lt"/>
              <a:buAutoNum type="arabicPeriod"/>
              <a:defRPr/>
            </a:pPr>
            <a:r>
              <a:rPr lang="es-ES" sz="1100" dirty="0" smtClean="0">
                <a:solidFill>
                  <a:prstClr val="black"/>
                </a:solidFill>
                <a:latin typeface="Calibri" panose="020F0502020204030204" pitchFamily="34" charset="0"/>
                <a:cs typeface="Calibri" panose="020F0502020204030204" pitchFamily="34" charset="0"/>
              </a:rPr>
              <a:t>Gestión </a:t>
            </a:r>
            <a:r>
              <a:rPr lang="es-ES" sz="1100" dirty="0">
                <a:solidFill>
                  <a:prstClr val="black"/>
                </a:solidFill>
                <a:latin typeface="Calibri" panose="020F0502020204030204" pitchFamily="34" charset="0"/>
                <a:cs typeface="Calibri" panose="020F0502020204030204" pitchFamily="34" charset="0"/>
              </a:rPr>
              <a:t>Estratégica</a:t>
            </a:r>
          </a:p>
          <a:p>
            <a:pPr marL="228594" indent="-228594" algn="just">
              <a:buFont typeface="+mj-lt"/>
              <a:buAutoNum type="arabicPeriod"/>
              <a:defRPr/>
            </a:pPr>
            <a:r>
              <a:rPr lang="es-ES" sz="1100" dirty="0">
                <a:solidFill>
                  <a:prstClr val="black"/>
                </a:solidFill>
                <a:latin typeface="Calibri" panose="020F0502020204030204" pitchFamily="34" charset="0"/>
                <a:cs typeface="Calibri" panose="020F0502020204030204" pitchFamily="34" charset="0"/>
              </a:rPr>
              <a:t>Gestión de Comunicaciones</a:t>
            </a:r>
          </a:p>
          <a:p>
            <a:pPr marL="228594" indent="-228594" algn="just">
              <a:buFont typeface="+mj-lt"/>
              <a:buAutoNum type="arabicPeriod"/>
              <a:defRPr/>
            </a:pPr>
            <a:r>
              <a:rPr lang="es-ES" sz="1100" dirty="0">
                <a:solidFill>
                  <a:prstClr val="black"/>
                </a:solidFill>
                <a:latin typeface="Calibri" panose="020F0502020204030204" pitchFamily="34" charset="0"/>
                <a:cs typeface="Calibri" panose="020F0502020204030204" pitchFamily="34" charset="0"/>
              </a:rPr>
              <a:t>Prevención Daño Antijurídico y Representación </a:t>
            </a:r>
            <a:r>
              <a:rPr lang="es-ES" sz="1100" dirty="0" smtClean="0">
                <a:solidFill>
                  <a:prstClr val="black"/>
                </a:solidFill>
                <a:latin typeface="Calibri" panose="020F0502020204030204" pitchFamily="34" charset="0"/>
                <a:cs typeface="Calibri" panose="020F0502020204030204" pitchFamily="34" charset="0"/>
              </a:rPr>
              <a:t>Judicial</a:t>
            </a:r>
          </a:p>
          <a:p>
            <a:pPr algn="just">
              <a:defRPr/>
            </a:pPr>
            <a:r>
              <a:rPr lang="es-ES" sz="1100" b="1" dirty="0" smtClean="0">
                <a:solidFill>
                  <a:prstClr val="black"/>
                </a:solidFill>
                <a:latin typeface="Calibri" panose="020F0502020204030204" pitchFamily="34" charset="0"/>
                <a:cs typeface="Calibri" panose="020F0502020204030204" pitchFamily="34" charset="0"/>
              </a:rPr>
              <a:t>MISIONALES</a:t>
            </a:r>
            <a:endParaRPr lang="es-ES" sz="1100" b="1" dirty="0">
              <a:solidFill>
                <a:prstClr val="black"/>
              </a:solidFill>
              <a:latin typeface="Calibri" panose="020F0502020204030204" pitchFamily="34" charset="0"/>
              <a:cs typeface="Calibri" panose="020F0502020204030204" pitchFamily="34" charset="0"/>
            </a:endParaRPr>
          </a:p>
          <a:p>
            <a:pPr marL="228594" indent="-228594" algn="just">
              <a:buFont typeface="+mj-lt"/>
              <a:buAutoNum type="arabicPeriod" startAt="4"/>
              <a:defRPr/>
            </a:pPr>
            <a:r>
              <a:rPr lang="es-ES" sz="1100" dirty="0">
                <a:solidFill>
                  <a:prstClr val="black"/>
                </a:solidFill>
                <a:latin typeface="Calibri" panose="020F0502020204030204" pitchFamily="34" charset="0"/>
                <a:cs typeface="Calibri" panose="020F0502020204030204" pitchFamily="34" charset="0"/>
              </a:rPr>
              <a:t>Reasentamientos Humanos</a:t>
            </a:r>
          </a:p>
          <a:p>
            <a:pPr marL="228594" indent="-228594" algn="just">
              <a:buFont typeface="+mj-lt"/>
              <a:buAutoNum type="arabicPeriod" startAt="4"/>
              <a:defRPr/>
            </a:pPr>
            <a:r>
              <a:rPr lang="es-ES" sz="1100" dirty="0">
                <a:solidFill>
                  <a:prstClr val="black"/>
                </a:solidFill>
                <a:latin typeface="Calibri" panose="020F0502020204030204" pitchFamily="34" charset="0"/>
                <a:cs typeface="Calibri" panose="020F0502020204030204" pitchFamily="34" charset="0"/>
              </a:rPr>
              <a:t>Mejoramiento de Vivienda</a:t>
            </a:r>
          </a:p>
          <a:p>
            <a:pPr marL="228594" indent="-228594" algn="just">
              <a:buFont typeface="+mj-lt"/>
              <a:buAutoNum type="arabicPeriod" startAt="4"/>
              <a:defRPr/>
            </a:pPr>
            <a:r>
              <a:rPr lang="es-ES" sz="1100" dirty="0">
                <a:solidFill>
                  <a:prstClr val="black"/>
                </a:solidFill>
                <a:latin typeface="Calibri" panose="020F0502020204030204" pitchFamily="34" charset="0"/>
                <a:cs typeface="Calibri" panose="020F0502020204030204" pitchFamily="34" charset="0"/>
              </a:rPr>
              <a:t>Mejoramiento de Barrios</a:t>
            </a:r>
          </a:p>
          <a:p>
            <a:pPr marL="228594" indent="-228594" algn="just">
              <a:buFont typeface="+mj-lt"/>
              <a:buAutoNum type="arabicPeriod" startAt="4"/>
              <a:defRPr/>
            </a:pPr>
            <a:r>
              <a:rPr lang="es-ES" sz="1100" dirty="0">
                <a:solidFill>
                  <a:prstClr val="black"/>
                </a:solidFill>
                <a:latin typeface="Calibri" panose="020F0502020204030204" pitchFamily="34" charset="0"/>
                <a:cs typeface="Calibri" panose="020F0502020204030204" pitchFamily="34" charset="0"/>
              </a:rPr>
              <a:t>Urbanizaciones y Titulación</a:t>
            </a:r>
          </a:p>
          <a:p>
            <a:pPr marL="228594" indent="-228594" algn="just">
              <a:buFont typeface="+mj-lt"/>
              <a:buAutoNum type="arabicPeriod" startAt="4"/>
              <a:defRPr/>
            </a:pPr>
            <a:r>
              <a:rPr lang="es-ES" sz="1100" dirty="0">
                <a:solidFill>
                  <a:prstClr val="black"/>
                </a:solidFill>
                <a:latin typeface="Calibri" panose="020F0502020204030204" pitchFamily="34" charset="0"/>
                <a:cs typeface="Calibri" panose="020F0502020204030204" pitchFamily="34" charset="0"/>
              </a:rPr>
              <a:t>Servicio al </a:t>
            </a:r>
            <a:r>
              <a:rPr lang="es-ES" sz="1100" dirty="0" smtClean="0">
                <a:solidFill>
                  <a:prstClr val="black"/>
                </a:solidFill>
                <a:latin typeface="Calibri" panose="020F0502020204030204" pitchFamily="34" charset="0"/>
                <a:cs typeface="Calibri" panose="020F0502020204030204" pitchFamily="34" charset="0"/>
              </a:rPr>
              <a:t>Ciudadano</a:t>
            </a:r>
          </a:p>
          <a:p>
            <a:pPr algn="just">
              <a:defRPr/>
            </a:pPr>
            <a:r>
              <a:rPr lang="es-ES" sz="1100" b="1" dirty="0" smtClean="0">
                <a:solidFill>
                  <a:prstClr val="black"/>
                </a:solidFill>
                <a:latin typeface="Calibri" panose="020F0502020204030204" pitchFamily="34" charset="0"/>
                <a:cs typeface="Calibri" panose="020F0502020204030204" pitchFamily="34" charset="0"/>
              </a:rPr>
              <a:t>APOYO</a:t>
            </a:r>
            <a:endParaRPr lang="es-ES" sz="1100" b="1" dirty="0">
              <a:solidFill>
                <a:prstClr val="black"/>
              </a:solidFill>
              <a:latin typeface="Calibri" panose="020F0502020204030204" pitchFamily="34" charset="0"/>
              <a:cs typeface="Calibri" panose="020F0502020204030204" pitchFamily="34" charset="0"/>
            </a:endParaRPr>
          </a:p>
          <a:p>
            <a:pPr marL="228594" indent="-228594" algn="just">
              <a:buFont typeface="+mj-lt"/>
              <a:buAutoNum type="arabicPeriod" startAt="9"/>
              <a:defRPr/>
            </a:pPr>
            <a:r>
              <a:rPr lang="es-ES" sz="1100" dirty="0">
                <a:solidFill>
                  <a:prstClr val="black"/>
                </a:solidFill>
                <a:latin typeface="Calibri" panose="020F0502020204030204" pitchFamily="34" charset="0"/>
                <a:cs typeface="Calibri" panose="020F0502020204030204" pitchFamily="34" charset="0"/>
              </a:rPr>
              <a:t>Adquisición de Bienes y Servicios</a:t>
            </a:r>
          </a:p>
          <a:p>
            <a:pPr marL="228594" indent="-228594" algn="just">
              <a:buFont typeface="+mj-lt"/>
              <a:buAutoNum type="arabicPeriod" startAt="9"/>
              <a:defRPr/>
            </a:pPr>
            <a:r>
              <a:rPr lang="es-ES" sz="1100" dirty="0">
                <a:solidFill>
                  <a:prstClr val="black"/>
                </a:solidFill>
                <a:latin typeface="Calibri" panose="020F0502020204030204" pitchFamily="34" charset="0"/>
                <a:cs typeface="Calibri" panose="020F0502020204030204" pitchFamily="34" charset="0"/>
              </a:rPr>
              <a:t>Gestión Administrativa</a:t>
            </a:r>
          </a:p>
          <a:p>
            <a:pPr marL="228594" indent="-228594" algn="just">
              <a:buFont typeface="+mj-lt"/>
              <a:buAutoNum type="arabicPeriod" startAt="9"/>
              <a:defRPr/>
            </a:pPr>
            <a:r>
              <a:rPr lang="es-ES" sz="1100" dirty="0">
                <a:solidFill>
                  <a:prstClr val="black"/>
                </a:solidFill>
                <a:latin typeface="Calibri" panose="020F0502020204030204" pitchFamily="34" charset="0"/>
                <a:cs typeface="Calibri" panose="020F0502020204030204" pitchFamily="34" charset="0"/>
              </a:rPr>
              <a:t>Gestión del Talento Humano</a:t>
            </a:r>
          </a:p>
          <a:p>
            <a:pPr marL="228594" indent="-228594" algn="just">
              <a:buFont typeface="+mj-lt"/>
              <a:buAutoNum type="arabicPeriod" startAt="9"/>
              <a:defRPr/>
            </a:pPr>
            <a:r>
              <a:rPr lang="es-ES" sz="1100" dirty="0">
                <a:solidFill>
                  <a:prstClr val="black"/>
                </a:solidFill>
                <a:latin typeface="Calibri" panose="020F0502020204030204" pitchFamily="34" charset="0"/>
                <a:cs typeface="Calibri" panose="020F0502020204030204" pitchFamily="34" charset="0"/>
              </a:rPr>
              <a:t>Gestión Documental</a:t>
            </a:r>
          </a:p>
          <a:p>
            <a:pPr marL="228594" indent="-228594" algn="just">
              <a:buFont typeface="+mj-lt"/>
              <a:buAutoNum type="arabicPeriod" startAt="9"/>
              <a:defRPr/>
            </a:pPr>
            <a:r>
              <a:rPr lang="es-ES" sz="1100" dirty="0">
                <a:solidFill>
                  <a:prstClr val="black"/>
                </a:solidFill>
                <a:latin typeface="Calibri" panose="020F0502020204030204" pitchFamily="34" charset="0"/>
                <a:cs typeface="Calibri" panose="020F0502020204030204" pitchFamily="34" charset="0"/>
              </a:rPr>
              <a:t>Gestión financiera</a:t>
            </a:r>
          </a:p>
          <a:p>
            <a:pPr marL="228594" indent="-228594" algn="just">
              <a:buFont typeface="+mj-lt"/>
              <a:buAutoNum type="arabicPeriod" startAt="9"/>
              <a:defRPr/>
            </a:pPr>
            <a:r>
              <a:rPr lang="es-ES" sz="1100" dirty="0">
                <a:solidFill>
                  <a:prstClr val="black"/>
                </a:solidFill>
                <a:latin typeface="Calibri" panose="020F0502020204030204" pitchFamily="34" charset="0"/>
                <a:cs typeface="Calibri" panose="020F0502020204030204" pitchFamily="34" charset="0"/>
              </a:rPr>
              <a:t>Gestión Tecnología Información y de las </a:t>
            </a:r>
            <a:r>
              <a:rPr lang="es-ES" sz="1100" dirty="0" smtClean="0">
                <a:solidFill>
                  <a:prstClr val="black"/>
                </a:solidFill>
                <a:latin typeface="Calibri" panose="020F0502020204030204" pitchFamily="34" charset="0"/>
                <a:cs typeface="Calibri" panose="020F0502020204030204" pitchFamily="34" charset="0"/>
              </a:rPr>
              <a:t>Comunicaciones</a:t>
            </a:r>
          </a:p>
          <a:p>
            <a:pPr algn="just">
              <a:defRPr/>
            </a:pPr>
            <a:r>
              <a:rPr lang="es-ES" sz="1100" b="1" dirty="0" smtClean="0">
                <a:solidFill>
                  <a:prstClr val="black"/>
                </a:solidFill>
                <a:latin typeface="Calibri" panose="020F0502020204030204" pitchFamily="34" charset="0"/>
                <a:cs typeface="Calibri" panose="020F0502020204030204" pitchFamily="34" charset="0"/>
              </a:rPr>
              <a:t>EVALUACIÓN</a:t>
            </a:r>
            <a:endParaRPr lang="es-ES" sz="1100" b="1" dirty="0">
              <a:solidFill>
                <a:prstClr val="black"/>
              </a:solidFill>
              <a:latin typeface="Calibri" panose="020F0502020204030204" pitchFamily="34" charset="0"/>
              <a:cs typeface="Calibri" panose="020F0502020204030204" pitchFamily="34" charset="0"/>
            </a:endParaRPr>
          </a:p>
          <a:p>
            <a:pPr marL="228594" indent="-228594" algn="just">
              <a:buFont typeface="+mj-lt"/>
              <a:buAutoNum type="arabicPeriod" startAt="16"/>
              <a:defRPr/>
            </a:pPr>
            <a:r>
              <a:rPr lang="es-ES" sz="1100" dirty="0">
                <a:solidFill>
                  <a:prstClr val="black"/>
                </a:solidFill>
                <a:latin typeface="Calibri" panose="020F0502020204030204" pitchFamily="34" charset="0"/>
                <a:cs typeface="Calibri" panose="020F0502020204030204" pitchFamily="34" charset="0"/>
              </a:rPr>
              <a:t>Evaluación de la Gestión</a:t>
            </a:r>
          </a:p>
          <a:p>
            <a:pPr marL="228594" indent="-228594" algn="just">
              <a:buFont typeface="+mj-lt"/>
              <a:buAutoNum type="arabicPeriod" startAt="16"/>
              <a:defRPr/>
            </a:pPr>
            <a:r>
              <a:rPr lang="es-ES" sz="1100" dirty="0">
                <a:solidFill>
                  <a:prstClr val="black"/>
                </a:solidFill>
                <a:latin typeface="Calibri" panose="020F0502020204030204" pitchFamily="34" charset="0"/>
                <a:cs typeface="Calibri" panose="020F0502020204030204" pitchFamily="34" charset="0"/>
              </a:rPr>
              <a:t>Gestión Control Interno Disciplinario</a:t>
            </a:r>
          </a:p>
        </p:txBody>
      </p:sp>
      <p:sp>
        <p:nvSpPr>
          <p:cNvPr id="25" name="Rectángulo 24">
            <a:extLst>
              <a:ext uri="{FF2B5EF4-FFF2-40B4-BE49-F238E27FC236}">
                <a16:creationId xmlns:a16="http://schemas.microsoft.com/office/drawing/2014/main" id="{F9E6345C-BACB-4124-B591-7B42F85B9F97}"/>
              </a:ext>
            </a:extLst>
          </p:cNvPr>
          <p:cNvSpPr/>
          <p:nvPr/>
        </p:nvSpPr>
        <p:spPr>
          <a:xfrm>
            <a:off x="215871" y="712539"/>
            <a:ext cx="2846273" cy="398720"/>
          </a:xfrm>
          <a:prstGeom prst="rect">
            <a:avLst/>
          </a:prstGeom>
          <a:solidFill>
            <a:srgbClr val="CCCCFF"/>
          </a:solid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s-CO" sz="1333" b="1" dirty="0">
                <a:solidFill>
                  <a:prstClr val="black"/>
                </a:solidFill>
                <a:latin typeface="Calibri"/>
              </a:rPr>
              <a:t>(17) PROCESOS</a:t>
            </a:r>
          </a:p>
        </p:txBody>
      </p:sp>
      <p:sp>
        <p:nvSpPr>
          <p:cNvPr id="28" name="Rectángulo 27">
            <a:extLst>
              <a:ext uri="{FF2B5EF4-FFF2-40B4-BE49-F238E27FC236}">
                <a16:creationId xmlns:a16="http://schemas.microsoft.com/office/drawing/2014/main" id="{93FDB46F-5943-4E5A-B22E-C89589D73DCE}"/>
              </a:ext>
            </a:extLst>
          </p:cNvPr>
          <p:cNvSpPr/>
          <p:nvPr/>
        </p:nvSpPr>
        <p:spPr>
          <a:xfrm>
            <a:off x="6165016" y="4314008"/>
            <a:ext cx="5835475" cy="38952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es-CO" sz="1333" b="1" dirty="0">
                <a:solidFill>
                  <a:prstClr val="black"/>
                </a:solidFill>
                <a:latin typeface="Calibri" panose="020F0502020204030204" pitchFamily="34" charset="0"/>
                <a:cs typeface="Calibri" panose="020F0502020204030204" pitchFamily="34" charset="0"/>
              </a:rPr>
              <a:t>(</a:t>
            </a:r>
            <a:r>
              <a:rPr lang="es-CO" sz="1333" b="1" dirty="0" smtClean="0">
                <a:solidFill>
                  <a:prstClr val="black"/>
                </a:solidFill>
                <a:latin typeface="Calibri" panose="020F0502020204030204" pitchFamily="34" charset="0"/>
                <a:cs typeface="Calibri" panose="020F0502020204030204" pitchFamily="34" charset="0"/>
              </a:rPr>
              <a:t>15) </a:t>
            </a:r>
            <a:r>
              <a:rPr lang="es-CO" sz="1333" b="1" dirty="0">
                <a:solidFill>
                  <a:prstClr val="black"/>
                </a:solidFill>
                <a:latin typeface="Calibri" panose="020F0502020204030204" pitchFamily="34" charset="0"/>
                <a:cs typeface="Calibri" panose="020F0502020204030204" pitchFamily="34" charset="0"/>
              </a:rPr>
              <a:t>PLANES </a:t>
            </a:r>
            <a:r>
              <a:rPr lang="es-CO" sz="1333" b="1" dirty="0">
                <a:latin typeface="Calibri" panose="020F0502020204030204" pitchFamily="34" charset="0"/>
                <a:cs typeface="Calibri" panose="020F0502020204030204" pitchFamily="34" charset="0"/>
              </a:rPr>
              <a:t>INSTITUCIONALES</a:t>
            </a:r>
            <a:endParaRPr lang="es-CO" sz="1333" b="1" dirty="0">
              <a:solidFill>
                <a:prstClr val="black"/>
              </a:solidFill>
              <a:latin typeface="Calibri" panose="020F0502020204030204" pitchFamily="34" charset="0"/>
              <a:cs typeface="Calibri" panose="020F0502020204030204" pitchFamily="34" charset="0"/>
            </a:endParaRPr>
          </a:p>
        </p:txBody>
      </p:sp>
      <p:sp>
        <p:nvSpPr>
          <p:cNvPr id="29" name="Rectángulo 28">
            <a:extLst>
              <a:ext uri="{FF2B5EF4-FFF2-40B4-BE49-F238E27FC236}">
                <a16:creationId xmlns:a16="http://schemas.microsoft.com/office/drawing/2014/main" id="{33849A4D-2ECF-4705-AFBB-4386321E19A8}"/>
              </a:ext>
            </a:extLst>
          </p:cNvPr>
          <p:cNvSpPr/>
          <p:nvPr/>
        </p:nvSpPr>
        <p:spPr>
          <a:xfrm>
            <a:off x="6165016" y="4787880"/>
            <a:ext cx="2820539" cy="1827460"/>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6000" tIns="48000" rIns="96000" bIns="48000" rtlCol="0" anchor="t" anchorCtr="0"/>
          <a:lstStyle/>
          <a:p>
            <a:pPr marL="361950" indent="-361950" algn="just">
              <a:buFont typeface="+mj-lt"/>
              <a:buAutoNum type="arabicPeriod"/>
              <a:defRPr/>
            </a:pPr>
            <a:r>
              <a:rPr lang="es-ES" sz="1100" dirty="0">
                <a:solidFill>
                  <a:schemeClr val="tx1"/>
                </a:solidFill>
              </a:rPr>
              <a:t>Plan de Acción </a:t>
            </a:r>
          </a:p>
          <a:p>
            <a:pPr marL="361950" indent="-361950" algn="just">
              <a:buFont typeface="+mj-lt"/>
              <a:buAutoNum type="arabicPeriod"/>
              <a:defRPr/>
            </a:pPr>
            <a:r>
              <a:rPr lang="es-ES" sz="1100" dirty="0">
                <a:solidFill>
                  <a:schemeClr val="tx1"/>
                </a:solidFill>
              </a:rPr>
              <a:t>Plan Anticorrupción y Atención PAAC</a:t>
            </a:r>
          </a:p>
          <a:p>
            <a:pPr marL="361950" indent="-361950" algn="just">
              <a:buFont typeface="+mj-lt"/>
              <a:buAutoNum type="arabicPeriod"/>
              <a:defRPr/>
            </a:pPr>
            <a:r>
              <a:rPr lang="es-ES" sz="1100" dirty="0">
                <a:solidFill>
                  <a:schemeClr val="tx1"/>
                </a:solidFill>
              </a:rPr>
              <a:t>Plan Participación Ciudadana</a:t>
            </a:r>
          </a:p>
          <a:p>
            <a:pPr marL="361950" indent="-361950" algn="just">
              <a:buFont typeface="+mj-lt"/>
              <a:buAutoNum type="arabicPeriod"/>
              <a:defRPr/>
            </a:pPr>
            <a:r>
              <a:rPr lang="es-ES" sz="1100" dirty="0">
                <a:solidFill>
                  <a:schemeClr val="tx1"/>
                </a:solidFill>
              </a:rPr>
              <a:t>Plan Anual de Auditorias</a:t>
            </a:r>
          </a:p>
          <a:p>
            <a:pPr marL="361950" indent="-361950" algn="just">
              <a:buFont typeface="+mj-lt"/>
              <a:buAutoNum type="arabicPeriod"/>
              <a:defRPr/>
            </a:pPr>
            <a:r>
              <a:rPr lang="es-ES" sz="1100" dirty="0">
                <a:solidFill>
                  <a:schemeClr val="tx1"/>
                </a:solidFill>
              </a:rPr>
              <a:t>Plan Estratégico de Tecnologías PETI</a:t>
            </a:r>
          </a:p>
          <a:p>
            <a:pPr marL="361950" indent="-361950" algn="just">
              <a:buFont typeface="+mj-lt"/>
              <a:buAutoNum type="arabicPeriod"/>
              <a:defRPr/>
            </a:pPr>
            <a:r>
              <a:rPr lang="es-ES" sz="1100" dirty="0">
                <a:solidFill>
                  <a:schemeClr val="tx1"/>
                </a:solidFill>
              </a:rPr>
              <a:t>Plan Estratégico de Seguridad Vial</a:t>
            </a:r>
          </a:p>
          <a:p>
            <a:pPr marL="361950" indent="-361950" algn="just">
              <a:buFont typeface="+mj-lt"/>
              <a:buAutoNum type="arabicPeriod"/>
              <a:defRPr/>
            </a:pPr>
            <a:r>
              <a:rPr lang="es-ES" sz="1100" dirty="0">
                <a:solidFill>
                  <a:schemeClr val="tx1"/>
                </a:solidFill>
              </a:rPr>
              <a:t>Plan de Adquisiciones </a:t>
            </a:r>
          </a:p>
          <a:p>
            <a:pPr marL="361950" indent="-361950" algn="just">
              <a:buFont typeface="+mj-lt"/>
              <a:buAutoNum type="arabicPeriod" startAt="8"/>
              <a:defRPr/>
            </a:pPr>
            <a:r>
              <a:rPr lang="es-ES" sz="1100" dirty="0">
                <a:solidFill>
                  <a:schemeClr val="tx1"/>
                </a:solidFill>
              </a:rPr>
              <a:t>Plan Institucional de Capacitación</a:t>
            </a:r>
          </a:p>
          <a:p>
            <a:pPr marL="361950" indent="-361950" algn="just">
              <a:buFont typeface="+mj-lt"/>
              <a:buAutoNum type="arabicPeriod" startAt="8"/>
              <a:defRPr/>
            </a:pPr>
            <a:r>
              <a:rPr lang="es-ES" sz="1100" dirty="0">
                <a:solidFill>
                  <a:schemeClr val="tx1"/>
                </a:solidFill>
              </a:rPr>
              <a:t>Plan de Bienestar Institucional </a:t>
            </a:r>
          </a:p>
          <a:p>
            <a:pPr marL="361950" indent="-361950" algn="just">
              <a:buFont typeface="+mj-lt"/>
              <a:buAutoNum type="arabicPeriod" startAt="8"/>
              <a:defRPr/>
            </a:pPr>
            <a:r>
              <a:rPr lang="es-ES" sz="1100" dirty="0">
                <a:solidFill>
                  <a:schemeClr val="tx1"/>
                </a:solidFill>
              </a:rPr>
              <a:t>Plan Institucional Gestión </a:t>
            </a:r>
            <a:r>
              <a:rPr lang="es-ES" sz="1100" dirty="0" smtClean="0">
                <a:solidFill>
                  <a:schemeClr val="tx1"/>
                </a:solidFill>
              </a:rPr>
              <a:t>Ambiental</a:t>
            </a:r>
            <a:endParaRPr lang="es-ES" sz="1100" dirty="0">
              <a:solidFill>
                <a:schemeClr val="tx1"/>
              </a:solidFill>
            </a:endParaRPr>
          </a:p>
        </p:txBody>
      </p:sp>
      <p:sp>
        <p:nvSpPr>
          <p:cNvPr id="38" name="Rectángulo 37">
            <a:extLst>
              <a:ext uri="{FF2B5EF4-FFF2-40B4-BE49-F238E27FC236}">
                <a16:creationId xmlns:a16="http://schemas.microsoft.com/office/drawing/2014/main" id="{6A797088-DDFA-4331-9FB4-BC3422EF16BA}"/>
              </a:ext>
            </a:extLst>
          </p:cNvPr>
          <p:cNvSpPr/>
          <p:nvPr/>
        </p:nvSpPr>
        <p:spPr>
          <a:xfrm>
            <a:off x="6165017" y="713674"/>
            <a:ext cx="5835475" cy="385005"/>
          </a:xfrm>
          <a:prstGeom prst="rect">
            <a:avLst/>
          </a:prstGeom>
          <a:ln/>
        </p:spPr>
        <p:style>
          <a:lnRef idx="1">
            <a:schemeClr val="accent5"/>
          </a:lnRef>
          <a:fillRef idx="2">
            <a:schemeClr val="accent5"/>
          </a:fillRef>
          <a:effectRef idx="1">
            <a:schemeClr val="accent5"/>
          </a:effectRef>
          <a:fontRef idx="minor">
            <a:schemeClr val="dk1"/>
          </a:fontRef>
        </p:style>
        <p:txBody>
          <a:bodyPr lIns="48000" rIns="48000" rtlCol="0" anchor="ctr"/>
          <a:lstStyle/>
          <a:p>
            <a:pPr algn="ctr">
              <a:defRPr/>
            </a:pPr>
            <a:r>
              <a:rPr lang="es-CO" sz="1333" b="1" dirty="0" smtClean="0">
                <a:solidFill>
                  <a:prstClr val="black"/>
                </a:solidFill>
                <a:latin typeface="Calibri"/>
              </a:rPr>
              <a:t>(18) CONTRATOS RELEVANTES</a:t>
            </a:r>
            <a:endParaRPr lang="es-CO" sz="1333" b="1" dirty="0">
              <a:solidFill>
                <a:prstClr val="black"/>
              </a:solidFill>
              <a:latin typeface="Calibri"/>
            </a:endParaRPr>
          </a:p>
        </p:txBody>
      </p:sp>
      <p:sp>
        <p:nvSpPr>
          <p:cNvPr id="39" name="Rectángulo 38">
            <a:extLst>
              <a:ext uri="{FF2B5EF4-FFF2-40B4-BE49-F238E27FC236}">
                <a16:creationId xmlns:a16="http://schemas.microsoft.com/office/drawing/2014/main" id="{46BB7959-22B1-4822-85DA-E938E47CA24F}"/>
              </a:ext>
            </a:extLst>
          </p:cNvPr>
          <p:cNvSpPr/>
          <p:nvPr/>
        </p:nvSpPr>
        <p:spPr>
          <a:xfrm>
            <a:off x="225659" y="5493000"/>
            <a:ext cx="2836485" cy="1041574"/>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48000" tIns="96000" rIns="48000" rtlCol="0" anchor="t" anchorCtr="0"/>
          <a:lstStyle/>
          <a:p>
            <a:pPr marL="120648" indent="-120648">
              <a:spcBef>
                <a:spcPts val="133"/>
              </a:spcBef>
              <a:buFont typeface="+mj-lt"/>
              <a:buAutoNum type="arabicPeriod"/>
            </a:pPr>
            <a:r>
              <a:rPr lang="es-ES" sz="1100" dirty="0">
                <a:solidFill>
                  <a:schemeClr val="tx1"/>
                </a:solidFill>
                <a:latin typeface="Calibri"/>
              </a:rPr>
              <a:t>Sistema de Gestión de la Calidad</a:t>
            </a:r>
          </a:p>
          <a:p>
            <a:pPr marL="120648" indent="-120648">
              <a:spcBef>
                <a:spcPts val="133"/>
              </a:spcBef>
              <a:buFont typeface="+mj-lt"/>
              <a:buAutoNum type="arabicPeriod"/>
            </a:pPr>
            <a:r>
              <a:rPr lang="es-ES" sz="1100" dirty="0">
                <a:solidFill>
                  <a:schemeClr val="tx1"/>
                </a:solidFill>
                <a:latin typeface="Calibri"/>
              </a:rPr>
              <a:t>Sistema de Gestión Ambiental</a:t>
            </a:r>
          </a:p>
          <a:p>
            <a:pPr marL="120648" indent="-120648">
              <a:spcBef>
                <a:spcPts val="133"/>
              </a:spcBef>
              <a:buFont typeface="+mj-lt"/>
              <a:buAutoNum type="arabicPeriod"/>
            </a:pPr>
            <a:r>
              <a:rPr lang="es-ES" sz="1100" dirty="0">
                <a:solidFill>
                  <a:schemeClr val="tx1"/>
                </a:solidFill>
                <a:latin typeface="Calibri"/>
              </a:rPr>
              <a:t>Sistema de Gestión Documental</a:t>
            </a:r>
          </a:p>
          <a:p>
            <a:pPr marL="120648" indent="-120648">
              <a:spcBef>
                <a:spcPts val="133"/>
              </a:spcBef>
              <a:buFont typeface="+mj-lt"/>
              <a:buAutoNum type="arabicPeriod"/>
            </a:pPr>
            <a:r>
              <a:rPr lang="es-ES" sz="1100" dirty="0">
                <a:solidFill>
                  <a:schemeClr val="tx1"/>
                </a:solidFill>
                <a:latin typeface="Calibri"/>
              </a:rPr>
              <a:t>Sistema de Seguridad de la Información</a:t>
            </a:r>
          </a:p>
          <a:p>
            <a:pPr marL="120648" indent="-120648">
              <a:spcBef>
                <a:spcPts val="133"/>
              </a:spcBef>
              <a:buFont typeface="+mj-lt"/>
              <a:buAutoNum type="arabicPeriod"/>
            </a:pPr>
            <a:r>
              <a:rPr lang="es-ES" sz="1100" dirty="0">
                <a:solidFill>
                  <a:schemeClr val="tx1"/>
                </a:solidFill>
                <a:latin typeface="Calibri"/>
              </a:rPr>
              <a:t>Sistema de Seguridad y Salud en el Trabajo </a:t>
            </a:r>
          </a:p>
        </p:txBody>
      </p:sp>
      <p:sp>
        <p:nvSpPr>
          <p:cNvPr id="40" name="Rectángulo 39">
            <a:extLst>
              <a:ext uri="{FF2B5EF4-FFF2-40B4-BE49-F238E27FC236}">
                <a16:creationId xmlns:a16="http://schemas.microsoft.com/office/drawing/2014/main" id="{09D5C088-0205-4729-B51F-197645DDF3BE}"/>
              </a:ext>
            </a:extLst>
          </p:cNvPr>
          <p:cNvSpPr/>
          <p:nvPr/>
        </p:nvSpPr>
        <p:spPr>
          <a:xfrm>
            <a:off x="215871" y="5099847"/>
            <a:ext cx="2845750" cy="335747"/>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es-CO" sz="1400" b="1" dirty="0">
                <a:solidFill>
                  <a:prstClr val="black"/>
                </a:solidFill>
                <a:latin typeface="Calibri"/>
              </a:rPr>
              <a:t>(5) SISTEMAS DE  GESTIÓN</a:t>
            </a:r>
          </a:p>
        </p:txBody>
      </p:sp>
      <p:sp>
        <p:nvSpPr>
          <p:cNvPr id="18" name="Rectángulo 17">
            <a:extLst>
              <a:ext uri="{FF2B5EF4-FFF2-40B4-BE49-F238E27FC236}">
                <a16:creationId xmlns:a16="http://schemas.microsoft.com/office/drawing/2014/main" id="{46BB7959-22B1-4822-85DA-E938E47CA24F}"/>
              </a:ext>
            </a:extLst>
          </p:cNvPr>
          <p:cNvSpPr/>
          <p:nvPr/>
        </p:nvSpPr>
        <p:spPr>
          <a:xfrm>
            <a:off x="3185780" y="5549214"/>
            <a:ext cx="1133672" cy="1028905"/>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48000" tIns="0" rIns="48000" bIns="0" rtlCol="0" anchor="t" anchorCtr="0"/>
          <a:lstStyle/>
          <a:p>
            <a:pPr marL="120648" indent="-120648">
              <a:spcBef>
                <a:spcPts val="133"/>
              </a:spcBef>
              <a:buFont typeface="+mj-lt"/>
              <a:buAutoNum type="arabicPeriod"/>
            </a:pPr>
            <a:r>
              <a:rPr lang="es-ES" sz="800" dirty="0" smtClean="0">
                <a:solidFill>
                  <a:schemeClr val="tx1"/>
                </a:solidFill>
                <a:latin typeface="Calibri"/>
              </a:rPr>
              <a:t>INTRANET </a:t>
            </a:r>
          </a:p>
          <a:p>
            <a:pPr marL="120648" indent="-120648">
              <a:spcBef>
                <a:spcPts val="133"/>
              </a:spcBef>
              <a:buFont typeface="+mj-lt"/>
              <a:buAutoNum type="arabicPeriod"/>
            </a:pPr>
            <a:r>
              <a:rPr lang="es-ES" sz="800" dirty="0" smtClean="0">
                <a:solidFill>
                  <a:schemeClr val="tx1"/>
                </a:solidFill>
                <a:latin typeface="Calibri"/>
              </a:rPr>
              <a:t>PÁGINA WEB </a:t>
            </a:r>
          </a:p>
          <a:p>
            <a:pPr marL="120648" indent="-120648">
              <a:spcBef>
                <a:spcPts val="133"/>
              </a:spcBef>
              <a:buFont typeface="+mj-lt"/>
              <a:buAutoNum type="arabicPeriod"/>
            </a:pPr>
            <a:r>
              <a:rPr lang="es-ES" sz="800" dirty="0" smtClean="0">
                <a:solidFill>
                  <a:schemeClr val="tx1"/>
                </a:solidFill>
                <a:latin typeface="Calibri"/>
              </a:rPr>
              <a:t>P.M.R.</a:t>
            </a:r>
          </a:p>
          <a:p>
            <a:pPr marL="120648" indent="-120648">
              <a:spcBef>
                <a:spcPts val="133"/>
              </a:spcBef>
              <a:buFont typeface="+mj-lt"/>
              <a:buAutoNum type="arabicPeriod"/>
            </a:pPr>
            <a:r>
              <a:rPr lang="es-ES" sz="800" dirty="0" smtClean="0">
                <a:solidFill>
                  <a:schemeClr val="tx1"/>
                </a:solidFill>
                <a:latin typeface="Calibri"/>
              </a:rPr>
              <a:t>SIMA</a:t>
            </a:r>
          </a:p>
          <a:p>
            <a:pPr marL="120648" indent="-120648">
              <a:spcBef>
                <a:spcPts val="133"/>
              </a:spcBef>
              <a:buFont typeface="+mj-lt"/>
              <a:buAutoNum type="arabicPeriod"/>
            </a:pPr>
            <a:r>
              <a:rPr lang="es-ES" sz="800" dirty="0" smtClean="0">
                <a:solidFill>
                  <a:schemeClr val="tx1"/>
                </a:solidFill>
                <a:latin typeface="Calibri"/>
              </a:rPr>
              <a:t>ERP SI-CAPITAL</a:t>
            </a:r>
          </a:p>
          <a:p>
            <a:pPr marL="120648" indent="-120648">
              <a:spcBef>
                <a:spcPts val="133"/>
              </a:spcBef>
              <a:buFont typeface="+mj-lt"/>
              <a:buAutoNum type="arabicPeriod"/>
            </a:pPr>
            <a:r>
              <a:rPr lang="es-ES" sz="800" dirty="0" smtClean="0">
                <a:solidFill>
                  <a:schemeClr val="tx1"/>
                </a:solidFill>
                <a:latin typeface="Calibri"/>
              </a:rPr>
              <a:t>ORFEO</a:t>
            </a:r>
          </a:p>
          <a:p>
            <a:pPr marL="120648" indent="-120648">
              <a:spcBef>
                <a:spcPts val="133"/>
              </a:spcBef>
              <a:buFont typeface="+mj-lt"/>
              <a:buAutoNum type="arabicPeriod"/>
            </a:pPr>
            <a:r>
              <a:rPr lang="es-ES" sz="800" dirty="0" smtClean="0">
                <a:solidFill>
                  <a:schemeClr val="tx1"/>
                </a:solidFill>
              </a:rPr>
              <a:t>CURADURIA PUBLICA</a:t>
            </a:r>
          </a:p>
        </p:txBody>
      </p:sp>
      <p:sp>
        <p:nvSpPr>
          <p:cNvPr id="24" name="Rectángulo 23">
            <a:extLst>
              <a:ext uri="{FF2B5EF4-FFF2-40B4-BE49-F238E27FC236}">
                <a16:creationId xmlns:a16="http://schemas.microsoft.com/office/drawing/2014/main" id="{09D5C088-0205-4729-B51F-197645DDF3BE}"/>
              </a:ext>
            </a:extLst>
          </p:cNvPr>
          <p:cNvSpPr/>
          <p:nvPr/>
        </p:nvSpPr>
        <p:spPr>
          <a:xfrm>
            <a:off x="3222082" y="5103006"/>
            <a:ext cx="2793147" cy="33574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s-CO" sz="1400" b="1" dirty="0" smtClean="0">
                <a:solidFill>
                  <a:prstClr val="black"/>
                </a:solidFill>
                <a:latin typeface="Calibri"/>
              </a:rPr>
              <a:t>(13) </a:t>
            </a:r>
            <a:r>
              <a:rPr lang="es-CO" sz="1400" b="1" dirty="0">
                <a:solidFill>
                  <a:prstClr val="black"/>
                </a:solidFill>
                <a:latin typeface="Calibri"/>
              </a:rPr>
              <a:t>ACTIVOS INFORMACIÓN</a:t>
            </a:r>
          </a:p>
        </p:txBody>
      </p:sp>
      <p:graphicFrame>
        <p:nvGraphicFramePr>
          <p:cNvPr id="8" name="Tabla 7"/>
          <p:cNvGraphicFramePr>
            <a:graphicFrameLocks noGrp="1"/>
          </p:cNvGraphicFramePr>
          <p:nvPr>
            <p:extLst>
              <p:ext uri="{D42A27DB-BD31-4B8C-83A1-F6EECF244321}">
                <p14:modId xmlns:p14="http://schemas.microsoft.com/office/powerpoint/2010/main" val="48513142"/>
              </p:ext>
            </p:extLst>
          </p:nvPr>
        </p:nvGraphicFramePr>
        <p:xfrm>
          <a:off x="6165017" y="1201216"/>
          <a:ext cx="5835475" cy="2863510"/>
        </p:xfrm>
        <a:graphic>
          <a:graphicData uri="http://schemas.openxmlformats.org/drawingml/2006/table">
            <a:tbl>
              <a:tblPr>
                <a:tableStyleId>{5C22544A-7EE6-4342-B048-85BDC9FD1C3A}</a:tableStyleId>
              </a:tblPr>
              <a:tblGrid>
                <a:gridCol w="2580193">
                  <a:extLst>
                    <a:ext uri="{9D8B030D-6E8A-4147-A177-3AD203B41FA5}">
                      <a16:colId xmlns:a16="http://schemas.microsoft.com/office/drawing/2014/main" val="2256618840"/>
                    </a:ext>
                  </a:extLst>
                </a:gridCol>
                <a:gridCol w="1724382">
                  <a:extLst>
                    <a:ext uri="{9D8B030D-6E8A-4147-A177-3AD203B41FA5}">
                      <a16:colId xmlns:a16="http://schemas.microsoft.com/office/drawing/2014/main" val="3838924422"/>
                    </a:ext>
                  </a:extLst>
                </a:gridCol>
                <a:gridCol w="968516">
                  <a:extLst>
                    <a:ext uri="{9D8B030D-6E8A-4147-A177-3AD203B41FA5}">
                      <a16:colId xmlns:a16="http://schemas.microsoft.com/office/drawing/2014/main" val="3465570638"/>
                    </a:ext>
                  </a:extLst>
                </a:gridCol>
                <a:gridCol w="562384">
                  <a:extLst>
                    <a:ext uri="{9D8B030D-6E8A-4147-A177-3AD203B41FA5}">
                      <a16:colId xmlns:a16="http://schemas.microsoft.com/office/drawing/2014/main" val="3149764709"/>
                    </a:ext>
                  </a:extLst>
                </a:gridCol>
              </a:tblGrid>
              <a:tr h="172214">
                <a:tc>
                  <a:txBody>
                    <a:bodyPr/>
                    <a:lstStyle/>
                    <a:p>
                      <a:pPr algn="l" fontAlgn="ctr"/>
                      <a:r>
                        <a:rPr lang="es-CO" sz="1000" b="1" u="none" strike="noStrike" dirty="0">
                          <a:effectLst/>
                        </a:rPr>
                        <a:t>TERCERO</a:t>
                      </a:r>
                      <a:endParaRPr lang="es-CO" sz="1000" b="1"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solidFill>
                      <a:schemeClr val="bg1">
                        <a:lumMod val="85000"/>
                      </a:schemeClr>
                    </a:solidFill>
                  </a:tcPr>
                </a:tc>
                <a:tc>
                  <a:txBody>
                    <a:bodyPr/>
                    <a:lstStyle/>
                    <a:p>
                      <a:pPr algn="l" fontAlgn="ctr"/>
                      <a:r>
                        <a:rPr lang="es-CO" sz="1000" b="1" u="none" strike="noStrike" dirty="0">
                          <a:effectLst/>
                        </a:rPr>
                        <a:t>TEMA</a:t>
                      </a:r>
                      <a:endParaRPr lang="es-CO" sz="1000" b="1" i="0" u="none" strike="noStrike" dirty="0">
                        <a:solidFill>
                          <a:srgbClr val="000000"/>
                        </a:solidFill>
                        <a:effectLst/>
                        <a:latin typeface="Arial Narrow" panose="020B0606020202030204" pitchFamily="34" charset="0"/>
                      </a:endParaRPr>
                    </a:p>
                  </a:txBody>
                  <a:tcPr marL="9525" marR="9525" marT="9525" marB="0" anchor="ctr">
                    <a:lnT w="12700" cap="flat" cmpd="sng" algn="ctr">
                      <a:solidFill>
                        <a:schemeClr val="bg1">
                          <a:lumMod val="75000"/>
                        </a:schemeClr>
                      </a:solidFill>
                      <a:prstDash val="solid"/>
                      <a:round/>
                      <a:headEnd type="none" w="med" len="med"/>
                      <a:tailEnd type="none" w="med" len="med"/>
                    </a:lnT>
                    <a:solidFill>
                      <a:schemeClr val="bg1">
                        <a:lumMod val="85000"/>
                      </a:schemeClr>
                    </a:solidFill>
                  </a:tcPr>
                </a:tc>
                <a:tc>
                  <a:txBody>
                    <a:bodyPr/>
                    <a:lstStyle/>
                    <a:p>
                      <a:pPr algn="ctr" fontAlgn="ctr"/>
                      <a:r>
                        <a:rPr lang="es-CO" sz="1000" b="1" u="none" strike="noStrike" dirty="0">
                          <a:effectLst/>
                        </a:rPr>
                        <a:t> VALOR </a:t>
                      </a:r>
                      <a:r>
                        <a:rPr lang="es-CO" sz="1000" b="1" u="none" strike="noStrike" dirty="0" smtClean="0">
                          <a:effectLst/>
                        </a:rPr>
                        <a:t>PROG</a:t>
                      </a:r>
                      <a:endParaRPr lang="es-CO" sz="1000" b="1" i="0" u="none" strike="noStrike" dirty="0">
                        <a:solidFill>
                          <a:srgbClr val="000000"/>
                        </a:solidFill>
                        <a:effectLst/>
                        <a:latin typeface="Arial Narrow" panose="020B0606020202030204" pitchFamily="34" charset="0"/>
                      </a:endParaRPr>
                    </a:p>
                  </a:txBody>
                  <a:tcPr marL="9525" marR="9525" marT="9525" marB="0" anchor="ctr">
                    <a:lnT w="12700" cap="flat" cmpd="sng" algn="ctr">
                      <a:solidFill>
                        <a:schemeClr val="bg1">
                          <a:lumMod val="75000"/>
                        </a:schemeClr>
                      </a:solidFill>
                      <a:prstDash val="solid"/>
                      <a:round/>
                      <a:headEnd type="none" w="med" len="med"/>
                      <a:tailEnd type="none" w="med" len="med"/>
                    </a:lnT>
                    <a:solidFill>
                      <a:schemeClr val="bg1">
                        <a:lumMod val="85000"/>
                      </a:schemeClr>
                    </a:solidFill>
                  </a:tcPr>
                </a:tc>
                <a:tc>
                  <a:txBody>
                    <a:bodyPr/>
                    <a:lstStyle/>
                    <a:p>
                      <a:pPr algn="ctr" fontAlgn="ctr"/>
                      <a:r>
                        <a:rPr lang="es-CO" sz="1000" b="1" u="none" strike="noStrike" dirty="0">
                          <a:effectLst/>
                        </a:rPr>
                        <a:t> % PART </a:t>
                      </a:r>
                      <a:endParaRPr lang="es-CO" sz="1000" b="1" i="0" u="none" strike="noStrike" dirty="0">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487879626"/>
                  </a:ext>
                </a:extLst>
              </a:tr>
              <a:tr h="143403">
                <a:tc>
                  <a:txBody>
                    <a:bodyPr/>
                    <a:lstStyle/>
                    <a:p>
                      <a:pPr algn="l" fontAlgn="ctr"/>
                      <a:r>
                        <a:rPr lang="pt-BR" sz="900" u="none" strike="noStrike" dirty="0">
                          <a:effectLst/>
                        </a:rPr>
                        <a:t>CONSTRUCTORA CAMACON S A S</a:t>
                      </a:r>
                      <a:endParaRPr lang="pt-BR"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OBRAS LOCALIDAD DE SUBA</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4.542.988.085</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dirty="0">
                          <a:effectLst/>
                        </a:rPr>
                        <a:t>8%</a:t>
                      </a:r>
                      <a:endParaRPr lang="es-CO" sz="900" b="0" i="0" u="none" strike="noStrike" dirty="0">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2183036"/>
                  </a:ext>
                </a:extLst>
              </a:tr>
              <a:tr h="143403">
                <a:tc>
                  <a:txBody>
                    <a:bodyPr/>
                    <a:lstStyle/>
                    <a:p>
                      <a:pPr algn="l" fontAlgn="ctr"/>
                      <a:r>
                        <a:rPr lang="es-CO" sz="900" u="none" strike="noStrike" dirty="0">
                          <a:effectLst/>
                        </a:rPr>
                        <a:t>CONSORCIO EDIFICAR AJ</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OBRAS MARIA CANO</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4.242.317.583</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7%</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392109023"/>
                  </a:ext>
                </a:extLst>
              </a:tr>
              <a:tr h="143403">
                <a:tc>
                  <a:txBody>
                    <a:bodyPr/>
                    <a:lstStyle/>
                    <a:p>
                      <a:pPr algn="l" fontAlgn="ctr"/>
                      <a:r>
                        <a:rPr lang="es-CO" sz="900" u="none" strike="noStrike" dirty="0">
                          <a:effectLst/>
                        </a:rPr>
                        <a:t>0</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OBRAS ECOBARRIOS</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3.639.632.148</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6%</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083418930"/>
                  </a:ext>
                </a:extLst>
              </a:tr>
              <a:tr h="143403">
                <a:tc>
                  <a:txBody>
                    <a:bodyPr/>
                    <a:lstStyle/>
                    <a:p>
                      <a:pPr algn="l" fontAlgn="ctr"/>
                      <a:r>
                        <a:rPr lang="es-CO" sz="900" u="none" strike="noStrike" dirty="0">
                          <a:effectLst/>
                        </a:rPr>
                        <a:t>SEGURIDAD SAN CARLOS LTDA</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SERVICIO DE VIGILANCIA</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1.410.109.000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2%</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314064183"/>
                  </a:ext>
                </a:extLst>
              </a:tr>
              <a:tr h="143403">
                <a:tc>
                  <a:txBody>
                    <a:bodyPr/>
                    <a:lstStyle/>
                    <a:p>
                      <a:pPr algn="l" fontAlgn="ctr"/>
                      <a:r>
                        <a:rPr lang="es-ES" sz="900" u="none" strike="noStrike" dirty="0" smtClean="0">
                          <a:effectLst/>
                        </a:rPr>
                        <a:t>ETB </a:t>
                      </a:r>
                      <a:r>
                        <a:rPr lang="es-ES" sz="900" u="none" strike="noStrike" dirty="0">
                          <a:effectLst/>
                        </a:rPr>
                        <a:t>S.A. ESP</a:t>
                      </a:r>
                      <a:endParaRPr lang="es-ES"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SERVICIO DATA CENTER</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1.069.359.724</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2%</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120344934"/>
                  </a:ext>
                </a:extLst>
              </a:tr>
              <a:tr h="143403">
                <a:tc>
                  <a:txBody>
                    <a:bodyPr/>
                    <a:lstStyle/>
                    <a:p>
                      <a:pPr algn="l" fontAlgn="ctr"/>
                      <a:r>
                        <a:rPr lang="es-CO" sz="900" u="none" strike="noStrike" dirty="0">
                          <a:effectLst/>
                        </a:rPr>
                        <a:t>0</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OBRA PARQUE JORGE GAITAN</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972.255.658</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2%</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464788215"/>
                  </a:ext>
                </a:extLst>
              </a:tr>
              <a:tr h="143403">
                <a:tc>
                  <a:txBody>
                    <a:bodyPr/>
                    <a:lstStyle/>
                    <a:p>
                      <a:pPr algn="l" fontAlgn="ctr"/>
                      <a:r>
                        <a:rPr lang="es-CO" sz="900" u="none" strike="noStrike" dirty="0">
                          <a:effectLst/>
                        </a:rPr>
                        <a:t>ELOISA  MORA BALLESTEROS</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OBRAS DEMOLICIÓN</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718.000.000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dirty="0">
                          <a:effectLst/>
                        </a:rPr>
                        <a:t>1%</a:t>
                      </a:r>
                      <a:endParaRPr lang="es-CO" sz="900" b="0" i="0" u="none" strike="noStrike" dirty="0">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122092022"/>
                  </a:ext>
                </a:extLst>
              </a:tr>
              <a:tr h="143403">
                <a:tc>
                  <a:txBody>
                    <a:bodyPr/>
                    <a:lstStyle/>
                    <a:p>
                      <a:pPr algn="l" fontAlgn="ctr"/>
                      <a:r>
                        <a:rPr lang="es-CO" sz="900" u="none" strike="noStrike" dirty="0">
                          <a:effectLst/>
                        </a:rPr>
                        <a:t>GRUPO METRO COLOMBIA S.A.S</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OBRAS LOCALIDAD DE SUBA</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690.825.485</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36240101"/>
                  </a:ext>
                </a:extLst>
              </a:tr>
              <a:tr h="143403">
                <a:tc>
                  <a:txBody>
                    <a:bodyPr/>
                    <a:lstStyle/>
                    <a:p>
                      <a:pPr algn="l" fontAlgn="ctr"/>
                      <a:r>
                        <a:rPr lang="es-CO" sz="900" u="none" strike="noStrike" dirty="0">
                          <a:effectLst/>
                        </a:rPr>
                        <a:t>SERVICIO DE TRANSPORTE TERRESTRE</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SERVICIO DE TRANSPORTE</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540.000.000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017888399"/>
                  </a:ext>
                </a:extLst>
              </a:tr>
              <a:tr h="197651">
                <a:tc>
                  <a:txBody>
                    <a:bodyPr/>
                    <a:lstStyle/>
                    <a:p>
                      <a:pPr algn="l" fontAlgn="ctr"/>
                      <a:r>
                        <a:rPr lang="es-ES" sz="900" u="none" strike="noStrike" dirty="0">
                          <a:effectLst/>
                        </a:rPr>
                        <a:t>CONSORCIO CIUDAD BOLIVAR JAJ 002</a:t>
                      </a:r>
                      <a:endParaRPr lang="es-ES"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a:effectLst/>
                        </a:rPr>
                        <a:t>INTERVENTORIA SAN CRISTOBAL</a:t>
                      </a:r>
                      <a:endParaRPr lang="es-CO" sz="900" b="0" i="0" u="none" strike="noStrike">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477.321.419</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dirty="0">
                          <a:effectLst/>
                        </a:rPr>
                        <a:t>1%</a:t>
                      </a:r>
                      <a:endParaRPr lang="es-CO" sz="900" b="0" i="0" u="none" strike="noStrike" dirty="0">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902618452"/>
                  </a:ext>
                </a:extLst>
              </a:tr>
              <a:tr h="143403">
                <a:tc>
                  <a:txBody>
                    <a:bodyPr/>
                    <a:lstStyle/>
                    <a:p>
                      <a:pPr algn="l" fontAlgn="ctr"/>
                      <a:r>
                        <a:rPr lang="es-CO" sz="900" u="none" strike="noStrike" dirty="0">
                          <a:effectLst/>
                        </a:rPr>
                        <a:t>MCAD TRAINING &amp; CONSULTING S.A.S.</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LICENCIAMIENTO AUTODESK </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450.086.194</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730421368"/>
                  </a:ext>
                </a:extLst>
              </a:tr>
              <a:tr h="143403">
                <a:tc>
                  <a:txBody>
                    <a:bodyPr/>
                    <a:lstStyle/>
                    <a:p>
                      <a:pPr algn="l" fontAlgn="ctr"/>
                      <a:r>
                        <a:rPr lang="es-CO" sz="900" u="none" strike="noStrike" dirty="0">
                          <a:effectLst/>
                        </a:rPr>
                        <a:t>Base de Datos DGC</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SERVICIO DE VIGILANCIA</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430.127.000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972040034"/>
                  </a:ext>
                </a:extLst>
              </a:tr>
              <a:tr h="143403">
                <a:tc>
                  <a:txBody>
                    <a:bodyPr/>
                    <a:lstStyle/>
                    <a:p>
                      <a:pPr algn="l" fontAlgn="ctr"/>
                      <a:r>
                        <a:rPr lang="es-CO" sz="900" u="none" strike="noStrike" dirty="0">
                          <a:effectLst/>
                        </a:rPr>
                        <a:t>Base de Datos DGC</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SEGUROS</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408.439.000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695873344"/>
                  </a:ext>
                </a:extLst>
              </a:tr>
              <a:tr h="143403">
                <a:tc>
                  <a:txBody>
                    <a:bodyPr/>
                    <a:lstStyle/>
                    <a:p>
                      <a:pPr algn="l" fontAlgn="ctr"/>
                      <a:r>
                        <a:rPr lang="es-CO" sz="900" u="none" strike="noStrike" dirty="0">
                          <a:effectLst/>
                        </a:rPr>
                        <a:t>XERTICA COLOMBIA SAS</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CORREO ELECTRONICO</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378.977.000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855691392"/>
                  </a:ext>
                </a:extLst>
              </a:tr>
              <a:tr h="143403">
                <a:tc>
                  <a:txBody>
                    <a:bodyPr/>
                    <a:lstStyle/>
                    <a:p>
                      <a:pPr algn="l" fontAlgn="ctr"/>
                      <a:r>
                        <a:rPr lang="es-CO" sz="900" u="none" strike="noStrike" dirty="0">
                          <a:effectLst/>
                        </a:rPr>
                        <a:t>BMC BOLSA MERCANTIL DE COLOMBIA S.A.</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SERVICIO DE TRANSPORTE</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367.400.000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646129733"/>
                  </a:ext>
                </a:extLst>
              </a:tr>
              <a:tr h="143403">
                <a:tc>
                  <a:txBody>
                    <a:bodyPr/>
                    <a:lstStyle/>
                    <a:p>
                      <a:pPr algn="l" fontAlgn="ctr"/>
                      <a:r>
                        <a:rPr lang="es-CO" sz="900" u="none" strike="noStrike" dirty="0">
                          <a:effectLst/>
                        </a:rPr>
                        <a:t>0</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INTERVENTORIA ECOBARRIOS</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355.781.256</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a:effectLst/>
                        </a:rPr>
                        <a:t>1%</a:t>
                      </a:r>
                      <a:endParaRPr lang="es-CO" sz="900" b="0" i="0" u="none" strike="noStrike">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141522311"/>
                  </a:ext>
                </a:extLst>
              </a:tr>
              <a:tr h="143403">
                <a:tc>
                  <a:txBody>
                    <a:bodyPr/>
                    <a:lstStyle/>
                    <a:p>
                      <a:pPr algn="l" fontAlgn="ctr"/>
                      <a:r>
                        <a:rPr lang="es-CO" sz="900" u="none" strike="noStrike" dirty="0" smtClean="0">
                          <a:effectLst/>
                        </a:rPr>
                        <a:t>UT</a:t>
                      </a:r>
                      <a:r>
                        <a:rPr lang="es-CO" sz="900" u="none" strike="noStrike" baseline="0" dirty="0" smtClean="0">
                          <a:effectLst/>
                        </a:rPr>
                        <a:t> </a:t>
                      </a:r>
                      <a:r>
                        <a:rPr lang="es-CO" sz="900" u="none" strike="noStrike" dirty="0" smtClean="0">
                          <a:effectLst/>
                        </a:rPr>
                        <a:t>ALIANZA </a:t>
                      </a:r>
                      <a:r>
                        <a:rPr lang="es-CO" sz="900" u="none" strike="noStrike" dirty="0">
                          <a:effectLst/>
                        </a:rPr>
                        <a:t>GALAXIA-PLATINO</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solidFill>
                      <a:schemeClr val="bg1">
                        <a:lumMod val="95000"/>
                      </a:schemeClr>
                    </a:solidFill>
                  </a:tcPr>
                </a:tc>
                <a:tc>
                  <a:txBody>
                    <a:bodyPr/>
                    <a:lstStyle/>
                    <a:p>
                      <a:pPr algn="l" fontAlgn="ctr"/>
                      <a:r>
                        <a:rPr lang="es-CO" sz="900" u="none" strike="noStrike" dirty="0">
                          <a:effectLst/>
                        </a:rPr>
                        <a:t>SERVICIO DE TRANSPORTE</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343.949.000</a:t>
                      </a:r>
                      <a:endParaRPr lang="es-CO" sz="900" b="0" i="0" u="none" strike="noStrike" dirty="0">
                        <a:solidFill>
                          <a:srgbClr val="000000"/>
                        </a:solidFill>
                        <a:effectLst/>
                        <a:latin typeface="Arial Narrow" panose="020B0606020202030204" pitchFamily="34" charset="0"/>
                      </a:endParaRPr>
                    </a:p>
                  </a:txBody>
                  <a:tcPr marL="9525" marR="9525" marT="9525" marB="0" anchor="ctr">
                    <a:solidFill>
                      <a:schemeClr val="bg1">
                        <a:lumMod val="95000"/>
                      </a:schemeClr>
                    </a:solidFill>
                  </a:tcPr>
                </a:tc>
                <a:tc>
                  <a:txBody>
                    <a:bodyPr/>
                    <a:lstStyle/>
                    <a:p>
                      <a:pPr algn="ctr" fontAlgn="ctr"/>
                      <a:r>
                        <a:rPr lang="es-CO" sz="900" u="none" strike="noStrike" dirty="0">
                          <a:effectLst/>
                        </a:rPr>
                        <a:t>1%</a:t>
                      </a:r>
                      <a:endParaRPr lang="es-CO" sz="900" b="0" i="0" u="none" strike="noStrike" dirty="0">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7457544"/>
                  </a:ext>
                </a:extLst>
              </a:tr>
              <a:tr h="143403">
                <a:tc>
                  <a:txBody>
                    <a:bodyPr/>
                    <a:lstStyle/>
                    <a:p>
                      <a:pPr algn="l" fontAlgn="ctr"/>
                      <a:r>
                        <a:rPr lang="es-CO" sz="900" u="none" strike="noStrike" dirty="0">
                          <a:effectLst/>
                        </a:rPr>
                        <a:t>ESRI COLOMBIA SAS</a:t>
                      </a:r>
                      <a:endParaRPr lang="es-CO" sz="9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fontAlgn="ctr"/>
                      <a:r>
                        <a:rPr lang="es-CO" sz="900" u="none" strike="noStrike" dirty="0">
                          <a:effectLst/>
                        </a:rPr>
                        <a:t>LICENCIAMIENTO ARGIS</a:t>
                      </a:r>
                      <a:endParaRPr lang="es-CO" sz="900" b="0" i="0" u="none" strike="noStrike" dirty="0">
                        <a:solidFill>
                          <a:srgbClr val="000000"/>
                        </a:solidFill>
                        <a:effectLst/>
                        <a:latin typeface="Arial Narrow" panose="020B0606020202030204" pitchFamily="34" charset="0"/>
                      </a:endParaRPr>
                    </a:p>
                  </a:txBody>
                  <a:tcPr marL="9525" marR="9525" marT="9525"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r" fontAlgn="ctr"/>
                      <a:r>
                        <a:rPr lang="es-CO" sz="900" u="none" strike="noStrike" dirty="0">
                          <a:effectLst/>
                        </a:rPr>
                        <a:t>$ </a:t>
                      </a:r>
                      <a:r>
                        <a:rPr lang="es-CO" sz="900" u="none" strike="noStrike" dirty="0" smtClean="0">
                          <a:effectLst/>
                        </a:rPr>
                        <a:t>309.311.900</a:t>
                      </a:r>
                      <a:endParaRPr lang="es-CO" sz="900" b="0" i="0" u="none" strike="noStrike" dirty="0">
                        <a:solidFill>
                          <a:srgbClr val="000000"/>
                        </a:solidFill>
                        <a:effectLst/>
                        <a:latin typeface="Arial Narrow" panose="020B0606020202030204" pitchFamily="34" charset="0"/>
                      </a:endParaRPr>
                    </a:p>
                  </a:txBody>
                  <a:tcPr marL="9525" marR="9525" marT="9525"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s-CO" sz="900" u="none" strike="noStrike" dirty="0">
                          <a:effectLst/>
                        </a:rPr>
                        <a:t>1%</a:t>
                      </a:r>
                      <a:endParaRPr lang="es-CO" sz="900" b="0" i="0" u="none" strike="noStrike" dirty="0">
                        <a:solidFill>
                          <a:srgbClr val="000000"/>
                        </a:solidFill>
                        <a:effectLst/>
                        <a:latin typeface="Arial Narrow" panose="020B0606020202030204" pitchFamily="34" charset="0"/>
                      </a:endParaRPr>
                    </a:p>
                  </a:txBody>
                  <a:tcPr marL="9525" marR="9525" marT="9525" marB="0"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9171581"/>
                  </a:ext>
                </a:extLst>
              </a:tr>
            </a:tbl>
          </a:graphicData>
        </a:graphic>
      </p:graphicFrame>
      <p:sp>
        <p:nvSpPr>
          <p:cNvPr id="22" name="Rectángulo 21">
            <a:extLst>
              <a:ext uri="{FF2B5EF4-FFF2-40B4-BE49-F238E27FC236}">
                <a16:creationId xmlns:a16="http://schemas.microsoft.com/office/drawing/2014/main" id="{33849A4D-2ECF-4705-AFBB-4386321E19A8}"/>
              </a:ext>
            </a:extLst>
          </p:cNvPr>
          <p:cNvSpPr/>
          <p:nvPr/>
        </p:nvSpPr>
        <p:spPr>
          <a:xfrm>
            <a:off x="9140051" y="4799328"/>
            <a:ext cx="2860441" cy="933121"/>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6000" tIns="48000" rIns="96000" bIns="48000" rtlCol="0" anchor="t" anchorCtr="0"/>
          <a:lstStyle/>
          <a:p>
            <a:pPr marL="361950" indent="-361950" algn="just">
              <a:buFont typeface="+mj-lt"/>
              <a:buAutoNum type="arabicPeriod" startAt="11"/>
              <a:defRPr/>
            </a:pPr>
            <a:r>
              <a:rPr lang="es-ES" sz="1100" dirty="0" smtClean="0">
                <a:solidFill>
                  <a:schemeClr val="tx1"/>
                </a:solidFill>
              </a:rPr>
              <a:t>Plan </a:t>
            </a:r>
            <a:r>
              <a:rPr lang="es-ES" sz="1100" dirty="0">
                <a:solidFill>
                  <a:schemeClr val="tx1"/>
                </a:solidFill>
              </a:rPr>
              <a:t>Anual de Vacantes</a:t>
            </a:r>
          </a:p>
          <a:p>
            <a:pPr marL="361950" indent="-361950" algn="just">
              <a:buFont typeface="+mj-lt"/>
              <a:buAutoNum type="arabicPeriod" startAt="11"/>
              <a:defRPr/>
            </a:pPr>
            <a:r>
              <a:rPr lang="es-ES" sz="1100" dirty="0">
                <a:solidFill>
                  <a:schemeClr val="tx1"/>
                </a:solidFill>
              </a:rPr>
              <a:t>Plan Estratégico de Talento </a:t>
            </a:r>
            <a:r>
              <a:rPr lang="es-ES" sz="1100" dirty="0" smtClean="0">
                <a:solidFill>
                  <a:schemeClr val="tx1"/>
                </a:solidFill>
              </a:rPr>
              <a:t>Humano</a:t>
            </a:r>
          </a:p>
          <a:p>
            <a:pPr marL="361950" indent="-361950" algn="just">
              <a:buFont typeface="+mj-lt"/>
              <a:buAutoNum type="arabicPeriod" startAt="11"/>
              <a:defRPr/>
            </a:pPr>
            <a:r>
              <a:rPr lang="es-ES" sz="1100" dirty="0" smtClean="0">
                <a:solidFill>
                  <a:schemeClr val="tx1"/>
                </a:solidFill>
              </a:rPr>
              <a:t>Plan </a:t>
            </a:r>
            <a:r>
              <a:rPr lang="es-ES" sz="1100" dirty="0">
                <a:solidFill>
                  <a:schemeClr val="tx1"/>
                </a:solidFill>
              </a:rPr>
              <a:t>de Tratamiento de Riesgos de Seguridad y Privacidad de la Información</a:t>
            </a:r>
          </a:p>
          <a:p>
            <a:pPr marL="361950" indent="-361950" algn="just">
              <a:buFont typeface="+mj-lt"/>
              <a:buAutoNum type="arabicPeriod" startAt="11"/>
              <a:defRPr/>
            </a:pPr>
            <a:r>
              <a:rPr lang="es-ES" sz="1100" dirty="0" smtClean="0">
                <a:solidFill>
                  <a:schemeClr val="tx1"/>
                </a:solidFill>
              </a:rPr>
              <a:t>Plan de Mejoramiento Institucional</a:t>
            </a:r>
            <a:endParaRPr lang="es-ES" sz="1100" dirty="0">
              <a:solidFill>
                <a:schemeClr val="tx1"/>
              </a:solidFill>
            </a:endParaRPr>
          </a:p>
        </p:txBody>
      </p:sp>
      <p:sp>
        <p:nvSpPr>
          <p:cNvPr id="9" name="Rectángulo 8"/>
          <p:cNvSpPr/>
          <p:nvPr/>
        </p:nvSpPr>
        <p:spPr>
          <a:xfrm>
            <a:off x="4443087" y="5551069"/>
            <a:ext cx="1561991" cy="1028905"/>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48000" tIns="0" rIns="48000" bIns="0" rtlCol="0" anchor="t" anchorCtr="0"/>
          <a:lstStyle/>
          <a:p>
            <a:pPr marL="228600" indent="-228600">
              <a:spcBef>
                <a:spcPts val="133"/>
              </a:spcBef>
              <a:buFont typeface="+mj-lt"/>
              <a:buAutoNum type="arabicPeriod" startAt="8"/>
            </a:pPr>
            <a:r>
              <a:rPr lang="es-ES" sz="800" dirty="0">
                <a:solidFill>
                  <a:schemeClr val="tx1"/>
                </a:solidFill>
                <a:latin typeface="Calibri"/>
              </a:rPr>
              <a:t>FORMULA 4GL</a:t>
            </a:r>
          </a:p>
          <a:p>
            <a:pPr marL="228600" indent="-228600">
              <a:spcBef>
                <a:spcPts val="133"/>
              </a:spcBef>
              <a:buFont typeface="+mj-lt"/>
              <a:buAutoNum type="arabicPeriod" startAt="8"/>
            </a:pPr>
            <a:r>
              <a:rPr lang="es-ES" sz="800" dirty="0">
                <a:solidFill>
                  <a:schemeClr val="tx1"/>
                </a:solidFill>
                <a:latin typeface="Calibri"/>
              </a:rPr>
              <a:t>ENCAJA</a:t>
            </a:r>
          </a:p>
          <a:p>
            <a:pPr marL="228600" indent="-228600">
              <a:spcBef>
                <a:spcPts val="133"/>
              </a:spcBef>
              <a:buFont typeface="+mj-lt"/>
              <a:buAutoNum type="arabicPeriod" startAt="8"/>
            </a:pPr>
            <a:r>
              <a:rPr lang="es-CO" sz="800" dirty="0">
                <a:solidFill>
                  <a:schemeClr val="tx1"/>
                </a:solidFill>
                <a:latin typeface="Calibri"/>
              </a:rPr>
              <a:t>TITULACION PREDIAL</a:t>
            </a:r>
          </a:p>
          <a:p>
            <a:pPr marL="228600" indent="-228600">
              <a:spcBef>
                <a:spcPts val="133"/>
              </a:spcBef>
              <a:buFont typeface="+mj-lt"/>
              <a:buAutoNum type="arabicPeriod" startAt="8"/>
            </a:pPr>
            <a:r>
              <a:rPr lang="es-CO" sz="800" dirty="0">
                <a:solidFill>
                  <a:schemeClr val="tx1"/>
                </a:solidFill>
                <a:latin typeface="Calibri"/>
              </a:rPr>
              <a:t>ARCGIS</a:t>
            </a:r>
          </a:p>
          <a:p>
            <a:pPr marL="228600" indent="-228600">
              <a:spcBef>
                <a:spcPts val="133"/>
              </a:spcBef>
              <a:buFont typeface="+mj-lt"/>
              <a:buAutoNum type="arabicPeriod" startAt="8"/>
            </a:pPr>
            <a:r>
              <a:rPr lang="es-CO" sz="800" dirty="0">
                <a:solidFill>
                  <a:schemeClr val="tx1"/>
                </a:solidFill>
                <a:latin typeface="Calibri"/>
              </a:rPr>
              <a:t>MEJORAMIENTO DE VIVIENDA</a:t>
            </a:r>
          </a:p>
          <a:p>
            <a:pPr marL="228600" indent="-228600">
              <a:spcBef>
                <a:spcPts val="133"/>
              </a:spcBef>
              <a:buFont typeface="+mj-lt"/>
              <a:buAutoNum type="arabicPeriod" startAt="8"/>
            </a:pPr>
            <a:r>
              <a:rPr lang="es-CO" sz="800" dirty="0">
                <a:solidFill>
                  <a:schemeClr val="tx1"/>
                </a:solidFill>
                <a:latin typeface="Calibri"/>
              </a:rPr>
              <a:t>REASENTAMIENTOS</a:t>
            </a:r>
            <a:endParaRPr lang="es-ES" sz="800" dirty="0">
              <a:solidFill>
                <a:schemeClr val="tx1"/>
              </a:solidFill>
              <a:latin typeface="Calibri"/>
            </a:endParaRPr>
          </a:p>
        </p:txBody>
      </p:sp>
    </p:spTree>
    <p:extLst>
      <p:ext uri="{BB962C8B-B14F-4D97-AF65-F5344CB8AC3E}">
        <p14:creationId xmlns:p14="http://schemas.microsoft.com/office/powerpoint/2010/main" val="4127622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Google Shape;96;p16"/>
          <p:cNvSpPr/>
          <p:nvPr/>
        </p:nvSpPr>
        <p:spPr>
          <a:xfrm rot="-8100000">
            <a:off x="546682" y="645629"/>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6" name="CuadroTexto 5"/>
          <p:cNvSpPr txBox="1"/>
          <p:nvPr/>
        </p:nvSpPr>
        <p:spPr>
          <a:xfrm>
            <a:off x="971884" y="557542"/>
            <a:ext cx="5950857" cy="461665"/>
          </a:xfrm>
          <a:prstGeom prst="rect">
            <a:avLst/>
          </a:prstGeom>
          <a:noFill/>
        </p:spPr>
        <p:txBody>
          <a:bodyPr wrap="square" rtlCol="0">
            <a:spAutoFit/>
          </a:bodyPr>
          <a:lstStyle/>
          <a:p>
            <a:r>
              <a:rPr lang="es-MX" sz="2400" b="1" dirty="0"/>
              <a:t>Criterios de Priorización de Auditorias 2023</a:t>
            </a:r>
            <a:endParaRPr lang="es-CO" sz="2400" b="1" dirty="0"/>
          </a:p>
        </p:txBody>
      </p:sp>
      <p:graphicFrame>
        <p:nvGraphicFramePr>
          <p:cNvPr id="3" name="Tabla 2"/>
          <p:cNvGraphicFramePr>
            <a:graphicFrameLocks noGrp="1"/>
          </p:cNvGraphicFramePr>
          <p:nvPr>
            <p:extLst>
              <p:ext uri="{D42A27DB-BD31-4B8C-83A1-F6EECF244321}">
                <p14:modId xmlns:p14="http://schemas.microsoft.com/office/powerpoint/2010/main" val="3341975631"/>
              </p:ext>
            </p:extLst>
          </p:nvPr>
        </p:nvGraphicFramePr>
        <p:xfrm>
          <a:off x="396425" y="1614744"/>
          <a:ext cx="2995256" cy="1531275"/>
        </p:xfrm>
        <a:graphic>
          <a:graphicData uri="http://schemas.openxmlformats.org/drawingml/2006/table">
            <a:tbl>
              <a:tblPr/>
              <a:tblGrid>
                <a:gridCol w="544957">
                  <a:extLst>
                    <a:ext uri="{9D8B030D-6E8A-4147-A177-3AD203B41FA5}">
                      <a16:colId xmlns:a16="http://schemas.microsoft.com/office/drawing/2014/main" val="309563147"/>
                    </a:ext>
                  </a:extLst>
                </a:gridCol>
                <a:gridCol w="2450299">
                  <a:extLst>
                    <a:ext uri="{9D8B030D-6E8A-4147-A177-3AD203B41FA5}">
                      <a16:colId xmlns:a16="http://schemas.microsoft.com/office/drawing/2014/main" val="734412463"/>
                    </a:ext>
                  </a:extLst>
                </a:gridCol>
              </a:tblGrid>
              <a:tr h="239199">
                <a:tc>
                  <a:txBody>
                    <a:bodyPr/>
                    <a:lstStyle/>
                    <a:p>
                      <a:pPr algn="ctr" fontAlgn="ctr"/>
                      <a:r>
                        <a:rPr lang="es-CO" sz="900" b="1" i="0" u="none" strike="noStrike" cap="none" dirty="0">
                          <a:solidFill>
                            <a:schemeClr val="tx1"/>
                          </a:solidFill>
                          <a:effectLst/>
                          <a:latin typeface="Verdana" panose="020B0604030504040204" pitchFamily="34" charset="0"/>
                          <a:ea typeface="+mn-ea"/>
                          <a:cs typeface="+mn-cs"/>
                          <a:sym typeface="Arial"/>
                        </a:rPr>
                        <a:t>Puntaje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fontAlgn="ctr"/>
                      <a:r>
                        <a:rPr lang="es-CO" sz="900" b="1" i="0" u="none" strike="noStrike" cap="none" dirty="0">
                          <a:solidFill>
                            <a:schemeClr val="tx1"/>
                          </a:solidFill>
                          <a:effectLst/>
                          <a:latin typeface="Verdana" panose="020B0604030504040204" pitchFamily="34" charset="0"/>
                          <a:ea typeface="+mn-ea"/>
                          <a:cs typeface="+mn-cs"/>
                          <a:sym typeface="Arial"/>
                        </a:rPr>
                        <a:t>Nivel riesgo inherente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22255131"/>
                  </a:ext>
                </a:extLst>
              </a:tr>
              <a:tr h="239199">
                <a:tc>
                  <a:txBody>
                    <a:bodyPr/>
                    <a:lstStyle/>
                    <a:p>
                      <a:pPr algn="ctr" fontAlgn="ctr"/>
                      <a:r>
                        <a:rPr lang="es-CO" sz="1100" b="0" i="0" u="none" strike="noStrike" dirty="0">
                          <a:solidFill>
                            <a:srgbClr val="000000"/>
                          </a:solidFill>
                          <a:effectLst/>
                          <a:latin typeface="Arial" panose="020B0604020202020204" pitchFamily="34" charset="0"/>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88900" lvl="2" indent="0" algn="l" fontAlgn="ctr"/>
                      <a:r>
                        <a:rPr lang="es-CO" sz="1100" b="0" i="0" u="none" strike="noStrike" dirty="0">
                          <a:solidFill>
                            <a:srgbClr val="000000"/>
                          </a:solidFill>
                          <a:effectLst/>
                          <a:latin typeface="Arial" panose="020B0604020202020204" pitchFamily="34" charset="0"/>
                        </a:rPr>
                        <a:t>No tiene Riesgos Asociado</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209859814"/>
                  </a:ext>
                </a:extLst>
              </a:tr>
              <a:tr h="239199">
                <a:tc>
                  <a:txBody>
                    <a:bodyPr/>
                    <a:lstStyle/>
                    <a:p>
                      <a:pPr algn="ctr" fontAlgn="ctr"/>
                      <a:r>
                        <a:rPr lang="es-CO" sz="1100" b="0" i="0" u="none" strike="noStrike" dirty="0">
                          <a:solidFill>
                            <a:srgbClr val="000000"/>
                          </a:solidFill>
                          <a:effectLst/>
                          <a:latin typeface="Arial" panose="020B0604020202020204" pitchFamily="34" charset="0"/>
                        </a:rPr>
                        <a:t>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Los  riesgos están en zona </a:t>
                      </a:r>
                      <a:r>
                        <a:rPr lang="es-ES" sz="1100" b="1" i="0" u="none" strike="noStrike" dirty="0">
                          <a:solidFill>
                            <a:srgbClr val="000000"/>
                          </a:solidFill>
                          <a:effectLst/>
                          <a:latin typeface="Arial" panose="020B0604020202020204" pitchFamily="34" charset="0"/>
                        </a:rPr>
                        <a:t>bajo</a:t>
                      </a:r>
                      <a:endParaRPr lang="es-ES" sz="11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23715499"/>
                  </a:ext>
                </a:extLst>
              </a:tr>
              <a:tr h="239199">
                <a:tc>
                  <a:txBody>
                    <a:bodyPr/>
                    <a:lstStyle/>
                    <a:p>
                      <a:pPr algn="ctr" fontAlgn="ctr"/>
                      <a:r>
                        <a:rPr lang="es-CO" sz="1100" b="0" i="0" u="none" strike="noStrike" dirty="0">
                          <a:solidFill>
                            <a:srgbClr val="000000"/>
                          </a:solidFill>
                          <a:effectLst/>
                          <a:latin typeface="Arial" panose="020B0604020202020204" pitchFamily="34" charset="0"/>
                        </a:rPr>
                        <a:t>3</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Un Riesgo con Calificación </a:t>
                      </a:r>
                      <a:r>
                        <a:rPr lang="es-ES" sz="1100" b="1" i="0" u="none" strike="noStrike" dirty="0">
                          <a:solidFill>
                            <a:srgbClr val="000000"/>
                          </a:solidFill>
                          <a:effectLst/>
                          <a:latin typeface="Arial" panose="020B0604020202020204" pitchFamily="34" charset="0"/>
                        </a:rPr>
                        <a:t>Moderada</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68615992"/>
                  </a:ext>
                </a:extLst>
              </a:tr>
              <a:tr h="239199">
                <a:tc>
                  <a:txBody>
                    <a:bodyPr/>
                    <a:lstStyle/>
                    <a:p>
                      <a:pPr algn="ctr" fontAlgn="ctr"/>
                      <a:r>
                        <a:rPr lang="es-CO" sz="1100" b="0" i="0" u="none" strike="noStrike" dirty="0">
                          <a:solidFill>
                            <a:srgbClr val="000000"/>
                          </a:solidFill>
                          <a:effectLst/>
                          <a:latin typeface="Arial" panose="020B0604020202020204" pitchFamily="34" charset="0"/>
                        </a:rPr>
                        <a:t>4</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Un riesgo</a:t>
                      </a:r>
                      <a:r>
                        <a:rPr lang="es-ES" sz="1100" b="0" i="0" u="none" strike="noStrike" baseline="0" dirty="0">
                          <a:solidFill>
                            <a:srgbClr val="000000"/>
                          </a:solidFill>
                          <a:effectLst/>
                          <a:latin typeface="Arial" panose="020B0604020202020204" pitchFamily="34" charset="0"/>
                        </a:rPr>
                        <a:t> con</a:t>
                      </a:r>
                      <a:r>
                        <a:rPr lang="es-ES" sz="1100" b="0" i="0" u="none" strike="noStrike" dirty="0">
                          <a:solidFill>
                            <a:srgbClr val="000000"/>
                          </a:solidFill>
                          <a:effectLst/>
                          <a:latin typeface="Arial" panose="020B0604020202020204" pitchFamily="34" charset="0"/>
                        </a:rPr>
                        <a:t> calificación </a:t>
                      </a:r>
                      <a:r>
                        <a:rPr lang="es-ES" sz="1100" b="1" i="0" u="none" strike="noStrike" dirty="0">
                          <a:solidFill>
                            <a:srgbClr val="000000"/>
                          </a:solidFill>
                          <a:effectLst/>
                          <a:latin typeface="Arial" panose="020B0604020202020204" pitchFamily="34" charset="0"/>
                        </a:rPr>
                        <a:t>Alta</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123430"/>
                  </a:ext>
                </a:extLst>
              </a:tr>
              <a:tr h="239199">
                <a:tc>
                  <a:txBody>
                    <a:bodyPr/>
                    <a:lstStyle/>
                    <a:p>
                      <a:pPr algn="ctr" fontAlgn="ctr"/>
                      <a:r>
                        <a:rPr lang="es-CO" sz="1100" b="0" i="0" u="none" strike="noStrike" dirty="0">
                          <a:solidFill>
                            <a:srgbClr val="000000"/>
                          </a:solidFill>
                          <a:effectLst/>
                          <a:latin typeface="Arial" panose="020B0604020202020204" pitchFamily="34" charset="0"/>
                        </a:rPr>
                        <a:t>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Un riesgo con calificación </a:t>
                      </a:r>
                      <a:r>
                        <a:rPr lang="es-ES" sz="1100" b="1" i="0" u="none" strike="noStrike" dirty="0">
                          <a:solidFill>
                            <a:srgbClr val="000000"/>
                          </a:solidFill>
                          <a:effectLst/>
                          <a:latin typeface="Arial" panose="020B0604020202020204" pitchFamily="34" charset="0"/>
                        </a:rPr>
                        <a:t>Extrema</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23584885"/>
                  </a:ext>
                </a:extLst>
              </a:tr>
            </a:tbl>
          </a:graphicData>
        </a:graphic>
      </p:graphicFrame>
      <p:sp>
        <p:nvSpPr>
          <p:cNvPr id="4" name="Rectángulo 3"/>
          <p:cNvSpPr/>
          <p:nvPr/>
        </p:nvSpPr>
        <p:spPr>
          <a:xfrm>
            <a:off x="849584" y="1187087"/>
            <a:ext cx="1768005" cy="318100"/>
          </a:xfrm>
          <a:prstGeom prst="rect">
            <a:avLst/>
          </a:prstGeom>
        </p:spPr>
        <p:txBody>
          <a:bodyPr wrap="square">
            <a:spAutoFit/>
          </a:bodyPr>
          <a:lstStyle/>
          <a:p>
            <a:pPr algn="ctr"/>
            <a:r>
              <a:rPr lang="es-ES" sz="1467" b="1" dirty="0">
                <a:latin typeface="Calibri" panose="020F0502020204030204" pitchFamily="34" charset="0"/>
              </a:rPr>
              <a:t>RIESGO INHERENTE</a:t>
            </a:r>
          </a:p>
        </p:txBody>
      </p:sp>
      <p:graphicFrame>
        <p:nvGraphicFramePr>
          <p:cNvPr id="7" name="Tabla 6"/>
          <p:cNvGraphicFramePr>
            <a:graphicFrameLocks noGrp="1"/>
          </p:cNvGraphicFramePr>
          <p:nvPr>
            <p:extLst>
              <p:ext uri="{D42A27DB-BD31-4B8C-83A1-F6EECF244321}">
                <p14:modId xmlns:p14="http://schemas.microsoft.com/office/powerpoint/2010/main" val="2348387875"/>
              </p:ext>
            </p:extLst>
          </p:nvPr>
        </p:nvGraphicFramePr>
        <p:xfrm>
          <a:off x="449849" y="4179201"/>
          <a:ext cx="2228796" cy="1435194"/>
        </p:xfrm>
        <a:graphic>
          <a:graphicData uri="http://schemas.openxmlformats.org/drawingml/2006/table">
            <a:tbl>
              <a:tblPr/>
              <a:tblGrid>
                <a:gridCol w="612111">
                  <a:extLst>
                    <a:ext uri="{9D8B030D-6E8A-4147-A177-3AD203B41FA5}">
                      <a16:colId xmlns:a16="http://schemas.microsoft.com/office/drawing/2014/main" val="247461397"/>
                    </a:ext>
                  </a:extLst>
                </a:gridCol>
                <a:gridCol w="1616685">
                  <a:extLst>
                    <a:ext uri="{9D8B030D-6E8A-4147-A177-3AD203B41FA5}">
                      <a16:colId xmlns:a16="http://schemas.microsoft.com/office/drawing/2014/main" val="2063341621"/>
                    </a:ext>
                  </a:extLst>
                </a:gridCol>
              </a:tblGrid>
              <a:tr h="239199">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 Tiempo</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93496177"/>
                  </a:ext>
                </a:extLst>
              </a:tr>
              <a:tr h="239199">
                <a:tc>
                  <a:txBody>
                    <a:bodyPr/>
                    <a:lstStyle/>
                    <a:p>
                      <a:pPr algn="ctr" fontAlgn="b"/>
                      <a:r>
                        <a:rPr lang="es-CO" sz="1300" b="0" i="0" u="none" strike="noStrike" dirty="0">
                          <a:solidFill>
                            <a:srgbClr val="000000"/>
                          </a:solidFill>
                          <a:effectLst/>
                          <a:latin typeface="Calibri" panose="020F0502020204030204" pitchFamily="34" charset="0"/>
                        </a:rPr>
                        <a:t>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&lt;= 1 año</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90769781"/>
                  </a:ext>
                </a:extLst>
              </a:tr>
              <a:tr h="239199">
                <a:tc>
                  <a:txBody>
                    <a:bodyPr/>
                    <a:lstStyle/>
                    <a:p>
                      <a:pPr algn="ctr" fontAlgn="b"/>
                      <a:r>
                        <a:rPr lang="es-CO" sz="1300" b="0" i="0" u="none" strike="noStrike" dirty="0">
                          <a:solidFill>
                            <a:srgbClr val="000000"/>
                          </a:solidFill>
                          <a:effectLst/>
                          <a:latin typeface="Calibri" panose="020F0502020204030204" pitchFamily="34" charset="0"/>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1 año &lt;= 2 años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65303268"/>
                  </a:ext>
                </a:extLst>
              </a:tr>
              <a:tr h="239199">
                <a:tc>
                  <a:txBody>
                    <a:bodyPr/>
                    <a:lstStyle/>
                    <a:p>
                      <a:pPr algn="ctr" fontAlgn="b"/>
                      <a:r>
                        <a:rPr lang="es-CO" sz="1300" b="0" i="0" u="none" strike="noStrike" dirty="0">
                          <a:solidFill>
                            <a:srgbClr val="000000"/>
                          </a:solidFill>
                          <a:effectLst/>
                          <a:latin typeface="Calibri" panose="020F0502020204030204" pitchFamily="34" charset="0"/>
                        </a:rPr>
                        <a:t>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2 años &lt;= 3 años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98536856"/>
                  </a:ext>
                </a:extLst>
              </a:tr>
              <a:tr h="239199">
                <a:tc>
                  <a:txBody>
                    <a:bodyPr/>
                    <a:lstStyle/>
                    <a:p>
                      <a:pPr algn="ctr" fontAlgn="b"/>
                      <a:r>
                        <a:rPr lang="es-CO" sz="1300" b="0" i="0" u="none" strike="noStrike" dirty="0">
                          <a:solidFill>
                            <a:srgbClr val="000000"/>
                          </a:solidFill>
                          <a:effectLst/>
                          <a:latin typeface="Calibri" panose="020F0502020204030204" pitchFamily="34" charset="0"/>
                        </a:rPr>
                        <a:t>3</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3 años &lt;= 4 años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33207211"/>
                  </a:ext>
                </a:extLst>
              </a:tr>
              <a:tr h="239199">
                <a:tc>
                  <a:txBody>
                    <a:bodyPr/>
                    <a:lstStyle/>
                    <a:p>
                      <a:pPr algn="ctr" fontAlgn="b"/>
                      <a:r>
                        <a:rPr lang="es-CO" sz="1300" b="0" i="0" u="none" strike="noStrike" dirty="0">
                          <a:solidFill>
                            <a:srgbClr val="000000"/>
                          </a:solidFill>
                          <a:effectLst/>
                          <a:latin typeface="Calibri" panose="020F0502020204030204" pitchFamily="34" charset="0"/>
                        </a:rPr>
                        <a:t>4</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No ha sido auditado</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07979240"/>
                  </a:ext>
                </a:extLst>
              </a:tr>
            </a:tbl>
          </a:graphicData>
        </a:graphic>
      </p:graphicFrame>
      <p:sp>
        <p:nvSpPr>
          <p:cNvPr id="8" name="Rectángulo 7"/>
          <p:cNvSpPr/>
          <p:nvPr/>
        </p:nvSpPr>
        <p:spPr>
          <a:xfrm>
            <a:off x="45655" y="3417960"/>
            <a:ext cx="2721555" cy="769634"/>
          </a:xfrm>
          <a:prstGeom prst="rect">
            <a:avLst/>
          </a:prstGeom>
        </p:spPr>
        <p:txBody>
          <a:bodyPr wrap="square">
            <a:spAutoFit/>
          </a:bodyPr>
          <a:lstStyle/>
          <a:p>
            <a:pPr algn="ctr"/>
            <a:r>
              <a:rPr lang="es-ES" sz="1467" b="1" dirty="0">
                <a:latin typeface="Calibri" panose="020F0502020204030204" pitchFamily="34" charset="0"/>
              </a:rPr>
              <a:t>TIEMPO ÚLTIMA </a:t>
            </a:r>
          </a:p>
          <a:p>
            <a:pPr algn="ctr"/>
            <a:r>
              <a:rPr lang="es-ES" sz="1467" b="1" dirty="0">
                <a:latin typeface="Calibri" panose="020F0502020204030204" pitchFamily="34" charset="0"/>
              </a:rPr>
              <a:t>AUDITORÍA </a:t>
            </a:r>
          </a:p>
          <a:p>
            <a:pPr algn="ctr"/>
            <a:r>
              <a:rPr lang="es-ES" sz="1467" b="1" dirty="0">
                <a:latin typeface="Calibri" panose="020F0502020204030204" pitchFamily="34" charset="0"/>
              </a:rPr>
              <a:t>CONTROL INTERNO</a:t>
            </a:r>
          </a:p>
        </p:txBody>
      </p:sp>
      <p:graphicFrame>
        <p:nvGraphicFramePr>
          <p:cNvPr id="9" name="Tabla 8"/>
          <p:cNvGraphicFramePr>
            <a:graphicFrameLocks noGrp="1"/>
          </p:cNvGraphicFramePr>
          <p:nvPr>
            <p:extLst>
              <p:ext uri="{D42A27DB-BD31-4B8C-83A1-F6EECF244321}">
                <p14:modId xmlns:p14="http://schemas.microsoft.com/office/powerpoint/2010/main" val="2719223760"/>
              </p:ext>
            </p:extLst>
          </p:nvPr>
        </p:nvGraphicFramePr>
        <p:xfrm>
          <a:off x="3873144" y="1583567"/>
          <a:ext cx="2692605" cy="1506328"/>
        </p:xfrm>
        <a:graphic>
          <a:graphicData uri="http://schemas.openxmlformats.org/drawingml/2006/table">
            <a:tbl>
              <a:tblPr/>
              <a:tblGrid>
                <a:gridCol w="586621">
                  <a:extLst>
                    <a:ext uri="{9D8B030D-6E8A-4147-A177-3AD203B41FA5}">
                      <a16:colId xmlns:a16="http://schemas.microsoft.com/office/drawing/2014/main" val="1347831564"/>
                    </a:ext>
                  </a:extLst>
                </a:gridCol>
                <a:gridCol w="2105984">
                  <a:extLst>
                    <a:ext uri="{9D8B030D-6E8A-4147-A177-3AD203B41FA5}">
                      <a16:colId xmlns:a16="http://schemas.microsoft.com/office/drawing/2014/main" val="1083209822"/>
                    </a:ext>
                  </a:extLst>
                </a:gridCol>
              </a:tblGrid>
              <a:tr h="247773">
                <a:tc>
                  <a:txBody>
                    <a:bodyPr/>
                    <a:lstStyle/>
                    <a:p>
                      <a:pPr algn="ctr" fontAlgn="b"/>
                      <a:r>
                        <a:rPr lang="es-ES" sz="900" b="1" i="0" u="none" strike="noStrike" cap="none" dirty="0">
                          <a:solidFill>
                            <a:schemeClr val="tx1"/>
                          </a:solidFill>
                          <a:effectLst/>
                          <a:latin typeface="Verdana" panose="020B0604030504040204" pitchFamily="34" charset="0"/>
                          <a:ea typeface="+mn-ea"/>
                          <a:cs typeface="+mn-cs"/>
                          <a:sym typeface="Arial"/>
                        </a:rPr>
                        <a:t>Puntaje</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fontAlgn="b"/>
                      <a:r>
                        <a:rPr lang="es-ES" sz="900" b="1" i="0" u="none" strike="noStrike" cap="none" dirty="0">
                          <a:solidFill>
                            <a:schemeClr val="tx1"/>
                          </a:solidFill>
                          <a:effectLst/>
                          <a:latin typeface="Verdana" panose="020B0604030504040204" pitchFamily="34" charset="0"/>
                          <a:ea typeface="+mn-ea"/>
                          <a:cs typeface="+mn-cs"/>
                          <a:sym typeface="Arial"/>
                        </a:rPr>
                        <a:t>Metas</a:t>
                      </a:r>
                      <a:r>
                        <a:rPr lang="es-ES" sz="900" b="1" i="0" u="none" strike="noStrike" cap="none" baseline="0" dirty="0">
                          <a:solidFill>
                            <a:schemeClr val="tx1"/>
                          </a:solidFill>
                          <a:effectLst/>
                          <a:latin typeface="Verdana" panose="020B0604030504040204" pitchFamily="34" charset="0"/>
                          <a:ea typeface="+mn-ea"/>
                          <a:cs typeface="+mn-cs"/>
                          <a:sym typeface="Arial"/>
                        </a:rPr>
                        <a:t> PDD Asociadas</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05633672"/>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No tiene objetivo asociadas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21985919"/>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1 Meta PDD asociadas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251941266"/>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2 Meta PDD asociadas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87517040"/>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3 Metas PDD asociadas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17800904"/>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88900" indent="0" algn="l" fontAlgn="b"/>
                      <a:r>
                        <a:rPr lang="es-ES" sz="1100" b="0" i="0" u="none" strike="noStrike" cap="none" dirty="0">
                          <a:solidFill>
                            <a:srgbClr val="000000"/>
                          </a:solidFill>
                          <a:effectLst/>
                          <a:latin typeface="Arial" panose="020B0604020202020204" pitchFamily="34" charset="0"/>
                          <a:ea typeface="+mn-ea"/>
                          <a:cs typeface="+mn-cs"/>
                          <a:sym typeface="Arial"/>
                        </a:rPr>
                        <a:t>4 o más Metas PDD asociadas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3083206"/>
                  </a:ext>
                </a:extLst>
              </a:tr>
            </a:tbl>
          </a:graphicData>
        </a:graphic>
      </p:graphicFrame>
      <p:sp>
        <p:nvSpPr>
          <p:cNvPr id="10" name="Elipse 9"/>
          <p:cNvSpPr/>
          <p:nvPr/>
        </p:nvSpPr>
        <p:spPr>
          <a:xfrm>
            <a:off x="2747634" y="1046463"/>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20%</a:t>
            </a:r>
            <a:endParaRPr lang="es-CO" sz="1400" b="1" dirty="0">
              <a:solidFill>
                <a:schemeClr val="tx1"/>
              </a:solidFill>
            </a:endParaRPr>
          </a:p>
        </p:txBody>
      </p:sp>
      <p:sp>
        <p:nvSpPr>
          <p:cNvPr id="45" name="Elipse 44"/>
          <p:cNvSpPr/>
          <p:nvPr/>
        </p:nvSpPr>
        <p:spPr>
          <a:xfrm>
            <a:off x="2218250" y="3534607"/>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sp>
        <p:nvSpPr>
          <p:cNvPr id="46" name="Rectángulo 45"/>
          <p:cNvSpPr/>
          <p:nvPr/>
        </p:nvSpPr>
        <p:spPr>
          <a:xfrm>
            <a:off x="3222757" y="1094130"/>
            <a:ext cx="3571091" cy="318100"/>
          </a:xfrm>
          <a:prstGeom prst="rect">
            <a:avLst/>
          </a:prstGeom>
        </p:spPr>
        <p:txBody>
          <a:bodyPr wrap="square">
            <a:spAutoFit/>
          </a:bodyPr>
          <a:lstStyle/>
          <a:p>
            <a:pPr algn="ctr" fontAlgn="b"/>
            <a:r>
              <a:rPr lang="es-CO" sz="1467" b="1" dirty="0">
                <a:latin typeface="Calibri" panose="020F0502020204030204" pitchFamily="34" charset="0"/>
              </a:rPr>
              <a:t>METAS PDD ASOCIADAS</a:t>
            </a:r>
          </a:p>
        </p:txBody>
      </p:sp>
      <p:sp>
        <p:nvSpPr>
          <p:cNvPr id="50" name="Elipse 49"/>
          <p:cNvSpPr/>
          <p:nvPr/>
        </p:nvSpPr>
        <p:spPr>
          <a:xfrm>
            <a:off x="6154996" y="1017708"/>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15%</a:t>
            </a:r>
            <a:endParaRPr lang="es-CO" sz="1400" b="1" dirty="0">
              <a:solidFill>
                <a:schemeClr val="tx1"/>
              </a:solidFill>
            </a:endParaRPr>
          </a:p>
        </p:txBody>
      </p:sp>
      <p:graphicFrame>
        <p:nvGraphicFramePr>
          <p:cNvPr id="11" name="Tabla 10"/>
          <p:cNvGraphicFramePr>
            <a:graphicFrameLocks noGrp="1"/>
          </p:cNvGraphicFramePr>
          <p:nvPr>
            <p:extLst>
              <p:ext uri="{D42A27DB-BD31-4B8C-83A1-F6EECF244321}">
                <p14:modId xmlns:p14="http://schemas.microsoft.com/office/powerpoint/2010/main" val="1738244278"/>
              </p:ext>
            </p:extLst>
          </p:nvPr>
        </p:nvGraphicFramePr>
        <p:xfrm>
          <a:off x="7429027" y="4157164"/>
          <a:ext cx="1875704" cy="1432056"/>
        </p:xfrm>
        <a:graphic>
          <a:graphicData uri="http://schemas.openxmlformats.org/drawingml/2006/table">
            <a:tbl>
              <a:tblPr/>
              <a:tblGrid>
                <a:gridCol w="542203">
                  <a:extLst>
                    <a:ext uri="{9D8B030D-6E8A-4147-A177-3AD203B41FA5}">
                      <a16:colId xmlns:a16="http://schemas.microsoft.com/office/drawing/2014/main" val="2118418221"/>
                    </a:ext>
                  </a:extLst>
                </a:gridCol>
                <a:gridCol w="1333501">
                  <a:extLst>
                    <a:ext uri="{9D8B030D-6E8A-4147-A177-3AD203B41FA5}">
                      <a16:colId xmlns:a16="http://schemas.microsoft.com/office/drawing/2014/main" val="60767857"/>
                    </a:ext>
                  </a:extLst>
                </a:gridCol>
              </a:tblGrid>
              <a:tr h="238676">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CO" sz="900" b="1" i="0" u="none" strike="noStrike" cap="none" dirty="0">
                          <a:solidFill>
                            <a:schemeClr val="tx1"/>
                          </a:solidFill>
                          <a:effectLst/>
                          <a:latin typeface="Verdana" panose="020B0604030504040204" pitchFamily="34" charset="0"/>
                          <a:ea typeface="+mn-ea"/>
                          <a:cs typeface="+mn-cs"/>
                          <a:sym typeface="Arial"/>
                        </a:rPr>
                        <a:t>Cantidad PQRS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85347"/>
                  </a:ext>
                </a:extLst>
              </a:tr>
              <a:tr h="238676">
                <a:tc>
                  <a:txBody>
                    <a:bodyPr/>
                    <a:lstStyle/>
                    <a:p>
                      <a:pPr algn="ctr"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90488"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1 a 100</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91535983"/>
                  </a:ext>
                </a:extLst>
              </a:tr>
              <a:tr h="238676">
                <a:tc>
                  <a:txBody>
                    <a:bodyPr/>
                    <a:lstStyle/>
                    <a:p>
                      <a:pPr algn="ctr"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0488" indent="0" algn="l" fontAlgn="b"/>
                      <a:r>
                        <a:rPr lang="pt-BR" sz="1100" b="0" i="0" u="none" strike="noStrike" kern="1200" cap="none" dirty="0">
                          <a:solidFill>
                            <a:srgbClr val="000000"/>
                          </a:solidFill>
                          <a:effectLst/>
                          <a:latin typeface="Arial" panose="020B0604020202020204" pitchFamily="34" charset="0"/>
                          <a:ea typeface="+mn-ea"/>
                          <a:cs typeface="+mn-cs"/>
                          <a:sym typeface="Arial"/>
                        </a:rPr>
                        <a:t>101 a 300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85518691"/>
                  </a:ext>
                </a:extLst>
              </a:tr>
              <a:tr h="238676">
                <a:tc>
                  <a:txBody>
                    <a:bodyPr/>
                    <a:lstStyle/>
                    <a:p>
                      <a:pPr algn="ctr" fontAlgn="b"/>
                      <a:r>
                        <a:rPr lang="es-CO" sz="1100" u="none" strike="noStrike" dirty="0">
                          <a:effectLst/>
                        </a:rPr>
                        <a:t>3</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0488" indent="0" algn="l" fontAlgn="b"/>
                      <a:r>
                        <a:rPr lang="pt-BR" sz="1100" b="0" i="0" u="none" strike="noStrike" kern="1200" cap="none" dirty="0">
                          <a:solidFill>
                            <a:srgbClr val="000000"/>
                          </a:solidFill>
                          <a:effectLst/>
                          <a:latin typeface="Arial" panose="020B0604020202020204" pitchFamily="34" charset="0"/>
                          <a:ea typeface="+mn-ea"/>
                          <a:cs typeface="+mn-cs"/>
                          <a:sym typeface="Arial"/>
                        </a:rPr>
                        <a:t>301 a 500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71139828"/>
                  </a:ext>
                </a:extLst>
              </a:tr>
              <a:tr h="238676">
                <a:tc>
                  <a:txBody>
                    <a:bodyPr/>
                    <a:lstStyle/>
                    <a:p>
                      <a:pPr algn="ctr" fontAlgn="b"/>
                      <a:r>
                        <a:rPr lang="es-CO" sz="1100" u="none" strike="noStrike" dirty="0">
                          <a:effectLst/>
                        </a:rPr>
                        <a:t>4</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0488" indent="0" algn="l" fontAlgn="b"/>
                      <a:r>
                        <a:rPr lang="pt-BR" sz="1100" b="0" i="0" u="none" strike="noStrike" kern="1200" cap="none" dirty="0">
                          <a:solidFill>
                            <a:srgbClr val="000000"/>
                          </a:solidFill>
                          <a:effectLst/>
                          <a:latin typeface="Arial" panose="020B0604020202020204" pitchFamily="34" charset="0"/>
                          <a:ea typeface="+mn-ea"/>
                          <a:cs typeface="+mn-cs"/>
                          <a:sym typeface="Arial"/>
                        </a:rPr>
                        <a:t>501 a 700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27358635"/>
                  </a:ext>
                </a:extLst>
              </a:tr>
              <a:tr h="238676">
                <a:tc>
                  <a:txBody>
                    <a:bodyPr/>
                    <a:lstStyle/>
                    <a:p>
                      <a:pPr algn="ctr" fontAlgn="b"/>
                      <a:r>
                        <a:rPr lang="es-CO" sz="1100" u="none" strike="noStrike" dirty="0">
                          <a:effectLst/>
                        </a:rPr>
                        <a:t>5</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0488" indent="0" algn="l" fontAlgn="b"/>
                      <a:r>
                        <a:rPr lang="es-CO" sz="1100" b="0" i="0" u="none" strike="noStrike" kern="1200" cap="none" dirty="0">
                          <a:solidFill>
                            <a:srgbClr val="000000"/>
                          </a:solidFill>
                          <a:effectLst/>
                          <a:latin typeface="Arial" panose="020B0604020202020204" pitchFamily="34" charset="0"/>
                          <a:ea typeface="+mn-ea"/>
                          <a:cs typeface="+mn-cs"/>
                          <a:sym typeface="Arial"/>
                        </a:rPr>
                        <a:t>Más de 700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41969380"/>
                  </a:ext>
                </a:extLst>
              </a:tr>
            </a:tbl>
          </a:graphicData>
        </a:graphic>
      </p:graphicFrame>
      <p:sp>
        <p:nvSpPr>
          <p:cNvPr id="51" name="Rectángulo 50"/>
          <p:cNvSpPr/>
          <p:nvPr/>
        </p:nvSpPr>
        <p:spPr>
          <a:xfrm>
            <a:off x="7329869" y="3517137"/>
            <a:ext cx="1959427" cy="543867"/>
          </a:xfrm>
          <a:prstGeom prst="rect">
            <a:avLst/>
          </a:prstGeom>
        </p:spPr>
        <p:txBody>
          <a:bodyPr wrap="square">
            <a:spAutoFit/>
          </a:bodyPr>
          <a:lstStyle/>
          <a:p>
            <a:pPr algn="ctr" fontAlgn="b"/>
            <a:r>
              <a:rPr lang="es-ES" sz="1467" b="1" dirty="0">
                <a:latin typeface="Calibri" panose="020F0502020204030204" pitchFamily="34" charset="0"/>
              </a:rPr>
              <a:t>CANTIDAD </a:t>
            </a:r>
          </a:p>
          <a:p>
            <a:pPr algn="ctr" fontAlgn="b"/>
            <a:r>
              <a:rPr lang="es-ES" sz="1467" b="1" dirty="0">
                <a:latin typeface="Calibri" panose="020F0502020204030204" pitchFamily="34" charset="0"/>
              </a:rPr>
              <a:t>PQRS</a:t>
            </a:r>
          </a:p>
        </p:txBody>
      </p:sp>
      <p:sp>
        <p:nvSpPr>
          <p:cNvPr id="52" name="Elipse 51"/>
          <p:cNvSpPr/>
          <p:nvPr/>
        </p:nvSpPr>
        <p:spPr>
          <a:xfrm>
            <a:off x="8879390" y="3571567"/>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5%</a:t>
            </a:r>
            <a:endParaRPr lang="es-CO" sz="1400" b="1" dirty="0">
              <a:solidFill>
                <a:schemeClr val="tx1"/>
              </a:solidFill>
            </a:endParaRPr>
          </a:p>
        </p:txBody>
      </p:sp>
      <p:graphicFrame>
        <p:nvGraphicFramePr>
          <p:cNvPr id="53" name="Tabla 52"/>
          <p:cNvGraphicFramePr>
            <a:graphicFrameLocks noGrp="1"/>
          </p:cNvGraphicFramePr>
          <p:nvPr>
            <p:extLst>
              <p:ext uri="{D42A27DB-BD31-4B8C-83A1-F6EECF244321}">
                <p14:modId xmlns:p14="http://schemas.microsoft.com/office/powerpoint/2010/main" val="1568796369"/>
              </p:ext>
            </p:extLst>
          </p:nvPr>
        </p:nvGraphicFramePr>
        <p:xfrm>
          <a:off x="6839527" y="1579598"/>
          <a:ext cx="4836157" cy="1562658"/>
        </p:xfrm>
        <a:graphic>
          <a:graphicData uri="http://schemas.openxmlformats.org/drawingml/2006/table">
            <a:tbl>
              <a:tblPr/>
              <a:tblGrid>
                <a:gridCol w="565103">
                  <a:extLst>
                    <a:ext uri="{9D8B030D-6E8A-4147-A177-3AD203B41FA5}">
                      <a16:colId xmlns:a16="http://schemas.microsoft.com/office/drawing/2014/main" val="247461397"/>
                    </a:ext>
                  </a:extLst>
                </a:gridCol>
                <a:gridCol w="1748629">
                  <a:extLst>
                    <a:ext uri="{9D8B030D-6E8A-4147-A177-3AD203B41FA5}">
                      <a16:colId xmlns:a16="http://schemas.microsoft.com/office/drawing/2014/main" val="2063341621"/>
                    </a:ext>
                  </a:extLst>
                </a:gridCol>
                <a:gridCol w="1227694">
                  <a:extLst>
                    <a:ext uri="{9D8B030D-6E8A-4147-A177-3AD203B41FA5}">
                      <a16:colId xmlns:a16="http://schemas.microsoft.com/office/drawing/2014/main" val="2954097243"/>
                    </a:ext>
                  </a:extLst>
                </a:gridCol>
                <a:gridCol w="1294731">
                  <a:extLst>
                    <a:ext uri="{9D8B030D-6E8A-4147-A177-3AD203B41FA5}">
                      <a16:colId xmlns:a16="http://schemas.microsoft.com/office/drawing/2014/main" val="1764825752"/>
                    </a:ext>
                  </a:extLst>
                </a:gridCol>
              </a:tblGrid>
              <a:tr h="236272">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 Nivel</a:t>
                      </a:r>
                      <a:r>
                        <a:rPr lang="es-ES" sz="900" b="1" i="0" u="none" strike="noStrike" cap="none" baseline="0" dirty="0">
                          <a:solidFill>
                            <a:schemeClr val="tx1"/>
                          </a:solidFill>
                          <a:effectLst/>
                          <a:latin typeface="Verdana" panose="020B0604030504040204" pitchFamily="34" charset="0"/>
                          <a:ea typeface="+mn-ea"/>
                          <a:cs typeface="+mn-cs"/>
                          <a:sym typeface="Arial"/>
                        </a:rPr>
                        <a:t> de Impacto</a:t>
                      </a:r>
                      <a:endParaRPr lang="es-ES"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Desde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Hasta</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3496177"/>
                  </a:ext>
                </a:extLst>
              </a:tr>
              <a:tr h="20653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Insignificante </a:t>
                      </a:r>
                      <a:r>
                        <a:rPr lang="es-CO" sz="1100" b="0" i="0" u="none" strike="noStrike" cap="none" dirty="0" smtClean="0">
                          <a:solidFill>
                            <a:srgbClr val="000000"/>
                          </a:solidFill>
                          <a:effectLst/>
                          <a:latin typeface="Arial" panose="020B0604020202020204" pitchFamily="34" charset="0"/>
                          <a:ea typeface="+mn-ea"/>
                          <a:cs typeface="+mn-cs"/>
                          <a:sym typeface="Arial"/>
                        </a:rPr>
                        <a:t>&lt;1%</a:t>
                      </a:r>
                      <a:endParaRPr lang="es-CO" sz="1100" b="0" i="0" u="none" strike="noStrike" cap="none" dirty="0">
                        <a:solidFill>
                          <a:srgbClr val="000000"/>
                        </a:solidFill>
                        <a:effectLst/>
                        <a:latin typeface="Arial" panose="020B060402020202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$ 0,00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a:solidFill>
                            <a:srgbClr val="000000"/>
                          </a:solidFill>
                          <a:effectLst/>
                          <a:latin typeface="Calibri" panose="020F0502020204030204" pitchFamily="34" charset="0"/>
                        </a:rPr>
                        <a:t>$ 23.857.614,60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7979240"/>
                  </a:ext>
                </a:extLst>
              </a:tr>
              <a:tr h="262344">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Menor &gt;=1% y &lt;5%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$ 26.243.376,06</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dirty="0">
                          <a:solidFill>
                            <a:srgbClr val="000000"/>
                          </a:solidFill>
                          <a:effectLst/>
                          <a:latin typeface="Calibri" panose="020F0502020204030204" pitchFamily="34" charset="0"/>
                        </a:rPr>
                        <a:t>$ 119.288.073,00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9804388"/>
                  </a:ext>
                </a:extLst>
              </a:tr>
              <a:tr h="309566">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Moderado &gt;=5% y &lt;20%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$ 119.288.073,00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dirty="0">
                          <a:solidFill>
                            <a:srgbClr val="000000"/>
                          </a:solidFill>
                          <a:effectLst/>
                          <a:latin typeface="Calibri" panose="020F0502020204030204" pitchFamily="34" charset="0"/>
                        </a:rPr>
                        <a:t>$ 477.152.292,00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428750"/>
                  </a:ext>
                </a:extLst>
              </a:tr>
              <a:tr h="277913">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Mayor &gt;=20 y &lt;30%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$ 477.152.292,00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dirty="0">
                          <a:solidFill>
                            <a:srgbClr val="000000"/>
                          </a:solidFill>
                          <a:effectLst/>
                          <a:latin typeface="Calibri" panose="020F0502020204030204" pitchFamily="34" charset="0"/>
                        </a:rPr>
                        <a:t>$ 1.192.880.730,00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746381"/>
                  </a:ext>
                </a:extLst>
              </a:tr>
              <a:tr h="270026">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Catastrófico &gt;= 30%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$ 1.192.880.730,00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dirty="0">
                          <a:solidFill>
                            <a:srgbClr val="000000"/>
                          </a:solidFill>
                          <a:effectLst/>
                          <a:latin typeface="Calibri" panose="020F0502020204030204" pitchFamily="34" charset="0"/>
                        </a:rPr>
                        <a:t>$ 2.385.761.460,00</a:t>
                      </a: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1125439"/>
                  </a:ext>
                </a:extLst>
              </a:tr>
            </a:tbl>
          </a:graphicData>
        </a:graphic>
      </p:graphicFrame>
      <p:sp>
        <p:nvSpPr>
          <p:cNvPr id="54" name="Rectángulo 53"/>
          <p:cNvSpPr/>
          <p:nvPr/>
        </p:nvSpPr>
        <p:spPr>
          <a:xfrm>
            <a:off x="7150459" y="995080"/>
            <a:ext cx="4157621" cy="543867"/>
          </a:xfrm>
          <a:prstGeom prst="rect">
            <a:avLst/>
          </a:prstGeom>
        </p:spPr>
        <p:txBody>
          <a:bodyPr wrap="square" anchor="t">
            <a:spAutoFit/>
          </a:bodyPr>
          <a:lstStyle/>
          <a:p>
            <a:pPr algn="ctr"/>
            <a:r>
              <a:rPr lang="es-ES" sz="1467" b="1" dirty="0">
                <a:latin typeface="Calibri" panose="020F0502020204030204" pitchFamily="34" charset="0"/>
              </a:rPr>
              <a:t>IMPACTO EN EL PRESUPUESTO (</a:t>
            </a:r>
            <a:r>
              <a:rPr lang="es-ES" sz="1467" b="1" dirty="0" smtClean="0">
                <a:latin typeface="Calibri" panose="020F0502020204030204" pitchFamily="34" charset="0"/>
              </a:rPr>
              <a:t>2024)</a:t>
            </a:r>
            <a:endParaRPr lang="es-ES" sz="1467" b="1" dirty="0">
              <a:latin typeface="Calibri" panose="020F0502020204030204" pitchFamily="34" charset="0"/>
            </a:endParaRPr>
          </a:p>
          <a:p>
            <a:pPr algn="ctr"/>
            <a:r>
              <a:rPr lang="es-CO" sz="1467" b="1" dirty="0">
                <a:solidFill>
                  <a:srgbClr val="0070C0"/>
                </a:solidFill>
                <a:latin typeface="Calibri" panose="020F0502020204030204" pitchFamily="34" charset="0"/>
              </a:rPr>
              <a:t> $ </a:t>
            </a:r>
            <a:r>
              <a:rPr lang="es-ES" sz="1467" b="1" dirty="0" smtClean="0">
                <a:solidFill>
                  <a:srgbClr val="0070C0"/>
                </a:solidFill>
                <a:latin typeface="Calibri" panose="020F0502020204030204" pitchFamily="34" charset="0"/>
              </a:rPr>
              <a:t>79.525.382.000</a:t>
            </a:r>
            <a:endParaRPr lang="es-ES" sz="1467" b="1" dirty="0">
              <a:solidFill>
                <a:srgbClr val="0070C0"/>
              </a:solidFill>
              <a:latin typeface="Calibri" panose="020F0502020204030204" pitchFamily="34" charset="0"/>
            </a:endParaRPr>
          </a:p>
        </p:txBody>
      </p:sp>
      <p:sp>
        <p:nvSpPr>
          <p:cNvPr id="55" name="Elipse 54"/>
          <p:cNvSpPr/>
          <p:nvPr/>
        </p:nvSpPr>
        <p:spPr>
          <a:xfrm>
            <a:off x="10814256" y="1048586"/>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20%</a:t>
            </a:r>
            <a:endParaRPr lang="es-CO" sz="1400" b="1" dirty="0">
              <a:solidFill>
                <a:schemeClr val="tx1"/>
              </a:solidFill>
            </a:endParaRPr>
          </a:p>
        </p:txBody>
      </p:sp>
      <p:graphicFrame>
        <p:nvGraphicFramePr>
          <p:cNvPr id="12" name="Tabla 11"/>
          <p:cNvGraphicFramePr>
            <a:graphicFrameLocks noGrp="1"/>
          </p:cNvGraphicFramePr>
          <p:nvPr>
            <p:extLst>
              <p:ext uri="{D42A27DB-BD31-4B8C-83A1-F6EECF244321}">
                <p14:modId xmlns:p14="http://schemas.microsoft.com/office/powerpoint/2010/main" val="2896164838"/>
              </p:ext>
            </p:extLst>
          </p:nvPr>
        </p:nvGraphicFramePr>
        <p:xfrm>
          <a:off x="2942850" y="4142107"/>
          <a:ext cx="1934398" cy="1435194"/>
        </p:xfrm>
        <a:graphic>
          <a:graphicData uri="http://schemas.openxmlformats.org/drawingml/2006/table">
            <a:tbl>
              <a:tblPr/>
              <a:tblGrid>
                <a:gridCol w="499075">
                  <a:extLst>
                    <a:ext uri="{9D8B030D-6E8A-4147-A177-3AD203B41FA5}">
                      <a16:colId xmlns:a16="http://schemas.microsoft.com/office/drawing/2014/main" val="2739981848"/>
                    </a:ext>
                  </a:extLst>
                </a:gridCol>
                <a:gridCol w="1435323">
                  <a:extLst>
                    <a:ext uri="{9D8B030D-6E8A-4147-A177-3AD203B41FA5}">
                      <a16:colId xmlns:a16="http://schemas.microsoft.com/office/drawing/2014/main" val="1005994882"/>
                    </a:ext>
                  </a:extLst>
                </a:gridCol>
              </a:tblGrid>
              <a:tr h="215559">
                <a:tc>
                  <a:txBody>
                    <a:bodyPr/>
                    <a:lstStyle/>
                    <a:p>
                      <a:pPr marL="0" marR="0" indent="0" algn="l" defTabSz="914400" rtl="0" eaLnBrk="1" fontAlgn="b" latinLnBrk="0" hangingPunct="1">
                        <a:lnSpc>
                          <a:spcPct val="100000"/>
                        </a:lnSpc>
                        <a:spcBef>
                          <a:spcPts val="0"/>
                        </a:spcBef>
                        <a:spcAft>
                          <a:spcPts val="0"/>
                        </a:spcAft>
                        <a:buClr>
                          <a:srgbClr val="000000"/>
                        </a:buClr>
                        <a:buSzTx/>
                        <a:buFont typeface="Arial"/>
                        <a:buNone/>
                        <a:tabLst/>
                        <a:defRPr/>
                      </a:pPr>
                      <a:r>
                        <a:rPr lang="es-ES" sz="900" b="1" i="0" u="none" strike="noStrike" kern="1200" cap="none" dirty="0">
                          <a:solidFill>
                            <a:schemeClr val="tx1"/>
                          </a:solidFill>
                          <a:effectLst/>
                          <a:latin typeface="Verdana" panose="020B0604030504040204" pitchFamily="34" charset="0"/>
                          <a:ea typeface="+mn-ea"/>
                          <a:cs typeface="+mn-cs"/>
                          <a:sym typeface="Arial"/>
                        </a:rPr>
                        <a:t>Puntaje</a:t>
                      </a:r>
                      <a:endParaRPr lang="es-CO" sz="900" b="1" i="0" u="none" strike="noStrike" kern="1200" cap="none" dirty="0">
                        <a:solidFill>
                          <a:schemeClr val="tx1"/>
                        </a:solidFill>
                        <a:effectLst/>
                        <a:latin typeface="Verdana" panose="020B060403050404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fontAlgn="b"/>
                      <a:r>
                        <a:rPr lang="es-CO" sz="900" b="1" i="0" u="none" strike="noStrike" cap="none" dirty="0">
                          <a:solidFill>
                            <a:schemeClr val="tx1"/>
                          </a:solidFill>
                          <a:effectLst/>
                          <a:latin typeface="Verdana" panose="020B0604030504040204" pitchFamily="34" charset="0"/>
                          <a:ea typeface="+mn-ea"/>
                          <a:cs typeface="+mn-cs"/>
                          <a:sym typeface="Arial"/>
                        </a:rPr>
                        <a:t>Cantidad</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6644880"/>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Sin hallazgos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08879223"/>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1 a 2 hallazgos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70283557"/>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3 a 4 hallazgos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59234029"/>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5 a 6 hallazgos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84620195"/>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7 o más hallazgos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69752984"/>
                  </a:ext>
                </a:extLst>
              </a:tr>
            </a:tbl>
          </a:graphicData>
        </a:graphic>
      </p:graphicFrame>
      <p:sp>
        <p:nvSpPr>
          <p:cNvPr id="13" name="Rectángulo 12"/>
          <p:cNvSpPr/>
          <p:nvPr/>
        </p:nvSpPr>
        <p:spPr>
          <a:xfrm>
            <a:off x="2218250" y="3462269"/>
            <a:ext cx="3172389" cy="543867"/>
          </a:xfrm>
          <a:prstGeom prst="rect">
            <a:avLst/>
          </a:prstGeom>
        </p:spPr>
        <p:txBody>
          <a:bodyPr wrap="square">
            <a:spAutoFit/>
          </a:bodyPr>
          <a:lstStyle/>
          <a:p>
            <a:pPr algn="ctr" fontAlgn="b"/>
            <a:r>
              <a:rPr lang="es-ES" sz="1467" b="1" dirty="0" smtClean="0">
                <a:latin typeface="Calibri" panose="020F0502020204030204" pitchFamily="34" charset="0"/>
              </a:rPr>
              <a:t>HALLAZGOS</a:t>
            </a:r>
            <a:endParaRPr lang="es-CO" sz="1467" b="1" dirty="0">
              <a:latin typeface="Calibri" panose="020F0502020204030204" pitchFamily="34" charset="0"/>
            </a:endParaRPr>
          </a:p>
          <a:p>
            <a:pPr algn="ctr" fontAlgn="b"/>
            <a:r>
              <a:rPr lang="es-CO" sz="1467" b="1" dirty="0">
                <a:latin typeface="Calibri" panose="020F0502020204030204" pitchFamily="34" charset="0"/>
              </a:rPr>
              <a:t>CONTRALORIA</a:t>
            </a:r>
          </a:p>
        </p:txBody>
      </p:sp>
      <p:sp>
        <p:nvSpPr>
          <p:cNvPr id="57" name="Rectángulo 56"/>
          <p:cNvSpPr/>
          <p:nvPr/>
        </p:nvSpPr>
        <p:spPr>
          <a:xfrm>
            <a:off x="9290400" y="3571566"/>
            <a:ext cx="2410428" cy="543867"/>
          </a:xfrm>
          <a:prstGeom prst="rect">
            <a:avLst/>
          </a:prstGeom>
        </p:spPr>
        <p:txBody>
          <a:bodyPr wrap="square">
            <a:spAutoFit/>
          </a:bodyPr>
          <a:lstStyle/>
          <a:p>
            <a:pPr algn="ctr" fontAlgn="b"/>
            <a:r>
              <a:rPr lang="es-ES" sz="1467" b="1" dirty="0">
                <a:latin typeface="Calibri" panose="020F0502020204030204" pitchFamily="34" charset="0"/>
              </a:rPr>
              <a:t>TEMAS DE INTERÉS</a:t>
            </a:r>
          </a:p>
          <a:p>
            <a:pPr algn="ctr" fontAlgn="b"/>
            <a:r>
              <a:rPr lang="es-ES" sz="1467" b="1" dirty="0">
                <a:latin typeface="Calibri" panose="020F0502020204030204" pitchFamily="34" charset="0"/>
              </a:rPr>
              <a:t>ALTA DIRECCIÓN</a:t>
            </a:r>
            <a:endParaRPr lang="es-CO" sz="1467" b="1" dirty="0">
              <a:latin typeface="Calibri" panose="020F0502020204030204" pitchFamily="34" charset="0"/>
            </a:endParaRPr>
          </a:p>
        </p:txBody>
      </p:sp>
      <p:sp>
        <p:nvSpPr>
          <p:cNvPr id="58" name="Elipse 57"/>
          <p:cNvSpPr/>
          <p:nvPr/>
        </p:nvSpPr>
        <p:spPr>
          <a:xfrm>
            <a:off x="4648672" y="3492287"/>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graphicFrame>
        <p:nvGraphicFramePr>
          <p:cNvPr id="24" name="Tabla 23"/>
          <p:cNvGraphicFramePr>
            <a:graphicFrameLocks noGrp="1"/>
          </p:cNvGraphicFramePr>
          <p:nvPr>
            <p:extLst>
              <p:ext uri="{D42A27DB-BD31-4B8C-83A1-F6EECF244321}">
                <p14:modId xmlns:p14="http://schemas.microsoft.com/office/powerpoint/2010/main" val="3229654823"/>
              </p:ext>
            </p:extLst>
          </p:nvPr>
        </p:nvGraphicFramePr>
        <p:xfrm>
          <a:off x="9574873" y="4160572"/>
          <a:ext cx="2100812" cy="1432056"/>
        </p:xfrm>
        <a:graphic>
          <a:graphicData uri="http://schemas.openxmlformats.org/drawingml/2006/table">
            <a:tbl>
              <a:tblPr/>
              <a:tblGrid>
                <a:gridCol w="601003">
                  <a:extLst>
                    <a:ext uri="{9D8B030D-6E8A-4147-A177-3AD203B41FA5}">
                      <a16:colId xmlns:a16="http://schemas.microsoft.com/office/drawing/2014/main" val="2118418221"/>
                    </a:ext>
                  </a:extLst>
                </a:gridCol>
                <a:gridCol w="1499809">
                  <a:extLst>
                    <a:ext uri="{9D8B030D-6E8A-4147-A177-3AD203B41FA5}">
                      <a16:colId xmlns:a16="http://schemas.microsoft.com/office/drawing/2014/main" val="60767857"/>
                    </a:ext>
                  </a:extLst>
                </a:gridCol>
              </a:tblGrid>
              <a:tr h="238676">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CO" sz="900" b="1" i="0" u="none" strike="noStrike" cap="none" dirty="0">
                          <a:solidFill>
                            <a:schemeClr val="tx1"/>
                          </a:solidFill>
                          <a:effectLst/>
                          <a:latin typeface="Verdana" panose="020B0604030504040204" pitchFamily="34" charset="0"/>
                          <a:ea typeface="+mn-ea"/>
                          <a:cs typeface="+mn-cs"/>
                          <a:sym typeface="Arial"/>
                        </a:rPr>
                        <a:t>Interés Dirección</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85347"/>
                  </a:ext>
                </a:extLst>
              </a:tr>
              <a:tr h="238676">
                <a:tc>
                  <a:txBody>
                    <a:bodyPr/>
                    <a:lstStyle/>
                    <a:p>
                      <a:pPr algn="ctr"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90488" indent="0" algn="l" defTabSz="457200" rtl="0" eaLnBrk="1" fontAlgn="b" latinLnBrk="0" hangingPunct="1"/>
                      <a:r>
                        <a:rPr lang="es-MX" sz="1100" b="0" i="0" u="none" strike="noStrike" kern="1200" cap="none" dirty="0">
                          <a:solidFill>
                            <a:srgbClr val="000000"/>
                          </a:solidFill>
                          <a:effectLst/>
                          <a:latin typeface="Arial" panose="020B0604020202020204" pitchFamily="34" charset="0"/>
                          <a:ea typeface="+mn-ea"/>
                          <a:cs typeface="+mn-cs"/>
                          <a:sym typeface="Arial"/>
                        </a:rPr>
                        <a:t>Bajo</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91535983"/>
                  </a:ext>
                </a:extLst>
              </a:tr>
              <a:tr h="238676">
                <a:tc>
                  <a:txBody>
                    <a:bodyPr/>
                    <a:lstStyle/>
                    <a:p>
                      <a:pPr algn="ctr"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0488" indent="0" algn="l" defTabSz="457200" rtl="0" eaLnBrk="1" fontAlgn="b" latinLnBrk="0" hangingPunct="1"/>
                      <a:r>
                        <a:rPr lang="pt-BR" sz="1100" b="0" i="0" u="none" strike="noStrike" kern="1200" cap="none" dirty="0">
                          <a:solidFill>
                            <a:srgbClr val="000000"/>
                          </a:solidFill>
                          <a:effectLst/>
                          <a:latin typeface="Arial" panose="020B0604020202020204" pitchFamily="34" charset="0"/>
                          <a:ea typeface="+mn-ea"/>
                          <a:cs typeface="+mn-cs"/>
                          <a:sym typeface="Arial"/>
                        </a:rPr>
                        <a:t>Médio</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85518691"/>
                  </a:ext>
                </a:extLst>
              </a:tr>
              <a:tr h="238676">
                <a:tc>
                  <a:txBody>
                    <a:bodyPr/>
                    <a:lstStyle/>
                    <a:p>
                      <a:pPr algn="ctr" fontAlgn="b"/>
                      <a:r>
                        <a:rPr lang="es-CO" sz="1100" u="none" strike="noStrike" dirty="0">
                          <a:effectLst/>
                        </a:rPr>
                        <a:t>3</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0488" indent="0" algn="l" defTabSz="457200" rtl="0" eaLnBrk="1" fontAlgn="b" latinLnBrk="0" hangingPunct="1"/>
                      <a:r>
                        <a:rPr lang="pt-BR" sz="1100" b="0" i="0" u="none" strike="noStrike" kern="1200" cap="none" dirty="0">
                          <a:solidFill>
                            <a:srgbClr val="000000"/>
                          </a:solidFill>
                          <a:effectLst/>
                          <a:latin typeface="Arial" panose="020B0604020202020204" pitchFamily="34" charset="0"/>
                          <a:ea typeface="+mn-ea"/>
                          <a:cs typeface="+mn-cs"/>
                          <a:sym typeface="Arial"/>
                        </a:rPr>
                        <a:t>Moderado</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71139828"/>
                  </a:ext>
                </a:extLst>
              </a:tr>
              <a:tr h="238676">
                <a:tc>
                  <a:txBody>
                    <a:bodyPr/>
                    <a:lstStyle/>
                    <a:p>
                      <a:pPr algn="ctr" fontAlgn="b"/>
                      <a:r>
                        <a:rPr lang="es-CO" sz="1100" u="none" strike="noStrike" dirty="0">
                          <a:effectLst/>
                        </a:rPr>
                        <a:t>4</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0488" indent="0" algn="l" defTabSz="457200" rtl="0" eaLnBrk="1" fontAlgn="b" latinLnBrk="0" hangingPunct="1"/>
                      <a:r>
                        <a:rPr lang="pt-BR" sz="1100" b="0" i="0" u="none" strike="noStrike" kern="1200" cap="none" dirty="0">
                          <a:solidFill>
                            <a:srgbClr val="000000"/>
                          </a:solidFill>
                          <a:effectLst/>
                          <a:latin typeface="Arial" panose="020B0604020202020204" pitchFamily="34" charset="0"/>
                          <a:ea typeface="+mn-ea"/>
                          <a:cs typeface="+mn-cs"/>
                          <a:sym typeface="Arial"/>
                        </a:rPr>
                        <a:t>Alto</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27358635"/>
                  </a:ext>
                </a:extLst>
              </a:tr>
              <a:tr h="238676">
                <a:tc>
                  <a:txBody>
                    <a:bodyPr/>
                    <a:lstStyle/>
                    <a:p>
                      <a:pPr algn="ctr" fontAlgn="b"/>
                      <a:r>
                        <a:rPr lang="es-CO" sz="1100" u="none" strike="noStrike" dirty="0">
                          <a:effectLst/>
                        </a:rPr>
                        <a:t>5</a:t>
                      </a:r>
                      <a:endParaRPr lang="es-CO"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0488" indent="0" algn="l" defTabSz="457200" rtl="0" eaLnBrk="1" fontAlgn="b" latinLnBrk="0" hangingPunct="1"/>
                      <a:r>
                        <a:rPr lang="es-MX" sz="1100" b="0" i="0" u="none" strike="noStrike" kern="1200" cap="none" dirty="0">
                          <a:solidFill>
                            <a:srgbClr val="000000"/>
                          </a:solidFill>
                          <a:effectLst/>
                          <a:latin typeface="Arial" panose="020B0604020202020204" pitchFamily="34" charset="0"/>
                          <a:ea typeface="+mn-ea"/>
                          <a:cs typeface="+mn-cs"/>
                          <a:sym typeface="Arial"/>
                        </a:rPr>
                        <a:t>Relevante </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41969380"/>
                  </a:ext>
                </a:extLst>
              </a:tr>
            </a:tbl>
          </a:graphicData>
        </a:graphic>
      </p:graphicFrame>
      <p:sp>
        <p:nvSpPr>
          <p:cNvPr id="25" name="Elipse 24"/>
          <p:cNvSpPr/>
          <p:nvPr/>
        </p:nvSpPr>
        <p:spPr>
          <a:xfrm>
            <a:off x="11443827" y="3611152"/>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graphicFrame>
        <p:nvGraphicFramePr>
          <p:cNvPr id="26" name="Tabla 25"/>
          <p:cNvGraphicFramePr>
            <a:graphicFrameLocks noGrp="1"/>
          </p:cNvGraphicFramePr>
          <p:nvPr>
            <p:extLst>
              <p:ext uri="{D42A27DB-BD31-4B8C-83A1-F6EECF244321}">
                <p14:modId xmlns:p14="http://schemas.microsoft.com/office/powerpoint/2010/main" val="1568783742"/>
              </p:ext>
            </p:extLst>
          </p:nvPr>
        </p:nvGraphicFramePr>
        <p:xfrm>
          <a:off x="5147389" y="4154026"/>
          <a:ext cx="1863011" cy="1435194"/>
        </p:xfrm>
        <a:graphic>
          <a:graphicData uri="http://schemas.openxmlformats.org/drawingml/2006/table">
            <a:tbl>
              <a:tblPr/>
              <a:tblGrid>
                <a:gridCol w="567611">
                  <a:extLst>
                    <a:ext uri="{9D8B030D-6E8A-4147-A177-3AD203B41FA5}">
                      <a16:colId xmlns:a16="http://schemas.microsoft.com/office/drawing/2014/main" val="2739981848"/>
                    </a:ext>
                  </a:extLst>
                </a:gridCol>
                <a:gridCol w="1295400">
                  <a:extLst>
                    <a:ext uri="{9D8B030D-6E8A-4147-A177-3AD203B41FA5}">
                      <a16:colId xmlns:a16="http://schemas.microsoft.com/office/drawing/2014/main" val="1005994882"/>
                    </a:ext>
                  </a:extLst>
                </a:gridCol>
              </a:tblGrid>
              <a:tr h="215559">
                <a:tc>
                  <a:txBody>
                    <a:bodyPr/>
                    <a:lstStyle/>
                    <a:p>
                      <a:pPr marL="0" marR="0" indent="0" algn="l" defTabSz="914400" rtl="0" eaLnBrk="1" fontAlgn="b" latinLnBrk="0" hangingPunct="1">
                        <a:lnSpc>
                          <a:spcPct val="100000"/>
                        </a:lnSpc>
                        <a:spcBef>
                          <a:spcPts val="0"/>
                        </a:spcBef>
                        <a:spcAft>
                          <a:spcPts val="0"/>
                        </a:spcAft>
                        <a:buClr>
                          <a:srgbClr val="000000"/>
                        </a:buClr>
                        <a:buSzTx/>
                        <a:buFont typeface="Arial"/>
                        <a:buNone/>
                        <a:tabLst/>
                        <a:defRPr/>
                      </a:pPr>
                      <a:r>
                        <a:rPr lang="es-ES" sz="900" b="1" i="0" u="none" strike="noStrike" kern="1200" cap="none" dirty="0">
                          <a:solidFill>
                            <a:schemeClr val="tx1"/>
                          </a:solidFill>
                          <a:effectLst/>
                          <a:latin typeface="Verdana" panose="020B0604030504040204" pitchFamily="34" charset="0"/>
                          <a:ea typeface="+mn-ea"/>
                          <a:cs typeface="+mn-cs"/>
                          <a:sym typeface="Arial"/>
                        </a:rPr>
                        <a:t>Puntaje</a:t>
                      </a:r>
                      <a:endParaRPr lang="es-CO" sz="900" b="1" i="0" u="none" strike="noStrike" kern="1200" cap="none" dirty="0">
                        <a:solidFill>
                          <a:schemeClr val="tx1"/>
                        </a:solidFill>
                        <a:effectLst/>
                        <a:latin typeface="Verdana" panose="020B060403050404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fontAlgn="b"/>
                      <a:r>
                        <a:rPr lang="es-CO" sz="900" b="1" i="0" u="none" strike="noStrike" cap="none" dirty="0">
                          <a:solidFill>
                            <a:schemeClr val="tx1"/>
                          </a:solidFill>
                          <a:effectLst/>
                          <a:latin typeface="Verdana" panose="020B0604030504040204" pitchFamily="34" charset="0"/>
                          <a:ea typeface="+mn-ea"/>
                          <a:cs typeface="+mn-cs"/>
                          <a:sym typeface="Arial"/>
                        </a:rPr>
                        <a:t> Incidencia</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6644880"/>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5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Sin Hallazgos</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08879223"/>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Administrativos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70283557"/>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Disciplinarios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59234029"/>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Fiscales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84620195"/>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Penales</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69752984"/>
                  </a:ext>
                </a:extLst>
              </a:tr>
            </a:tbl>
          </a:graphicData>
        </a:graphic>
      </p:graphicFrame>
      <p:sp>
        <p:nvSpPr>
          <p:cNvPr id="27" name="Rectángulo 26"/>
          <p:cNvSpPr/>
          <p:nvPr/>
        </p:nvSpPr>
        <p:spPr>
          <a:xfrm>
            <a:off x="5022833" y="3515244"/>
            <a:ext cx="2021301" cy="543867"/>
          </a:xfrm>
          <a:prstGeom prst="rect">
            <a:avLst/>
          </a:prstGeom>
        </p:spPr>
        <p:txBody>
          <a:bodyPr wrap="square">
            <a:spAutoFit/>
          </a:bodyPr>
          <a:lstStyle/>
          <a:p>
            <a:pPr algn="ctr" fontAlgn="b"/>
            <a:r>
              <a:rPr lang="es-CO" sz="1467" b="1" dirty="0">
                <a:latin typeface="Calibri" panose="020F0502020204030204" pitchFamily="34" charset="0"/>
              </a:rPr>
              <a:t>INCIDENCIA HALLAZGOS</a:t>
            </a:r>
          </a:p>
        </p:txBody>
      </p:sp>
      <p:sp>
        <p:nvSpPr>
          <p:cNvPr id="28" name="Elipse 27"/>
          <p:cNvSpPr/>
          <p:nvPr/>
        </p:nvSpPr>
        <p:spPr>
          <a:xfrm>
            <a:off x="6636459" y="3468963"/>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sp>
        <p:nvSpPr>
          <p:cNvPr id="2" name="Rectángulo 1"/>
          <p:cNvSpPr/>
          <p:nvPr/>
        </p:nvSpPr>
        <p:spPr>
          <a:xfrm>
            <a:off x="6811987" y="3080773"/>
            <a:ext cx="4384446" cy="276999"/>
          </a:xfrm>
          <a:prstGeom prst="rect">
            <a:avLst/>
          </a:prstGeom>
        </p:spPr>
        <p:txBody>
          <a:bodyPr wrap="square">
            <a:spAutoFit/>
          </a:bodyPr>
          <a:lstStyle/>
          <a:p>
            <a:r>
              <a:rPr lang="es-ES" sz="1200" dirty="0" smtClean="0"/>
              <a:t>* 3</a:t>
            </a:r>
            <a:r>
              <a:rPr lang="es-ES" sz="1200" dirty="0"/>
              <a:t>%	</a:t>
            </a:r>
            <a:r>
              <a:rPr lang="es-ES" sz="1200" dirty="0" smtClean="0"/>
              <a:t>Criterio </a:t>
            </a:r>
            <a:r>
              <a:rPr lang="es-ES" sz="1200" dirty="0"/>
              <a:t>materialidad Contable</a:t>
            </a:r>
          </a:p>
        </p:txBody>
      </p:sp>
    </p:spTree>
    <p:extLst>
      <p:ext uri="{BB962C8B-B14F-4D97-AF65-F5344CB8AC3E}">
        <p14:creationId xmlns:p14="http://schemas.microsoft.com/office/powerpoint/2010/main" val="41223385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Google Shape;96;p16"/>
          <p:cNvSpPr/>
          <p:nvPr/>
        </p:nvSpPr>
        <p:spPr>
          <a:xfrm rot="-8100000">
            <a:off x="689188" y="693993"/>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6" name="CuadroTexto 5"/>
          <p:cNvSpPr txBox="1"/>
          <p:nvPr/>
        </p:nvSpPr>
        <p:spPr>
          <a:xfrm>
            <a:off x="1032844" y="566321"/>
            <a:ext cx="8924972" cy="461665"/>
          </a:xfrm>
          <a:prstGeom prst="rect">
            <a:avLst/>
          </a:prstGeom>
          <a:noFill/>
        </p:spPr>
        <p:txBody>
          <a:bodyPr wrap="square" rtlCol="0">
            <a:spAutoFit/>
          </a:bodyPr>
          <a:lstStyle/>
          <a:p>
            <a:r>
              <a:rPr lang="es-MX" sz="2400" b="1" dirty="0"/>
              <a:t>Auditorias </a:t>
            </a:r>
            <a:r>
              <a:rPr lang="es-MX" sz="2400" b="1" dirty="0" smtClean="0"/>
              <a:t>Internas vigencia 2024</a:t>
            </a:r>
            <a:endParaRPr lang="es-CO" sz="2400" b="1" dirty="0"/>
          </a:p>
        </p:txBody>
      </p:sp>
      <p:graphicFrame>
        <p:nvGraphicFramePr>
          <p:cNvPr id="2" name="Tabla 1"/>
          <p:cNvGraphicFramePr>
            <a:graphicFrameLocks noGrp="1"/>
          </p:cNvGraphicFramePr>
          <p:nvPr>
            <p:extLst>
              <p:ext uri="{D42A27DB-BD31-4B8C-83A1-F6EECF244321}">
                <p14:modId xmlns:p14="http://schemas.microsoft.com/office/powerpoint/2010/main" val="1665706897"/>
              </p:ext>
            </p:extLst>
          </p:nvPr>
        </p:nvGraphicFramePr>
        <p:xfrm>
          <a:off x="1032844" y="1429460"/>
          <a:ext cx="9164503" cy="3640054"/>
        </p:xfrm>
        <a:graphic>
          <a:graphicData uri="http://schemas.openxmlformats.org/drawingml/2006/table">
            <a:tbl>
              <a:tblPr>
                <a:tableStyleId>{FABFCF23-3B69-468F-B69F-88F6DE6A72F2}</a:tableStyleId>
              </a:tblPr>
              <a:tblGrid>
                <a:gridCol w="5520356">
                  <a:extLst>
                    <a:ext uri="{9D8B030D-6E8A-4147-A177-3AD203B41FA5}">
                      <a16:colId xmlns:a16="http://schemas.microsoft.com/office/drawing/2014/main" val="2294843125"/>
                    </a:ext>
                  </a:extLst>
                </a:gridCol>
                <a:gridCol w="594395">
                  <a:extLst>
                    <a:ext uri="{9D8B030D-6E8A-4147-A177-3AD203B41FA5}">
                      <a16:colId xmlns:a16="http://schemas.microsoft.com/office/drawing/2014/main" val="140344044"/>
                    </a:ext>
                  </a:extLst>
                </a:gridCol>
                <a:gridCol w="1914155">
                  <a:extLst>
                    <a:ext uri="{9D8B030D-6E8A-4147-A177-3AD203B41FA5}">
                      <a16:colId xmlns:a16="http://schemas.microsoft.com/office/drawing/2014/main" val="503110788"/>
                    </a:ext>
                  </a:extLst>
                </a:gridCol>
                <a:gridCol w="1135597">
                  <a:extLst>
                    <a:ext uri="{9D8B030D-6E8A-4147-A177-3AD203B41FA5}">
                      <a16:colId xmlns:a16="http://schemas.microsoft.com/office/drawing/2014/main" val="3584547548"/>
                    </a:ext>
                  </a:extLst>
                </a:gridCol>
              </a:tblGrid>
              <a:tr h="242415">
                <a:tc>
                  <a:txBody>
                    <a:bodyPr/>
                    <a:lstStyle/>
                    <a:p>
                      <a:pPr algn="ctr" fontAlgn="ctr"/>
                      <a:r>
                        <a:rPr lang="es-CO" sz="1700" b="1" u="none" strike="noStrike" dirty="0">
                          <a:effectLst/>
                        </a:rPr>
                        <a:t>DENOMINACIÓN DEL TRABAJO</a:t>
                      </a:r>
                      <a:endParaRPr lang="es-CO" sz="17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endParaRPr lang="es-CO" sz="17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endParaRPr lang="es-CO" sz="17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700" b="1" u="none" strike="noStrike" dirty="0">
                          <a:effectLst/>
                        </a:rPr>
                        <a:t>FECHA</a:t>
                      </a:r>
                      <a:endParaRPr lang="es-CO" sz="17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286421458"/>
                  </a:ext>
                </a:extLst>
              </a:tr>
              <a:tr h="285194">
                <a:tc>
                  <a:txBody>
                    <a:bodyPr/>
                    <a:lstStyle/>
                    <a:p>
                      <a:pPr algn="just" fontAlgn="ctr"/>
                      <a:r>
                        <a:rPr lang="es-CO" sz="1600" u="none" strike="noStrike" dirty="0">
                          <a:effectLst/>
                        </a:rPr>
                        <a:t>Auditoria </a:t>
                      </a:r>
                      <a:r>
                        <a:rPr lang="es-CO" sz="1600" u="none" strike="noStrike" dirty="0" smtClean="0">
                          <a:effectLst/>
                        </a:rPr>
                        <a:t>Contrato </a:t>
                      </a:r>
                      <a:r>
                        <a:rPr lang="es-CO" sz="1600" u="none" strike="noStrike" dirty="0">
                          <a:effectLst/>
                        </a:rPr>
                        <a:t>de ETB y </a:t>
                      </a:r>
                      <a:r>
                        <a:rPr lang="es-CO" sz="1600" u="none" strike="noStrike" dirty="0" smtClean="0">
                          <a:effectLst/>
                        </a:rPr>
                        <a:t>Servicios </a:t>
                      </a:r>
                      <a:r>
                        <a:rPr lang="es-CO" sz="1600" u="none" strike="noStrike" dirty="0">
                          <a:effectLst/>
                        </a:rPr>
                        <a:t>de TI</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OK</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Javier</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1500" u="none" strike="noStrike" dirty="0">
                          <a:effectLst/>
                        </a:rPr>
                        <a:t>Ene-Mar</a:t>
                      </a:r>
                      <a:endParaRPr lang="es-CO" sz="15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64402969"/>
                  </a:ext>
                </a:extLst>
              </a:tr>
              <a:tr h="166351">
                <a:tc>
                  <a:txBody>
                    <a:bodyPr/>
                    <a:lstStyle/>
                    <a:p>
                      <a:pPr algn="just" fontAlgn="ctr"/>
                      <a:r>
                        <a:rPr lang="es-ES" sz="1600" u="none" strike="noStrike" dirty="0">
                          <a:effectLst/>
                        </a:rPr>
                        <a:t>Auditoria Proceso </a:t>
                      </a:r>
                      <a:r>
                        <a:rPr lang="es-ES" sz="1600" u="none" strike="noStrike" dirty="0" smtClean="0">
                          <a:effectLst/>
                        </a:rPr>
                        <a:t>Reasentamiento Relocalización</a:t>
                      </a:r>
                      <a:r>
                        <a:rPr lang="es-ES" sz="1600" u="none" strike="noStrike" baseline="0" dirty="0" smtClean="0">
                          <a:effectLst/>
                        </a:rPr>
                        <a:t> Transitoria</a:t>
                      </a:r>
                      <a:endParaRPr lang="es-E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OK</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Carlos</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1500" u="none" strike="noStrike">
                          <a:effectLst/>
                        </a:rPr>
                        <a:t>Ene-Mar</a:t>
                      </a:r>
                      <a:endParaRPr lang="es-CO" sz="15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821388950"/>
                  </a:ext>
                </a:extLst>
              </a:tr>
              <a:tr h="285194">
                <a:tc>
                  <a:txBody>
                    <a:bodyPr/>
                    <a:lstStyle/>
                    <a:p>
                      <a:pPr algn="just" fontAlgn="ctr"/>
                      <a:r>
                        <a:rPr lang="es-CO" sz="1600" u="none" strike="noStrike" dirty="0">
                          <a:effectLst/>
                        </a:rPr>
                        <a:t>Auditoria CONSORCIO PRO CARACOLI</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OK</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Kelly</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1500" u="none" strike="noStrike">
                          <a:effectLst/>
                        </a:rPr>
                        <a:t>Ene-Mar</a:t>
                      </a:r>
                      <a:endParaRPr lang="es-CO" sz="15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187499412"/>
                  </a:ext>
                </a:extLst>
              </a:tr>
              <a:tr h="285194">
                <a:tc>
                  <a:txBody>
                    <a:bodyPr/>
                    <a:lstStyle/>
                    <a:p>
                      <a:pPr algn="just" fontAlgn="ctr"/>
                      <a:r>
                        <a:rPr lang="es-ES" sz="1600" b="0" i="0" u="none" strike="noStrike" dirty="0" smtClean="0">
                          <a:solidFill>
                            <a:srgbClr val="000000"/>
                          </a:solidFill>
                          <a:effectLst/>
                          <a:latin typeface="Calibri" panose="020F0502020204030204" pitchFamily="34" charset="0"/>
                        </a:rPr>
                        <a:t>Auditoría Cartera</a:t>
                      </a:r>
                      <a:r>
                        <a:rPr lang="es-ES" sz="1600" b="0" i="0" u="none" strike="noStrike" baseline="0" dirty="0" smtClean="0">
                          <a:solidFill>
                            <a:srgbClr val="000000"/>
                          </a:solidFill>
                          <a:effectLst/>
                          <a:latin typeface="Calibri" panose="020F0502020204030204" pitchFamily="34" charset="0"/>
                        </a:rPr>
                        <a:t> Aplicación de Beneficios</a:t>
                      </a:r>
                      <a:r>
                        <a:rPr lang="es-ES" sz="1600" b="0" i="0" u="none" strike="noStrike" dirty="0" smtClean="0">
                          <a:solidFill>
                            <a:srgbClr val="000000"/>
                          </a:solidFill>
                          <a:effectLst/>
                          <a:latin typeface="Calibri" panose="020F0502020204030204" pitchFamily="34" charset="0"/>
                        </a:rPr>
                        <a:t> </a:t>
                      </a:r>
                      <a:r>
                        <a:rPr lang="es-ES" sz="1600" b="0" i="0" u="none" strike="noStrike" baseline="0" dirty="0" smtClean="0">
                          <a:solidFill>
                            <a:srgbClr val="000000"/>
                          </a:solidFill>
                          <a:effectLst/>
                          <a:latin typeface="Calibri" panose="020F0502020204030204" pitchFamily="34" charset="0"/>
                        </a:rPr>
                        <a:t> </a:t>
                      </a:r>
                      <a:endParaRPr lang="es-E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OK</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Martha</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Mar-Abr</a:t>
                      </a:r>
                      <a:endParaRPr lang="es-CO" sz="15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194209388"/>
                  </a:ext>
                </a:extLst>
              </a:tr>
              <a:tr h="285194">
                <a:tc>
                  <a:txBody>
                    <a:bodyPr/>
                    <a:lstStyle/>
                    <a:p>
                      <a:pPr algn="just" fontAlgn="ctr"/>
                      <a:r>
                        <a:rPr lang="es-ES" sz="1600" b="0" i="0" u="none" strike="noStrike" dirty="0" smtClean="0">
                          <a:solidFill>
                            <a:srgbClr val="000000"/>
                          </a:solidFill>
                          <a:effectLst/>
                          <a:latin typeface="Calibri" panose="020F0502020204030204" pitchFamily="34" charset="0"/>
                        </a:rPr>
                        <a:t>Auditoria</a:t>
                      </a:r>
                      <a:r>
                        <a:rPr lang="es-ES" sz="1600" b="0" i="0" u="none" strike="noStrike" baseline="0" dirty="0" smtClean="0">
                          <a:solidFill>
                            <a:srgbClr val="000000"/>
                          </a:solidFill>
                          <a:effectLst/>
                          <a:latin typeface="Calibri" panose="020F0502020204030204" pitchFamily="34" charset="0"/>
                        </a:rPr>
                        <a:t> Seguimiento Mejoramiento Vivienda </a:t>
                      </a:r>
                      <a:endParaRPr lang="es-E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OK</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Carlos</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Abr-</a:t>
                      </a:r>
                      <a:r>
                        <a:rPr lang="es-ES" sz="1500" b="0" i="0" u="none" strike="noStrike" baseline="0" dirty="0" smtClean="0">
                          <a:solidFill>
                            <a:srgbClr val="000000"/>
                          </a:solidFill>
                          <a:effectLst/>
                          <a:latin typeface="Calibri" panose="020F0502020204030204" pitchFamily="34" charset="0"/>
                        </a:rPr>
                        <a:t> </a:t>
                      </a:r>
                      <a:r>
                        <a:rPr lang="es-ES" sz="1500" b="0" i="0" u="none" strike="noStrike" baseline="0" dirty="0" err="1" smtClean="0">
                          <a:solidFill>
                            <a:srgbClr val="000000"/>
                          </a:solidFill>
                          <a:effectLst/>
                          <a:latin typeface="Calibri" panose="020F0502020204030204" pitchFamily="34" charset="0"/>
                        </a:rPr>
                        <a:t>May</a:t>
                      </a:r>
                      <a:endParaRPr lang="es-CO" sz="15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799089165"/>
                  </a:ext>
                </a:extLst>
              </a:tr>
              <a:tr h="285194">
                <a:tc>
                  <a:txBody>
                    <a:bodyPr/>
                    <a:lstStyle/>
                    <a:p>
                      <a:pPr algn="just" fontAlgn="ctr"/>
                      <a:r>
                        <a:rPr lang="es-ES" sz="1600" b="0" i="0" u="none" strike="noStrike" dirty="0" smtClean="0">
                          <a:solidFill>
                            <a:srgbClr val="000000"/>
                          </a:solidFill>
                          <a:effectLst/>
                          <a:latin typeface="Calibri" panose="020F0502020204030204" pitchFamily="34" charset="0"/>
                        </a:rPr>
                        <a:t>Auditoria Bienes </a:t>
                      </a:r>
                      <a:r>
                        <a:rPr lang="es-ES" sz="1600" b="0" i="0" u="none" strike="noStrike" baseline="0" dirty="0" smtClean="0">
                          <a:solidFill>
                            <a:srgbClr val="000000"/>
                          </a:solidFill>
                          <a:effectLst/>
                          <a:latin typeface="Calibri" panose="020F0502020204030204" pitchFamily="34" charset="0"/>
                        </a:rPr>
                        <a:t>Inmuebles (Activos e Inventarios)</a:t>
                      </a:r>
                      <a:endParaRPr lang="es-ES" sz="1600" b="0" i="0" u="none" strike="noStrike" dirty="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OK</a:t>
                      </a: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Abr-</a:t>
                      </a:r>
                      <a:r>
                        <a:rPr lang="es-ES" sz="1500" b="0" i="0" u="none" strike="noStrike" baseline="0" dirty="0" smtClean="0">
                          <a:solidFill>
                            <a:srgbClr val="000000"/>
                          </a:solidFill>
                          <a:effectLst/>
                          <a:latin typeface="Calibri" panose="020F0502020204030204" pitchFamily="34" charset="0"/>
                        </a:rPr>
                        <a:t> Jun</a:t>
                      </a:r>
                      <a:endParaRPr lang="es-CO" sz="1500" b="0" i="0" u="none" strike="noStrike" dirty="0" smtClean="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64389692"/>
                  </a:ext>
                </a:extLst>
              </a:tr>
              <a:tr h="285194">
                <a:tc>
                  <a:txBody>
                    <a:bodyPr/>
                    <a:lstStyle/>
                    <a:p>
                      <a:pPr algn="just" fontAlgn="ctr"/>
                      <a:r>
                        <a:rPr lang="es-ES" sz="1600" b="0" i="0" u="none" strike="noStrike" dirty="0" smtClean="0">
                          <a:solidFill>
                            <a:srgbClr val="000000"/>
                          </a:solidFill>
                          <a:effectLst/>
                          <a:latin typeface="Calibri" panose="020F0502020204030204" pitchFamily="34" charset="0"/>
                        </a:rPr>
                        <a:t>Auditoria Resolución</a:t>
                      </a:r>
                      <a:r>
                        <a:rPr lang="es-ES" sz="1600" b="0" i="0" u="none" strike="noStrike" baseline="0" dirty="0" smtClean="0">
                          <a:solidFill>
                            <a:srgbClr val="000000"/>
                          </a:solidFill>
                          <a:effectLst/>
                          <a:latin typeface="Calibri" panose="020F0502020204030204" pitchFamily="34" charset="0"/>
                        </a:rPr>
                        <a:t> 1519</a:t>
                      </a:r>
                      <a:endParaRPr lang="es-ES" sz="1600" b="0" i="0" u="none" strike="noStrike" dirty="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OK</a:t>
                      </a: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Javier</a:t>
                      </a: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Abr-</a:t>
                      </a:r>
                      <a:r>
                        <a:rPr lang="es-ES" sz="1500" b="0" i="0" u="none" strike="noStrike" baseline="0" dirty="0" smtClean="0">
                          <a:solidFill>
                            <a:srgbClr val="000000"/>
                          </a:solidFill>
                          <a:effectLst/>
                          <a:latin typeface="Calibri" panose="020F0502020204030204" pitchFamily="34" charset="0"/>
                        </a:rPr>
                        <a:t> Jun</a:t>
                      </a:r>
                      <a:endParaRPr lang="es-CO" sz="1500" b="0" i="0" u="none" strike="noStrike" dirty="0" smtClean="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49634533"/>
                  </a:ext>
                </a:extLst>
              </a:tr>
              <a:tr h="285194">
                <a:tc>
                  <a:txBody>
                    <a:bodyPr/>
                    <a:lstStyle/>
                    <a:p>
                      <a:pPr algn="just" fontAlgn="ctr"/>
                      <a:r>
                        <a:rPr lang="es-ES" sz="1600" b="0" i="0" u="none" strike="noStrike" dirty="0" smtClean="0">
                          <a:solidFill>
                            <a:srgbClr val="000000"/>
                          </a:solidFill>
                          <a:effectLst/>
                          <a:latin typeface="Calibri" panose="020F0502020204030204" pitchFamily="34" charset="0"/>
                        </a:rPr>
                        <a:t>Auditoria Fiducias</a:t>
                      </a:r>
                      <a:r>
                        <a:rPr lang="es-ES" sz="1600" b="0" i="0" u="none" strike="noStrike" baseline="0" dirty="0" smtClean="0">
                          <a:solidFill>
                            <a:srgbClr val="000000"/>
                          </a:solidFill>
                          <a:effectLst/>
                          <a:latin typeface="Calibri" panose="020F0502020204030204" pitchFamily="34" charset="0"/>
                        </a:rPr>
                        <a:t> (</a:t>
                      </a:r>
                      <a:r>
                        <a:rPr lang="es-ES" sz="1600" b="0" i="0" u="none" strike="noStrike" baseline="0" dirty="0" err="1" smtClean="0">
                          <a:solidFill>
                            <a:srgbClr val="000000"/>
                          </a:solidFill>
                          <a:effectLst/>
                          <a:latin typeface="Calibri" panose="020F0502020204030204" pitchFamily="34" charset="0"/>
                        </a:rPr>
                        <a:t>Servitrus</a:t>
                      </a:r>
                      <a:r>
                        <a:rPr lang="es-ES" sz="1600" b="0" i="0" u="none" strike="noStrike" baseline="0" dirty="0" smtClean="0">
                          <a:solidFill>
                            <a:srgbClr val="000000"/>
                          </a:solidFill>
                          <a:effectLst/>
                          <a:latin typeface="Calibri" panose="020F0502020204030204" pitchFamily="34" charset="0"/>
                        </a:rPr>
                        <a:t>, </a:t>
                      </a:r>
                      <a:r>
                        <a:rPr lang="es-ES" sz="1600" b="0" i="0" u="none" strike="noStrike" baseline="0" dirty="0" err="1" smtClean="0">
                          <a:solidFill>
                            <a:srgbClr val="000000"/>
                          </a:solidFill>
                          <a:effectLst/>
                          <a:latin typeface="Calibri" panose="020F0502020204030204" pitchFamily="34" charset="0"/>
                        </a:rPr>
                        <a:t>Fidubogota</a:t>
                      </a:r>
                      <a:r>
                        <a:rPr lang="es-ES" sz="1600" b="0" i="0" u="none" strike="noStrike" baseline="0" dirty="0" smtClean="0">
                          <a:solidFill>
                            <a:srgbClr val="000000"/>
                          </a:solidFill>
                          <a:effectLst/>
                          <a:latin typeface="Calibri" panose="020F0502020204030204" pitchFamily="34" charset="0"/>
                        </a:rPr>
                        <a:t> y Bancolombia)</a:t>
                      </a:r>
                      <a:endParaRPr lang="es-E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OK</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Martha</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Jun-</a:t>
                      </a:r>
                      <a:r>
                        <a:rPr lang="es-ES" sz="1500" b="0" i="0" u="none" strike="noStrike" dirty="0" err="1" smtClean="0">
                          <a:solidFill>
                            <a:srgbClr val="000000"/>
                          </a:solidFill>
                          <a:effectLst/>
                          <a:latin typeface="Calibri" panose="020F0502020204030204" pitchFamily="34" charset="0"/>
                        </a:rPr>
                        <a:t>Ago</a:t>
                      </a:r>
                      <a:endParaRPr lang="es-CO" sz="15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9751280"/>
                  </a:ext>
                </a:extLst>
              </a:tr>
              <a:tr h="285194">
                <a:tc>
                  <a:txBody>
                    <a:bodyPr/>
                    <a:lstStyle/>
                    <a:p>
                      <a:pPr algn="just" fontAlgn="ctr"/>
                      <a:r>
                        <a:rPr lang="es-ES" sz="1600" b="0" i="0" u="none" strike="noStrike" dirty="0" smtClean="0">
                          <a:solidFill>
                            <a:srgbClr val="000000"/>
                          </a:solidFill>
                          <a:effectLst/>
                          <a:latin typeface="Calibri" panose="020F0502020204030204" pitchFamily="34" charset="0"/>
                        </a:rPr>
                        <a:t>Auditoria de Gestión Documental</a:t>
                      </a:r>
                      <a:endParaRPr lang="es-ES" sz="1600" b="0" i="0" u="none" strike="noStrike" dirty="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OK</a:t>
                      </a: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Joan</a:t>
                      </a: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Jun-</a:t>
                      </a:r>
                      <a:r>
                        <a:rPr lang="es-ES" sz="1500" b="0" i="0" u="none" strike="noStrike" dirty="0" err="1" smtClean="0">
                          <a:solidFill>
                            <a:srgbClr val="000000"/>
                          </a:solidFill>
                          <a:effectLst/>
                          <a:latin typeface="Calibri" panose="020F0502020204030204" pitchFamily="34" charset="0"/>
                        </a:rPr>
                        <a:t>Ago</a:t>
                      </a:r>
                      <a:endParaRPr lang="es-CO" sz="1500" b="0" i="0" u="none" strike="noStrike" dirty="0" smtClean="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799822221"/>
                  </a:ext>
                </a:extLst>
              </a:tr>
              <a:tr h="285194">
                <a:tc>
                  <a:txBody>
                    <a:bodyPr/>
                    <a:lstStyle/>
                    <a:p>
                      <a:pPr marL="0" marR="0" indent="0" algn="just" defTabSz="457200" rtl="0" eaLnBrk="1" fontAlgn="ctr"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effectLst/>
                          <a:latin typeface="Calibri" panose="020F0502020204030204" pitchFamily="34" charset="0"/>
                        </a:rPr>
                        <a:t>Auditoria de Gestión Riesgos (LAFT y Fiscales)</a:t>
                      </a: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es-CO" sz="1500" b="0" i="0" u="none" strike="noStrike" dirty="0" smtClean="0">
                        <a:solidFill>
                          <a:srgbClr val="000000"/>
                        </a:solidFill>
                        <a:effectLst/>
                        <a:latin typeface="Calibri" panose="020F0502020204030204" pitchFamily="34" charset="0"/>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 sz="1500" b="0" i="0" u="none" strike="noStrike" dirty="0" smtClean="0">
                          <a:solidFill>
                            <a:srgbClr val="000000"/>
                          </a:solidFill>
                          <a:effectLst/>
                          <a:latin typeface="Calibri" panose="020F0502020204030204" pitchFamily="34" charset="0"/>
                        </a:rPr>
                        <a:t>Jun-</a:t>
                      </a:r>
                      <a:r>
                        <a:rPr lang="es-ES" sz="1500" b="0" i="0" u="none" strike="noStrike" dirty="0" err="1" smtClean="0">
                          <a:solidFill>
                            <a:srgbClr val="000000"/>
                          </a:solidFill>
                          <a:effectLst/>
                          <a:latin typeface="Calibri" panose="020F0502020204030204" pitchFamily="34" charset="0"/>
                        </a:rPr>
                        <a:t>Ago</a:t>
                      </a:r>
                      <a:endParaRPr lang="es-CO" sz="1500" b="0" i="0" u="none" strike="noStrike" dirty="0" smtClean="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744605555"/>
                  </a:ext>
                </a:extLst>
              </a:tr>
              <a:tr h="285194">
                <a:tc>
                  <a:txBody>
                    <a:bodyPr/>
                    <a:lstStyle/>
                    <a:p>
                      <a:pPr marL="0" marR="0" indent="0" algn="just" defTabSz="457200" rtl="0" eaLnBrk="1" fontAlgn="ctr"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effectLst/>
                          <a:latin typeface="Calibri" panose="020F0502020204030204" pitchFamily="34" charset="0"/>
                        </a:rPr>
                        <a:t>Auditoria Contratos</a:t>
                      </a:r>
                      <a:r>
                        <a:rPr lang="es-ES" sz="1600" b="0" i="0" u="none" strike="noStrike" baseline="0" dirty="0" smtClean="0">
                          <a:solidFill>
                            <a:srgbClr val="000000"/>
                          </a:solidFill>
                          <a:effectLst/>
                          <a:latin typeface="Calibri" panose="020F0502020204030204" pitchFamily="34" charset="0"/>
                        </a:rPr>
                        <a:t> Mejoramiento de Barrios</a:t>
                      </a:r>
                      <a:endParaRPr lang="es-ES" sz="1600" b="0" i="0" u="none" strike="noStrike" dirty="0" smtClean="0">
                        <a:solidFill>
                          <a:srgbClr val="000000"/>
                        </a:solidFill>
                        <a:effectLst/>
                        <a:latin typeface="Calibri" panose="020F0502020204030204" pitchFamily="34" charset="0"/>
                      </a:endParaRPr>
                    </a:p>
                  </a:txBody>
                  <a:tcPr marL="0" marR="0" marT="0" marB="0" anchor="ctr"/>
                </a:tc>
                <a:tc>
                  <a:txBody>
                    <a:bodyPr/>
                    <a:lstStyle/>
                    <a:p>
                      <a:pPr algn="ctr" fontAlgn="ct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Liliana</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err="1" smtClean="0">
                          <a:solidFill>
                            <a:srgbClr val="000000"/>
                          </a:solidFill>
                          <a:effectLst/>
                          <a:latin typeface="Calibri" panose="020F0502020204030204" pitchFamily="34" charset="0"/>
                        </a:rPr>
                        <a:t>Sep</a:t>
                      </a:r>
                      <a:r>
                        <a:rPr lang="es-ES" sz="1500" b="0" i="0" u="none" strike="noStrike" dirty="0" smtClean="0">
                          <a:solidFill>
                            <a:srgbClr val="000000"/>
                          </a:solidFill>
                          <a:effectLst/>
                          <a:latin typeface="Calibri" panose="020F0502020204030204" pitchFamily="34" charset="0"/>
                        </a:rPr>
                        <a:t>-Oct</a:t>
                      </a:r>
                      <a:endParaRPr lang="es-CO" sz="15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84780983"/>
                  </a:ext>
                </a:extLst>
              </a:tr>
              <a:tr h="285194">
                <a:tc>
                  <a:txBody>
                    <a:bodyPr/>
                    <a:lstStyle/>
                    <a:p>
                      <a:pPr marL="0" marR="0" indent="0" algn="just" defTabSz="457200" rtl="0" eaLnBrk="1" fontAlgn="ctr"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effectLst/>
                          <a:latin typeface="Calibri" panose="020F0502020204030204" pitchFamily="34" charset="0"/>
                        </a:rPr>
                        <a:t>Auditoria Proceso de Control Disciplinarios</a:t>
                      </a: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OK</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smtClean="0">
                          <a:solidFill>
                            <a:srgbClr val="000000"/>
                          </a:solidFill>
                          <a:effectLst/>
                          <a:latin typeface="Calibri" panose="020F0502020204030204" pitchFamily="34" charset="0"/>
                        </a:rPr>
                        <a:t>Liliana</a:t>
                      </a:r>
                      <a:endParaRPr lang="es-CO" sz="15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500" b="0" i="0" u="none" strike="noStrike" dirty="0" err="1" smtClean="0">
                          <a:solidFill>
                            <a:srgbClr val="000000"/>
                          </a:solidFill>
                          <a:effectLst/>
                          <a:latin typeface="Calibri" panose="020F0502020204030204" pitchFamily="34" charset="0"/>
                        </a:rPr>
                        <a:t>Sep</a:t>
                      </a:r>
                      <a:r>
                        <a:rPr lang="es-ES" sz="1500" b="0" i="0" u="none" strike="noStrike" dirty="0" smtClean="0">
                          <a:solidFill>
                            <a:srgbClr val="000000"/>
                          </a:solidFill>
                          <a:effectLst/>
                          <a:latin typeface="Calibri" panose="020F0502020204030204" pitchFamily="34" charset="0"/>
                        </a:rPr>
                        <a:t>-Oct</a:t>
                      </a:r>
                      <a:endParaRPr lang="es-CO" sz="15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906008363"/>
                  </a:ext>
                </a:extLst>
              </a:tr>
            </a:tbl>
          </a:graphicData>
        </a:graphic>
      </p:graphicFrame>
    </p:spTree>
    <p:extLst>
      <p:ext uri="{BB962C8B-B14F-4D97-AF65-F5344CB8AC3E}">
        <p14:creationId xmlns:p14="http://schemas.microsoft.com/office/powerpoint/2010/main" val="2355918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20" name="Tabla 19">
            <a:extLst>
              <a:ext uri="{FF2B5EF4-FFF2-40B4-BE49-F238E27FC236}">
                <a16:creationId xmlns:a16="http://schemas.microsoft.com/office/drawing/2014/main" id="{2E49E2F0-ACA3-4E14-8C06-FEAD630AF6FC}"/>
              </a:ext>
            </a:extLst>
          </p:cNvPr>
          <p:cNvGraphicFramePr>
            <a:graphicFrameLocks noGrp="1"/>
          </p:cNvGraphicFramePr>
          <p:nvPr/>
        </p:nvGraphicFramePr>
        <p:xfrm>
          <a:off x="767640" y="1160601"/>
          <a:ext cx="10607921" cy="4456639"/>
        </p:xfrm>
        <a:graphic>
          <a:graphicData uri="http://schemas.openxmlformats.org/drawingml/2006/table">
            <a:tbl>
              <a:tblPr/>
              <a:tblGrid>
                <a:gridCol w="8765525">
                  <a:extLst>
                    <a:ext uri="{9D8B030D-6E8A-4147-A177-3AD203B41FA5}">
                      <a16:colId xmlns:a16="http://schemas.microsoft.com/office/drawing/2014/main" val="347397902"/>
                    </a:ext>
                  </a:extLst>
                </a:gridCol>
                <a:gridCol w="153533">
                  <a:extLst>
                    <a:ext uri="{9D8B030D-6E8A-4147-A177-3AD203B41FA5}">
                      <a16:colId xmlns:a16="http://schemas.microsoft.com/office/drawing/2014/main" val="2885930193"/>
                    </a:ext>
                  </a:extLst>
                </a:gridCol>
                <a:gridCol w="153533">
                  <a:extLst>
                    <a:ext uri="{9D8B030D-6E8A-4147-A177-3AD203B41FA5}">
                      <a16:colId xmlns:a16="http://schemas.microsoft.com/office/drawing/2014/main" val="56242774"/>
                    </a:ext>
                  </a:extLst>
                </a:gridCol>
                <a:gridCol w="153533">
                  <a:extLst>
                    <a:ext uri="{9D8B030D-6E8A-4147-A177-3AD203B41FA5}">
                      <a16:colId xmlns:a16="http://schemas.microsoft.com/office/drawing/2014/main" val="1294164769"/>
                    </a:ext>
                  </a:extLst>
                </a:gridCol>
                <a:gridCol w="153533">
                  <a:extLst>
                    <a:ext uri="{9D8B030D-6E8A-4147-A177-3AD203B41FA5}">
                      <a16:colId xmlns:a16="http://schemas.microsoft.com/office/drawing/2014/main" val="4290418589"/>
                    </a:ext>
                  </a:extLst>
                </a:gridCol>
                <a:gridCol w="153533">
                  <a:extLst>
                    <a:ext uri="{9D8B030D-6E8A-4147-A177-3AD203B41FA5}">
                      <a16:colId xmlns:a16="http://schemas.microsoft.com/office/drawing/2014/main" val="2190115265"/>
                    </a:ext>
                  </a:extLst>
                </a:gridCol>
                <a:gridCol w="153533">
                  <a:extLst>
                    <a:ext uri="{9D8B030D-6E8A-4147-A177-3AD203B41FA5}">
                      <a16:colId xmlns:a16="http://schemas.microsoft.com/office/drawing/2014/main" val="2335831831"/>
                    </a:ext>
                  </a:extLst>
                </a:gridCol>
                <a:gridCol w="153533">
                  <a:extLst>
                    <a:ext uri="{9D8B030D-6E8A-4147-A177-3AD203B41FA5}">
                      <a16:colId xmlns:a16="http://schemas.microsoft.com/office/drawing/2014/main" val="2310171618"/>
                    </a:ext>
                  </a:extLst>
                </a:gridCol>
                <a:gridCol w="153533">
                  <a:extLst>
                    <a:ext uri="{9D8B030D-6E8A-4147-A177-3AD203B41FA5}">
                      <a16:colId xmlns:a16="http://schemas.microsoft.com/office/drawing/2014/main" val="3323461424"/>
                    </a:ext>
                  </a:extLst>
                </a:gridCol>
                <a:gridCol w="153533">
                  <a:extLst>
                    <a:ext uri="{9D8B030D-6E8A-4147-A177-3AD203B41FA5}">
                      <a16:colId xmlns:a16="http://schemas.microsoft.com/office/drawing/2014/main" val="2497897943"/>
                    </a:ext>
                  </a:extLst>
                </a:gridCol>
                <a:gridCol w="153533">
                  <a:extLst>
                    <a:ext uri="{9D8B030D-6E8A-4147-A177-3AD203B41FA5}">
                      <a16:colId xmlns:a16="http://schemas.microsoft.com/office/drawing/2014/main" val="2798106637"/>
                    </a:ext>
                  </a:extLst>
                </a:gridCol>
                <a:gridCol w="153533">
                  <a:extLst>
                    <a:ext uri="{9D8B030D-6E8A-4147-A177-3AD203B41FA5}">
                      <a16:colId xmlns:a16="http://schemas.microsoft.com/office/drawing/2014/main" val="3447832891"/>
                    </a:ext>
                  </a:extLst>
                </a:gridCol>
                <a:gridCol w="153533">
                  <a:extLst>
                    <a:ext uri="{9D8B030D-6E8A-4147-A177-3AD203B41FA5}">
                      <a16:colId xmlns:a16="http://schemas.microsoft.com/office/drawing/2014/main" val="1154836012"/>
                    </a:ext>
                  </a:extLst>
                </a:gridCol>
              </a:tblGrid>
              <a:tr h="386623">
                <a:tc>
                  <a:txBody>
                    <a:bodyPr/>
                    <a:lstStyle/>
                    <a:p>
                      <a:pPr algn="ctr" fontAlgn="ctr"/>
                      <a:r>
                        <a:rPr lang="es-CO" sz="1500" b="1" i="0" u="none" strike="noStrike" dirty="0">
                          <a:solidFill>
                            <a:srgbClr val="000000"/>
                          </a:solidFill>
                          <a:effectLst/>
                          <a:latin typeface="Arial" panose="020B0604020202020204" pitchFamily="34" charset="0"/>
                        </a:rPr>
                        <a:t>INFORMES REGULATORIOS (33)</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Ene</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Feb</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a:solidFill>
                            <a:srgbClr val="000000"/>
                          </a:solidFill>
                          <a:effectLst/>
                          <a:latin typeface="Arial" panose="020B0604020202020204" pitchFamily="34" charset="0"/>
                        </a:rPr>
                        <a:t>Mar</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a:solidFill>
                            <a:srgbClr val="000000"/>
                          </a:solidFill>
                          <a:effectLst/>
                          <a:latin typeface="Arial" panose="020B0604020202020204" pitchFamily="34" charset="0"/>
                        </a:rPr>
                        <a:t>Abr</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May</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Jun</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a:solidFill>
                            <a:srgbClr val="000000"/>
                          </a:solidFill>
                          <a:effectLst/>
                          <a:latin typeface="Arial" panose="020B0604020202020204" pitchFamily="34" charset="0"/>
                        </a:rPr>
                        <a:t>Jul</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err="1">
                          <a:solidFill>
                            <a:srgbClr val="000000"/>
                          </a:solidFill>
                          <a:effectLst/>
                          <a:latin typeface="Arial" panose="020B0604020202020204" pitchFamily="34" charset="0"/>
                        </a:rPr>
                        <a:t>Ago</a:t>
                      </a:r>
                      <a:endParaRPr lang="es-CO" sz="1100" b="1" i="0" u="none" strike="noStrike" dirty="0">
                        <a:solidFill>
                          <a:srgbClr val="000000"/>
                        </a:solidFill>
                        <a:effectLst/>
                        <a:latin typeface="Arial" panose="020B0604020202020204" pitchFamily="34" charset="0"/>
                      </a:endParaRP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err="1">
                          <a:solidFill>
                            <a:srgbClr val="000000"/>
                          </a:solidFill>
                          <a:effectLst/>
                          <a:latin typeface="Arial" panose="020B0604020202020204" pitchFamily="34" charset="0"/>
                        </a:rPr>
                        <a:t>Sep</a:t>
                      </a:r>
                      <a:endParaRPr lang="es-CO" sz="1100" b="1" i="0" u="none" strike="noStrike" dirty="0">
                        <a:solidFill>
                          <a:srgbClr val="000000"/>
                        </a:solidFill>
                        <a:effectLst/>
                        <a:latin typeface="Arial" panose="020B0604020202020204" pitchFamily="34" charset="0"/>
                      </a:endParaRP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Oct</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Nov</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Dic</a:t>
                      </a:r>
                    </a:p>
                  </a:txBody>
                  <a:tcPr marL="0" marR="0" marT="0" marB="0" vert="vert27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3337347279"/>
                  </a:ext>
                </a:extLst>
              </a:tr>
              <a:tr h="254376">
                <a:tc>
                  <a:txBody>
                    <a:bodyPr/>
                    <a:lstStyle/>
                    <a:p>
                      <a:pPr marL="0" marR="0" indent="0" algn="l" defTabSz="914400" rtl="0" eaLnBrk="1" fontAlgn="ctr" latinLnBrk="0" hangingPunct="1">
                        <a:lnSpc>
                          <a:spcPct val="100000"/>
                        </a:lnSpc>
                        <a:spcBef>
                          <a:spcPts val="0"/>
                        </a:spcBef>
                        <a:spcAft>
                          <a:spcPts val="0"/>
                        </a:spcAft>
                        <a:buClr>
                          <a:srgbClr val="000000"/>
                        </a:buClr>
                        <a:buSzTx/>
                        <a:buFont typeface="Arial"/>
                        <a:buNone/>
                        <a:tabLst/>
                        <a:defRPr/>
                      </a:pPr>
                      <a:r>
                        <a:rPr lang="es-CO" sz="1500" b="0" i="0" u="none" strike="noStrike" dirty="0">
                          <a:solidFill>
                            <a:srgbClr val="000000"/>
                          </a:solidFill>
                          <a:effectLst/>
                          <a:latin typeface="Calibri" panose="020F0502020204030204" pitchFamily="34" charset="0"/>
                        </a:rPr>
                        <a:t>Seguimiento Plan Anticorrupción y Atención al Ciudadano -PACC</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46171082"/>
                  </a:ext>
                </a:extLst>
              </a:tr>
              <a:tr h="254376">
                <a:tc>
                  <a:txBody>
                    <a:bodyPr/>
                    <a:lstStyle/>
                    <a:p>
                      <a:pPr marL="0" marR="0" indent="0" algn="l" defTabSz="914400" rtl="0" eaLnBrk="1" fontAlgn="ctr" latinLnBrk="0" hangingPunct="1">
                        <a:lnSpc>
                          <a:spcPct val="100000"/>
                        </a:lnSpc>
                        <a:spcBef>
                          <a:spcPts val="0"/>
                        </a:spcBef>
                        <a:spcAft>
                          <a:spcPts val="0"/>
                        </a:spcAft>
                        <a:buClr>
                          <a:srgbClr val="000000"/>
                        </a:buClr>
                        <a:buSzTx/>
                        <a:buFont typeface="Arial"/>
                        <a:buNone/>
                        <a:tabLst/>
                        <a:defRPr/>
                      </a:pPr>
                      <a:r>
                        <a:rPr lang="es-CO" sz="1500" b="0" i="0" u="none" strike="noStrike" dirty="0">
                          <a:solidFill>
                            <a:srgbClr val="000000"/>
                          </a:solidFill>
                          <a:effectLst/>
                          <a:latin typeface="Calibri" panose="020F0502020204030204" pitchFamily="34" charset="0"/>
                        </a:rPr>
                        <a:t>Seguimiento Mapa de Riesgos de Corrupción- PAAC</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456306314"/>
                  </a:ext>
                </a:extLst>
              </a:tr>
              <a:tr h="254376">
                <a:tc>
                  <a:txBody>
                    <a:bodyPr/>
                    <a:lstStyle/>
                    <a:p>
                      <a:pPr algn="l" fontAlgn="ctr"/>
                      <a:r>
                        <a:rPr lang="es-CO" sz="1500" b="0" i="0" u="none" strike="noStrike" dirty="0">
                          <a:solidFill>
                            <a:srgbClr val="000000"/>
                          </a:solidFill>
                          <a:effectLst/>
                          <a:latin typeface="Calibri" panose="020F0502020204030204" pitchFamily="34" charset="0"/>
                        </a:rPr>
                        <a:t>Seguimiento Medidas de Austeridad en el Gasto Público</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888941701"/>
                  </a:ext>
                </a:extLst>
              </a:tr>
              <a:tr h="254376">
                <a:tc>
                  <a:txBody>
                    <a:bodyPr/>
                    <a:lstStyle/>
                    <a:p>
                      <a:pPr algn="l" fontAlgn="ctr"/>
                      <a:r>
                        <a:rPr lang="es-CO" sz="1500" b="0" i="0" u="none" strike="noStrike" dirty="0">
                          <a:solidFill>
                            <a:srgbClr val="000000"/>
                          </a:solidFill>
                          <a:effectLst/>
                          <a:latin typeface="Calibri" panose="020F0502020204030204" pitchFamily="34" charset="0"/>
                        </a:rPr>
                        <a:t>Evaluación Independiente del Estado del Sistema de Control Interno</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37260726"/>
                  </a:ext>
                </a:extLst>
              </a:tr>
              <a:tr h="254376">
                <a:tc>
                  <a:txBody>
                    <a:bodyPr/>
                    <a:lstStyle/>
                    <a:p>
                      <a:pPr algn="l" fontAlgn="ctr"/>
                      <a:r>
                        <a:rPr lang="es-CO" sz="1500" b="0" i="0" u="none" strike="noStrike" dirty="0">
                          <a:solidFill>
                            <a:srgbClr val="000000"/>
                          </a:solidFill>
                          <a:effectLst/>
                          <a:latin typeface="Calibri" panose="020F0502020204030204" pitchFamily="34" charset="0"/>
                        </a:rPr>
                        <a:t>Seguimiento a las Peticiones, Quejas, Reclamos y Sugerencias</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14282951"/>
                  </a:ext>
                </a:extLst>
              </a:tr>
              <a:tr h="254376">
                <a:tc>
                  <a:txBody>
                    <a:bodyPr/>
                    <a:lstStyle/>
                    <a:p>
                      <a:pPr algn="l" fontAlgn="ctr"/>
                      <a:r>
                        <a:rPr lang="es-CO" sz="1500" b="0" i="0" u="none" strike="noStrike" dirty="0">
                          <a:solidFill>
                            <a:srgbClr val="000000"/>
                          </a:solidFill>
                          <a:effectLst/>
                          <a:latin typeface="Calibri" panose="020F0502020204030204" pitchFamily="34" charset="0"/>
                        </a:rPr>
                        <a:t>Revisión Informe Gestión Judicial</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9915243"/>
                  </a:ext>
                </a:extLst>
              </a:tr>
              <a:tr h="254376">
                <a:tc>
                  <a:txBody>
                    <a:bodyPr/>
                    <a:lstStyle/>
                    <a:p>
                      <a:pPr algn="l" fontAlgn="ctr"/>
                      <a:r>
                        <a:rPr lang="es-CO" sz="1500" b="0" i="0" u="none" strike="noStrike" dirty="0">
                          <a:solidFill>
                            <a:srgbClr val="000000"/>
                          </a:solidFill>
                          <a:effectLst/>
                          <a:latin typeface="Calibri" panose="020F0502020204030204" pitchFamily="34" charset="0"/>
                        </a:rPr>
                        <a:t>Seguimiento a la Gestión de los Comités de Conciliación </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78372760"/>
                  </a:ext>
                </a:extLst>
              </a:tr>
              <a:tr h="254376">
                <a:tc>
                  <a:txBody>
                    <a:bodyPr/>
                    <a:lstStyle/>
                    <a:p>
                      <a:pPr algn="l" fontAlgn="ctr"/>
                      <a:r>
                        <a:rPr lang="es-CO" sz="1500" b="0" i="0" u="none" strike="noStrike" dirty="0">
                          <a:solidFill>
                            <a:srgbClr val="000000"/>
                          </a:solidFill>
                          <a:effectLst/>
                          <a:latin typeface="Calibri" panose="020F0502020204030204" pitchFamily="34" charset="0"/>
                        </a:rPr>
                        <a:t>Evaluación Institucional por Dependencias</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043205062"/>
                  </a:ext>
                </a:extLst>
              </a:tr>
              <a:tr h="254376">
                <a:tc>
                  <a:txBody>
                    <a:bodyPr/>
                    <a:lstStyle/>
                    <a:p>
                      <a:pPr algn="l" fontAlgn="ctr"/>
                      <a:r>
                        <a:rPr lang="es-CO" sz="1500" b="0" i="0" u="none" strike="noStrike" dirty="0">
                          <a:solidFill>
                            <a:srgbClr val="000000"/>
                          </a:solidFill>
                          <a:effectLst/>
                          <a:latin typeface="Calibri" panose="020F0502020204030204" pitchFamily="34" charset="0"/>
                        </a:rPr>
                        <a:t>Seguimiento Cumplimiento Normas de Derechos de Autor</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35525258"/>
                  </a:ext>
                </a:extLst>
              </a:tr>
              <a:tr h="254376">
                <a:tc>
                  <a:txBody>
                    <a:bodyPr/>
                    <a:lstStyle/>
                    <a:p>
                      <a:pPr algn="l" fontAlgn="ctr"/>
                      <a:r>
                        <a:rPr lang="es-CO" sz="1500" b="0" i="0" u="none" strike="noStrike" dirty="0">
                          <a:solidFill>
                            <a:srgbClr val="000000"/>
                          </a:solidFill>
                          <a:effectLst/>
                          <a:latin typeface="Calibri" panose="020F0502020204030204" pitchFamily="34" charset="0"/>
                        </a:rPr>
                        <a:t>Seguimiento al contingente judicial (SIPROJ)</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085577233"/>
                  </a:ext>
                </a:extLst>
              </a:tr>
              <a:tr h="254376">
                <a:tc>
                  <a:txBody>
                    <a:bodyPr/>
                    <a:lstStyle/>
                    <a:p>
                      <a:pPr algn="l" fontAlgn="ctr"/>
                      <a:r>
                        <a:rPr lang="es-CO" sz="1500" b="0" i="0" u="none" strike="noStrike" dirty="0">
                          <a:solidFill>
                            <a:srgbClr val="000000"/>
                          </a:solidFill>
                          <a:effectLst/>
                          <a:latin typeface="Calibri" panose="020F0502020204030204" pitchFamily="34" charset="0"/>
                        </a:rPr>
                        <a:t>Rendición de cuentas a la Contraloría de Bogotá</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742146019"/>
                  </a:ext>
                </a:extLst>
              </a:tr>
              <a:tr h="254376">
                <a:tc>
                  <a:txBody>
                    <a:bodyPr/>
                    <a:lstStyle/>
                    <a:p>
                      <a:pPr algn="l" fontAlgn="ctr"/>
                      <a:r>
                        <a:rPr lang="es-CO" sz="1500" b="0" i="0" u="none" strike="noStrike" dirty="0">
                          <a:solidFill>
                            <a:srgbClr val="000000"/>
                          </a:solidFill>
                          <a:effectLst/>
                          <a:latin typeface="Calibri" panose="020F0502020204030204" pitchFamily="34" charset="0"/>
                        </a:rPr>
                        <a:t>Evaluación Control Interno Contable</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135533147"/>
                  </a:ext>
                </a:extLst>
              </a:tr>
              <a:tr h="254376">
                <a:tc>
                  <a:txBody>
                    <a:bodyPr/>
                    <a:lstStyle/>
                    <a:p>
                      <a:pPr algn="l" fontAlgn="ctr"/>
                      <a:r>
                        <a:rPr lang="es-CO" sz="1500" b="0" i="0" u="none" strike="noStrike" dirty="0">
                          <a:solidFill>
                            <a:srgbClr val="000000"/>
                          </a:solidFill>
                          <a:effectLst/>
                          <a:latin typeface="Calibri" panose="020F0502020204030204" pitchFamily="34" charset="0"/>
                        </a:rPr>
                        <a:t>Seguimiento al PAA - Presentación CICI</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r>
                        <a:rPr lang="es-MX" sz="300" b="1" i="0" u="none" strike="noStrike" dirty="0">
                          <a:solidFill>
                            <a:srgbClr val="84B4E0"/>
                          </a:solidFill>
                          <a:effectLst/>
                          <a:latin typeface="Calibri" panose="020F0502020204030204" pitchFamily="34" charset="0"/>
                        </a:rPr>
                        <a:t>1</a:t>
                      </a: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1">
                        <a:lumMod val="40000"/>
                        <a:lumOff val="60000"/>
                      </a:schemeClr>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1">
                        <a:lumMod val="40000"/>
                        <a:lumOff val="60000"/>
                      </a:schemeClr>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36995133"/>
                  </a:ext>
                </a:extLst>
              </a:tr>
              <a:tr h="254376">
                <a:tc>
                  <a:txBody>
                    <a:bodyPr/>
                    <a:lstStyle/>
                    <a:p>
                      <a:pPr algn="l" fontAlgn="ctr"/>
                      <a:r>
                        <a:rPr lang="es-CO" sz="1500" b="0" i="0" u="none" strike="noStrike" dirty="0">
                          <a:solidFill>
                            <a:srgbClr val="000000"/>
                          </a:solidFill>
                          <a:effectLst/>
                          <a:latin typeface="Calibri" panose="020F0502020204030204" pitchFamily="34" charset="0"/>
                        </a:rPr>
                        <a:t>Reporte Formulario Único Reporte de Avances de la Gestión (FURAG)</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545220955"/>
                  </a:ext>
                </a:extLst>
              </a:tr>
              <a:tr h="254376">
                <a:tc>
                  <a:txBody>
                    <a:bodyPr/>
                    <a:lstStyle/>
                    <a:p>
                      <a:pPr algn="l" fontAlgn="ctr"/>
                      <a:r>
                        <a:rPr lang="es-CO" sz="1500" b="0" i="0" u="none" strike="noStrike" dirty="0">
                          <a:solidFill>
                            <a:srgbClr val="000000"/>
                          </a:solidFill>
                          <a:effectLst/>
                          <a:latin typeface="Calibri" panose="020F0502020204030204" pitchFamily="34" charset="0"/>
                        </a:rPr>
                        <a:t>Verificación Reporte  Sistema de Información Distrital de Empleo y Administración Pública - SIDEAP</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2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281591869"/>
                  </a:ext>
                </a:extLst>
              </a:tr>
              <a:tr h="254376">
                <a:tc>
                  <a:txBody>
                    <a:bodyPr/>
                    <a:lstStyle/>
                    <a:p>
                      <a:pPr algn="l" fontAlgn="ctr"/>
                      <a:r>
                        <a:rPr lang="es-CO" sz="1500" b="0" i="0" u="none" strike="noStrike" dirty="0">
                          <a:solidFill>
                            <a:srgbClr val="000000"/>
                          </a:solidFill>
                          <a:effectLst/>
                          <a:latin typeface="Calibri" panose="020F0502020204030204" pitchFamily="34" charset="0"/>
                        </a:rPr>
                        <a:t>Seguimiento Directiva 008 de 2021</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3E6"/>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algn="ctr" fontAlgn="ctr"/>
                      <a:endParaRPr lang="es-CO" sz="300" b="1" i="0" u="none" strike="noStrike" dirty="0">
                        <a:solidFill>
                          <a:srgbClr val="84B4E0"/>
                        </a:solidFill>
                        <a:effectLst/>
                        <a:latin typeface="Calibri" panose="020F0502020204030204" pitchFamily="34" charset="0"/>
                      </a:endParaRP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485339477"/>
                  </a:ext>
                </a:extLst>
              </a:tr>
            </a:tbl>
          </a:graphicData>
        </a:graphic>
      </p:graphicFrame>
      <p:sp>
        <p:nvSpPr>
          <p:cNvPr id="21" name="CuadroTexto 20"/>
          <p:cNvSpPr txBox="1"/>
          <p:nvPr/>
        </p:nvSpPr>
        <p:spPr>
          <a:xfrm>
            <a:off x="674826" y="575996"/>
            <a:ext cx="5950857" cy="338554"/>
          </a:xfrm>
          <a:prstGeom prst="rect">
            <a:avLst/>
          </a:prstGeom>
          <a:noFill/>
        </p:spPr>
        <p:txBody>
          <a:bodyPr wrap="square" rtlCol="0">
            <a:spAutoFit/>
          </a:bodyPr>
          <a:lstStyle/>
          <a:p>
            <a:r>
              <a:rPr lang="es-MX" sz="1600" b="1" dirty="0"/>
              <a:t>Plan Anual de Auditorias </a:t>
            </a:r>
            <a:r>
              <a:rPr lang="es-MX" sz="1600" b="1" dirty="0" smtClean="0"/>
              <a:t>2024</a:t>
            </a:r>
            <a:endParaRPr lang="es-CO" sz="1600" b="1" dirty="0"/>
          </a:p>
        </p:txBody>
      </p:sp>
    </p:spTree>
    <p:extLst>
      <p:ext uri="{BB962C8B-B14F-4D97-AF65-F5344CB8AC3E}">
        <p14:creationId xmlns:p14="http://schemas.microsoft.com/office/powerpoint/2010/main" val="1201757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CuadroTexto 5"/>
          <p:cNvSpPr txBox="1"/>
          <p:nvPr/>
        </p:nvSpPr>
        <p:spPr>
          <a:xfrm>
            <a:off x="752236" y="663082"/>
            <a:ext cx="5950857" cy="338554"/>
          </a:xfrm>
          <a:prstGeom prst="rect">
            <a:avLst/>
          </a:prstGeom>
          <a:noFill/>
        </p:spPr>
        <p:txBody>
          <a:bodyPr wrap="square" rtlCol="0">
            <a:spAutoFit/>
          </a:bodyPr>
          <a:lstStyle/>
          <a:p>
            <a:r>
              <a:rPr lang="es-MX" sz="1600" b="1" dirty="0"/>
              <a:t>Plan Anual de Auditorias </a:t>
            </a:r>
            <a:r>
              <a:rPr lang="es-MX" sz="1600" b="1" dirty="0" smtClean="0"/>
              <a:t>2024</a:t>
            </a:r>
            <a:endParaRPr lang="es-CO" sz="1600" b="1" dirty="0"/>
          </a:p>
        </p:txBody>
      </p:sp>
      <p:graphicFrame>
        <p:nvGraphicFramePr>
          <p:cNvPr id="7" name="Tabla 6">
            <a:extLst>
              <a:ext uri="{FF2B5EF4-FFF2-40B4-BE49-F238E27FC236}">
                <a16:creationId xmlns:a16="http://schemas.microsoft.com/office/drawing/2014/main" id="{49F792E3-A810-4111-9AD8-4BE7922EB093}"/>
              </a:ext>
            </a:extLst>
          </p:cNvPr>
          <p:cNvGraphicFramePr>
            <a:graphicFrameLocks noGrp="1"/>
          </p:cNvGraphicFramePr>
          <p:nvPr>
            <p:extLst>
              <p:ext uri="{D42A27DB-BD31-4B8C-83A1-F6EECF244321}">
                <p14:modId xmlns:p14="http://schemas.microsoft.com/office/powerpoint/2010/main" val="3636320267"/>
              </p:ext>
            </p:extLst>
          </p:nvPr>
        </p:nvGraphicFramePr>
        <p:xfrm>
          <a:off x="1064380" y="1058941"/>
          <a:ext cx="10324492" cy="1468025"/>
        </p:xfrm>
        <a:graphic>
          <a:graphicData uri="http://schemas.openxmlformats.org/drawingml/2006/table">
            <a:tbl>
              <a:tblPr/>
              <a:tblGrid>
                <a:gridCol w="8008720">
                  <a:extLst>
                    <a:ext uri="{9D8B030D-6E8A-4147-A177-3AD203B41FA5}">
                      <a16:colId xmlns:a16="http://schemas.microsoft.com/office/drawing/2014/main" val="391287368"/>
                    </a:ext>
                  </a:extLst>
                </a:gridCol>
                <a:gridCol w="192981">
                  <a:extLst>
                    <a:ext uri="{9D8B030D-6E8A-4147-A177-3AD203B41FA5}">
                      <a16:colId xmlns:a16="http://schemas.microsoft.com/office/drawing/2014/main" val="2587838761"/>
                    </a:ext>
                  </a:extLst>
                </a:gridCol>
                <a:gridCol w="192981">
                  <a:extLst>
                    <a:ext uri="{9D8B030D-6E8A-4147-A177-3AD203B41FA5}">
                      <a16:colId xmlns:a16="http://schemas.microsoft.com/office/drawing/2014/main" val="747744253"/>
                    </a:ext>
                  </a:extLst>
                </a:gridCol>
                <a:gridCol w="192981">
                  <a:extLst>
                    <a:ext uri="{9D8B030D-6E8A-4147-A177-3AD203B41FA5}">
                      <a16:colId xmlns:a16="http://schemas.microsoft.com/office/drawing/2014/main" val="3347344242"/>
                    </a:ext>
                  </a:extLst>
                </a:gridCol>
                <a:gridCol w="192981">
                  <a:extLst>
                    <a:ext uri="{9D8B030D-6E8A-4147-A177-3AD203B41FA5}">
                      <a16:colId xmlns:a16="http://schemas.microsoft.com/office/drawing/2014/main" val="2917253573"/>
                    </a:ext>
                  </a:extLst>
                </a:gridCol>
                <a:gridCol w="192981">
                  <a:extLst>
                    <a:ext uri="{9D8B030D-6E8A-4147-A177-3AD203B41FA5}">
                      <a16:colId xmlns:a16="http://schemas.microsoft.com/office/drawing/2014/main" val="3833658477"/>
                    </a:ext>
                  </a:extLst>
                </a:gridCol>
                <a:gridCol w="192981">
                  <a:extLst>
                    <a:ext uri="{9D8B030D-6E8A-4147-A177-3AD203B41FA5}">
                      <a16:colId xmlns:a16="http://schemas.microsoft.com/office/drawing/2014/main" val="2714124823"/>
                    </a:ext>
                  </a:extLst>
                </a:gridCol>
                <a:gridCol w="192981">
                  <a:extLst>
                    <a:ext uri="{9D8B030D-6E8A-4147-A177-3AD203B41FA5}">
                      <a16:colId xmlns:a16="http://schemas.microsoft.com/office/drawing/2014/main" val="3595164936"/>
                    </a:ext>
                  </a:extLst>
                </a:gridCol>
                <a:gridCol w="192981">
                  <a:extLst>
                    <a:ext uri="{9D8B030D-6E8A-4147-A177-3AD203B41FA5}">
                      <a16:colId xmlns:a16="http://schemas.microsoft.com/office/drawing/2014/main" val="746121086"/>
                    </a:ext>
                  </a:extLst>
                </a:gridCol>
                <a:gridCol w="192981">
                  <a:extLst>
                    <a:ext uri="{9D8B030D-6E8A-4147-A177-3AD203B41FA5}">
                      <a16:colId xmlns:a16="http://schemas.microsoft.com/office/drawing/2014/main" val="2861432335"/>
                    </a:ext>
                  </a:extLst>
                </a:gridCol>
                <a:gridCol w="192981">
                  <a:extLst>
                    <a:ext uri="{9D8B030D-6E8A-4147-A177-3AD203B41FA5}">
                      <a16:colId xmlns:a16="http://schemas.microsoft.com/office/drawing/2014/main" val="3204218483"/>
                    </a:ext>
                  </a:extLst>
                </a:gridCol>
                <a:gridCol w="192981">
                  <a:extLst>
                    <a:ext uri="{9D8B030D-6E8A-4147-A177-3AD203B41FA5}">
                      <a16:colId xmlns:a16="http://schemas.microsoft.com/office/drawing/2014/main" val="4239428769"/>
                    </a:ext>
                  </a:extLst>
                </a:gridCol>
                <a:gridCol w="192981">
                  <a:extLst>
                    <a:ext uri="{9D8B030D-6E8A-4147-A177-3AD203B41FA5}">
                      <a16:colId xmlns:a16="http://schemas.microsoft.com/office/drawing/2014/main" val="760000420"/>
                    </a:ext>
                  </a:extLst>
                </a:gridCol>
              </a:tblGrid>
              <a:tr h="410185">
                <a:tc>
                  <a:txBody>
                    <a:bodyPr/>
                    <a:lstStyle/>
                    <a:p>
                      <a:pPr algn="ctr" fontAlgn="ctr"/>
                      <a:r>
                        <a:rPr lang="es-CO" sz="1600" b="1" i="0" u="none" strike="noStrike" dirty="0">
                          <a:solidFill>
                            <a:srgbClr val="000000"/>
                          </a:solidFill>
                          <a:effectLst/>
                          <a:latin typeface="Arial" panose="020B0604020202020204" pitchFamily="34" charset="0"/>
                        </a:rPr>
                        <a:t>SEGUIMIENTO PERIODICOS (11)</a:t>
                      </a:r>
                    </a:p>
                  </a:txBody>
                  <a:tcPr marL="0" marR="0" marT="0" marB="0"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Ene</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Feb</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Mar</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Abr</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May</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Jun</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Jul</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err="1">
                          <a:solidFill>
                            <a:srgbClr val="000000"/>
                          </a:solidFill>
                          <a:effectLst/>
                          <a:latin typeface="Arial" panose="020B0604020202020204" pitchFamily="34" charset="0"/>
                        </a:rPr>
                        <a:t>Ago</a:t>
                      </a:r>
                      <a:endParaRPr lang="es-CO" sz="1200" b="1" i="0" u="none" strike="noStrike" dirty="0">
                        <a:solidFill>
                          <a:srgbClr val="000000"/>
                        </a:solidFill>
                        <a:effectLst/>
                        <a:latin typeface="Arial" panose="020B0604020202020204" pitchFamily="34" charset="0"/>
                      </a:endParaRP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err="1">
                          <a:solidFill>
                            <a:srgbClr val="000000"/>
                          </a:solidFill>
                          <a:effectLst/>
                          <a:latin typeface="Arial" panose="020B0604020202020204" pitchFamily="34" charset="0"/>
                        </a:rPr>
                        <a:t>Sep</a:t>
                      </a:r>
                      <a:endParaRPr lang="es-CO" sz="1200" b="1" i="0" u="none" strike="noStrike" dirty="0">
                        <a:solidFill>
                          <a:srgbClr val="000000"/>
                        </a:solidFill>
                        <a:effectLst/>
                        <a:latin typeface="Arial" panose="020B0604020202020204" pitchFamily="34" charset="0"/>
                      </a:endParaRP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Oct</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Nov</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Dic</a:t>
                      </a:r>
                    </a:p>
                  </a:txBody>
                  <a:tcPr marL="0" marR="0" marT="0" marB="0" vert="vert27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770930019"/>
                  </a:ext>
                </a:extLst>
              </a:tr>
              <a:tr h="282421">
                <a:tc>
                  <a:txBody>
                    <a:bodyPr/>
                    <a:lstStyle/>
                    <a:p>
                      <a:pPr algn="l" fontAlgn="ctr"/>
                      <a:r>
                        <a:rPr lang="es-CO" sz="1500" b="0" i="0" u="none" strike="noStrike" dirty="0">
                          <a:solidFill>
                            <a:srgbClr val="000000"/>
                          </a:solidFill>
                          <a:effectLst/>
                          <a:latin typeface="Calibri" panose="020F0502020204030204" pitchFamily="34" charset="0"/>
                        </a:rPr>
                        <a:t>Seguimiento Plan Mejoramiento Auditoria Interna y Contraloría</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328574600"/>
                  </a:ext>
                </a:extLst>
              </a:tr>
              <a:tr h="258473">
                <a:tc>
                  <a:txBody>
                    <a:bodyPr/>
                    <a:lstStyle/>
                    <a:p>
                      <a:pPr algn="l" fontAlgn="ctr"/>
                      <a:r>
                        <a:rPr lang="es-CO" sz="1500" b="0" i="0" u="none" strike="noStrike" dirty="0">
                          <a:solidFill>
                            <a:srgbClr val="000000"/>
                          </a:solidFill>
                          <a:effectLst/>
                          <a:latin typeface="Calibri" panose="020F0502020204030204" pitchFamily="34" charset="0"/>
                        </a:rPr>
                        <a:t>Seguimiento Ejecución Física,</a:t>
                      </a:r>
                      <a:r>
                        <a:rPr lang="es-CO" sz="1500" b="0" i="0" u="none" strike="noStrike" baseline="0" dirty="0">
                          <a:solidFill>
                            <a:srgbClr val="000000"/>
                          </a:solidFill>
                          <a:effectLst/>
                          <a:latin typeface="Calibri" panose="020F0502020204030204" pitchFamily="34" charset="0"/>
                        </a:rPr>
                        <a:t> P</a:t>
                      </a:r>
                      <a:r>
                        <a:rPr lang="es-CO" sz="1500" b="0" i="0" u="none" strike="noStrike" dirty="0">
                          <a:solidFill>
                            <a:srgbClr val="000000"/>
                          </a:solidFill>
                          <a:effectLst/>
                          <a:latin typeface="Calibri" panose="020F0502020204030204" pitchFamily="34" charset="0"/>
                        </a:rPr>
                        <a:t>resupuestal y contractual</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8575644"/>
                  </a:ext>
                </a:extLst>
              </a:tr>
              <a:tr h="258473">
                <a:tc>
                  <a:txBody>
                    <a:bodyPr/>
                    <a:lstStyle/>
                    <a:p>
                      <a:pPr algn="l" fontAlgn="ctr"/>
                      <a:r>
                        <a:rPr lang="es-CO" sz="1500" b="0" i="0" u="none" strike="noStrike" dirty="0">
                          <a:solidFill>
                            <a:srgbClr val="000000"/>
                          </a:solidFill>
                          <a:effectLst/>
                          <a:latin typeface="Calibri" panose="020F0502020204030204" pitchFamily="34" charset="0"/>
                        </a:rPr>
                        <a:t>Arqueo de Caja Menor y</a:t>
                      </a:r>
                      <a:r>
                        <a:rPr lang="es-CO" sz="1500" b="0" i="0" u="none" strike="noStrike" baseline="0" dirty="0">
                          <a:solidFill>
                            <a:srgbClr val="000000"/>
                          </a:solidFill>
                          <a:effectLst/>
                          <a:latin typeface="Calibri" panose="020F0502020204030204" pitchFamily="34" charset="0"/>
                        </a:rPr>
                        <a:t> Fuerte</a:t>
                      </a:r>
                      <a:endParaRPr lang="es-CO" sz="15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700" b="1" i="0" u="none" strike="noStrike" dirty="0">
                          <a:solidFill>
                            <a:srgbClr val="84B4E0"/>
                          </a:solidFill>
                          <a:effectLst/>
                          <a:latin typeface="Calibri" panose="020F0502020204030204" pitchFamily="34" charset="0"/>
                        </a:rPr>
                        <a:t>1</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extLst>
                  <a:ext uri="{0D108BD9-81ED-4DB2-BD59-A6C34878D82A}">
                    <a16:rowId xmlns:a16="http://schemas.microsoft.com/office/drawing/2014/main" val="2607945566"/>
                  </a:ext>
                </a:extLst>
              </a:tr>
              <a:tr h="258473">
                <a:tc>
                  <a:txBody>
                    <a:bodyPr/>
                    <a:lstStyle/>
                    <a:p>
                      <a:pPr algn="l" fontAlgn="ctr"/>
                      <a:r>
                        <a:rPr lang="es-ES" sz="1500" b="0" i="0" u="none" strike="noStrike" dirty="0">
                          <a:solidFill>
                            <a:srgbClr val="000000"/>
                          </a:solidFill>
                          <a:effectLst/>
                          <a:latin typeface="Calibri" panose="020F0502020204030204" pitchFamily="34" charset="0"/>
                        </a:rPr>
                        <a:t>Seguimiento a la Sostenibilidad Contable</a:t>
                      </a:r>
                      <a:endParaRPr lang="es-CO" sz="15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rgbClr val="84B4E0"/>
                        </a:solidFill>
                        <a:effectLst/>
                        <a:latin typeface="Calibri" panose="020F050202020403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extLst>
                  <a:ext uri="{0D108BD9-81ED-4DB2-BD59-A6C34878D82A}">
                    <a16:rowId xmlns:a16="http://schemas.microsoft.com/office/drawing/2014/main" val="251709695"/>
                  </a:ext>
                </a:extLst>
              </a:tr>
            </a:tbl>
          </a:graphicData>
        </a:graphic>
      </p:graphicFrame>
      <p:graphicFrame>
        <p:nvGraphicFramePr>
          <p:cNvPr id="9" name="Tabla 8">
            <a:extLst>
              <a:ext uri="{FF2B5EF4-FFF2-40B4-BE49-F238E27FC236}">
                <a16:creationId xmlns:a16="http://schemas.microsoft.com/office/drawing/2014/main" id="{1D896D14-A9D7-47AD-9254-9FE8B5CF13FF}"/>
              </a:ext>
            </a:extLst>
          </p:cNvPr>
          <p:cNvGraphicFramePr>
            <a:graphicFrameLocks noGrp="1"/>
          </p:cNvGraphicFramePr>
          <p:nvPr/>
        </p:nvGraphicFramePr>
        <p:xfrm>
          <a:off x="1064372" y="5262647"/>
          <a:ext cx="10324504" cy="988172"/>
        </p:xfrm>
        <a:graphic>
          <a:graphicData uri="http://schemas.openxmlformats.org/drawingml/2006/table">
            <a:tbl>
              <a:tblPr/>
              <a:tblGrid>
                <a:gridCol w="7988008">
                  <a:extLst>
                    <a:ext uri="{9D8B030D-6E8A-4147-A177-3AD203B41FA5}">
                      <a16:colId xmlns:a16="http://schemas.microsoft.com/office/drawing/2014/main" val="1588619965"/>
                    </a:ext>
                  </a:extLst>
                </a:gridCol>
                <a:gridCol w="194708">
                  <a:extLst>
                    <a:ext uri="{9D8B030D-6E8A-4147-A177-3AD203B41FA5}">
                      <a16:colId xmlns:a16="http://schemas.microsoft.com/office/drawing/2014/main" val="1466916695"/>
                    </a:ext>
                  </a:extLst>
                </a:gridCol>
                <a:gridCol w="194708">
                  <a:extLst>
                    <a:ext uri="{9D8B030D-6E8A-4147-A177-3AD203B41FA5}">
                      <a16:colId xmlns:a16="http://schemas.microsoft.com/office/drawing/2014/main" val="1961839317"/>
                    </a:ext>
                  </a:extLst>
                </a:gridCol>
                <a:gridCol w="194708">
                  <a:extLst>
                    <a:ext uri="{9D8B030D-6E8A-4147-A177-3AD203B41FA5}">
                      <a16:colId xmlns:a16="http://schemas.microsoft.com/office/drawing/2014/main" val="315008677"/>
                    </a:ext>
                  </a:extLst>
                </a:gridCol>
                <a:gridCol w="194708">
                  <a:extLst>
                    <a:ext uri="{9D8B030D-6E8A-4147-A177-3AD203B41FA5}">
                      <a16:colId xmlns:a16="http://schemas.microsoft.com/office/drawing/2014/main" val="1727697100"/>
                    </a:ext>
                  </a:extLst>
                </a:gridCol>
                <a:gridCol w="194708">
                  <a:extLst>
                    <a:ext uri="{9D8B030D-6E8A-4147-A177-3AD203B41FA5}">
                      <a16:colId xmlns:a16="http://schemas.microsoft.com/office/drawing/2014/main" val="3849861772"/>
                    </a:ext>
                  </a:extLst>
                </a:gridCol>
                <a:gridCol w="194708">
                  <a:extLst>
                    <a:ext uri="{9D8B030D-6E8A-4147-A177-3AD203B41FA5}">
                      <a16:colId xmlns:a16="http://schemas.microsoft.com/office/drawing/2014/main" val="3826449912"/>
                    </a:ext>
                  </a:extLst>
                </a:gridCol>
                <a:gridCol w="194708">
                  <a:extLst>
                    <a:ext uri="{9D8B030D-6E8A-4147-A177-3AD203B41FA5}">
                      <a16:colId xmlns:a16="http://schemas.microsoft.com/office/drawing/2014/main" val="3752513840"/>
                    </a:ext>
                  </a:extLst>
                </a:gridCol>
                <a:gridCol w="194708">
                  <a:extLst>
                    <a:ext uri="{9D8B030D-6E8A-4147-A177-3AD203B41FA5}">
                      <a16:colId xmlns:a16="http://schemas.microsoft.com/office/drawing/2014/main" val="1535234141"/>
                    </a:ext>
                  </a:extLst>
                </a:gridCol>
                <a:gridCol w="194708">
                  <a:extLst>
                    <a:ext uri="{9D8B030D-6E8A-4147-A177-3AD203B41FA5}">
                      <a16:colId xmlns:a16="http://schemas.microsoft.com/office/drawing/2014/main" val="2844072155"/>
                    </a:ext>
                  </a:extLst>
                </a:gridCol>
                <a:gridCol w="194708">
                  <a:extLst>
                    <a:ext uri="{9D8B030D-6E8A-4147-A177-3AD203B41FA5}">
                      <a16:colId xmlns:a16="http://schemas.microsoft.com/office/drawing/2014/main" val="910830052"/>
                    </a:ext>
                  </a:extLst>
                </a:gridCol>
                <a:gridCol w="194708">
                  <a:extLst>
                    <a:ext uri="{9D8B030D-6E8A-4147-A177-3AD203B41FA5}">
                      <a16:colId xmlns:a16="http://schemas.microsoft.com/office/drawing/2014/main" val="32614856"/>
                    </a:ext>
                  </a:extLst>
                </a:gridCol>
                <a:gridCol w="194708">
                  <a:extLst>
                    <a:ext uri="{9D8B030D-6E8A-4147-A177-3AD203B41FA5}">
                      <a16:colId xmlns:a16="http://schemas.microsoft.com/office/drawing/2014/main" val="2291174951"/>
                    </a:ext>
                  </a:extLst>
                </a:gridCol>
              </a:tblGrid>
              <a:tr h="381652">
                <a:tc>
                  <a:txBody>
                    <a:bodyPr/>
                    <a:lstStyle/>
                    <a:p>
                      <a:pPr marL="0" algn="ctr" defTabSz="914400" rtl="0" eaLnBrk="1" fontAlgn="ctr" latinLnBrk="0" hangingPunct="1"/>
                      <a:r>
                        <a:rPr lang="es-CO" sz="1500" b="1" i="0" u="none" strike="noStrike" kern="1200" dirty="0">
                          <a:solidFill>
                            <a:srgbClr val="000000"/>
                          </a:solidFill>
                          <a:effectLst/>
                          <a:latin typeface="Arial" panose="020B0604020202020204" pitchFamily="34" charset="0"/>
                          <a:ea typeface="+mn-ea"/>
                          <a:cs typeface="+mn-cs"/>
                        </a:rPr>
                        <a:t>TEMAS OPERATIVOS</a:t>
                      </a:r>
                    </a:p>
                  </a:txBody>
                  <a:tcPr marL="0" marR="0" marT="0" marB="0" anchor="ctr">
                    <a:lnL w="12700" cap="flat" cmpd="sng" algn="ctr">
                      <a:solidFill>
                        <a:schemeClr val="bg1">
                          <a:lumMod val="65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Ene</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Feb</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Mar</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Abr</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May</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Jun</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Jul</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Ago.</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Sep.</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Oct</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Nov</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es-CO" sz="1100" b="1" i="0" u="none" strike="noStrike" kern="1200" dirty="0">
                          <a:solidFill>
                            <a:srgbClr val="000000"/>
                          </a:solidFill>
                          <a:effectLst/>
                          <a:latin typeface="Arial" panose="020B0604020202020204" pitchFamily="34" charset="0"/>
                          <a:ea typeface="+mn-ea"/>
                          <a:cs typeface="+mn-cs"/>
                        </a:rPr>
                        <a:t>Dic</a:t>
                      </a:r>
                    </a:p>
                  </a:txBody>
                  <a:tcPr marL="0" marR="0" marT="0" marB="0" vert="vert270" anchor="ctr">
                    <a:lnL w="9525" cap="flat" cmpd="sng" algn="ctr">
                      <a:solidFill>
                        <a:schemeClr val="accent1">
                          <a:lumMod val="40000"/>
                          <a:lumOff val="60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18573630"/>
                  </a:ext>
                </a:extLst>
              </a:tr>
              <a:tr h="303260">
                <a:tc>
                  <a:txBody>
                    <a:bodyPr/>
                    <a:lstStyle/>
                    <a:p>
                      <a:pPr algn="l" fontAlgn="ctr"/>
                      <a:r>
                        <a:rPr lang="es-ES" sz="1500" b="0" i="0" u="none" strike="noStrike" cap="none" noProof="0" dirty="0">
                          <a:solidFill>
                            <a:srgbClr val="000000"/>
                          </a:solidFill>
                          <a:effectLst/>
                          <a:latin typeface="Calibri" panose="020F0502020204030204" pitchFamily="34" charset="0"/>
                          <a:ea typeface="+mn-ea"/>
                          <a:cs typeface="+mn-cs"/>
                          <a:sym typeface="Arial"/>
                        </a:rPr>
                        <a:t>Comité Coordinación Institucional de Control Interno</a:t>
                      </a:r>
                      <a:endParaRPr lang="es-CO" sz="1500" b="0" i="0" u="none" strike="noStrike" cap="none" dirty="0">
                        <a:solidFill>
                          <a:srgbClr val="000000"/>
                        </a:solidFill>
                        <a:effectLst/>
                        <a:latin typeface="Calibri" panose="020F0502020204030204" pitchFamily="34" charset="0"/>
                        <a:ea typeface="+mn-ea"/>
                        <a:cs typeface="+mn-cs"/>
                        <a:sym typeface="Arial"/>
                      </a:endParaRPr>
                    </a:p>
                  </a:txBody>
                  <a:tcPr marL="0" marR="0" marT="0" marB="0" anchor="ctr">
                    <a:lnL w="12700" cap="flat" cmpd="sng" algn="ctr">
                      <a:solidFill>
                        <a:schemeClr val="bg1">
                          <a:lumMod val="65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99479703"/>
                  </a:ext>
                </a:extLst>
              </a:tr>
              <a:tr h="303260">
                <a:tc>
                  <a:txBody>
                    <a:bodyPr/>
                    <a:lstStyle/>
                    <a:p>
                      <a:pPr algn="l" fontAlgn="ctr"/>
                      <a:r>
                        <a:rPr lang="es-CO" sz="1500" b="0" i="0" u="none" strike="noStrike" cap="none" dirty="0">
                          <a:solidFill>
                            <a:srgbClr val="000000"/>
                          </a:solidFill>
                          <a:effectLst/>
                          <a:latin typeface="Calibri" panose="020F0502020204030204" pitchFamily="34" charset="0"/>
                          <a:ea typeface="+mn-ea"/>
                          <a:cs typeface="+mn-cs"/>
                          <a:sym typeface="Arial"/>
                        </a:rPr>
                        <a:t>Implementación Aplicativo</a:t>
                      </a:r>
                      <a:r>
                        <a:rPr lang="es-CO" sz="1500" b="0" i="0" u="none" strike="noStrike" cap="none" baseline="0" dirty="0">
                          <a:solidFill>
                            <a:srgbClr val="000000"/>
                          </a:solidFill>
                          <a:effectLst/>
                          <a:latin typeface="Calibri" panose="020F0502020204030204" pitchFamily="34" charset="0"/>
                          <a:ea typeface="+mn-ea"/>
                          <a:cs typeface="+mn-cs"/>
                          <a:sym typeface="Arial"/>
                        </a:rPr>
                        <a:t> Planes de Mejoramiento - </a:t>
                      </a:r>
                      <a:r>
                        <a:rPr lang="es-CO" sz="1500" b="0" i="0" u="none" strike="noStrike" cap="none" dirty="0">
                          <a:solidFill>
                            <a:srgbClr val="000000"/>
                          </a:solidFill>
                          <a:effectLst/>
                          <a:latin typeface="Calibri" panose="020F0502020204030204" pitchFamily="34" charset="0"/>
                          <a:ea typeface="+mn-ea"/>
                          <a:cs typeface="+mn-cs"/>
                          <a:sym typeface="Arial"/>
                        </a:rPr>
                        <a:t>CHIE </a:t>
                      </a:r>
                      <a:r>
                        <a:rPr lang="es-CO" sz="1500" b="0" i="0" u="none" strike="noStrike" cap="none" baseline="0" dirty="0">
                          <a:solidFill>
                            <a:srgbClr val="000000"/>
                          </a:solidFill>
                          <a:effectLst/>
                          <a:latin typeface="Calibri" panose="020F0502020204030204" pitchFamily="34" charset="0"/>
                          <a:ea typeface="+mn-ea"/>
                          <a:cs typeface="+mn-cs"/>
                          <a:sym typeface="Arial"/>
                        </a:rPr>
                        <a:t> </a:t>
                      </a:r>
                      <a:r>
                        <a:rPr lang="es-CO" sz="1500" b="0" i="0" u="none" strike="noStrike" cap="none" dirty="0">
                          <a:solidFill>
                            <a:srgbClr val="000000"/>
                          </a:solidFill>
                          <a:effectLst/>
                          <a:latin typeface="Calibri" panose="020F0502020204030204" pitchFamily="34" charset="0"/>
                          <a:ea typeface="+mn-ea"/>
                          <a:cs typeface="+mn-cs"/>
                          <a:sym typeface="Arial"/>
                        </a:rPr>
                        <a:t>Soporte y Capacitaciones</a:t>
                      </a:r>
                    </a:p>
                  </a:txBody>
                  <a:tcPr marL="0" marR="0" marT="0" marB="0" anchor="ctr">
                    <a:lnL w="12700" cap="flat" cmpd="sng" algn="ctr">
                      <a:solidFill>
                        <a:schemeClr val="bg1">
                          <a:lumMod val="65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tc>
                  <a:txBody>
                    <a:bodyPr/>
                    <a:lstStyle/>
                    <a:p>
                      <a:pPr algn="ctr" fontAlgn="ctr"/>
                      <a:endParaRPr lang="es-CO" sz="1100" b="0" i="0" u="none" strike="noStrike" dirty="0">
                        <a:solidFill>
                          <a:srgbClr val="000000"/>
                        </a:solidFill>
                        <a:effectLst/>
                        <a:latin typeface="Calibri" panose="020F0502020204030204" pitchFamily="34" charset="0"/>
                      </a:endParaRPr>
                    </a:p>
                  </a:txBody>
                  <a:tcPr marL="0" marR="0" marT="0" marB="0" anchor="ctr">
                    <a:lnL w="9525" cap="flat" cmpd="sng" algn="ctr">
                      <a:solidFill>
                        <a:schemeClr val="accent1">
                          <a:lumMod val="40000"/>
                          <a:lumOff val="60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BC3E6"/>
                    </a:solidFill>
                  </a:tcPr>
                </a:tc>
                <a:extLst>
                  <a:ext uri="{0D108BD9-81ED-4DB2-BD59-A6C34878D82A}">
                    <a16:rowId xmlns:a16="http://schemas.microsoft.com/office/drawing/2014/main" val="3925177504"/>
                  </a:ext>
                </a:extLst>
              </a:tr>
            </a:tbl>
          </a:graphicData>
        </a:graphic>
      </p:graphicFrame>
      <p:graphicFrame>
        <p:nvGraphicFramePr>
          <p:cNvPr id="10" name="Tabla 9">
            <a:extLst>
              <a:ext uri="{FF2B5EF4-FFF2-40B4-BE49-F238E27FC236}">
                <a16:creationId xmlns:a16="http://schemas.microsoft.com/office/drawing/2014/main" id="{49F792E3-A810-4111-9AD8-4BE7922EB093}"/>
              </a:ext>
            </a:extLst>
          </p:cNvPr>
          <p:cNvGraphicFramePr>
            <a:graphicFrameLocks noGrp="1"/>
          </p:cNvGraphicFramePr>
          <p:nvPr>
            <p:extLst>
              <p:ext uri="{D42A27DB-BD31-4B8C-83A1-F6EECF244321}">
                <p14:modId xmlns:p14="http://schemas.microsoft.com/office/powerpoint/2010/main" val="4207835387"/>
              </p:ext>
            </p:extLst>
          </p:nvPr>
        </p:nvGraphicFramePr>
        <p:xfrm>
          <a:off x="1064372" y="2712345"/>
          <a:ext cx="10324492" cy="2136322"/>
        </p:xfrm>
        <a:graphic>
          <a:graphicData uri="http://schemas.openxmlformats.org/drawingml/2006/table">
            <a:tbl>
              <a:tblPr/>
              <a:tblGrid>
                <a:gridCol w="8008720">
                  <a:extLst>
                    <a:ext uri="{9D8B030D-6E8A-4147-A177-3AD203B41FA5}">
                      <a16:colId xmlns:a16="http://schemas.microsoft.com/office/drawing/2014/main" val="391287368"/>
                    </a:ext>
                  </a:extLst>
                </a:gridCol>
                <a:gridCol w="192981">
                  <a:extLst>
                    <a:ext uri="{9D8B030D-6E8A-4147-A177-3AD203B41FA5}">
                      <a16:colId xmlns:a16="http://schemas.microsoft.com/office/drawing/2014/main" val="2587838761"/>
                    </a:ext>
                  </a:extLst>
                </a:gridCol>
                <a:gridCol w="192981">
                  <a:extLst>
                    <a:ext uri="{9D8B030D-6E8A-4147-A177-3AD203B41FA5}">
                      <a16:colId xmlns:a16="http://schemas.microsoft.com/office/drawing/2014/main" val="747744253"/>
                    </a:ext>
                  </a:extLst>
                </a:gridCol>
                <a:gridCol w="192981">
                  <a:extLst>
                    <a:ext uri="{9D8B030D-6E8A-4147-A177-3AD203B41FA5}">
                      <a16:colId xmlns:a16="http://schemas.microsoft.com/office/drawing/2014/main" val="3347344242"/>
                    </a:ext>
                  </a:extLst>
                </a:gridCol>
                <a:gridCol w="192981">
                  <a:extLst>
                    <a:ext uri="{9D8B030D-6E8A-4147-A177-3AD203B41FA5}">
                      <a16:colId xmlns:a16="http://schemas.microsoft.com/office/drawing/2014/main" val="2917253573"/>
                    </a:ext>
                  </a:extLst>
                </a:gridCol>
                <a:gridCol w="192981">
                  <a:extLst>
                    <a:ext uri="{9D8B030D-6E8A-4147-A177-3AD203B41FA5}">
                      <a16:colId xmlns:a16="http://schemas.microsoft.com/office/drawing/2014/main" val="3833658477"/>
                    </a:ext>
                  </a:extLst>
                </a:gridCol>
                <a:gridCol w="192981">
                  <a:extLst>
                    <a:ext uri="{9D8B030D-6E8A-4147-A177-3AD203B41FA5}">
                      <a16:colId xmlns:a16="http://schemas.microsoft.com/office/drawing/2014/main" val="2714124823"/>
                    </a:ext>
                  </a:extLst>
                </a:gridCol>
                <a:gridCol w="192981">
                  <a:extLst>
                    <a:ext uri="{9D8B030D-6E8A-4147-A177-3AD203B41FA5}">
                      <a16:colId xmlns:a16="http://schemas.microsoft.com/office/drawing/2014/main" val="3595164936"/>
                    </a:ext>
                  </a:extLst>
                </a:gridCol>
                <a:gridCol w="192981">
                  <a:extLst>
                    <a:ext uri="{9D8B030D-6E8A-4147-A177-3AD203B41FA5}">
                      <a16:colId xmlns:a16="http://schemas.microsoft.com/office/drawing/2014/main" val="746121086"/>
                    </a:ext>
                  </a:extLst>
                </a:gridCol>
                <a:gridCol w="192981">
                  <a:extLst>
                    <a:ext uri="{9D8B030D-6E8A-4147-A177-3AD203B41FA5}">
                      <a16:colId xmlns:a16="http://schemas.microsoft.com/office/drawing/2014/main" val="2861432335"/>
                    </a:ext>
                  </a:extLst>
                </a:gridCol>
                <a:gridCol w="192981">
                  <a:extLst>
                    <a:ext uri="{9D8B030D-6E8A-4147-A177-3AD203B41FA5}">
                      <a16:colId xmlns:a16="http://schemas.microsoft.com/office/drawing/2014/main" val="3204218483"/>
                    </a:ext>
                  </a:extLst>
                </a:gridCol>
                <a:gridCol w="192981">
                  <a:extLst>
                    <a:ext uri="{9D8B030D-6E8A-4147-A177-3AD203B41FA5}">
                      <a16:colId xmlns:a16="http://schemas.microsoft.com/office/drawing/2014/main" val="4239428769"/>
                    </a:ext>
                  </a:extLst>
                </a:gridCol>
                <a:gridCol w="192981">
                  <a:extLst>
                    <a:ext uri="{9D8B030D-6E8A-4147-A177-3AD203B41FA5}">
                      <a16:colId xmlns:a16="http://schemas.microsoft.com/office/drawing/2014/main" val="760000420"/>
                    </a:ext>
                  </a:extLst>
                </a:gridCol>
              </a:tblGrid>
              <a:tr h="350796">
                <a:tc>
                  <a:txBody>
                    <a:bodyPr/>
                    <a:lstStyle/>
                    <a:p>
                      <a:pPr algn="ctr" fontAlgn="ctr"/>
                      <a:r>
                        <a:rPr lang="es-MX" sz="1600" b="1" i="0" u="none" strike="noStrike" baseline="0" dirty="0">
                          <a:solidFill>
                            <a:srgbClr val="000000"/>
                          </a:solidFill>
                          <a:effectLst/>
                          <a:latin typeface="Arial" panose="020B0604020202020204" pitchFamily="34" charset="0"/>
                        </a:rPr>
                        <a:t>ENLACES ENTES DE CONTROL (29)</a:t>
                      </a:r>
                      <a:endParaRPr lang="es-CO" sz="16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Ene</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Feb</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Mar</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Abr</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May</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Jun</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Jul</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err="1">
                          <a:solidFill>
                            <a:srgbClr val="000000"/>
                          </a:solidFill>
                          <a:effectLst/>
                          <a:latin typeface="Arial" panose="020B0604020202020204" pitchFamily="34" charset="0"/>
                        </a:rPr>
                        <a:t>Ago</a:t>
                      </a:r>
                      <a:endParaRPr lang="es-CO" sz="1200" b="1" i="0" u="none" strike="noStrike" dirty="0">
                        <a:solidFill>
                          <a:srgbClr val="000000"/>
                        </a:solidFill>
                        <a:effectLst/>
                        <a:latin typeface="Arial" panose="020B0604020202020204" pitchFamily="34" charset="0"/>
                      </a:endParaRP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err="1">
                          <a:solidFill>
                            <a:srgbClr val="000000"/>
                          </a:solidFill>
                          <a:effectLst/>
                          <a:latin typeface="Arial" panose="020B0604020202020204" pitchFamily="34" charset="0"/>
                        </a:rPr>
                        <a:t>Sep</a:t>
                      </a:r>
                      <a:endParaRPr lang="es-CO" sz="1200" b="1" i="0" u="none" strike="noStrike" dirty="0">
                        <a:solidFill>
                          <a:srgbClr val="000000"/>
                        </a:solidFill>
                        <a:effectLst/>
                        <a:latin typeface="Arial" panose="020B0604020202020204" pitchFamily="34" charset="0"/>
                      </a:endParaRP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Oct</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200" b="1" i="0" u="none" strike="noStrike" dirty="0">
                          <a:solidFill>
                            <a:srgbClr val="000000"/>
                          </a:solidFill>
                          <a:effectLst/>
                          <a:latin typeface="Arial" panose="020B0604020202020204" pitchFamily="34" charset="0"/>
                        </a:rPr>
                        <a:t>Nov</a:t>
                      </a:r>
                    </a:p>
                  </a:txBody>
                  <a:tcPr marL="0" marR="0" marT="0"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s-CO" sz="1100" b="1" i="0" u="none" strike="noStrike" dirty="0">
                          <a:solidFill>
                            <a:srgbClr val="000000"/>
                          </a:solidFill>
                          <a:effectLst/>
                          <a:latin typeface="Arial" panose="020B0604020202020204" pitchFamily="34" charset="0"/>
                        </a:rPr>
                        <a:t>Dic</a:t>
                      </a:r>
                    </a:p>
                  </a:txBody>
                  <a:tcPr marL="0" marR="0" marT="0" marB="0" vert="vert27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770930019"/>
                  </a:ext>
                </a:extLst>
              </a:tr>
              <a:tr h="426720">
                <a:tc>
                  <a:txBody>
                    <a:bodyPr/>
                    <a:lstStyle/>
                    <a:p>
                      <a:pPr marL="0" marR="0" indent="0" algn="just" defTabSz="914400" rtl="0" eaLnBrk="1" fontAlgn="ctr" latinLnBrk="0" hangingPunct="1">
                        <a:lnSpc>
                          <a:spcPct val="100000"/>
                        </a:lnSpc>
                        <a:spcBef>
                          <a:spcPts val="0"/>
                        </a:spcBef>
                        <a:spcAft>
                          <a:spcPts val="0"/>
                        </a:spcAft>
                        <a:buClr>
                          <a:srgbClr val="000000"/>
                        </a:buClr>
                        <a:buSzTx/>
                        <a:buFont typeface="Arial"/>
                        <a:buNone/>
                        <a:tabLst/>
                        <a:defRPr/>
                      </a:pPr>
                      <a:r>
                        <a:rPr lang="es-ES" sz="1500" b="1" i="0" u="none" strike="noStrike" kern="1200" dirty="0" smtClean="0">
                          <a:solidFill>
                            <a:srgbClr val="000000"/>
                          </a:solidFill>
                          <a:effectLst/>
                          <a:latin typeface="Calibri" panose="020F0502020204030204" pitchFamily="34" charset="0"/>
                          <a:ea typeface="+mn-ea"/>
                          <a:cs typeface="+mn-cs"/>
                        </a:rPr>
                        <a:t> Auditoría: Evaluar la gestión fiscal vigencia 2023</a:t>
                      </a:r>
                    </a:p>
                    <a:p>
                      <a:r>
                        <a:rPr lang="es-ES" sz="1500" b="0" i="0" u="none" strike="noStrike" kern="1200" dirty="0" smtClean="0">
                          <a:solidFill>
                            <a:srgbClr val="000000"/>
                          </a:solidFill>
                          <a:effectLst/>
                          <a:latin typeface="Calibri" panose="020F0502020204030204" pitchFamily="34" charset="0"/>
                          <a:ea typeface="+mn-ea"/>
                          <a:cs typeface="+mn-cs"/>
                        </a:rPr>
                        <a:t>Fecha de Inicio: 4/01/2023 - Fecha de Terminación: 31/05/2023</a:t>
                      </a:r>
                    </a:p>
                  </a:txBody>
                  <a:tcPr marL="0" marR="0" marT="0" marB="0" anchor="ctr">
                    <a:lnL w="1270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574600"/>
                  </a:ext>
                </a:extLst>
              </a:tr>
              <a:tr h="426720">
                <a:tc>
                  <a:txBody>
                    <a:bodyPr/>
                    <a:lstStyle/>
                    <a:p>
                      <a:pPr marL="0" marR="0" indent="0" algn="just" defTabSz="914400" rtl="0" eaLnBrk="1" fontAlgn="ctr" latinLnBrk="0" hangingPunct="1">
                        <a:lnSpc>
                          <a:spcPct val="100000"/>
                        </a:lnSpc>
                        <a:spcBef>
                          <a:spcPts val="0"/>
                        </a:spcBef>
                        <a:spcAft>
                          <a:spcPts val="0"/>
                        </a:spcAft>
                        <a:buClr>
                          <a:srgbClr val="000000"/>
                        </a:buClr>
                        <a:buSzTx/>
                        <a:buFont typeface="Arial"/>
                        <a:buNone/>
                        <a:tabLst/>
                        <a:defRPr/>
                      </a:pPr>
                      <a:r>
                        <a:rPr lang="es-ES" sz="1500" b="1" i="0" u="none" strike="noStrike" kern="1200" dirty="0" smtClean="0">
                          <a:solidFill>
                            <a:srgbClr val="000000"/>
                          </a:solidFill>
                          <a:effectLst/>
                          <a:latin typeface="Calibri" panose="020F0502020204030204" pitchFamily="34" charset="0"/>
                          <a:ea typeface="+mn-ea"/>
                          <a:cs typeface="+mn-cs"/>
                        </a:rPr>
                        <a:t>Auditoría: </a:t>
                      </a:r>
                      <a:endParaRPr lang="es-ES" sz="1500" b="0" i="0" u="none" strike="noStrike" kern="1200" dirty="0" smtClean="0">
                        <a:solidFill>
                          <a:srgbClr val="000000"/>
                        </a:solidFill>
                        <a:effectLst/>
                        <a:latin typeface="Calibri" panose="020F0502020204030204" pitchFamily="34" charset="0"/>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8575644"/>
                  </a:ext>
                </a:extLst>
              </a:tr>
              <a:tr h="221049">
                <a:tc>
                  <a:txBody>
                    <a:bodyPr/>
                    <a:lstStyle/>
                    <a:p>
                      <a:r>
                        <a:rPr lang="es-ES" sz="1500" b="1" i="0" u="none" strike="noStrike" kern="1200" dirty="0" smtClean="0">
                          <a:solidFill>
                            <a:srgbClr val="000000"/>
                          </a:solidFill>
                          <a:effectLst/>
                          <a:latin typeface="Calibri" panose="020F0502020204030204" pitchFamily="34" charset="0"/>
                          <a:ea typeface="+mn-ea"/>
                          <a:cs typeface="+mn-cs"/>
                        </a:rPr>
                        <a:t>Auditoría: </a:t>
                      </a:r>
                      <a:endParaRPr lang="es-ES" sz="1500" b="0" i="0" u="none" strike="noStrike" kern="1200" dirty="0" smtClean="0">
                        <a:solidFill>
                          <a:srgbClr val="000000"/>
                        </a:solidFill>
                        <a:effectLst/>
                        <a:latin typeface="Calibri" panose="020F0502020204030204" pitchFamily="34" charset="0"/>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607945566"/>
                  </a:ext>
                </a:extLst>
              </a:tr>
              <a:tr h="221049">
                <a:tc>
                  <a:txBody>
                    <a:bodyPr/>
                    <a:lstStyle/>
                    <a:p>
                      <a:pPr marL="0" marR="0" indent="0" algn="just" defTabSz="914400" rtl="0" eaLnBrk="1" fontAlgn="ctr" latinLnBrk="0" hangingPunct="1">
                        <a:lnSpc>
                          <a:spcPct val="100000"/>
                        </a:lnSpc>
                        <a:spcBef>
                          <a:spcPts val="0"/>
                        </a:spcBef>
                        <a:spcAft>
                          <a:spcPts val="0"/>
                        </a:spcAft>
                        <a:buClr>
                          <a:srgbClr val="000000"/>
                        </a:buClr>
                        <a:buSzTx/>
                        <a:buFont typeface="Arial"/>
                        <a:buNone/>
                        <a:tabLst/>
                        <a:defRPr/>
                      </a:pPr>
                      <a:r>
                        <a:rPr lang="es-MX" sz="1400" b="0" i="0" u="none" strike="noStrike" cap="none" dirty="0">
                          <a:solidFill>
                            <a:srgbClr val="000000"/>
                          </a:solidFill>
                          <a:effectLst/>
                          <a:latin typeface="Calibri" panose="020F0502020204030204" pitchFamily="34" charset="0"/>
                          <a:ea typeface="+mn-ea"/>
                          <a:cs typeface="+mn-cs"/>
                          <a:sym typeface="Arial"/>
                        </a:rPr>
                        <a:t>Reporte</a:t>
                      </a:r>
                      <a:r>
                        <a:rPr lang="es-MX" sz="1400" b="0" i="0" u="none" strike="noStrike" cap="none" baseline="0" dirty="0">
                          <a:solidFill>
                            <a:srgbClr val="000000"/>
                          </a:solidFill>
                          <a:effectLst/>
                          <a:latin typeface="Calibri" panose="020F0502020204030204" pitchFamily="34" charset="0"/>
                          <a:ea typeface="+mn-ea"/>
                          <a:cs typeface="+mn-cs"/>
                          <a:sym typeface="Arial"/>
                        </a:rPr>
                        <a:t> cuenta Anual a la Contraloría - SIVICOF</a:t>
                      </a:r>
                      <a:endParaRPr lang="es-CO" sz="1400" b="0" i="0" u="none" strike="noStrike" cap="none" dirty="0">
                        <a:solidFill>
                          <a:srgbClr val="000000"/>
                        </a:solidFill>
                        <a:effectLst/>
                        <a:latin typeface="Calibri" panose="020F050202020403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3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646564"/>
                  </a:ext>
                </a:extLst>
              </a:tr>
              <a:tr h="221049">
                <a:tc>
                  <a:txBody>
                    <a:bodyPr/>
                    <a:lstStyle/>
                    <a:p>
                      <a:pPr marL="0" marR="0" indent="0" algn="just" defTabSz="914400" rtl="0" eaLnBrk="1" fontAlgn="ctr" latinLnBrk="0" hangingPunct="1">
                        <a:lnSpc>
                          <a:spcPct val="100000"/>
                        </a:lnSpc>
                        <a:spcBef>
                          <a:spcPts val="0"/>
                        </a:spcBef>
                        <a:spcAft>
                          <a:spcPts val="0"/>
                        </a:spcAft>
                        <a:buClr>
                          <a:srgbClr val="000000"/>
                        </a:buClr>
                        <a:buSzTx/>
                        <a:buFont typeface="Arial"/>
                        <a:buNone/>
                        <a:tabLst/>
                        <a:defRPr/>
                      </a:pPr>
                      <a:r>
                        <a:rPr lang="es-MX" sz="1400" b="0" i="0" u="none" strike="noStrike" cap="none" dirty="0">
                          <a:solidFill>
                            <a:srgbClr val="000000"/>
                          </a:solidFill>
                          <a:effectLst/>
                          <a:latin typeface="Calibri" panose="020F0502020204030204" pitchFamily="34" charset="0"/>
                          <a:ea typeface="+mn-ea"/>
                          <a:cs typeface="+mn-cs"/>
                          <a:sym typeface="Arial"/>
                        </a:rPr>
                        <a:t>Reporte</a:t>
                      </a:r>
                      <a:r>
                        <a:rPr lang="es-MX" sz="1400" b="0" i="0" u="none" strike="noStrike" cap="none" baseline="0" dirty="0">
                          <a:solidFill>
                            <a:srgbClr val="000000"/>
                          </a:solidFill>
                          <a:effectLst/>
                          <a:latin typeface="Calibri" panose="020F0502020204030204" pitchFamily="34" charset="0"/>
                          <a:ea typeface="+mn-ea"/>
                          <a:cs typeface="+mn-cs"/>
                          <a:sym typeface="Arial"/>
                        </a:rPr>
                        <a:t> cuenta Mensual a la Contraloría – SIVICOF</a:t>
                      </a:r>
                      <a:endParaRPr lang="es-CO" sz="1400" b="0" i="0" u="none" strike="noStrike" cap="none" dirty="0">
                        <a:solidFill>
                          <a:srgbClr val="000000"/>
                        </a:solidFill>
                        <a:effectLst/>
                        <a:latin typeface="Calibri" panose="020F050202020403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extLst>
                  <a:ext uri="{0D108BD9-81ED-4DB2-BD59-A6C34878D82A}">
                    <a16:rowId xmlns:a16="http://schemas.microsoft.com/office/drawing/2014/main" val="112253496"/>
                  </a:ext>
                </a:extLst>
              </a:tr>
              <a:tr h="230908">
                <a:tc>
                  <a:txBody>
                    <a:bodyPr/>
                    <a:lstStyle/>
                    <a:p>
                      <a:pPr marL="0" marR="0" indent="0" algn="just" defTabSz="914400" rtl="0" eaLnBrk="1" fontAlgn="ctr" latinLnBrk="0" hangingPunct="1">
                        <a:lnSpc>
                          <a:spcPct val="100000"/>
                        </a:lnSpc>
                        <a:spcBef>
                          <a:spcPts val="0"/>
                        </a:spcBef>
                        <a:spcAft>
                          <a:spcPts val="0"/>
                        </a:spcAft>
                        <a:buClr>
                          <a:srgbClr val="000000"/>
                        </a:buClr>
                        <a:buSzTx/>
                        <a:buFont typeface="Arial"/>
                        <a:buNone/>
                        <a:tabLst/>
                        <a:defRPr/>
                      </a:pPr>
                      <a:r>
                        <a:rPr lang="es-MX" sz="1400" b="0" i="0" u="none" strike="noStrike" cap="none" dirty="0">
                          <a:solidFill>
                            <a:srgbClr val="000000"/>
                          </a:solidFill>
                          <a:effectLst/>
                          <a:latin typeface="Calibri" panose="020F0502020204030204" pitchFamily="34" charset="0"/>
                          <a:ea typeface="+mn-ea"/>
                          <a:cs typeface="+mn-cs"/>
                          <a:sym typeface="Arial"/>
                        </a:rPr>
                        <a:t>Reporte</a:t>
                      </a:r>
                      <a:r>
                        <a:rPr lang="es-MX" sz="1400" b="0" i="0" u="none" strike="noStrike" cap="none" baseline="0" dirty="0">
                          <a:solidFill>
                            <a:srgbClr val="000000"/>
                          </a:solidFill>
                          <a:effectLst/>
                          <a:latin typeface="Calibri" panose="020F0502020204030204" pitchFamily="34" charset="0"/>
                          <a:ea typeface="+mn-ea"/>
                          <a:cs typeface="+mn-cs"/>
                          <a:sym typeface="Arial"/>
                        </a:rPr>
                        <a:t> SIRECI</a:t>
                      </a:r>
                      <a:endParaRPr lang="es-CO" sz="1400" b="0" i="0" u="none" strike="noStrike" cap="none" dirty="0">
                        <a:solidFill>
                          <a:srgbClr val="000000"/>
                        </a:solidFill>
                        <a:effectLst/>
                        <a:latin typeface="Calibri" panose="020F0502020204030204" pitchFamily="34" charset="0"/>
                        <a:ea typeface="+mn-ea"/>
                        <a:cs typeface="+mn-cs"/>
                        <a:sym typeface="Arial"/>
                      </a:endParaRPr>
                    </a:p>
                  </a:txBody>
                  <a:tcPr marL="0" marR="0" marT="0" marB="0" anchor="ctr">
                    <a:lnL w="1270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tc>
                  <a:txBody>
                    <a:bodyPr/>
                    <a:lstStyle/>
                    <a:p>
                      <a:pPr algn="ctr" fontAlgn="ctr"/>
                      <a:endParaRPr lang="es-CO" sz="700" b="1" i="0" u="none" strike="noStrike" dirty="0">
                        <a:solidFill>
                          <a:schemeClr val="bg1"/>
                        </a:solidFill>
                        <a:effectLst/>
                        <a:latin typeface="Calibri" panose="020F0502020204030204" pitchFamily="34" charset="0"/>
                      </a:endParaRPr>
                    </a:p>
                  </a:txBody>
                  <a:tcPr marL="0" marR="0" marT="0" marB="0" anchor="ctr">
                    <a:lnL w="3175"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9BC2E6"/>
                    </a:solidFill>
                  </a:tcPr>
                </a:tc>
                <a:extLst>
                  <a:ext uri="{0D108BD9-81ED-4DB2-BD59-A6C34878D82A}">
                    <a16:rowId xmlns:a16="http://schemas.microsoft.com/office/drawing/2014/main" val="127198032"/>
                  </a:ext>
                </a:extLst>
              </a:tr>
            </a:tbl>
          </a:graphicData>
        </a:graphic>
      </p:graphicFrame>
    </p:spTree>
    <p:extLst>
      <p:ext uri="{BB962C8B-B14F-4D97-AF65-F5344CB8AC3E}">
        <p14:creationId xmlns:p14="http://schemas.microsoft.com/office/powerpoint/2010/main" val="38297044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11" name="Rectángulo 10"/>
          <p:cNvSpPr/>
          <p:nvPr/>
        </p:nvSpPr>
        <p:spPr>
          <a:xfrm>
            <a:off x="7111516" y="3771126"/>
            <a:ext cx="2015779" cy="2856010"/>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marL="228594" indent="-228594" algn="just">
              <a:spcAft>
                <a:spcPts val="800"/>
              </a:spcAft>
              <a:buFont typeface="Arial" panose="020B0604020202020204" pitchFamily="34" charset="0"/>
              <a:buChar char="•"/>
              <a:defRPr/>
            </a:pPr>
            <a:r>
              <a:rPr lang="es-CO" sz="933" dirty="0">
                <a:solidFill>
                  <a:prstClr val="black"/>
                </a:solidFill>
                <a:latin typeface="Calibri"/>
              </a:rPr>
              <a:t>Fortalecer el control de "Protección de datos personales" publicados en la página web.</a:t>
            </a:r>
          </a:p>
          <a:p>
            <a:pPr marL="228594" indent="-228594" algn="just">
              <a:spcAft>
                <a:spcPts val="800"/>
              </a:spcAft>
              <a:buFont typeface="Arial" panose="020B0604020202020204" pitchFamily="34" charset="0"/>
              <a:buChar char="•"/>
              <a:defRPr/>
            </a:pPr>
            <a:r>
              <a:rPr lang="es-CO" sz="933" dirty="0">
                <a:solidFill>
                  <a:prstClr val="black"/>
                </a:solidFill>
                <a:latin typeface="Calibri"/>
              </a:rPr>
              <a:t>Formalizar la documentación de los controles para el sistema ORFEO.</a:t>
            </a:r>
          </a:p>
          <a:p>
            <a:pPr algn="just">
              <a:spcAft>
                <a:spcPts val="800"/>
              </a:spcAft>
              <a:defRPr/>
            </a:pPr>
            <a:r>
              <a:rPr lang="es-CO" sz="933" b="1" dirty="0">
                <a:solidFill>
                  <a:prstClr val="black"/>
                </a:solidFill>
                <a:latin typeface="Calibri"/>
              </a:rPr>
              <a:t>Conclusión: </a:t>
            </a:r>
            <a:r>
              <a:rPr lang="es-ES" sz="933" dirty="0">
                <a:solidFill>
                  <a:prstClr val="black"/>
                </a:solidFill>
                <a:latin typeface="Calibri"/>
              </a:rPr>
              <a:t>En general cumple con las actividades relacionadas con la  divulgación de resultados y mejoras en la gestión administrativa, buscando que la información y la comunicación sea adecuada para los grupos de valor e interés.</a:t>
            </a:r>
            <a:endParaRPr lang="es-CO" sz="933" dirty="0">
              <a:solidFill>
                <a:prstClr val="black"/>
              </a:solidFill>
              <a:latin typeface="Calibri"/>
            </a:endParaRPr>
          </a:p>
        </p:txBody>
      </p:sp>
      <p:pic>
        <p:nvPicPr>
          <p:cNvPr id="13" name="Imagen 12"/>
          <p:cNvPicPr>
            <a:picLocks noChangeAspect="1"/>
          </p:cNvPicPr>
          <p:nvPr/>
        </p:nvPicPr>
        <p:blipFill>
          <a:blip r:embed="rId3"/>
          <a:stretch>
            <a:fillRect/>
          </a:stretch>
        </p:blipFill>
        <p:spPr>
          <a:xfrm>
            <a:off x="1373838" y="1258784"/>
            <a:ext cx="2674820" cy="1481147"/>
          </a:xfrm>
          <a:prstGeom prst="rect">
            <a:avLst/>
          </a:prstGeom>
        </p:spPr>
      </p:pic>
      <p:sp>
        <p:nvSpPr>
          <p:cNvPr id="16" name="CuadroTexto 15"/>
          <p:cNvSpPr txBox="1"/>
          <p:nvPr/>
        </p:nvSpPr>
        <p:spPr>
          <a:xfrm>
            <a:off x="6201632" y="768921"/>
            <a:ext cx="5329461" cy="338554"/>
          </a:xfrm>
          <a:prstGeom prst="rect">
            <a:avLst/>
          </a:prstGeom>
          <a:solidFill>
            <a:srgbClr val="F4FBDD"/>
          </a:solidFill>
        </p:spPr>
        <p:txBody>
          <a:bodyPr wrap="square" rtlCol="0">
            <a:spAutoFit/>
          </a:bodyPr>
          <a:lstStyle/>
          <a:p>
            <a:pPr algn="ctr">
              <a:defRPr/>
            </a:pPr>
            <a:r>
              <a:rPr lang="es-CO" sz="1600" b="1" dirty="0">
                <a:solidFill>
                  <a:prstClr val="black"/>
                </a:solidFill>
                <a:latin typeface="Calibri"/>
              </a:rPr>
              <a:t>Nivel de Cumplimiento por Componente</a:t>
            </a:r>
          </a:p>
        </p:txBody>
      </p:sp>
      <p:sp>
        <p:nvSpPr>
          <p:cNvPr id="17" name="CuadroTexto 16"/>
          <p:cNvSpPr txBox="1"/>
          <p:nvPr/>
        </p:nvSpPr>
        <p:spPr>
          <a:xfrm>
            <a:off x="570432" y="764706"/>
            <a:ext cx="4982221" cy="338554"/>
          </a:xfrm>
          <a:prstGeom prst="rect">
            <a:avLst/>
          </a:prstGeom>
          <a:solidFill>
            <a:srgbClr val="F4FBDD"/>
          </a:solidFill>
        </p:spPr>
        <p:txBody>
          <a:bodyPr wrap="square" rtlCol="0">
            <a:spAutoFit/>
          </a:bodyPr>
          <a:lstStyle/>
          <a:p>
            <a:pPr algn="ctr">
              <a:defRPr/>
            </a:pPr>
            <a:r>
              <a:rPr lang="es-CO" sz="1600" b="1" dirty="0">
                <a:solidFill>
                  <a:prstClr val="black"/>
                </a:solidFill>
                <a:latin typeface="Calibri"/>
              </a:rPr>
              <a:t>Estado del Sistema de Control Interno SG</a:t>
            </a:r>
          </a:p>
        </p:txBody>
      </p:sp>
      <p:graphicFrame>
        <p:nvGraphicFramePr>
          <p:cNvPr id="18" name="Gráfico 17"/>
          <p:cNvGraphicFramePr>
            <a:graphicFrameLocks/>
          </p:cNvGraphicFramePr>
          <p:nvPr/>
        </p:nvGraphicFramePr>
        <p:xfrm>
          <a:off x="6168009" y="1071464"/>
          <a:ext cx="5346273" cy="1628563"/>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ángulo 18"/>
          <p:cNvSpPr/>
          <p:nvPr/>
        </p:nvSpPr>
        <p:spPr>
          <a:xfrm>
            <a:off x="623393" y="3294222"/>
            <a:ext cx="2012484" cy="389087"/>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CO" sz="1400" b="1" dirty="0">
                <a:solidFill>
                  <a:prstClr val="black"/>
                </a:solidFill>
                <a:latin typeface="Calibri"/>
              </a:rPr>
              <a:t>Ambiente de Control</a:t>
            </a:r>
          </a:p>
        </p:txBody>
      </p:sp>
      <p:sp>
        <p:nvSpPr>
          <p:cNvPr id="20" name="CuadroTexto 19"/>
          <p:cNvSpPr txBox="1"/>
          <p:nvPr/>
        </p:nvSpPr>
        <p:spPr>
          <a:xfrm>
            <a:off x="614226" y="2826879"/>
            <a:ext cx="10753313" cy="677108"/>
          </a:xfrm>
          <a:prstGeom prst="rect">
            <a:avLst/>
          </a:prstGeom>
          <a:noFill/>
        </p:spPr>
        <p:txBody>
          <a:bodyPr wrap="square" rtlCol="0">
            <a:spAutoFit/>
          </a:bodyPr>
          <a:lstStyle/>
          <a:p>
            <a:pPr algn="ctr">
              <a:defRPr/>
            </a:pPr>
            <a:r>
              <a:rPr lang="es-CO" sz="1100" b="1" dirty="0">
                <a:solidFill>
                  <a:srgbClr val="000000"/>
                </a:solidFill>
                <a:latin typeface="Arial" panose="020B0604020202020204" pitchFamily="34" charset="0"/>
                <a:ea typeface="Times New Roman" panose="02020603050405020304" pitchFamily="18" charset="0"/>
              </a:rPr>
              <a:t>Es importante resaltar que se mejoraron siete (7) lineamientos lo cual arrojó un nivel de operatividad de los componentes del 98%, superior en seis (6) puntos al resultado arrojado en el primer semestre del 2022</a:t>
            </a:r>
            <a:endParaRPr lang="es-MX" sz="1100" b="1" dirty="0">
              <a:latin typeface="Times New Roman" panose="02020603050405020304" pitchFamily="18" charset="0"/>
              <a:ea typeface="Times New Roman" panose="02020603050405020304" pitchFamily="18" charset="0"/>
            </a:endParaRPr>
          </a:p>
          <a:p>
            <a:pPr algn="ctr">
              <a:defRPr/>
            </a:pPr>
            <a:endParaRPr lang="es-CO" sz="1600" b="1" dirty="0">
              <a:solidFill>
                <a:prstClr val="black"/>
              </a:solidFill>
              <a:latin typeface="Calibri"/>
            </a:endParaRPr>
          </a:p>
        </p:txBody>
      </p:sp>
      <p:sp>
        <p:nvSpPr>
          <p:cNvPr id="21" name="Rectángulo 20"/>
          <p:cNvSpPr/>
          <p:nvPr/>
        </p:nvSpPr>
        <p:spPr>
          <a:xfrm>
            <a:off x="2786768" y="3281711"/>
            <a:ext cx="2114413" cy="396919"/>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CO" sz="1400" b="1" dirty="0">
                <a:solidFill>
                  <a:prstClr val="black"/>
                </a:solidFill>
                <a:latin typeface="Calibri"/>
              </a:rPr>
              <a:t>Evaluación de Riesgo</a:t>
            </a:r>
          </a:p>
        </p:txBody>
      </p:sp>
      <p:sp>
        <p:nvSpPr>
          <p:cNvPr id="22" name="Rectángulo 21"/>
          <p:cNvSpPr/>
          <p:nvPr/>
        </p:nvSpPr>
        <p:spPr>
          <a:xfrm>
            <a:off x="5052072" y="3281712"/>
            <a:ext cx="1919104" cy="401597"/>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CO" sz="1400" b="1" dirty="0">
                <a:solidFill>
                  <a:prstClr val="black"/>
                </a:solidFill>
                <a:latin typeface="Calibri"/>
              </a:rPr>
              <a:t>Actividades de Control</a:t>
            </a:r>
          </a:p>
        </p:txBody>
      </p:sp>
      <p:sp>
        <p:nvSpPr>
          <p:cNvPr id="23" name="Rectángulo 22"/>
          <p:cNvSpPr/>
          <p:nvPr/>
        </p:nvSpPr>
        <p:spPr>
          <a:xfrm>
            <a:off x="7122067" y="3281711"/>
            <a:ext cx="2005228" cy="396919"/>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CO" sz="1400" b="1" dirty="0">
                <a:solidFill>
                  <a:prstClr val="black"/>
                </a:solidFill>
                <a:latin typeface="Calibri"/>
              </a:rPr>
              <a:t>Información y Comunicación</a:t>
            </a:r>
          </a:p>
        </p:txBody>
      </p:sp>
      <p:sp>
        <p:nvSpPr>
          <p:cNvPr id="24" name="Rectángulo 23"/>
          <p:cNvSpPr/>
          <p:nvPr/>
        </p:nvSpPr>
        <p:spPr>
          <a:xfrm>
            <a:off x="2798193" y="3771127"/>
            <a:ext cx="2093912" cy="2856010"/>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marL="228594" indent="-228594" algn="just">
              <a:spcAft>
                <a:spcPts val="800"/>
              </a:spcAft>
              <a:buFont typeface="Arial" panose="020B0604020202020204" pitchFamily="34" charset="0"/>
              <a:buChar char="•"/>
              <a:defRPr/>
            </a:pPr>
            <a:r>
              <a:rPr lang="es-CO" sz="933" dirty="0">
                <a:solidFill>
                  <a:prstClr val="black"/>
                </a:solidFill>
                <a:latin typeface="Calibri"/>
              </a:rPr>
              <a:t>Hace falta fortalecer el reporte de los riesgos materializados por parte de la primera línea de defensa.</a:t>
            </a:r>
          </a:p>
          <a:p>
            <a:pPr marL="228594" indent="-228594" algn="just">
              <a:spcAft>
                <a:spcPts val="800"/>
              </a:spcAft>
              <a:buFont typeface="Arial" panose="020B0604020202020204" pitchFamily="34" charset="0"/>
              <a:buChar char="•"/>
              <a:defRPr/>
            </a:pPr>
            <a:r>
              <a:rPr lang="es-CO" sz="933" dirty="0">
                <a:solidFill>
                  <a:prstClr val="black"/>
                </a:solidFill>
                <a:latin typeface="Calibri"/>
              </a:rPr>
              <a:t>La OAP, ha validado y llevado ante el comité o realizado el ajuste solicitado por cada proceso ante el análisis y definición de cambios o ajustes que consideraron pertinentes para la mejora o fortalecimiento de sus riesgos y controles.</a:t>
            </a:r>
          </a:p>
          <a:p>
            <a:pPr algn="just">
              <a:spcAft>
                <a:spcPts val="800"/>
              </a:spcAft>
              <a:defRPr/>
            </a:pPr>
            <a:r>
              <a:rPr lang="es-ES" sz="867" b="1" dirty="0">
                <a:solidFill>
                  <a:prstClr val="black"/>
                </a:solidFill>
                <a:latin typeface="Calibri"/>
              </a:rPr>
              <a:t>Conclusión: </a:t>
            </a:r>
            <a:r>
              <a:rPr lang="es-CO" sz="867" dirty="0">
                <a:solidFill>
                  <a:prstClr val="black"/>
                </a:solidFill>
                <a:latin typeface="Calibri"/>
              </a:rPr>
              <a:t> En general existe una adecuada gestión de riesgos que pueden llegar a afectar el logro de los objetivos institucionales, se realiza un seguimiento periódico y adecuado a la gestión del riesgo.</a:t>
            </a:r>
          </a:p>
        </p:txBody>
      </p:sp>
      <p:sp>
        <p:nvSpPr>
          <p:cNvPr id="25" name="Rectángulo 24"/>
          <p:cNvSpPr/>
          <p:nvPr/>
        </p:nvSpPr>
        <p:spPr>
          <a:xfrm>
            <a:off x="5074725" y="3753109"/>
            <a:ext cx="1896451" cy="2874027"/>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marL="228594" indent="-228594" algn="just">
              <a:buFont typeface="Arial" panose="020B0604020202020204" pitchFamily="34" charset="0"/>
              <a:buChar char="•"/>
              <a:defRPr/>
            </a:pPr>
            <a:r>
              <a:rPr lang="es-ES" sz="933" dirty="0">
                <a:solidFill>
                  <a:prstClr val="black"/>
                </a:solidFill>
                <a:latin typeface="Calibri"/>
              </a:rPr>
              <a:t>Continuar con las evaluaciones de la tercera línea de defensa con respecto a los controles implementados por proveedores de servicios de TI. </a:t>
            </a:r>
            <a:endParaRPr lang="es-CO" sz="933" dirty="0">
              <a:solidFill>
                <a:prstClr val="black"/>
              </a:solidFill>
              <a:latin typeface="Calibri"/>
            </a:endParaRPr>
          </a:p>
          <a:p>
            <a:pPr algn="just">
              <a:defRPr/>
            </a:pPr>
            <a:endParaRPr lang="es-CO" sz="933" b="1" dirty="0">
              <a:solidFill>
                <a:prstClr val="black"/>
              </a:solidFill>
              <a:latin typeface="Calibri"/>
            </a:endParaRPr>
          </a:p>
          <a:p>
            <a:pPr algn="just">
              <a:defRPr/>
            </a:pPr>
            <a:r>
              <a:rPr lang="es-ES" sz="933" b="1" dirty="0">
                <a:solidFill>
                  <a:prstClr val="black"/>
                </a:solidFill>
                <a:latin typeface="Calibri"/>
              </a:rPr>
              <a:t>Conclusión: </a:t>
            </a:r>
            <a:r>
              <a:rPr lang="es-ES" sz="933" dirty="0">
                <a:solidFill>
                  <a:prstClr val="black"/>
                </a:solidFill>
                <a:latin typeface="Calibri"/>
              </a:rPr>
              <a:t>En general se valoran los mecanismos para dar tratamiento a los riesgos (en cuanto a diseño y aplicación de los controles) en la Caja de la Vivienda Popular</a:t>
            </a:r>
            <a:r>
              <a:rPr lang="es-ES" sz="933" b="1" dirty="0">
                <a:solidFill>
                  <a:prstClr val="black"/>
                </a:solidFill>
                <a:latin typeface="Calibri"/>
              </a:rPr>
              <a:t>.</a:t>
            </a:r>
            <a:endParaRPr lang="es-CO" sz="933" dirty="0">
              <a:solidFill>
                <a:prstClr val="black"/>
              </a:solidFill>
              <a:latin typeface="Calibri"/>
            </a:endParaRPr>
          </a:p>
        </p:txBody>
      </p:sp>
      <p:sp>
        <p:nvSpPr>
          <p:cNvPr id="26" name="CuadroTexto 25"/>
          <p:cNvSpPr txBox="1"/>
          <p:nvPr/>
        </p:nvSpPr>
        <p:spPr>
          <a:xfrm>
            <a:off x="1158827" y="1180362"/>
            <a:ext cx="1401908" cy="430887"/>
          </a:xfrm>
          <a:prstGeom prst="rect">
            <a:avLst/>
          </a:prstGeom>
          <a:noFill/>
        </p:spPr>
        <p:txBody>
          <a:bodyPr wrap="square" rtlCol="0">
            <a:spAutoFit/>
          </a:bodyPr>
          <a:lstStyle/>
          <a:p>
            <a:pPr algn="ctr">
              <a:defRPr/>
            </a:pPr>
            <a:r>
              <a:rPr lang="es-ES" sz="1100" b="1" dirty="0">
                <a:solidFill>
                  <a:prstClr val="black"/>
                </a:solidFill>
                <a:latin typeface="Calibri"/>
              </a:rPr>
              <a:t>Deficiencia de control</a:t>
            </a:r>
            <a:endParaRPr lang="es-CO" sz="1100" b="1" dirty="0">
              <a:solidFill>
                <a:prstClr val="black"/>
              </a:solidFill>
              <a:latin typeface="Calibri"/>
            </a:endParaRPr>
          </a:p>
        </p:txBody>
      </p:sp>
      <p:sp>
        <p:nvSpPr>
          <p:cNvPr id="27" name="CuadroTexto 26"/>
          <p:cNvSpPr txBox="1"/>
          <p:nvPr/>
        </p:nvSpPr>
        <p:spPr>
          <a:xfrm>
            <a:off x="191345" y="1973775"/>
            <a:ext cx="1401908" cy="430887"/>
          </a:xfrm>
          <a:prstGeom prst="rect">
            <a:avLst/>
          </a:prstGeom>
          <a:noFill/>
        </p:spPr>
        <p:txBody>
          <a:bodyPr wrap="square" rtlCol="0">
            <a:spAutoFit/>
          </a:bodyPr>
          <a:lstStyle/>
          <a:p>
            <a:pPr algn="ctr">
              <a:defRPr/>
            </a:pPr>
            <a:r>
              <a:rPr lang="es-ES" sz="1100" b="1" dirty="0">
                <a:solidFill>
                  <a:prstClr val="black"/>
                </a:solidFill>
                <a:latin typeface="Calibri"/>
              </a:rPr>
              <a:t>Deficiencia de control mayor</a:t>
            </a:r>
            <a:endParaRPr lang="es-CO" sz="1100" b="1" dirty="0">
              <a:solidFill>
                <a:prstClr val="black"/>
              </a:solidFill>
              <a:latin typeface="Calibri"/>
            </a:endParaRPr>
          </a:p>
        </p:txBody>
      </p:sp>
      <p:sp>
        <p:nvSpPr>
          <p:cNvPr id="28" name="CuadroTexto 27"/>
          <p:cNvSpPr txBox="1"/>
          <p:nvPr/>
        </p:nvSpPr>
        <p:spPr>
          <a:xfrm>
            <a:off x="2841441" y="1180362"/>
            <a:ext cx="1401908" cy="430887"/>
          </a:xfrm>
          <a:prstGeom prst="rect">
            <a:avLst/>
          </a:prstGeom>
          <a:noFill/>
        </p:spPr>
        <p:txBody>
          <a:bodyPr wrap="square" rtlCol="0">
            <a:spAutoFit/>
          </a:bodyPr>
          <a:lstStyle/>
          <a:p>
            <a:pPr algn="ctr">
              <a:defRPr/>
            </a:pPr>
            <a:r>
              <a:rPr lang="es-ES" sz="1100" b="1" dirty="0">
                <a:solidFill>
                  <a:prstClr val="black"/>
                </a:solidFill>
                <a:latin typeface="Calibri"/>
              </a:rPr>
              <a:t>Oportunidad de Mejora</a:t>
            </a:r>
            <a:endParaRPr lang="es-CO" sz="1100" b="1" dirty="0">
              <a:solidFill>
                <a:prstClr val="black"/>
              </a:solidFill>
              <a:latin typeface="Calibri"/>
            </a:endParaRPr>
          </a:p>
        </p:txBody>
      </p:sp>
      <p:sp>
        <p:nvSpPr>
          <p:cNvPr id="29" name="CuadroTexto 28"/>
          <p:cNvSpPr txBox="1"/>
          <p:nvPr/>
        </p:nvSpPr>
        <p:spPr>
          <a:xfrm>
            <a:off x="3960523" y="1830909"/>
            <a:ext cx="1661679" cy="784830"/>
          </a:xfrm>
          <a:prstGeom prst="rect">
            <a:avLst/>
          </a:prstGeom>
          <a:noFill/>
        </p:spPr>
        <p:txBody>
          <a:bodyPr wrap="square" rtlCol="0">
            <a:spAutoFit/>
          </a:bodyPr>
          <a:lstStyle/>
          <a:p>
            <a:pPr algn="ctr">
              <a:defRPr/>
            </a:pPr>
            <a:r>
              <a:rPr lang="es-ES" sz="1100" b="1" dirty="0">
                <a:solidFill>
                  <a:prstClr val="black"/>
                </a:solidFill>
                <a:latin typeface="Calibri"/>
              </a:rPr>
              <a:t>Mantenimiento de Control</a:t>
            </a:r>
          </a:p>
          <a:p>
            <a:pPr algn="ctr">
              <a:defRPr/>
            </a:pPr>
            <a:endParaRPr lang="es-ES" sz="500" b="1" dirty="0">
              <a:solidFill>
                <a:srgbClr val="009900"/>
              </a:solidFill>
              <a:latin typeface="Calibri"/>
            </a:endParaRPr>
          </a:p>
          <a:p>
            <a:pPr algn="ctr">
              <a:defRPr/>
            </a:pPr>
            <a:r>
              <a:rPr lang="es-ES" sz="900" b="1" dirty="0">
                <a:solidFill>
                  <a:srgbClr val="009900"/>
                </a:solidFill>
                <a:latin typeface="Calibri"/>
              </a:rPr>
              <a:t>Se encuentra presente y funciona correctamente</a:t>
            </a:r>
            <a:endParaRPr lang="es-CO" sz="1100" b="1" dirty="0">
              <a:solidFill>
                <a:srgbClr val="009900"/>
              </a:solidFill>
              <a:latin typeface="Calibri"/>
            </a:endParaRPr>
          </a:p>
        </p:txBody>
      </p:sp>
      <p:sp>
        <p:nvSpPr>
          <p:cNvPr id="30" name="Rectángulo 29"/>
          <p:cNvSpPr/>
          <p:nvPr/>
        </p:nvSpPr>
        <p:spPr>
          <a:xfrm>
            <a:off x="625743" y="3771126"/>
            <a:ext cx="2012484" cy="2856010"/>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marL="228594" lvl="1" indent="-228594" algn="just">
              <a:spcAft>
                <a:spcPts val="800"/>
              </a:spcAft>
              <a:buFont typeface="Arial" panose="020B0604020202020204" pitchFamily="34" charset="0"/>
              <a:buChar char="•"/>
              <a:defRPr/>
            </a:pPr>
            <a:r>
              <a:rPr lang="es-CO" sz="933" dirty="0">
                <a:solidFill>
                  <a:prstClr val="black"/>
                </a:solidFill>
                <a:latin typeface="Calibri"/>
              </a:rPr>
              <a:t>Hace falta documentar un lineamiento para el análisis como insumo de la mejora de la entidad frente a las denuncias recibidas por medio de la línea de denuncia interna. </a:t>
            </a:r>
          </a:p>
          <a:p>
            <a:pPr marL="228594" lvl="1" indent="-228594" algn="just">
              <a:spcAft>
                <a:spcPts val="800"/>
              </a:spcAft>
              <a:buFont typeface="Arial" panose="020B0604020202020204" pitchFamily="34" charset="0"/>
              <a:buChar char="•"/>
              <a:defRPr/>
            </a:pPr>
            <a:r>
              <a:rPr lang="es-CO" sz="933" dirty="0">
                <a:solidFill>
                  <a:prstClr val="black"/>
                </a:solidFill>
                <a:latin typeface="Calibri"/>
              </a:rPr>
              <a:t>Se recomienda documentar riesgos de uso inadecuado de la información privilegiada a las áreas misionales.</a:t>
            </a:r>
          </a:p>
          <a:p>
            <a:pPr algn="just">
              <a:defRPr/>
            </a:pPr>
            <a:r>
              <a:rPr lang="es-CO" sz="933" b="1" dirty="0">
                <a:solidFill>
                  <a:prstClr val="black"/>
                </a:solidFill>
                <a:latin typeface="Calibri"/>
              </a:rPr>
              <a:t>Conclusión: </a:t>
            </a:r>
            <a:r>
              <a:rPr lang="es-CO" sz="933" dirty="0">
                <a:solidFill>
                  <a:prstClr val="black"/>
                </a:solidFill>
                <a:latin typeface="Calibri"/>
              </a:rPr>
              <a:t>En general la Caja de la Vivienda Popular asegura las condiciones básicas para el sostenimiento del Sistema de Control Interno.</a:t>
            </a:r>
            <a:endParaRPr lang="es-ES" sz="933" dirty="0">
              <a:solidFill>
                <a:prstClr val="black"/>
              </a:solidFill>
              <a:latin typeface="Calibri"/>
            </a:endParaRPr>
          </a:p>
          <a:p>
            <a:pPr algn="just">
              <a:defRPr/>
            </a:pPr>
            <a:endParaRPr lang="es-CO" sz="1000" dirty="0">
              <a:solidFill>
                <a:prstClr val="black"/>
              </a:solidFill>
              <a:latin typeface="Calibri"/>
            </a:endParaRPr>
          </a:p>
        </p:txBody>
      </p:sp>
      <p:sp>
        <p:nvSpPr>
          <p:cNvPr id="35" name="Rectángulo 34">
            <a:extLst>
              <a:ext uri="{FF2B5EF4-FFF2-40B4-BE49-F238E27FC236}">
                <a16:creationId xmlns:a16="http://schemas.microsoft.com/office/drawing/2014/main" id="{BDC0CE54-298E-48DE-A982-D1D9354FE7C0}"/>
              </a:ext>
            </a:extLst>
          </p:cNvPr>
          <p:cNvSpPr/>
          <p:nvPr/>
        </p:nvSpPr>
        <p:spPr>
          <a:xfrm>
            <a:off x="9387371" y="3285239"/>
            <a:ext cx="1994414" cy="39339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CO" sz="1400" b="1" dirty="0">
                <a:solidFill>
                  <a:prstClr val="black"/>
                </a:solidFill>
                <a:latin typeface="Calibri"/>
              </a:rPr>
              <a:t>Actividades de Monitoreo</a:t>
            </a:r>
          </a:p>
        </p:txBody>
      </p:sp>
      <p:sp>
        <p:nvSpPr>
          <p:cNvPr id="36" name="Rectángulo 35">
            <a:extLst>
              <a:ext uri="{FF2B5EF4-FFF2-40B4-BE49-F238E27FC236}">
                <a16:creationId xmlns:a16="http://schemas.microsoft.com/office/drawing/2014/main" id="{02FC9BC4-2DB6-4C11-B858-6EACC30D6A5E}"/>
              </a:ext>
            </a:extLst>
          </p:cNvPr>
          <p:cNvSpPr/>
          <p:nvPr/>
        </p:nvSpPr>
        <p:spPr>
          <a:xfrm>
            <a:off x="9390778" y="3761215"/>
            <a:ext cx="1991007" cy="2865921"/>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marL="228594" indent="-228594" algn="just">
              <a:spcAft>
                <a:spcPts val="800"/>
              </a:spcAft>
              <a:buFont typeface="Arial" panose="020B0604020202020204" pitchFamily="34" charset="0"/>
              <a:buChar char="•"/>
              <a:defRPr/>
            </a:pPr>
            <a:r>
              <a:rPr lang="es-CO" sz="933" dirty="0">
                <a:solidFill>
                  <a:prstClr val="black"/>
                </a:solidFill>
                <a:latin typeface="Calibri"/>
              </a:rPr>
              <a:t>Se recomienda utilizar el análisis de las  PQRS como insumo para la mejora del SCI de la Entidad.</a:t>
            </a:r>
          </a:p>
          <a:p>
            <a:pPr algn="just">
              <a:defRPr/>
            </a:pPr>
            <a:endParaRPr lang="es-CO" sz="933" b="1" dirty="0">
              <a:solidFill>
                <a:schemeClr val="tx1"/>
              </a:solidFill>
              <a:latin typeface="Calibri"/>
            </a:endParaRPr>
          </a:p>
          <a:p>
            <a:pPr algn="just">
              <a:defRPr/>
            </a:pPr>
            <a:r>
              <a:rPr lang="es-CO" sz="933" b="1" dirty="0">
                <a:solidFill>
                  <a:schemeClr val="tx1"/>
                </a:solidFill>
                <a:latin typeface="Calibri"/>
              </a:rPr>
              <a:t>Conclusión: </a:t>
            </a:r>
            <a:r>
              <a:rPr lang="es-CO" sz="933" dirty="0">
                <a:solidFill>
                  <a:prstClr val="black"/>
                </a:solidFill>
                <a:latin typeface="Calibri"/>
              </a:rPr>
              <a:t>En general el objetivo del componente se cumple, pues se lleva a cabo una evaluación de la gestión institucional y monitoreo continuo al estado del Sistema de Control Interno.</a:t>
            </a:r>
          </a:p>
        </p:txBody>
      </p:sp>
      <p:graphicFrame>
        <p:nvGraphicFramePr>
          <p:cNvPr id="4" name="Gráfico 3">
            <a:extLst>
              <a:ext uri="{FF2B5EF4-FFF2-40B4-BE49-F238E27FC236}">
                <a16:creationId xmlns:a16="http://schemas.microsoft.com/office/drawing/2014/main" id="{1CB41ED8-CC04-AA57-A5FE-DD08C6BBA5CA}"/>
              </a:ext>
            </a:extLst>
          </p:cNvPr>
          <p:cNvGraphicFramePr>
            <a:graphicFrameLocks/>
          </p:cNvGraphicFramePr>
          <p:nvPr>
            <p:extLst>
              <p:ext uri="{D42A27DB-BD31-4B8C-83A1-F6EECF244321}">
                <p14:modId xmlns:p14="http://schemas.microsoft.com/office/powerpoint/2010/main" val="3430947535"/>
              </p:ext>
            </p:extLst>
          </p:nvPr>
        </p:nvGraphicFramePr>
        <p:xfrm>
          <a:off x="6237557" y="1177229"/>
          <a:ext cx="5268317" cy="1751103"/>
        </p:xfrm>
        <a:graphic>
          <a:graphicData uri="http://schemas.openxmlformats.org/drawingml/2006/chart">
            <c:chart xmlns:c="http://schemas.openxmlformats.org/drawingml/2006/chart" xmlns:r="http://schemas.openxmlformats.org/officeDocument/2006/relationships" r:id="rId5"/>
          </a:graphicData>
        </a:graphic>
      </p:graphicFrame>
      <p:cxnSp>
        <p:nvCxnSpPr>
          <p:cNvPr id="8" name="Conector recto de flecha 7">
            <a:extLst>
              <a:ext uri="{FF2B5EF4-FFF2-40B4-BE49-F238E27FC236}">
                <a16:creationId xmlns:a16="http://schemas.microsoft.com/office/drawing/2014/main" id="{404771B9-BC39-9A53-D893-70583CCA945A}"/>
              </a:ext>
            </a:extLst>
          </p:cNvPr>
          <p:cNvCxnSpPr>
            <a:cxnSpLocks/>
          </p:cNvCxnSpPr>
          <p:nvPr/>
        </p:nvCxnSpPr>
        <p:spPr>
          <a:xfrm flipV="1">
            <a:off x="2741966" y="2435440"/>
            <a:ext cx="910740" cy="762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1" name="CuadroTexto 30">
            <a:extLst>
              <a:ext uri="{FF2B5EF4-FFF2-40B4-BE49-F238E27FC236}">
                <a16:creationId xmlns:a16="http://schemas.microsoft.com/office/drawing/2014/main" id="{AE956522-DE1D-5BA2-0D34-EB235201A0EC}"/>
              </a:ext>
            </a:extLst>
          </p:cNvPr>
          <p:cNvSpPr txBox="1"/>
          <p:nvPr/>
        </p:nvSpPr>
        <p:spPr>
          <a:xfrm>
            <a:off x="1853931" y="1885746"/>
            <a:ext cx="1798775" cy="625877"/>
          </a:xfrm>
          <a:prstGeom prst="rect">
            <a:avLst/>
          </a:prstGeom>
          <a:noFill/>
        </p:spPr>
        <p:txBody>
          <a:bodyPr wrap="square" rtlCol="0">
            <a:spAutoFit/>
          </a:bodyPr>
          <a:lstStyle/>
          <a:p>
            <a:pPr algn="ctr">
              <a:defRPr/>
            </a:pPr>
            <a:r>
              <a:rPr lang="es-ES" sz="1467" b="1" dirty="0">
                <a:solidFill>
                  <a:prstClr val="black"/>
                </a:solidFill>
                <a:latin typeface="Calibri"/>
              </a:rPr>
              <a:t>II Semestre </a:t>
            </a:r>
            <a:r>
              <a:rPr lang="es-ES" sz="1467" b="1" dirty="0" smtClean="0">
                <a:solidFill>
                  <a:prstClr val="black"/>
                </a:solidFill>
                <a:latin typeface="Calibri"/>
              </a:rPr>
              <a:t>2023</a:t>
            </a:r>
            <a:endParaRPr lang="es-CO" sz="1467" b="1" dirty="0">
              <a:solidFill>
                <a:prstClr val="black"/>
              </a:solidFill>
              <a:latin typeface="Calibri"/>
            </a:endParaRPr>
          </a:p>
          <a:p>
            <a:pPr algn="ctr">
              <a:defRPr/>
            </a:pPr>
            <a:r>
              <a:rPr lang="es-CO" sz="2000" b="1" dirty="0">
                <a:solidFill>
                  <a:prstClr val="black"/>
                </a:solidFill>
                <a:latin typeface="Calibri"/>
              </a:rPr>
              <a:t>98,0%</a:t>
            </a:r>
          </a:p>
        </p:txBody>
      </p:sp>
      <p:sp>
        <p:nvSpPr>
          <p:cNvPr id="2" name="Rectángulo: esquinas redondeadas 1">
            <a:extLst>
              <a:ext uri="{FF2B5EF4-FFF2-40B4-BE49-F238E27FC236}">
                <a16:creationId xmlns:a16="http://schemas.microsoft.com/office/drawing/2014/main" id="{A02A4EF2-FCDA-37F2-FF27-698A12803435}"/>
              </a:ext>
            </a:extLst>
          </p:cNvPr>
          <p:cNvSpPr/>
          <p:nvPr/>
        </p:nvSpPr>
        <p:spPr>
          <a:xfrm>
            <a:off x="436886" y="130328"/>
            <a:ext cx="11318228"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800" b="1" dirty="0"/>
          </a:p>
          <a:p>
            <a:pPr algn="ctr"/>
            <a:r>
              <a:rPr lang="es-MX" sz="2800" b="1" dirty="0">
                <a:solidFill>
                  <a:schemeClr val="bg1"/>
                </a:solidFill>
                <a:latin typeface="Museo Sans Condensed 900" charset="0"/>
              </a:rPr>
              <a:t>Evaluación Independiente del Sistema de Control Interno - CVP</a:t>
            </a:r>
            <a:endParaRPr lang="es-CO" sz="2800" b="1" dirty="0">
              <a:solidFill>
                <a:schemeClr val="bg1"/>
              </a:solidFill>
              <a:latin typeface="Museo Sans Condensed 900" charset="0"/>
            </a:endParaRPr>
          </a:p>
          <a:p>
            <a:pPr algn="ctr"/>
            <a:endParaRPr lang="es-MX" dirty="0"/>
          </a:p>
        </p:txBody>
      </p:sp>
    </p:spTree>
    <p:extLst>
      <p:ext uri="{BB962C8B-B14F-4D97-AF65-F5344CB8AC3E}">
        <p14:creationId xmlns:p14="http://schemas.microsoft.com/office/powerpoint/2010/main" val="5546448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10. </a:t>
            </a:r>
            <a:r>
              <a:rPr lang="es-CO" sz="3200" b="1" dirty="0">
                <a:solidFill>
                  <a:schemeClr val="bg1">
                    <a:lumMod val="50000"/>
                  </a:schemeClr>
                </a:solidFill>
              </a:rPr>
              <a:t>Evaluación Institucional por Dependencias vigencia 2022.</a:t>
            </a: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308094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2053047" y="2596871"/>
            <a:ext cx="611494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200" b="1" dirty="0">
                <a:solidFill>
                  <a:schemeClr val="bg1">
                    <a:lumMod val="50000"/>
                  </a:schemeClr>
                </a:solidFill>
              </a:rPr>
              <a:t>3. </a:t>
            </a:r>
            <a:r>
              <a:rPr lang="es-CO" sz="3200" b="1" dirty="0">
                <a:solidFill>
                  <a:schemeClr val="bg1">
                    <a:lumMod val="50000"/>
                  </a:schemeClr>
                </a:solidFill>
              </a:rPr>
              <a:t>Aprobación Acta del Comité del </a:t>
            </a:r>
            <a:r>
              <a:rPr lang="es-CO" sz="3200" b="1" dirty="0" smtClean="0">
                <a:solidFill>
                  <a:schemeClr val="bg1">
                    <a:lumMod val="50000"/>
                  </a:schemeClr>
                </a:solidFill>
              </a:rPr>
              <a:t>27 </a:t>
            </a:r>
            <a:r>
              <a:rPr lang="es-CO" sz="3200" b="1" dirty="0">
                <a:solidFill>
                  <a:schemeClr val="bg1">
                    <a:lumMod val="50000"/>
                  </a:schemeClr>
                </a:solidFill>
              </a:rPr>
              <a:t>de </a:t>
            </a:r>
            <a:r>
              <a:rPr lang="es-CO" sz="3200" b="1" dirty="0" smtClean="0">
                <a:solidFill>
                  <a:schemeClr val="bg1">
                    <a:lumMod val="50000"/>
                  </a:schemeClr>
                </a:solidFill>
              </a:rPr>
              <a:t>octubre del 2023</a:t>
            </a:r>
            <a:endParaRPr lang="es-CO"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1043226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Rectángulo 1"/>
          <p:cNvSpPr/>
          <p:nvPr/>
        </p:nvSpPr>
        <p:spPr>
          <a:xfrm>
            <a:off x="385433" y="564867"/>
            <a:ext cx="11698536" cy="461665"/>
          </a:xfrm>
          <a:prstGeom prst="rect">
            <a:avLst/>
          </a:prstGeom>
        </p:spPr>
        <p:txBody>
          <a:bodyPr wrap="square">
            <a:spAutoFit/>
          </a:bodyPr>
          <a:lstStyle/>
          <a:p>
            <a:pPr marL="539737" indent="-539737" algn="ctr" defTabSz="914104">
              <a:defRPr/>
            </a:pPr>
            <a:r>
              <a:rPr lang="es-MX" sz="2400" b="1" dirty="0">
                <a:solidFill>
                  <a:schemeClr val="bg1">
                    <a:lumMod val="50000"/>
                  </a:schemeClr>
                </a:solidFill>
              </a:rPr>
              <a:t>Resultados Evaluación Institucional por Dependencias Vigencia </a:t>
            </a:r>
            <a:r>
              <a:rPr lang="es-MX" sz="2400" b="1" dirty="0" smtClean="0">
                <a:solidFill>
                  <a:schemeClr val="bg1">
                    <a:lumMod val="50000"/>
                  </a:schemeClr>
                </a:solidFill>
              </a:rPr>
              <a:t>2023</a:t>
            </a:r>
            <a:endParaRPr lang="es-CO" sz="2400" b="1" dirty="0">
              <a:solidFill>
                <a:schemeClr val="bg1">
                  <a:lumMod val="50000"/>
                </a:schemeClr>
              </a:solidFill>
            </a:endParaRPr>
          </a:p>
        </p:txBody>
      </p:sp>
      <p:sp>
        <p:nvSpPr>
          <p:cNvPr id="11" name="Google Shape;96;p16"/>
          <p:cNvSpPr/>
          <p:nvPr/>
        </p:nvSpPr>
        <p:spPr>
          <a:xfrm rot="-8100000">
            <a:off x="689188" y="693993"/>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5" name="CuadroTexto 4"/>
          <p:cNvSpPr txBox="1"/>
          <p:nvPr/>
        </p:nvSpPr>
        <p:spPr>
          <a:xfrm>
            <a:off x="971885" y="1665212"/>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35%</a:t>
            </a:r>
            <a:endParaRPr lang="es-CO" sz="2400" b="1" dirty="0"/>
          </a:p>
        </p:txBody>
      </p:sp>
      <p:sp>
        <p:nvSpPr>
          <p:cNvPr id="13" name="CuadroTexto 12"/>
          <p:cNvSpPr txBox="1"/>
          <p:nvPr/>
        </p:nvSpPr>
        <p:spPr>
          <a:xfrm>
            <a:off x="971885" y="3412732"/>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20%</a:t>
            </a:r>
            <a:endParaRPr lang="es-CO" sz="2400" b="1" dirty="0"/>
          </a:p>
        </p:txBody>
      </p:sp>
      <p:sp>
        <p:nvSpPr>
          <p:cNvPr id="14" name="CuadroTexto 13"/>
          <p:cNvSpPr txBox="1"/>
          <p:nvPr/>
        </p:nvSpPr>
        <p:spPr>
          <a:xfrm>
            <a:off x="971885" y="5182842"/>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smtClean="0"/>
              <a:t>15%</a:t>
            </a:r>
            <a:endParaRPr lang="es-CO" sz="2400" b="1" dirty="0"/>
          </a:p>
        </p:txBody>
      </p:sp>
      <p:sp>
        <p:nvSpPr>
          <p:cNvPr id="15" name="CuadroTexto 14"/>
          <p:cNvSpPr txBox="1"/>
          <p:nvPr/>
        </p:nvSpPr>
        <p:spPr>
          <a:xfrm>
            <a:off x="10589359" y="1665212"/>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10%</a:t>
            </a:r>
            <a:endParaRPr lang="es-CO" sz="2400" b="1" dirty="0"/>
          </a:p>
        </p:txBody>
      </p:sp>
      <p:sp>
        <p:nvSpPr>
          <p:cNvPr id="16" name="CuadroTexto 15"/>
          <p:cNvSpPr txBox="1"/>
          <p:nvPr/>
        </p:nvSpPr>
        <p:spPr>
          <a:xfrm>
            <a:off x="10625234" y="3158556"/>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10%</a:t>
            </a:r>
            <a:endParaRPr lang="es-CO" sz="2400" b="1" dirty="0"/>
          </a:p>
        </p:txBody>
      </p:sp>
      <p:sp>
        <p:nvSpPr>
          <p:cNvPr id="17" name="CuadroTexto 16"/>
          <p:cNvSpPr txBox="1"/>
          <p:nvPr/>
        </p:nvSpPr>
        <p:spPr>
          <a:xfrm>
            <a:off x="10603017" y="5060921"/>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10%</a:t>
            </a:r>
            <a:endParaRPr lang="es-CO" sz="2400" b="1" dirty="0"/>
          </a:p>
        </p:txBody>
      </p:sp>
      <p:sp>
        <p:nvSpPr>
          <p:cNvPr id="4" name="CuadroTexto 3"/>
          <p:cNvSpPr txBox="1"/>
          <p:nvPr/>
        </p:nvSpPr>
        <p:spPr>
          <a:xfrm>
            <a:off x="971884" y="1137433"/>
            <a:ext cx="781533"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400" b="1" dirty="0"/>
              <a:t>PESO </a:t>
            </a:r>
            <a:endParaRPr lang="es-CO" sz="1400" b="1" dirty="0"/>
          </a:p>
        </p:txBody>
      </p:sp>
      <p:sp>
        <p:nvSpPr>
          <p:cNvPr id="18" name="CuadroTexto 17"/>
          <p:cNvSpPr txBox="1"/>
          <p:nvPr/>
        </p:nvSpPr>
        <p:spPr>
          <a:xfrm>
            <a:off x="10532811" y="1090577"/>
            <a:ext cx="781533"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400" b="1" dirty="0"/>
              <a:t>PESO </a:t>
            </a:r>
            <a:endParaRPr lang="es-CO" sz="1400" b="1" dirty="0"/>
          </a:p>
        </p:txBody>
      </p:sp>
      <p:pic>
        <p:nvPicPr>
          <p:cNvPr id="6" name="Imagen 5"/>
          <p:cNvPicPr>
            <a:picLocks noChangeAspect="1"/>
          </p:cNvPicPr>
          <p:nvPr/>
        </p:nvPicPr>
        <p:blipFill>
          <a:blip r:embed="rId3"/>
          <a:stretch>
            <a:fillRect/>
          </a:stretch>
        </p:blipFill>
        <p:spPr>
          <a:xfrm>
            <a:off x="2105495" y="1085616"/>
            <a:ext cx="8258412" cy="5064597"/>
          </a:xfrm>
          <a:prstGeom prst="rect">
            <a:avLst/>
          </a:prstGeom>
        </p:spPr>
      </p:pic>
      <p:sp>
        <p:nvSpPr>
          <p:cNvPr id="3" name="Rectángulo 2"/>
          <p:cNvSpPr/>
          <p:nvPr/>
        </p:nvSpPr>
        <p:spPr>
          <a:xfrm>
            <a:off x="2821577" y="1665212"/>
            <a:ext cx="783772" cy="4616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9" name="Rectángulo 18"/>
          <p:cNvSpPr/>
          <p:nvPr/>
        </p:nvSpPr>
        <p:spPr>
          <a:xfrm>
            <a:off x="2821577" y="3602482"/>
            <a:ext cx="783772" cy="4616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0" name="Rectángulo 19"/>
          <p:cNvSpPr/>
          <p:nvPr/>
        </p:nvSpPr>
        <p:spPr>
          <a:xfrm>
            <a:off x="2799806" y="5078087"/>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1" name="Rectángulo 20"/>
          <p:cNvSpPr/>
          <p:nvPr/>
        </p:nvSpPr>
        <p:spPr>
          <a:xfrm>
            <a:off x="8586652" y="1775132"/>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2" name="Rectángulo 21"/>
          <p:cNvSpPr/>
          <p:nvPr/>
        </p:nvSpPr>
        <p:spPr>
          <a:xfrm>
            <a:off x="8595361" y="3397971"/>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3" name="Rectángulo 22"/>
          <p:cNvSpPr/>
          <p:nvPr/>
        </p:nvSpPr>
        <p:spPr>
          <a:xfrm>
            <a:off x="8630196" y="5156830"/>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107144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Rectángulo 1"/>
          <p:cNvSpPr/>
          <p:nvPr/>
        </p:nvSpPr>
        <p:spPr>
          <a:xfrm>
            <a:off x="385433" y="564867"/>
            <a:ext cx="11698536" cy="461665"/>
          </a:xfrm>
          <a:prstGeom prst="rect">
            <a:avLst/>
          </a:prstGeom>
        </p:spPr>
        <p:txBody>
          <a:bodyPr wrap="square">
            <a:spAutoFit/>
          </a:bodyPr>
          <a:lstStyle/>
          <a:p>
            <a:pPr marL="539737" indent="-539737" algn="ctr" defTabSz="914104">
              <a:defRPr/>
            </a:pPr>
            <a:r>
              <a:rPr lang="es-MX" sz="2400" b="1" dirty="0">
                <a:solidFill>
                  <a:schemeClr val="bg1">
                    <a:lumMod val="50000"/>
                  </a:schemeClr>
                </a:solidFill>
              </a:rPr>
              <a:t>Resultados Evaluación Institucional por Dependencias Vigencia 2022</a:t>
            </a:r>
            <a:endParaRPr lang="es-CO" sz="2400" b="1" dirty="0">
              <a:solidFill>
                <a:schemeClr val="bg1">
                  <a:lumMod val="50000"/>
                </a:schemeClr>
              </a:solidFill>
            </a:endParaRPr>
          </a:p>
        </p:txBody>
      </p:sp>
      <p:sp>
        <p:nvSpPr>
          <p:cNvPr id="11" name="Google Shape;96;p16"/>
          <p:cNvSpPr/>
          <p:nvPr/>
        </p:nvSpPr>
        <p:spPr>
          <a:xfrm rot="-8100000">
            <a:off x="689188" y="693993"/>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5" name="CuadroTexto 4"/>
          <p:cNvSpPr txBox="1"/>
          <p:nvPr/>
        </p:nvSpPr>
        <p:spPr>
          <a:xfrm>
            <a:off x="971885" y="1665212"/>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60%</a:t>
            </a:r>
            <a:endParaRPr lang="es-CO" sz="2400" b="1" dirty="0"/>
          </a:p>
        </p:txBody>
      </p:sp>
      <p:sp>
        <p:nvSpPr>
          <p:cNvPr id="14" name="CuadroTexto 13"/>
          <p:cNvSpPr txBox="1"/>
          <p:nvPr/>
        </p:nvSpPr>
        <p:spPr>
          <a:xfrm>
            <a:off x="1000158" y="4029800"/>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10%</a:t>
            </a:r>
            <a:endParaRPr lang="es-CO" sz="2400" b="1" dirty="0"/>
          </a:p>
        </p:txBody>
      </p:sp>
      <p:sp>
        <p:nvSpPr>
          <p:cNvPr id="15" name="CuadroTexto 14"/>
          <p:cNvSpPr txBox="1"/>
          <p:nvPr/>
        </p:nvSpPr>
        <p:spPr>
          <a:xfrm>
            <a:off x="10589359" y="1665212"/>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10%</a:t>
            </a:r>
            <a:endParaRPr lang="es-CO" sz="2400" b="1" dirty="0"/>
          </a:p>
        </p:txBody>
      </p:sp>
      <p:sp>
        <p:nvSpPr>
          <p:cNvPr id="16" name="CuadroTexto 15"/>
          <p:cNvSpPr txBox="1"/>
          <p:nvPr/>
        </p:nvSpPr>
        <p:spPr>
          <a:xfrm>
            <a:off x="10589359" y="4029800"/>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sz="2400" b="1" dirty="0"/>
              <a:t>20%</a:t>
            </a:r>
            <a:endParaRPr lang="es-CO" sz="2400" b="1" dirty="0"/>
          </a:p>
        </p:txBody>
      </p:sp>
      <p:sp>
        <p:nvSpPr>
          <p:cNvPr id="4" name="CuadroTexto 3"/>
          <p:cNvSpPr txBox="1"/>
          <p:nvPr/>
        </p:nvSpPr>
        <p:spPr>
          <a:xfrm>
            <a:off x="971884" y="1137433"/>
            <a:ext cx="781533"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400" b="1" dirty="0"/>
              <a:t>PESO </a:t>
            </a:r>
            <a:endParaRPr lang="es-CO" sz="1400" b="1" dirty="0"/>
          </a:p>
        </p:txBody>
      </p:sp>
      <p:sp>
        <p:nvSpPr>
          <p:cNvPr id="18" name="CuadroTexto 17"/>
          <p:cNvSpPr txBox="1"/>
          <p:nvPr/>
        </p:nvSpPr>
        <p:spPr>
          <a:xfrm>
            <a:off x="10532811" y="1090577"/>
            <a:ext cx="781533"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400" b="1" dirty="0"/>
              <a:t>PESO </a:t>
            </a:r>
            <a:endParaRPr lang="es-CO" sz="1400" b="1" dirty="0"/>
          </a:p>
        </p:txBody>
      </p:sp>
      <p:pic>
        <p:nvPicPr>
          <p:cNvPr id="3" name="Imagen 2"/>
          <p:cNvPicPr>
            <a:picLocks noChangeAspect="1"/>
          </p:cNvPicPr>
          <p:nvPr/>
        </p:nvPicPr>
        <p:blipFill>
          <a:blip r:embed="rId3"/>
          <a:stretch>
            <a:fillRect/>
          </a:stretch>
        </p:blipFill>
        <p:spPr>
          <a:xfrm>
            <a:off x="2047439" y="1137432"/>
            <a:ext cx="8374524" cy="4785443"/>
          </a:xfrm>
          <a:prstGeom prst="rect">
            <a:avLst/>
          </a:prstGeom>
        </p:spPr>
      </p:pic>
      <p:sp>
        <p:nvSpPr>
          <p:cNvPr id="12" name="Rectángulo 11"/>
          <p:cNvSpPr/>
          <p:nvPr/>
        </p:nvSpPr>
        <p:spPr>
          <a:xfrm>
            <a:off x="2638699" y="2083666"/>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3" name="Rectángulo 12"/>
          <p:cNvSpPr/>
          <p:nvPr/>
        </p:nvSpPr>
        <p:spPr>
          <a:xfrm>
            <a:off x="2717075" y="4502164"/>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7" name="Rectángulo 16"/>
          <p:cNvSpPr/>
          <p:nvPr/>
        </p:nvSpPr>
        <p:spPr>
          <a:xfrm>
            <a:off x="8573590" y="1989742"/>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9" name="Rectángulo 18"/>
          <p:cNvSpPr/>
          <p:nvPr/>
        </p:nvSpPr>
        <p:spPr>
          <a:xfrm>
            <a:off x="8573590" y="4635030"/>
            <a:ext cx="979714" cy="444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829174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12. Proposiciones y Varios.</a:t>
            </a: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4809701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2209800" y="552210"/>
            <a:ext cx="7772400" cy="8579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endParaRPr lang="es-ES" sz="3600" b="1" dirty="0">
              <a:solidFill>
                <a:prstClr val="white"/>
              </a:solidFill>
              <a:latin typeface="Arial Narrow"/>
              <a:cs typeface="Arial Narrow"/>
            </a:endParaRPr>
          </a:p>
        </p:txBody>
      </p:sp>
      <p:sp>
        <p:nvSpPr>
          <p:cNvPr id="5" name="Título 1"/>
          <p:cNvSpPr txBox="1">
            <a:spLocks/>
          </p:cNvSpPr>
          <p:nvPr/>
        </p:nvSpPr>
        <p:spPr>
          <a:xfrm>
            <a:off x="2076576" y="5791689"/>
            <a:ext cx="7772400" cy="85791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s-ES" sz="6000" b="1" dirty="0">
                <a:solidFill>
                  <a:prstClr val="white"/>
                </a:solidFill>
                <a:latin typeface="Museo Sans Condensed 900" charset="0"/>
                <a:ea typeface="Museo Sans Condensed 900" charset="0"/>
                <a:cs typeface="Museo Sans Condensed 900" charset="0"/>
              </a:rPr>
              <a:t>GRACIAS</a:t>
            </a:r>
          </a:p>
        </p:txBody>
      </p:sp>
    </p:spTree>
    <p:extLst>
      <p:ext uri="{BB962C8B-B14F-4D97-AF65-F5344CB8AC3E}">
        <p14:creationId xmlns:p14="http://schemas.microsoft.com/office/powerpoint/2010/main" val="1108226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esquinas redondeadas 25">
            <a:extLst>
              <a:ext uri="{FF2B5EF4-FFF2-40B4-BE49-F238E27FC236}">
                <a16:creationId xmlns:a16="http://schemas.microsoft.com/office/drawing/2014/main" id="{8FEBFD0F-CE2D-6DCD-24BB-C237D398E919}"/>
              </a:ext>
            </a:extLst>
          </p:cNvPr>
          <p:cNvSpPr/>
          <p:nvPr/>
        </p:nvSpPr>
        <p:spPr>
          <a:xfrm>
            <a:off x="447641" y="208259"/>
            <a:ext cx="11396255"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2" name="Título 7"/>
          <p:cNvSpPr>
            <a:spLocks noGrp="1"/>
          </p:cNvSpPr>
          <p:nvPr>
            <p:ph type="title"/>
          </p:nvPr>
        </p:nvSpPr>
        <p:spPr>
          <a:xfrm>
            <a:off x="609600" y="-140738"/>
            <a:ext cx="10972800" cy="1143000"/>
          </a:xfrm>
        </p:spPr>
        <p:txBody>
          <a:bodyPr>
            <a:normAutofit fontScale="90000"/>
          </a:bodyPr>
          <a:lstStyle/>
          <a:p>
            <a:r>
              <a:rPr lang="es-ES" sz="2800" b="1" dirty="0">
                <a:solidFill>
                  <a:schemeClr val="bg1"/>
                </a:solidFill>
                <a:latin typeface="Museo Sans Condensed 900" charset="0"/>
                <a:ea typeface="Museo Sans Condensed 900" charset="0"/>
                <a:cs typeface="Museo Sans Condensed 900" charset="0"/>
              </a:rPr>
              <a:t/>
            </a:r>
            <a:br>
              <a:rPr lang="es-ES" sz="2800" b="1" dirty="0">
                <a:solidFill>
                  <a:schemeClr val="bg1"/>
                </a:solidFill>
                <a:latin typeface="Museo Sans Condensed 900" charset="0"/>
                <a:ea typeface="Museo Sans Condensed 900" charset="0"/>
                <a:cs typeface="Museo Sans Condensed 900" charset="0"/>
              </a:rPr>
            </a:br>
            <a:r>
              <a:rPr lang="es-ES" sz="2800" b="1" dirty="0">
                <a:solidFill>
                  <a:schemeClr val="bg1"/>
                </a:solidFill>
                <a:latin typeface="Museo Sans Condensed 900" charset="0"/>
                <a:ea typeface="Museo Sans Condensed 900" charset="0"/>
                <a:cs typeface="Museo Sans Condensed 900" charset="0"/>
              </a:rPr>
              <a:t> </a:t>
            </a:r>
            <a:r>
              <a:rPr lang="es-CO" sz="2800" b="1" dirty="0">
                <a:solidFill>
                  <a:schemeClr val="bg1"/>
                </a:solidFill>
                <a:latin typeface="Museo Sans Condensed 900" charset="0"/>
                <a:ea typeface="Museo Sans Condensed 900" charset="0"/>
                <a:cs typeface="Museo Sans Condensed 900" charset="0"/>
              </a:rPr>
              <a:t>Aprobación del acta del Comité del 30 de diciembre de 2022</a:t>
            </a:r>
            <a:br>
              <a:rPr lang="es-CO" sz="2800" b="1" dirty="0">
                <a:solidFill>
                  <a:schemeClr val="bg1"/>
                </a:solidFill>
                <a:latin typeface="Museo Sans Condensed 900" charset="0"/>
                <a:ea typeface="Museo Sans Condensed 900" charset="0"/>
                <a:cs typeface="Museo Sans Condensed 900" charset="0"/>
              </a:rPr>
            </a:br>
            <a:endParaRPr lang="es-CO" sz="2800" b="1" dirty="0">
              <a:solidFill>
                <a:schemeClr val="bg1"/>
              </a:solidFill>
              <a:latin typeface="Museo Sans Condensed 900" charset="0"/>
              <a:ea typeface="Museo Sans Condensed 900" charset="0"/>
              <a:cs typeface="Museo Sans Condensed 900" charset="0"/>
            </a:endParaRPr>
          </a:p>
        </p:txBody>
      </p:sp>
      <p:pic>
        <p:nvPicPr>
          <p:cNvPr id="4" name="Imagen 3">
            <a:extLst>
              <a:ext uri="{FF2B5EF4-FFF2-40B4-BE49-F238E27FC236}">
                <a16:creationId xmlns:a16="http://schemas.microsoft.com/office/drawing/2014/main" id="{D3F92F32-7A5C-6AC5-F589-3178F2F1DE50}"/>
              </a:ext>
            </a:extLst>
          </p:cNvPr>
          <p:cNvPicPr>
            <a:picLocks noChangeAspect="1"/>
          </p:cNvPicPr>
          <p:nvPr/>
        </p:nvPicPr>
        <p:blipFill rotWithShape="1">
          <a:blip r:embed="rId2"/>
          <a:srcRect t="13247" b="49720"/>
          <a:stretch/>
        </p:blipFill>
        <p:spPr>
          <a:xfrm>
            <a:off x="676188" y="1214506"/>
            <a:ext cx="10839623" cy="2135276"/>
          </a:xfrm>
          <a:prstGeom prst="rect">
            <a:avLst/>
          </a:prstGeom>
        </p:spPr>
      </p:pic>
      <p:sp>
        <p:nvSpPr>
          <p:cNvPr id="8" name="CuadroTexto 7">
            <a:extLst>
              <a:ext uri="{FF2B5EF4-FFF2-40B4-BE49-F238E27FC236}">
                <a16:creationId xmlns:a16="http://schemas.microsoft.com/office/drawing/2014/main" id="{3484AA2D-265D-CDC2-8916-3C6E7FC86219}"/>
              </a:ext>
            </a:extLst>
          </p:cNvPr>
          <p:cNvSpPr txBox="1"/>
          <p:nvPr/>
        </p:nvSpPr>
        <p:spPr>
          <a:xfrm>
            <a:off x="1083407" y="3777192"/>
            <a:ext cx="1553793" cy="923330"/>
          </a:xfrm>
          <a:prstGeom prst="rect">
            <a:avLst/>
          </a:prstGeom>
          <a:noFill/>
        </p:spPr>
        <p:txBody>
          <a:bodyPr wrap="square">
            <a:spAutoFit/>
          </a:bodyPr>
          <a:lstStyle/>
          <a:p>
            <a:pPr lvl="0" algn="ctr"/>
            <a:r>
              <a:rPr lang="es-CO" b="1" i="1" u="sng" dirty="0">
                <a:solidFill>
                  <a:schemeClr val="accent1">
                    <a:lumMod val="50000"/>
                  </a:schemeClr>
                </a:solidFill>
              </a:rPr>
              <a:t>18ene2022-Correo electrónico </a:t>
            </a:r>
            <a:endParaRPr lang="es-ES" dirty="0">
              <a:solidFill>
                <a:schemeClr val="accent1">
                  <a:lumMod val="50000"/>
                </a:schemeClr>
              </a:solidFill>
            </a:endParaRPr>
          </a:p>
        </p:txBody>
      </p:sp>
      <p:sp>
        <p:nvSpPr>
          <p:cNvPr id="9" name="CuadroTexto 8">
            <a:extLst>
              <a:ext uri="{FF2B5EF4-FFF2-40B4-BE49-F238E27FC236}">
                <a16:creationId xmlns:a16="http://schemas.microsoft.com/office/drawing/2014/main" id="{6CFE78D1-2046-9EFC-731F-3AA788747DF7}"/>
              </a:ext>
            </a:extLst>
          </p:cNvPr>
          <p:cNvSpPr txBox="1"/>
          <p:nvPr/>
        </p:nvSpPr>
        <p:spPr>
          <a:xfrm>
            <a:off x="3005844" y="3777269"/>
            <a:ext cx="1553793" cy="923330"/>
          </a:xfrm>
          <a:prstGeom prst="rect">
            <a:avLst/>
          </a:prstGeom>
          <a:noFill/>
        </p:spPr>
        <p:txBody>
          <a:bodyPr wrap="square">
            <a:spAutoFit/>
          </a:bodyPr>
          <a:lstStyle/>
          <a:p>
            <a:pPr lvl="0" algn="ctr"/>
            <a:r>
              <a:rPr lang="es-CO" b="1" i="1" u="sng" dirty="0">
                <a:solidFill>
                  <a:schemeClr val="accent1">
                    <a:lumMod val="50000"/>
                  </a:schemeClr>
                </a:solidFill>
              </a:rPr>
              <a:t>20ene2022-Correo electrónico </a:t>
            </a:r>
            <a:endParaRPr lang="es-ES" dirty="0">
              <a:solidFill>
                <a:schemeClr val="accent1">
                  <a:lumMod val="50000"/>
                </a:schemeClr>
              </a:solidFill>
            </a:endParaRPr>
          </a:p>
        </p:txBody>
      </p:sp>
      <p:sp>
        <p:nvSpPr>
          <p:cNvPr id="10" name="CuadroTexto 9">
            <a:extLst>
              <a:ext uri="{FF2B5EF4-FFF2-40B4-BE49-F238E27FC236}">
                <a16:creationId xmlns:a16="http://schemas.microsoft.com/office/drawing/2014/main" id="{91152056-3526-D95F-B929-B8C8710F9B67}"/>
              </a:ext>
            </a:extLst>
          </p:cNvPr>
          <p:cNvSpPr txBox="1"/>
          <p:nvPr/>
        </p:nvSpPr>
        <p:spPr>
          <a:xfrm>
            <a:off x="5094431" y="3781062"/>
            <a:ext cx="1710778" cy="646331"/>
          </a:xfrm>
          <a:prstGeom prst="rect">
            <a:avLst/>
          </a:prstGeom>
          <a:noFill/>
        </p:spPr>
        <p:txBody>
          <a:bodyPr wrap="square">
            <a:spAutoFit/>
          </a:bodyPr>
          <a:lstStyle/>
          <a:p>
            <a:pPr algn="ctr"/>
            <a:r>
              <a:rPr lang="es-MX" b="1" i="1" u="sng" dirty="0">
                <a:solidFill>
                  <a:schemeClr val="accent1">
                    <a:lumMod val="50000"/>
                  </a:schemeClr>
                </a:solidFill>
              </a:rPr>
              <a:t>no presentaron observaciones</a:t>
            </a:r>
          </a:p>
        </p:txBody>
      </p:sp>
      <p:sp>
        <p:nvSpPr>
          <p:cNvPr id="11" name="CuadroTexto 10">
            <a:extLst>
              <a:ext uri="{FF2B5EF4-FFF2-40B4-BE49-F238E27FC236}">
                <a16:creationId xmlns:a16="http://schemas.microsoft.com/office/drawing/2014/main" id="{C0BF42BA-C8F2-BB26-6E38-54F2AF1CAD92}"/>
              </a:ext>
            </a:extLst>
          </p:cNvPr>
          <p:cNvSpPr txBox="1"/>
          <p:nvPr/>
        </p:nvSpPr>
        <p:spPr>
          <a:xfrm>
            <a:off x="7340003" y="3869525"/>
            <a:ext cx="1713470" cy="738664"/>
          </a:xfrm>
          <a:prstGeom prst="rect">
            <a:avLst/>
          </a:prstGeom>
          <a:noFill/>
        </p:spPr>
        <p:txBody>
          <a:bodyPr wrap="square" rtlCol="0">
            <a:spAutoFit/>
          </a:bodyPr>
          <a:lstStyle/>
          <a:p>
            <a:pPr algn="ctr"/>
            <a:r>
              <a:rPr lang="es-MX" b="1" i="1" u="sng" dirty="0">
                <a:solidFill>
                  <a:schemeClr val="accent1">
                    <a:lumMod val="50000"/>
                  </a:schemeClr>
                </a:solidFill>
              </a:rPr>
              <a:t>no presentaron observaciones</a:t>
            </a:r>
          </a:p>
          <a:p>
            <a:pPr algn="ctr"/>
            <a:endParaRPr lang="es-CO" dirty="0"/>
          </a:p>
        </p:txBody>
      </p:sp>
      <p:sp>
        <p:nvSpPr>
          <p:cNvPr id="12" name="CuadroTexto 11">
            <a:extLst>
              <a:ext uri="{FF2B5EF4-FFF2-40B4-BE49-F238E27FC236}">
                <a16:creationId xmlns:a16="http://schemas.microsoft.com/office/drawing/2014/main" id="{61465E46-16F2-4611-B62E-9419393AE0C5}"/>
              </a:ext>
            </a:extLst>
          </p:cNvPr>
          <p:cNvSpPr txBox="1"/>
          <p:nvPr/>
        </p:nvSpPr>
        <p:spPr>
          <a:xfrm>
            <a:off x="9443293" y="3919561"/>
            <a:ext cx="1713470" cy="369332"/>
          </a:xfrm>
          <a:prstGeom prst="rect">
            <a:avLst/>
          </a:prstGeom>
          <a:noFill/>
        </p:spPr>
        <p:txBody>
          <a:bodyPr wrap="square" rtlCol="0">
            <a:spAutoFit/>
          </a:bodyPr>
          <a:lstStyle/>
          <a:p>
            <a:pPr lvl="0" algn="ctr"/>
            <a:r>
              <a:rPr lang="es-CO" b="1" i="1" u="sng" dirty="0">
                <a:solidFill>
                  <a:schemeClr val="accent1">
                    <a:lumMod val="50000"/>
                  </a:schemeClr>
                </a:solidFill>
              </a:rPr>
              <a:t>24ene2023</a:t>
            </a:r>
            <a:endParaRPr lang="es-CO" dirty="0"/>
          </a:p>
        </p:txBody>
      </p:sp>
    </p:spTree>
    <p:extLst>
      <p:ext uri="{BB962C8B-B14F-4D97-AF65-F5344CB8AC3E}">
        <p14:creationId xmlns:p14="http://schemas.microsoft.com/office/powerpoint/2010/main" val="104593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643346" y="2596871"/>
            <a:ext cx="86340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200" b="1" dirty="0">
                <a:solidFill>
                  <a:schemeClr val="bg1">
                    <a:lumMod val="50000"/>
                  </a:schemeClr>
                </a:solidFill>
              </a:rPr>
              <a:t>4. Cumplimiento </a:t>
            </a:r>
            <a:r>
              <a:rPr lang="es-CO" sz="3200" b="1" dirty="0">
                <a:solidFill>
                  <a:schemeClr val="bg1">
                    <a:lumMod val="50000"/>
                  </a:schemeClr>
                </a:solidFill>
              </a:rPr>
              <a:t>Plan Anual de Auditorias al 31 de diciembre del 2022</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3496285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496111" y="309468"/>
            <a:ext cx="11177080" cy="857913"/>
          </a:xfrm>
        </p:spPr>
        <p:txBody>
          <a:bodyPr>
            <a:normAutofit/>
          </a:bodyPr>
          <a:lstStyle/>
          <a:p>
            <a:pPr algn="l"/>
            <a:r>
              <a:rPr lang="es-MX" sz="3600" b="1" dirty="0">
                <a:solidFill>
                  <a:schemeClr val="bg1">
                    <a:lumMod val="50000"/>
                  </a:schemeClr>
                </a:solidFill>
              </a:rPr>
              <a:t>4. Cumplimiento </a:t>
            </a:r>
            <a:r>
              <a:rPr lang="es-CO" sz="3600" b="1" dirty="0">
                <a:solidFill>
                  <a:schemeClr val="bg1">
                    <a:lumMod val="50000"/>
                  </a:schemeClr>
                </a:solidFill>
              </a:rPr>
              <a:t>Plan Anual de Auditorias </a:t>
            </a:r>
            <a:r>
              <a:rPr lang="es-CO" sz="3600" b="1" dirty="0" smtClean="0">
                <a:solidFill>
                  <a:schemeClr val="bg1">
                    <a:lumMod val="50000"/>
                  </a:schemeClr>
                </a:solidFill>
              </a:rPr>
              <a:t>2023</a:t>
            </a:r>
            <a:endParaRPr lang="es-ES" sz="3600" b="1" dirty="0">
              <a:solidFill>
                <a:srgbClr val="22A676"/>
              </a:solidFill>
              <a:latin typeface="Museo Sans Condensed 900" charset="0"/>
              <a:ea typeface="Museo Sans Condensed 900" charset="0"/>
              <a:cs typeface="Museo Sans Condensed 900" charset="0"/>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641847" y="1157585"/>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graphicFrame>
        <p:nvGraphicFramePr>
          <p:cNvPr id="18" name="Gráfico 17"/>
          <p:cNvGraphicFramePr>
            <a:graphicFrameLocks/>
          </p:cNvGraphicFramePr>
          <p:nvPr>
            <p:extLst>
              <p:ext uri="{D42A27DB-BD31-4B8C-83A1-F6EECF244321}">
                <p14:modId xmlns:p14="http://schemas.microsoft.com/office/powerpoint/2010/main" val="1779645302"/>
              </p:ext>
            </p:extLst>
          </p:nvPr>
        </p:nvGraphicFramePr>
        <p:xfrm>
          <a:off x="406400" y="1397001"/>
          <a:ext cx="8470900" cy="25436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Gráfico 30"/>
          <p:cNvGraphicFramePr>
            <a:graphicFrameLocks/>
          </p:cNvGraphicFramePr>
          <p:nvPr>
            <p:extLst>
              <p:ext uri="{D42A27DB-BD31-4B8C-83A1-F6EECF244321}">
                <p14:modId xmlns:p14="http://schemas.microsoft.com/office/powerpoint/2010/main" val="2234942421"/>
              </p:ext>
            </p:extLst>
          </p:nvPr>
        </p:nvGraphicFramePr>
        <p:xfrm>
          <a:off x="8190555" y="1397001"/>
          <a:ext cx="3913490" cy="238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483592698"/>
              </p:ext>
            </p:extLst>
          </p:nvPr>
        </p:nvGraphicFramePr>
        <p:xfrm>
          <a:off x="2539998" y="4632325"/>
          <a:ext cx="5867402" cy="1493520"/>
        </p:xfrm>
        <a:graphic>
          <a:graphicData uri="http://schemas.openxmlformats.org/drawingml/2006/table">
            <a:tbl>
              <a:tblPr>
                <a:tableStyleId>{FABFCF23-3B69-468F-B69F-88F6DE6A72F2}</a:tableStyleId>
              </a:tblPr>
              <a:tblGrid>
                <a:gridCol w="3222626">
                  <a:extLst>
                    <a:ext uri="{9D8B030D-6E8A-4147-A177-3AD203B41FA5}">
                      <a16:colId xmlns:a16="http://schemas.microsoft.com/office/drawing/2014/main" val="415202520"/>
                    </a:ext>
                  </a:extLst>
                </a:gridCol>
                <a:gridCol w="1322388">
                  <a:extLst>
                    <a:ext uri="{9D8B030D-6E8A-4147-A177-3AD203B41FA5}">
                      <a16:colId xmlns:a16="http://schemas.microsoft.com/office/drawing/2014/main" val="4182297782"/>
                    </a:ext>
                  </a:extLst>
                </a:gridCol>
                <a:gridCol w="1322388">
                  <a:extLst>
                    <a:ext uri="{9D8B030D-6E8A-4147-A177-3AD203B41FA5}">
                      <a16:colId xmlns:a16="http://schemas.microsoft.com/office/drawing/2014/main" val="3304594886"/>
                    </a:ext>
                  </a:extLst>
                </a:gridCol>
              </a:tblGrid>
              <a:tr h="200980">
                <a:tc>
                  <a:txBody>
                    <a:bodyPr/>
                    <a:lstStyle/>
                    <a:p>
                      <a:pPr algn="l" fontAlgn="b"/>
                      <a:r>
                        <a:rPr lang="es-CO" sz="1400" b="1" u="none" strike="noStrike" dirty="0" smtClean="0">
                          <a:effectLst/>
                        </a:rPr>
                        <a:t>Tipo</a:t>
                      </a:r>
                      <a:r>
                        <a:rPr lang="es-CO" sz="1400" b="1" u="none" strike="noStrike" baseline="0" dirty="0" smtClean="0">
                          <a:effectLst/>
                        </a:rPr>
                        <a:t> de Trabajo</a:t>
                      </a:r>
                      <a:endParaRPr lang="es-CO" sz="1400" b="1" i="0" u="none" strike="noStrike" dirty="0">
                        <a:solidFill>
                          <a:srgbClr val="000000"/>
                        </a:solidFill>
                        <a:effectLst/>
                        <a:latin typeface="Calibri" panose="020F0502020204030204" pitchFamily="34" charset="0"/>
                      </a:endParaRPr>
                    </a:p>
                  </a:txBody>
                  <a:tcPr marL="0" marR="0" marT="0" marB="0" anchor="b">
                    <a:solidFill>
                      <a:schemeClr val="accent5">
                        <a:lumMod val="40000"/>
                        <a:lumOff val="60000"/>
                      </a:schemeClr>
                    </a:solidFill>
                  </a:tcPr>
                </a:tc>
                <a:tc>
                  <a:txBody>
                    <a:bodyPr/>
                    <a:lstStyle/>
                    <a:p>
                      <a:pPr algn="ctr" fontAlgn="b"/>
                      <a:r>
                        <a:rPr lang="es-ES" sz="1400" b="1" i="0" u="none" strike="noStrike" dirty="0" smtClean="0">
                          <a:solidFill>
                            <a:srgbClr val="000000"/>
                          </a:solidFill>
                          <a:effectLst/>
                          <a:latin typeface="Calibri" panose="020F0502020204030204" pitchFamily="34" charset="0"/>
                        </a:rPr>
                        <a:t>Programado</a:t>
                      </a:r>
                      <a:endParaRPr lang="es-CO" sz="1400" b="1" i="0" u="none" strike="noStrike" dirty="0">
                        <a:solidFill>
                          <a:srgbClr val="000000"/>
                        </a:solidFill>
                        <a:effectLst/>
                        <a:latin typeface="Calibri" panose="020F0502020204030204" pitchFamily="34" charset="0"/>
                      </a:endParaRPr>
                    </a:p>
                  </a:txBody>
                  <a:tcPr marL="0" marR="0" marT="0" marB="0" anchor="b">
                    <a:solidFill>
                      <a:schemeClr val="accent5">
                        <a:lumMod val="40000"/>
                        <a:lumOff val="60000"/>
                      </a:schemeClr>
                    </a:solidFill>
                  </a:tcPr>
                </a:tc>
                <a:tc>
                  <a:txBody>
                    <a:bodyPr/>
                    <a:lstStyle/>
                    <a:p>
                      <a:pPr algn="ctr" fontAlgn="b"/>
                      <a:r>
                        <a:rPr lang="es-ES" sz="1400" b="1" u="none" strike="noStrike" dirty="0" smtClean="0">
                          <a:effectLst/>
                        </a:rPr>
                        <a:t>Ejecutado</a:t>
                      </a:r>
                      <a:endParaRPr lang="es-CO" sz="1400" b="1" i="0" u="none" strike="noStrike" dirty="0">
                        <a:solidFill>
                          <a:srgbClr val="000000"/>
                        </a:solidFill>
                        <a:effectLst/>
                        <a:latin typeface="Calibri" panose="020F0502020204030204" pitchFamily="34" charset="0"/>
                      </a:endParaRPr>
                    </a:p>
                  </a:txBody>
                  <a:tcPr marL="0" marR="0" marT="0" marB="0" anchor="b">
                    <a:solidFill>
                      <a:schemeClr val="accent5">
                        <a:lumMod val="40000"/>
                        <a:lumOff val="60000"/>
                      </a:schemeClr>
                    </a:solidFill>
                  </a:tcPr>
                </a:tc>
                <a:extLst>
                  <a:ext uri="{0D108BD9-81ED-4DB2-BD59-A6C34878D82A}">
                    <a16:rowId xmlns:a16="http://schemas.microsoft.com/office/drawing/2014/main" val="1177154676"/>
                  </a:ext>
                </a:extLst>
              </a:tr>
              <a:tr h="200980">
                <a:tc>
                  <a:txBody>
                    <a:bodyPr/>
                    <a:lstStyle/>
                    <a:p>
                      <a:pPr algn="l" fontAlgn="b"/>
                      <a:r>
                        <a:rPr lang="es-CO" sz="1400" u="none" strike="noStrike">
                          <a:effectLst/>
                        </a:rPr>
                        <a:t>Auditoria de Gestión</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marL="0" algn="ctr" defTabSz="457200" rtl="0" eaLnBrk="1" fontAlgn="b" latinLnBrk="0" hangingPunct="1"/>
                      <a:r>
                        <a:rPr lang="es-CO" sz="1400" b="0" u="none" strike="noStrike" kern="1200" dirty="0">
                          <a:solidFill>
                            <a:schemeClr val="dk1"/>
                          </a:solidFill>
                          <a:effectLst/>
                          <a:latin typeface="+mn-lt"/>
                          <a:ea typeface="+mn-ea"/>
                          <a:cs typeface="+mn-cs"/>
                        </a:rPr>
                        <a:t>11</a:t>
                      </a:r>
                    </a:p>
                  </a:txBody>
                  <a:tcPr marL="0" marR="0" marT="0" marB="0" anchor="b"/>
                </a:tc>
                <a:tc>
                  <a:txBody>
                    <a:bodyPr/>
                    <a:lstStyle/>
                    <a:p>
                      <a:pPr algn="ctr" fontAlgn="b"/>
                      <a:r>
                        <a:rPr lang="es-CO" sz="1400" u="none" strike="noStrike" dirty="0">
                          <a:effectLst/>
                        </a:rPr>
                        <a:t>8</a:t>
                      </a:r>
                      <a:endParaRPr lang="es-CO"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14041391"/>
                  </a:ext>
                </a:extLst>
              </a:tr>
              <a:tr h="200980">
                <a:tc>
                  <a:txBody>
                    <a:bodyPr/>
                    <a:lstStyle/>
                    <a:p>
                      <a:pPr algn="l" fontAlgn="b"/>
                      <a:r>
                        <a:rPr lang="es-CO" sz="1400" u="none" strike="noStrike" dirty="0">
                          <a:effectLst/>
                        </a:rPr>
                        <a:t>Informes Regulatorios</a:t>
                      </a:r>
                      <a:endParaRPr lang="es-CO" sz="1400" b="0" i="0" u="none" strike="noStrike" dirty="0">
                        <a:solidFill>
                          <a:srgbClr val="000000"/>
                        </a:solidFill>
                        <a:effectLst/>
                        <a:latin typeface="Calibri" panose="020F0502020204030204" pitchFamily="34" charset="0"/>
                      </a:endParaRPr>
                    </a:p>
                  </a:txBody>
                  <a:tcPr marL="0" marR="0" marT="0" marB="0" anchor="b"/>
                </a:tc>
                <a:tc>
                  <a:txBody>
                    <a:bodyPr/>
                    <a:lstStyle/>
                    <a:p>
                      <a:pPr marL="0" algn="ctr" defTabSz="457200" rtl="0" eaLnBrk="1" fontAlgn="b" latinLnBrk="0" hangingPunct="1"/>
                      <a:r>
                        <a:rPr lang="es-CO" sz="1400" b="0" u="none" strike="noStrike" kern="1200" dirty="0">
                          <a:solidFill>
                            <a:schemeClr val="dk1"/>
                          </a:solidFill>
                          <a:effectLst/>
                          <a:latin typeface="+mn-lt"/>
                          <a:ea typeface="+mn-ea"/>
                          <a:cs typeface="+mn-cs"/>
                        </a:rPr>
                        <a:t>27</a:t>
                      </a:r>
                    </a:p>
                  </a:txBody>
                  <a:tcPr marL="0" marR="0" marT="0" marB="0" anchor="b"/>
                </a:tc>
                <a:tc>
                  <a:txBody>
                    <a:bodyPr/>
                    <a:lstStyle/>
                    <a:p>
                      <a:pPr algn="ctr" fontAlgn="b"/>
                      <a:r>
                        <a:rPr lang="es-CO" sz="1400" u="none" strike="noStrike" dirty="0">
                          <a:effectLst/>
                        </a:rPr>
                        <a:t>27</a:t>
                      </a:r>
                      <a:endParaRPr lang="es-CO"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8227283"/>
                  </a:ext>
                </a:extLst>
              </a:tr>
              <a:tr h="173355">
                <a:tc>
                  <a:txBody>
                    <a:bodyPr/>
                    <a:lstStyle/>
                    <a:p>
                      <a:pPr algn="l" fontAlgn="b"/>
                      <a:r>
                        <a:rPr lang="es-ES" sz="1400" u="none" strike="noStrike">
                          <a:effectLst/>
                        </a:rPr>
                        <a:t>Relación Entes Externos de Control</a:t>
                      </a:r>
                      <a:endParaRPr lang="es-ES" sz="1400" b="0" i="0" u="none" strike="noStrike">
                        <a:solidFill>
                          <a:srgbClr val="000000"/>
                        </a:solidFill>
                        <a:effectLst/>
                        <a:latin typeface="Calibri" panose="020F0502020204030204" pitchFamily="34" charset="0"/>
                      </a:endParaRPr>
                    </a:p>
                  </a:txBody>
                  <a:tcPr marL="0" marR="0" marT="0" marB="0" anchor="b"/>
                </a:tc>
                <a:tc>
                  <a:txBody>
                    <a:bodyPr/>
                    <a:lstStyle/>
                    <a:p>
                      <a:pPr marL="0" algn="ctr" defTabSz="457200" rtl="0" eaLnBrk="1" fontAlgn="b" latinLnBrk="0" hangingPunct="1"/>
                      <a:r>
                        <a:rPr lang="es-CO" sz="1400" b="0" u="none" strike="noStrike" kern="1200" dirty="0">
                          <a:solidFill>
                            <a:schemeClr val="dk1"/>
                          </a:solidFill>
                          <a:effectLst/>
                          <a:latin typeface="+mn-lt"/>
                          <a:ea typeface="+mn-ea"/>
                          <a:cs typeface="+mn-cs"/>
                        </a:rPr>
                        <a:t>54</a:t>
                      </a:r>
                    </a:p>
                  </a:txBody>
                  <a:tcPr marL="0" marR="0" marT="0" marB="0" anchor="b"/>
                </a:tc>
                <a:tc>
                  <a:txBody>
                    <a:bodyPr/>
                    <a:lstStyle/>
                    <a:p>
                      <a:pPr algn="ctr" fontAlgn="b"/>
                      <a:r>
                        <a:rPr lang="es-CO" sz="1400" u="none" strike="noStrike" dirty="0">
                          <a:effectLst/>
                        </a:rPr>
                        <a:t>54</a:t>
                      </a:r>
                      <a:endParaRPr lang="es-CO"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16315430"/>
                  </a:ext>
                </a:extLst>
              </a:tr>
              <a:tr h="200980">
                <a:tc>
                  <a:txBody>
                    <a:bodyPr/>
                    <a:lstStyle/>
                    <a:p>
                      <a:pPr algn="l" fontAlgn="b"/>
                      <a:r>
                        <a:rPr lang="es-CO" sz="1400" u="none" strike="noStrike">
                          <a:effectLst/>
                        </a:rPr>
                        <a:t>Seguimiento Periódico</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marL="0" algn="ctr" defTabSz="457200" rtl="0" eaLnBrk="1" fontAlgn="b" latinLnBrk="0" hangingPunct="1"/>
                      <a:r>
                        <a:rPr lang="es-CO" sz="1400" b="0" u="none" strike="noStrike" kern="1200" dirty="0">
                          <a:solidFill>
                            <a:schemeClr val="dk1"/>
                          </a:solidFill>
                          <a:effectLst/>
                          <a:latin typeface="+mn-lt"/>
                          <a:ea typeface="+mn-ea"/>
                          <a:cs typeface="+mn-cs"/>
                        </a:rPr>
                        <a:t>34</a:t>
                      </a:r>
                    </a:p>
                  </a:txBody>
                  <a:tcPr marL="0" marR="0" marT="0" marB="0" anchor="b"/>
                </a:tc>
                <a:tc>
                  <a:txBody>
                    <a:bodyPr/>
                    <a:lstStyle/>
                    <a:p>
                      <a:pPr algn="ctr" fontAlgn="b"/>
                      <a:r>
                        <a:rPr lang="es-CO" sz="1400" u="none" strike="noStrike" dirty="0">
                          <a:effectLst/>
                        </a:rPr>
                        <a:t>33</a:t>
                      </a:r>
                      <a:endParaRPr lang="es-CO"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57505963"/>
                  </a:ext>
                </a:extLst>
              </a:tr>
              <a:tr h="200980">
                <a:tc>
                  <a:txBody>
                    <a:bodyPr/>
                    <a:lstStyle/>
                    <a:p>
                      <a:pPr algn="l" fontAlgn="b"/>
                      <a:r>
                        <a:rPr lang="es-CO" sz="1400" b="1" u="none" strike="noStrike" dirty="0">
                          <a:effectLst/>
                        </a:rPr>
                        <a:t>Total general</a:t>
                      </a:r>
                      <a:endParaRPr lang="es-CO" sz="1400" b="1" i="0" u="none" strike="noStrike" dirty="0">
                        <a:solidFill>
                          <a:srgbClr val="000000"/>
                        </a:solidFill>
                        <a:effectLst/>
                        <a:latin typeface="Calibri" panose="020F0502020204030204" pitchFamily="34" charset="0"/>
                      </a:endParaRPr>
                    </a:p>
                  </a:txBody>
                  <a:tcPr marL="0" marR="0" marT="0" marB="0" anchor="b"/>
                </a:tc>
                <a:tc>
                  <a:txBody>
                    <a:bodyPr/>
                    <a:lstStyle/>
                    <a:p>
                      <a:pPr marL="0" algn="ctr" defTabSz="457200" rtl="0" eaLnBrk="1" fontAlgn="b" latinLnBrk="0" hangingPunct="1"/>
                      <a:r>
                        <a:rPr lang="es-CO" sz="1400" b="1" u="none" strike="noStrike" kern="1200" dirty="0">
                          <a:solidFill>
                            <a:schemeClr val="dk1"/>
                          </a:solidFill>
                          <a:effectLst/>
                          <a:latin typeface="+mn-lt"/>
                          <a:ea typeface="+mn-ea"/>
                          <a:cs typeface="+mn-cs"/>
                        </a:rPr>
                        <a:t>126</a:t>
                      </a:r>
                    </a:p>
                  </a:txBody>
                  <a:tcPr marL="0" marR="0" marT="0" marB="0" anchor="b"/>
                </a:tc>
                <a:tc>
                  <a:txBody>
                    <a:bodyPr/>
                    <a:lstStyle/>
                    <a:p>
                      <a:pPr algn="ctr" fontAlgn="b"/>
                      <a:r>
                        <a:rPr lang="es-CO" sz="1400" b="1" u="none" strike="noStrike" dirty="0">
                          <a:effectLst/>
                        </a:rPr>
                        <a:t>122</a:t>
                      </a:r>
                      <a:endParaRPr lang="es-CO" sz="14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01689349"/>
                  </a:ext>
                </a:extLst>
              </a:tr>
              <a:tr h="200980">
                <a:tc>
                  <a:txBody>
                    <a:bodyPr/>
                    <a:lstStyle/>
                    <a:p>
                      <a:pPr algn="l" fontAlgn="b"/>
                      <a:r>
                        <a:rPr lang="es-ES" sz="1400" b="1" i="0" u="none" strike="noStrike" dirty="0" smtClean="0">
                          <a:solidFill>
                            <a:srgbClr val="000000"/>
                          </a:solidFill>
                          <a:effectLst/>
                          <a:latin typeface="Calibri" panose="020F0502020204030204" pitchFamily="34" charset="0"/>
                        </a:rPr>
                        <a:t>Cumplimiento PAA</a:t>
                      </a:r>
                      <a:endParaRPr lang="es-CO" sz="1400" b="1" i="0" u="none" strike="noStrike" dirty="0">
                        <a:solidFill>
                          <a:srgbClr val="000000"/>
                        </a:solidFill>
                        <a:effectLst/>
                        <a:latin typeface="Calibri" panose="020F0502020204030204" pitchFamily="34" charset="0"/>
                      </a:endParaRPr>
                    </a:p>
                  </a:txBody>
                  <a:tcPr marL="0" marR="0" marT="0" marB="0" anchor="b"/>
                </a:tc>
                <a:tc>
                  <a:txBody>
                    <a:bodyPr/>
                    <a:lstStyle/>
                    <a:p>
                      <a:pPr marL="0" algn="ctr" defTabSz="457200" rtl="0" eaLnBrk="1" fontAlgn="b" latinLnBrk="0" hangingPunct="1"/>
                      <a:endParaRPr lang="es-CO" sz="1400" b="1" u="none" strike="noStrike" kern="1200" dirty="0">
                        <a:solidFill>
                          <a:schemeClr val="dk1"/>
                        </a:solidFill>
                        <a:effectLst/>
                        <a:latin typeface="+mn-lt"/>
                        <a:ea typeface="+mn-ea"/>
                        <a:cs typeface="+mn-cs"/>
                      </a:endParaRPr>
                    </a:p>
                  </a:txBody>
                  <a:tcPr marL="0" marR="0" marT="0" marB="0" anchor="b"/>
                </a:tc>
                <a:tc>
                  <a:txBody>
                    <a:bodyPr/>
                    <a:lstStyle/>
                    <a:p>
                      <a:pPr algn="ctr" fontAlgn="b"/>
                      <a:r>
                        <a:rPr lang="es-ES" sz="1400" b="1" i="0" u="none" strike="noStrike" dirty="0" smtClean="0">
                          <a:solidFill>
                            <a:srgbClr val="000000"/>
                          </a:solidFill>
                          <a:effectLst/>
                          <a:latin typeface="Calibri" panose="020F0502020204030204" pitchFamily="34" charset="0"/>
                        </a:rPr>
                        <a:t>97%</a:t>
                      </a:r>
                      <a:endParaRPr lang="es-CO" sz="14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9081168"/>
                  </a:ext>
                </a:extLst>
              </a:tr>
            </a:tbl>
          </a:graphicData>
        </a:graphic>
      </p:graphicFrame>
    </p:spTree>
    <p:extLst>
      <p:ext uri="{BB962C8B-B14F-4D97-AF65-F5344CB8AC3E}">
        <p14:creationId xmlns:p14="http://schemas.microsoft.com/office/powerpoint/2010/main" val="3324462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369111" y="168724"/>
            <a:ext cx="11177080" cy="857913"/>
          </a:xfrm>
        </p:spPr>
        <p:txBody>
          <a:bodyPr>
            <a:normAutofit fontScale="90000"/>
          </a:bodyPr>
          <a:lstStyle/>
          <a:p>
            <a:pPr algn="l"/>
            <a:r>
              <a:rPr lang="es-MX" sz="3600" b="1" dirty="0">
                <a:solidFill>
                  <a:schemeClr val="bg1">
                    <a:lumMod val="50000"/>
                  </a:schemeClr>
                </a:solidFill>
              </a:rPr>
              <a:t>4. Cumplimiento </a:t>
            </a:r>
            <a:r>
              <a:rPr lang="es-CO" sz="3600" b="1" dirty="0">
                <a:solidFill>
                  <a:schemeClr val="bg1">
                    <a:lumMod val="50000"/>
                  </a:schemeClr>
                </a:solidFill>
              </a:rPr>
              <a:t>Plan Anual de Auditorias </a:t>
            </a:r>
            <a:r>
              <a:rPr lang="es-CO" sz="3600" b="1" dirty="0" smtClean="0">
                <a:solidFill>
                  <a:schemeClr val="bg1">
                    <a:lumMod val="50000"/>
                  </a:schemeClr>
                </a:solidFill>
              </a:rPr>
              <a:t>2023 </a:t>
            </a:r>
            <a:r>
              <a:rPr lang="es-CO" sz="3100" b="1" dirty="0">
                <a:solidFill>
                  <a:srgbClr val="0070C0"/>
                </a:solidFill>
                <a:latin typeface="Calibri" panose="020F0502020204030204" pitchFamily="34" charset="0"/>
                <a:ea typeface="MS PGothic" panose="020B0600070205080204" pitchFamily="34" charset="-128"/>
                <a:cs typeface="+mn-cs"/>
              </a:rPr>
              <a:t>(Detalle Ejecución)</a:t>
            </a:r>
            <a:endParaRPr lang="es-ES" b="1" dirty="0">
              <a:solidFill>
                <a:srgbClr val="0070C0"/>
              </a:solidFill>
              <a:latin typeface="Calibri" panose="020F0502020204030204" pitchFamily="34" charset="0"/>
              <a:ea typeface="MS PGothic" panose="020B0600070205080204" pitchFamily="34" charset="-128"/>
              <a:cs typeface="+mn-cs"/>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1537531" y="925467"/>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graphicFrame>
        <p:nvGraphicFramePr>
          <p:cNvPr id="2" name="Tabla 1"/>
          <p:cNvGraphicFramePr>
            <a:graphicFrameLocks noGrp="1"/>
          </p:cNvGraphicFramePr>
          <p:nvPr>
            <p:extLst>
              <p:ext uri="{D42A27DB-BD31-4B8C-83A1-F6EECF244321}">
                <p14:modId xmlns:p14="http://schemas.microsoft.com/office/powerpoint/2010/main" val="4130331900"/>
              </p:ext>
            </p:extLst>
          </p:nvPr>
        </p:nvGraphicFramePr>
        <p:xfrm>
          <a:off x="284100" y="1098550"/>
          <a:ext cx="5945250" cy="2164080"/>
        </p:xfrm>
        <a:graphic>
          <a:graphicData uri="http://schemas.openxmlformats.org/drawingml/2006/table">
            <a:tbl>
              <a:tblPr>
                <a:tableStyleId>{FABFCF23-3B69-468F-B69F-88F6DE6A72F2}</a:tableStyleId>
              </a:tblPr>
              <a:tblGrid>
                <a:gridCol w="5945250">
                  <a:extLst>
                    <a:ext uri="{9D8B030D-6E8A-4147-A177-3AD203B41FA5}">
                      <a16:colId xmlns:a16="http://schemas.microsoft.com/office/drawing/2014/main" val="3485114845"/>
                    </a:ext>
                  </a:extLst>
                </a:gridCol>
              </a:tblGrid>
              <a:tr h="180340">
                <a:tc>
                  <a:txBody>
                    <a:bodyPr/>
                    <a:lstStyle/>
                    <a:p>
                      <a:pPr algn="l" fontAlgn="b"/>
                      <a:r>
                        <a:rPr lang="es-CO" sz="1600" b="1" u="none" strike="noStrike" dirty="0">
                          <a:effectLst/>
                        </a:rPr>
                        <a:t>Auditoria de </a:t>
                      </a:r>
                      <a:r>
                        <a:rPr lang="es-CO" sz="1600" b="1" u="none" strike="noStrike" dirty="0" smtClean="0">
                          <a:effectLst/>
                        </a:rPr>
                        <a:t>Gestión (8)</a:t>
                      </a:r>
                      <a:endParaRPr lang="es-CO" sz="1600" b="1" i="0" u="none" strike="noStrike" dirty="0">
                        <a:solidFill>
                          <a:srgbClr val="000000"/>
                        </a:solidFill>
                        <a:effectLst/>
                        <a:latin typeface="Calibri" panose="020F0502020204030204" pitchFamily="34" charset="0"/>
                      </a:endParaRPr>
                    </a:p>
                  </a:txBody>
                  <a:tcPr marL="0" marR="0" marT="0" marB="0" anchor="b">
                    <a:lnL w="12700" cmpd="sng">
                      <a:noFill/>
                    </a:lnL>
                    <a:lnR w="12700" cmpd="sng">
                      <a:noFill/>
                    </a:lnR>
                    <a:lnT w="12700" cmpd="sng">
                      <a:noFill/>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052504064"/>
                  </a:ext>
                </a:extLst>
              </a:tr>
              <a:tr h="190500">
                <a:tc>
                  <a:txBody>
                    <a:bodyPr/>
                    <a:lstStyle/>
                    <a:p>
                      <a:pPr algn="l" fontAlgn="b"/>
                      <a:r>
                        <a:rPr lang="es-ES" sz="1400" u="none" strike="noStrike" dirty="0">
                          <a:effectLst/>
                        </a:rPr>
                        <a:t>Auditoria a la Gestión Riesgos de la Entidad</a:t>
                      </a:r>
                      <a:endParaRPr lang="es-ES"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ap="flat" cmpd="sng" algn="ctr">
                      <a:solidFill>
                        <a:schemeClr val="accent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3789220"/>
                  </a:ext>
                </a:extLst>
              </a:tr>
              <a:tr h="190500">
                <a:tc>
                  <a:txBody>
                    <a:bodyPr/>
                    <a:lstStyle/>
                    <a:p>
                      <a:pPr algn="l" fontAlgn="b"/>
                      <a:r>
                        <a:rPr lang="es-CO" sz="1400" u="none" strike="noStrike" dirty="0">
                          <a:effectLst/>
                        </a:rPr>
                        <a:t>Auditoria a la Nomina e Incapacidades</a:t>
                      </a:r>
                      <a:endParaRPr lang="es-CO"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6207474"/>
                  </a:ext>
                </a:extLst>
              </a:tr>
              <a:tr h="190500">
                <a:tc>
                  <a:txBody>
                    <a:bodyPr/>
                    <a:lstStyle/>
                    <a:p>
                      <a:pPr algn="l" fontAlgn="b"/>
                      <a:r>
                        <a:rPr lang="es-CO" sz="1400" u="none" strike="noStrike" dirty="0">
                          <a:effectLst/>
                        </a:rPr>
                        <a:t>Auditoria al Contrato de Transporte</a:t>
                      </a:r>
                      <a:endParaRPr lang="es-CO"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7046572"/>
                  </a:ext>
                </a:extLst>
              </a:tr>
              <a:tr h="190500">
                <a:tc>
                  <a:txBody>
                    <a:bodyPr/>
                    <a:lstStyle/>
                    <a:p>
                      <a:pPr algn="l" fontAlgn="b"/>
                      <a:r>
                        <a:rPr lang="es-CO" sz="1400" u="none" strike="noStrike" dirty="0">
                          <a:effectLst/>
                        </a:rPr>
                        <a:t>Auditoria al Plan </a:t>
                      </a:r>
                      <a:r>
                        <a:rPr lang="es-CO" sz="1400" u="none" strike="noStrike" dirty="0" smtClean="0">
                          <a:effectLst/>
                        </a:rPr>
                        <a:t>Estratégico </a:t>
                      </a:r>
                      <a:r>
                        <a:rPr lang="es-CO" sz="1400" u="none" strike="noStrike" dirty="0">
                          <a:effectLst/>
                        </a:rPr>
                        <a:t>de TI</a:t>
                      </a:r>
                      <a:endParaRPr lang="es-CO"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2512"/>
                  </a:ext>
                </a:extLst>
              </a:tr>
              <a:tr h="190500">
                <a:tc>
                  <a:txBody>
                    <a:bodyPr/>
                    <a:lstStyle/>
                    <a:p>
                      <a:pPr algn="l" fontAlgn="b"/>
                      <a:r>
                        <a:rPr lang="es-ES" sz="1400" u="none" strike="noStrike" dirty="0">
                          <a:effectLst/>
                        </a:rPr>
                        <a:t>Auditoria al Proceso de Adquisición de Bienes y Servicios</a:t>
                      </a:r>
                      <a:endParaRPr lang="es-ES"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4627028"/>
                  </a:ext>
                </a:extLst>
              </a:tr>
              <a:tr h="190500">
                <a:tc>
                  <a:txBody>
                    <a:bodyPr/>
                    <a:lstStyle/>
                    <a:p>
                      <a:pPr algn="l" fontAlgn="b"/>
                      <a:r>
                        <a:rPr lang="es-CO" sz="1400" u="none" strike="noStrike" dirty="0">
                          <a:effectLst/>
                        </a:rPr>
                        <a:t>Auditoria Contrato 668 de 2021 Consorcio AB 003-2021</a:t>
                      </a:r>
                      <a:endParaRPr lang="es-CO"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3333351"/>
                  </a:ext>
                </a:extLst>
              </a:tr>
              <a:tr h="190500">
                <a:tc>
                  <a:txBody>
                    <a:bodyPr/>
                    <a:lstStyle/>
                    <a:p>
                      <a:pPr algn="l" fontAlgn="b"/>
                      <a:r>
                        <a:rPr lang="es-ES" sz="1400" u="none" strike="noStrike" dirty="0">
                          <a:effectLst/>
                        </a:rPr>
                        <a:t>Auditoria Ejecución contratos de Obra Proyecto </a:t>
                      </a:r>
                      <a:r>
                        <a:rPr lang="es-ES" sz="1400" u="none" strike="noStrike" dirty="0" smtClean="0">
                          <a:effectLst/>
                        </a:rPr>
                        <a:t>AST </a:t>
                      </a:r>
                      <a:r>
                        <a:rPr lang="es-ES" sz="1400" u="none" strike="noStrike" dirty="0">
                          <a:effectLst/>
                        </a:rPr>
                        <a:t>y Convenio 234 de 20214</a:t>
                      </a:r>
                      <a:endParaRPr lang="es-ES"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1142434"/>
                  </a:ext>
                </a:extLst>
              </a:tr>
              <a:tr h="190500">
                <a:tc>
                  <a:txBody>
                    <a:bodyPr/>
                    <a:lstStyle/>
                    <a:p>
                      <a:pPr algn="l" fontAlgn="b"/>
                      <a:r>
                        <a:rPr lang="es-ES" sz="1400" u="none" strike="noStrike" dirty="0">
                          <a:effectLst/>
                        </a:rPr>
                        <a:t>Auditoria Ejecución de Obras de mejoramiento de Viviendas </a:t>
                      </a:r>
                      <a:r>
                        <a:rPr lang="es-ES" sz="1400" u="none" strike="noStrike" dirty="0" smtClean="0">
                          <a:effectLst/>
                        </a:rPr>
                        <a:t>y</a:t>
                      </a:r>
                    </a:p>
                    <a:p>
                      <a:pPr algn="l" fontAlgn="b"/>
                      <a:r>
                        <a:rPr lang="es-ES" sz="1400" u="none" strike="noStrike" dirty="0" smtClean="0">
                          <a:effectLst/>
                        </a:rPr>
                        <a:t> </a:t>
                      </a:r>
                      <a:r>
                        <a:rPr lang="es-ES" sz="1400" u="none" strike="noStrike" dirty="0">
                          <a:effectLst/>
                        </a:rPr>
                        <a:t>Sistema de Información </a:t>
                      </a:r>
                      <a:r>
                        <a:rPr lang="es-ES" sz="1400" u="none" strike="noStrike" dirty="0" smtClean="0">
                          <a:effectLst/>
                        </a:rPr>
                        <a:t>Curaduría </a:t>
                      </a:r>
                      <a:r>
                        <a:rPr lang="es-ES" sz="1400" u="none" strike="noStrike" dirty="0">
                          <a:effectLst/>
                        </a:rPr>
                        <a:t>Pública Social </a:t>
                      </a:r>
                      <a:endParaRPr lang="es-ES" sz="1400" b="0" i="0" u="none" strike="noStrike" dirty="0">
                        <a:solidFill>
                          <a:srgbClr val="000000"/>
                        </a:solidFill>
                        <a:effectLst/>
                        <a:latin typeface="Calibri" panose="020F0502020204030204" pitchFamily="34" charset="0"/>
                      </a:endParaRPr>
                    </a:p>
                  </a:txBody>
                  <a:tcPr marL="85725"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6479195"/>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567920998"/>
              </p:ext>
            </p:extLst>
          </p:nvPr>
        </p:nvGraphicFramePr>
        <p:xfrm>
          <a:off x="239650" y="3475829"/>
          <a:ext cx="6034150" cy="3017520"/>
        </p:xfrm>
        <a:graphic>
          <a:graphicData uri="http://schemas.openxmlformats.org/drawingml/2006/table">
            <a:tbl>
              <a:tblPr>
                <a:tableStyleId>{5C22544A-7EE6-4342-B048-85BDC9FD1C3A}</a:tableStyleId>
              </a:tblPr>
              <a:tblGrid>
                <a:gridCol w="5455518">
                  <a:extLst>
                    <a:ext uri="{9D8B030D-6E8A-4147-A177-3AD203B41FA5}">
                      <a16:colId xmlns:a16="http://schemas.microsoft.com/office/drawing/2014/main" val="1088977536"/>
                    </a:ext>
                  </a:extLst>
                </a:gridCol>
                <a:gridCol w="578632">
                  <a:extLst>
                    <a:ext uri="{9D8B030D-6E8A-4147-A177-3AD203B41FA5}">
                      <a16:colId xmlns:a16="http://schemas.microsoft.com/office/drawing/2014/main" val="4171230691"/>
                    </a:ext>
                  </a:extLst>
                </a:gridCol>
              </a:tblGrid>
              <a:tr h="165497">
                <a:tc>
                  <a:txBody>
                    <a:bodyPr/>
                    <a:lstStyle/>
                    <a:p>
                      <a:pPr algn="l" fontAlgn="b"/>
                      <a:r>
                        <a:rPr lang="es-CO" sz="1600" b="1" u="none" strike="noStrike" dirty="0">
                          <a:effectLst/>
                        </a:rPr>
                        <a:t>Informes Regulatorios</a:t>
                      </a:r>
                      <a:endParaRPr lang="es-CO" sz="16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accent3">
                          <a:lumMod val="75000"/>
                        </a:schemeClr>
                      </a:solidFill>
                      <a:prstDash val="solid"/>
                      <a:round/>
                      <a:headEnd type="none" w="med" len="med"/>
                      <a:tailEnd type="none" w="med" len="med"/>
                    </a:lnB>
                    <a:solidFill>
                      <a:schemeClr val="accent3">
                        <a:lumMod val="40000"/>
                        <a:lumOff val="60000"/>
                      </a:schemeClr>
                    </a:solidFill>
                  </a:tcPr>
                </a:tc>
                <a:tc>
                  <a:txBody>
                    <a:bodyPr/>
                    <a:lstStyle/>
                    <a:p>
                      <a:pPr algn="ctr" fontAlgn="b"/>
                      <a:r>
                        <a:rPr lang="es-CO" sz="1600" b="1" u="none" strike="noStrike" dirty="0">
                          <a:effectLst/>
                        </a:rPr>
                        <a:t>27</a:t>
                      </a:r>
                      <a:endParaRPr lang="es-CO" sz="16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accent3">
                          <a:lumMod val="75000"/>
                        </a:schemeClr>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5998718"/>
                  </a:ext>
                </a:extLst>
              </a:tr>
              <a:tr h="165497">
                <a:tc>
                  <a:txBody>
                    <a:bodyPr/>
                    <a:lstStyle/>
                    <a:p>
                      <a:pPr algn="l" fontAlgn="b"/>
                      <a:r>
                        <a:rPr lang="es-CO" sz="1400" u="none" strike="noStrike" dirty="0">
                          <a:effectLst/>
                        </a:rPr>
                        <a:t>Evaluación Control Interno Contable</a:t>
                      </a:r>
                      <a:endParaRPr lang="es-CO" sz="1400" b="0" i="0" u="none" strike="noStrike" dirty="0">
                        <a:solidFill>
                          <a:srgbClr val="000000"/>
                        </a:solidFill>
                        <a:effectLst/>
                        <a:latin typeface="Calibri" panose="020F0502020204030204" pitchFamily="34" charset="0"/>
                      </a:endParaRPr>
                    </a:p>
                  </a:txBody>
                  <a:tcPr marL="85725" marR="0" marT="0" marB="0" anchor="b">
                    <a:lnT w="12700" cap="flat" cmpd="sng" algn="ctr">
                      <a:solidFill>
                        <a:schemeClr val="accent3">
                          <a:lumMod val="75000"/>
                        </a:schemeClr>
                      </a:solidFill>
                      <a:prstDash val="solid"/>
                      <a:round/>
                      <a:headEnd type="none" w="med" len="med"/>
                      <a:tailEnd type="none" w="med" len="med"/>
                    </a:lnT>
                    <a:solidFill>
                      <a:schemeClr val="bg1"/>
                    </a:solidFill>
                  </a:tcPr>
                </a:tc>
                <a:tc>
                  <a:txBody>
                    <a:bodyPr/>
                    <a:lstStyle/>
                    <a:p>
                      <a:pPr algn="ctr" fontAlgn="b"/>
                      <a:r>
                        <a:rPr lang="es-CO" sz="1400" b="1" u="none" strike="noStrike" dirty="0">
                          <a:effectLst/>
                        </a:rPr>
                        <a:t>1</a:t>
                      </a:r>
                      <a:endParaRPr lang="es-CO"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accent3">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206005614"/>
                  </a:ext>
                </a:extLst>
              </a:tr>
              <a:tr h="165497">
                <a:tc>
                  <a:txBody>
                    <a:bodyPr/>
                    <a:lstStyle/>
                    <a:p>
                      <a:pPr algn="l" fontAlgn="b"/>
                      <a:r>
                        <a:rPr lang="es-ES" sz="1400" u="none" strike="noStrike" dirty="0">
                          <a:effectLst/>
                        </a:rPr>
                        <a:t>Evaluación Independiente del Estado del Sistema de Control Interno</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2</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1623758883"/>
                  </a:ext>
                </a:extLst>
              </a:tr>
              <a:tr h="165497">
                <a:tc>
                  <a:txBody>
                    <a:bodyPr/>
                    <a:lstStyle/>
                    <a:p>
                      <a:pPr algn="l" fontAlgn="b"/>
                      <a:r>
                        <a:rPr lang="es-ES" sz="1400" u="none" strike="noStrike">
                          <a:effectLst/>
                        </a:rPr>
                        <a:t>Evaluación Institucional por Dependencias (12 Dependencias)</a:t>
                      </a:r>
                      <a:endParaRPr lang="es-ES" sz="1400" b="0" i="0" u="none" strike="noStrike">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1</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3552174204"/>
                  </a:ext>
                </a:extLst>
              </a:tr>
              <a:tr h="165497">
                <a:tc>
                  <a:txBody>
                    <a:bodyPr/>
                    <a:lstStyle/>
                    <a:p>
                      <a:pPr algn="l" fontAlgn="b"/>
                      <a:r>
                        <a:rPr lang="es-ES" sz="1400" u="none" strike="noStrike" dirty="0">
                          <a:effectLst/>
                        </a:rPr>
                        <a:t>Reporte Formulario Único Reporte de Avances de la Gestión (FURAG)</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1</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649941393"/>
                  </a:ext>
                </a:extLst>
              </a:tr>
              <a:tr h="165497">
                <a:tc>
                  <a:txBody>
                    <a:bodyPr/>
                    <a:lstStyle/>
                    <a:p>
                      <a:pPr algn="l" fontAlgn="b"/>
                      <a:r>
                        <a:rPr lang="es-CO" sz="1400" u="none" strike="noStrike" dirty="0">
                          <a:effectLst/>
                        </a:rPr>
                        <a:t>Revisión Informe Gestión Judicial</a:t>
                      </a:r>
                      <a:endParaRPr lang="es-CO"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2</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1235123551"/>
                  </a:ext>
                </a:extLst>
              </a:tr>
              <a:tr h="165497">
                <a:tc>
                  <a:txBody>
                    <a:bodyPr/>
                    <a:lstStyle/>
                    <a:p>
                      <a:pPr algn="l" fontAlgn="b"/>
                      <a:r>
                        <a:rPr lang="es-ES" sz="1400" u="none" strike="noStrike" dirty="0">
                          <a:effectLst/>
                        </a:rPr>
                        <a:t>Seguimiento a la Gestión de los Comités de Conciliación</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2</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260538182"/>
                  </a:ext>
                </a:extLst>
              </a:tr>
              <a:tr h="165497">
                <a:tc>
                  <a:txBody>
                    <a:bodyPr/>
                    <a:lstStyle/>
                    <a:p>
                      <a:pPr algn="l" fontAlgn="b"/>
                      <a:r>
                        <a:rPr lang="es-ES" sz="1400" u="none" strike="noStrike" dirty="0">
                          <a:effectLst/>
                        </a:rPr>
                        <a:t>Seguimiento a las medidas de Austeridad en el Gasto Público</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4</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476430901"/>
                  </a:ext>
                </a:extLst>
              </a:tr>
              <a:tr h="165497">
                <a:tc>
                  <a:txBody>
                    <a:bodyPr/>
                    <a:lstStyle/>
                    <a:p>
                      <a:pPr algn="l" fontAlgn="b"/>
                      <a:r>
                        <a:rPr lang="es-ES" sz="1400" u="none" strike="noStrike" dirty="0">
                          <a:effectLst/>
                        </a:rPr>
                        <a:t>Seguimiento a las Peticiones, Quejas, Reclamos y Sugerencias</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2</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214444937"/>
                  </a:ext>
                </a:extLst>
              </a:tr>
              <a:tr h="165497">
                <a:tc>
                  <a:txBody>
                    <a:bodyPr/>
                    <a:lstStyle/>
                    <a:p>
                      <a:pPr algn="l" fontAlgn="b"/>
                      <a:r>
                        <a:rPr lang="es-CO" sz="1400" u="none" strike="noStrike">
                          <a:effectLst/>
                        </a:rPr>
                        <a:t>Seguimiento al contingente judicial (SIPROJ)</a:t>
                      </a:r>
                      <a:endParaRPr lang="es-CO" sz="1400" b="0" i="0" u="none" strike="noStrike">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4</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513382677"/>
                  </a:ext>
                </a:extLst>
              </a:tr>
              <a:tr h="165497">
                <a:tc>
                  <a:txBody>
                    <a:bodyPr/>
                    <a:lstStyle/>
                    <a:p>
                      <a:pPr algn="l" fontAlgn="b"/>
                      <a:r>
                        <a:rPr lang="es-ES" sz="1400" u="none" strike="noStrike">
                          <a:effectLst/>
                        </a:rPr>
                        <a:t>Seguimiento Cumplimiento Normas de Derechos de Autor</a:t>
                      </a:r>
                      <a:endParaRPr lang="es-ES" sz="1400" b="0" i="0" u="none" strike="noStrike">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1</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771600174"/>
                  </a:ext>
                </a:extLst>
              </a:tr>
              <a:tr h="165497">
                <a:tc>
                  <a:txBody>
                    <a:bodyPr/>
                    <a:lstStyle/>
                    <a:p>
                      <a:pPr algn="l" fontAlgn="b"/>
                      <a:r>
                        <a:rPr lang="es-ES" sz="1400" u="none" strike="noStrike" dirty="0">
                          <a:effectLst/>
                        </a:rPr>
                        <a:t>Seguimiento Directiva 008 del 30 Diciembre del </a:t>
                      </a:r>
                      <a:r>
                        <a:rPr lang="es-ES" sz="1400" u="none" strike="noStrike" dirty="0" smtClean="0">
                          <a:effectLst/>
                        </a:rPr>
                        <a:t>2021</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1</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754592028"/>
                  </a:ext>
                </a:extLst>
              </a:tr>
              <a:tr h="165497">
                <a:tc>
                  <a:txBody>
                    <a:bodyPr/>
                    <a:lstStyle/>
                    <a:p>
                      <a:pPr algn="l" fontAlgn="b"/>
                      <a:r>
                        <a:rPr lang="es-ES" sz="1400" u="none" strike="noStrike">
                          <a:effectLst/>
                        </a:rPr>
                        <a:t>Seguimiento Mapa de Riesgos de Corrupción- PAAC</a:t>
                      </a:r>
                      <a:endParaRPr lang="es-ES" sz="1400" b="0" i="0" u="none" strike="noStrike">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3</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540154500"/>
                  </a:ext>
                </a:extLst>
              </a:tr>
              <a:tr h="165497">
                <a:tc>
                  <a:txBody>
                    <a:bodyPr/>
                    <a:lstStyle/>
                    <a:p>
                      <a:pPr algn="l" fontAlgn="b"/>
                      <a:r>
                        <a:rPr lang="es-ES" sz="1400" u="none" strike="noStrike">
                          <a:effectLst/>
                        </a:rPr>
                        <a:t>Seguimiento Plan Anticorrupción y Atención al Ciudadano -PAAC</a:t>
                      </a:r>
                      <a:endParaRPr lang="es-ES" sz="1400" b="0" i="0" u="none" strike="noStrike">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b="1" u="none" strike="noStrike" dirty="0">
                          <a:effectLst/>
                        </a:rPr>
                        <a:t>3</a:t>
                      </a:r>
                      <a:endParaRPr lang="es-CO" sz="1400" b="1"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3846783351"/>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730402954"/>
              </p:ext>
            </p:extLst>
          </p:nvPr>
        </p:nvGraphicFramePr>
        <p:xfrm>
          <a:off x="6464300" y="1090930"/>
          <a:ext cx="5638800" cy="1950720"/>
        </p:xfrm>
        <a:graphic>
          <a:graphicData uri="http://schemas.openxmlformats.org/drawingml/2006/table">
            <a:tbl>
              <a:tblPr>
                <a:tableStyleId>{5C22544A-7EE6-4342-B048-85BDC9FD1C3A}</a:tableStyleId>
              </a:tblPr>
              <a:tblGrid>
                <a:gridCol w="5420820">
                  <a:extLst>
                    <a:ext uri="{9D8B030D-6E8A-4147-A177-3AD203B41FA5}">
                      <a16:colId xmlns:a16="http://schemas.microsoft.com/office/drawing/2014/main" val="2293785105"/>
                    </a:ext>
                  </a:extLst>
                </a:gridCol>
                <a:gridCol w="217980">
                  <a:extLst>
                    <a:ext uri="{9D8B030D-6E8A-4147-A177-3AD203B41FA5}">
                      <a16:colId xmlns:a16="http://schemas.microsoft.com/office/drawing/2014/main" val="2708979876"/>
                    </a:ext>
                  </a:extLst>
                </a:gridCol>
              </a:tblGrid>
              <a:tr h="190500">
                <a:tc>
                  <a:txBody>
                    <a:bodyPr/>
                    <a:lstStyle/>
                    <a:p>
                      <a:pPr algn="l" fontAlgn="b"/>
                      <a:r>
                        <a:rPr lang="es-CO" sz="1600" b="1" u="none" strike="noStrike" dirty="0">
                          <a:effectLst/>
                        </a:rPr>
                        <a:t>Seguimiento Periódico</a:t>
                      </a:r>
                      <a:endParaRPr lang="es-CO" sz="16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accent6">
                          <a:lumMod val="75000"/>
                        </a:schemeClr>
                      </a:solidFill>
                      <a:prstDash val="solid"/>
                      <a:round/>
                      <a:headEnd type="none" w="med" len="med"/>
                      <a:tailEnd type="none" w="med" len="med"/>
                    </a:lnB>
                    <a:solidFill>
                      <a:schemeClr val="accent6">
                        <a:lumMod val="60000"/>
                        <a:lumOff val="40000"/>
                      </a:schemeClr>
                    </a:solidFill>
                  </a:tcPr>
                </a:tc>
                <a:tc>
                  <a:txBody>
                    <a:bodyPr/>
                    <a:lstStyle/>
                    <a:p>
                      <a:pPr algn="r" fontAlgn="b"/>
                      <a:r>
                        <a:rPr lang="es-CO" sz="1600" b="1" u="none" strike="noStrike" dirty="0">
                          <a:effectLst/>
                        </a:rPr>
                        <a:t>33</a:t>
                      </a:r>
                      <a:endParaRPr lang="es-CO" sz="16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accent6">
                          <a:lumMod val="75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587581023"/>
                  </a:ext>
                </a:extLst>
              </a:tr>
              <a:tr h="190500">
                <a:tc>
                  <a:txBody>
                    <a:bodyPr/>
                    <a:lstStyle/>
                    <a:p>
                      <a:pPr algn="l" fontAlgn="b"/>
                      <a:r>
                        <a:rPr lang="es-ES" sz="1400" u="none" strike="noStrike" dirty="0">
                          <a:effectLst/>
                        </a:rPr>
                        <a:t>Arqueo de Caja Menor y Fuerte</a:t>
                      </a:r>
                      <a:endParaRPr lang="es-ES" sz="1400" b="0" i="0" u="none" strike="noStrike" dirty="0">
                        <a:solidFill>
                          <a:srgbClr val="000000"/>
                        </a:solidFill>
                        <a:effectLst/>
                        <a:latin typeface="Calibri" panose="020F0502020204030204" pitchFamily="34" charset="0"/>
                      </a:endParaRPr>
                    </a:p>
                  </a:txBody>
                  <a:tcPr marL="85725" marR="0" marT="0" marB="0" anchor="b">
                    <a:lnT w="12700" cap="flat" cmpd="sng" algn="ctr">
                      <a:solidFill>
                        <a:schemeClr val="accent6">
                          <a:lumMod val="75000"/>
                        </a:schemeClr>
                      </a:solidFill>
                      <a:prstDash val="solid"/>
                      <a:round/>
                      <a:headEnd type="none" w="med" len="med"/>
                      <a:tailEnd type="none" w="med" len="med"/>
                    </a:lnT>
                    <a:solidFill>
                      <a:schemeClr val="bg1"/>
                    </a:solidFill>
                  </a:tcPr>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accent6">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382757497"/>
                  </a:ext>
                </a:extLst>
              </a:tr>
              <a:tr h="190500">
                <a:tc>
                  <a:txBody>
                    <a:bodyPr/>
                    <a:lstStyle/>
                    <a:p>
                      <a:pPr algn="l" fontAlgn="b"/>
                      <a:r>
                        <a:rPr lang="es-ES" sz="1400" u="none" strike="noStrike" dirty="0">
                          <a:effectLst/>
                        </a:rPr>
                        <a:t>Proyecto_ Implementación Aplicativo_ Sistema Gestión de </a:t>
                      </a:r>
                      <a:r>
                        <a:rPr lang="es-ES" sz="1400" u="none" strike="noStrike" dirty="0" smtClean="0">
                          <a:effectLst/>
                        </a:rPr>
                        <a:t>PM</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210160645"/>
                  </a:ext>
                </a:extLst>
              </a:tr>
              <a:tr h="190500">
                <a:tc>
                  <a:txBody>
                    <a:bodyPr/>
                    <a:lstStyle/>
                    <a:p>
                      <a:pPr algn="l" fontAlgn="b"/>
                      <a:r>
                        <a:rPr lang="es-ES" sz="1400" u="none" strike="noStrike" dirty="0">
                          <a:effectLst/>
                        </a:rPr>
                        <a:t>Revisión de soportes, </a:t>
                      </a:r>
                      <a:r>
                        <a:rPr lang="es-ES" sz="1400" u="none" strike="noStrike" dirty="0" smtClean="0">
                          <a:effectLst/>
                        </a:rPr>
                        <a:t>generación </a:t>
                      </a:r>
                      <a:r>
                        <a:rPr lang="es-ES" sz="1400" u="none" strike="noStrike" dirty="0">
                          <a:effectLst/>
                        </a:rPr>
                        <a:t>alertas y reunión Directivos</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u="none" strike="noStrike" dirty="0">
                          <a:effectLst/>
                        </a:rPr>
                        <a:t>18</a:t>
                      </a:r>
                      <a:endParaRPr lang="es-CO" sz="14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1815538692"/>
                  </a:ext>
                </a:extLst>
              </a:tr>
              <a:tr h="190500">
                <a:tc>
                  <a:txBody>
                    <a:bodyPr/>
                    <a:lstStyle/>
                    <a:p>
                      <a:pPr algn="l" fontAlgn="b"/>
                      <a:r>
                        <a:rPr lang="es-ES" sz="1400" u="none" strike="noStrike" dirty="0">
                          <a:effectLst/>
                        </a:rPr>
                        <a:t>Seguimiento Ejecución Física, presupuestal y contractual</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u="none" strike="noStrike" dirty="0">
                          <a:effectLst/>
                        </a:rPr>
                        <a:t>2</a:t>
                      </a:r>
                      <a:endParaRPr lang="es-CO" sz="14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959059953"/>
                  </a:ext>
                </a:extLst>
              </a:tr>
              <a:tr h="190500">
                <a:tc>
                  <a:txBody>
                    <a:bodyPr/>
                    <a:lstStyle/>
                    <a:p>
                      <a:pPr algn="l" fontAlgn="b"/>
                      <a:r>
                        <a:rPr lang="es-ES" sz="1400" u="none" strike="noStrike" dirty="0">
                          <a:effectLst/>
                        </a:rPr>
                        <a:t>Seguimiento PAA y Presentación Comité Institucional de Control Interno</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u="none" strike="noStrike" dirty="0">
                          <a:effectLst/>
                        </a:rPr>
                        <a:t>4</a:t>
                      </a:r>
                      <a:endParaRPr lang="es-CO" sz="14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940242384"/>
                  </a:ext>
                </a:extLst>
              </a:tr>
              <a:tr h="190500">
                <a:tc>
                  <a:txBody>
                    <a:bodyPr/>
                    <a:lstStyle/>
                    <a:p>
                      <a:pPr algn="l" fontAlgn="b"/>
                      <a:r>
                        <a:rPr lang="es-ES" sz="1400" u="none" strike="noStrike" dirty="0">
                          <a:effectLst/>
                        </a:rPr>
                        <a:t>Seguimiento </a:t>
                      </a:r>
                      <a:r>
                        <a:rPr lang="es-ES" sz="1400" u="none" strike="noStrike" dirty="0" smtClean="0">
                          <a:effectLst/>
                        </a:rPr>
                        <a:t>Publicación</a:t>
                      </a:r>
                      <a:r>
                        <a:rPr lang="es-ES" sz="1400" u="none" strike="noStrike" baseline="0" dirty="0" smtClean="0">
                          <a:effectLst/>
                        </a:rPr>
                        <a:t> Conflicto Interés y Declaración Bienes y Rentas</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3524354608"/>
                  </a:ext>
                </a:extLst>
              </a:tr>
              <a:tr h="190500">
                <a:tc>
                  <a:txBody>
                    <a:bodyPr/>
                    <a:lstStyle/>
                    <a:p>
                      <a:pPr algn="l" fontAlgn="b"/>
                      <a:r>
                        <a:rPr lang="es-ES" sz="1400" u="none" strike="noStrike" dirty="0">
                          <a:effectLst/>
                        </a:rPr>
                        <a:t>Seguimiento Plan Mejoramiento Auditoria Interna y Contraloría</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u="none" strike="noStrike" dirty="0">
                          <a:effectLst/>
                        </a:rPr>
                        <a:t>3</a:t>
                      </a:r>
                      <a:endParaRPr lang="es-CO" sz="14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796512581"/>
                  </a:ext>
                </a:extLst>
              </a:tr>
              <a:tr h="190500">
                <a:tc>
                  <a:txBody>
                    <a:bodyPr/>
                    <a:lstStyle/>
                    <a:p>
                      <a:pPr algn="l" fontAlgn="b"/>
                      <a:r>
                        <a:rPr lang="es-ES" sz="1400" u="none" strike="noStrike" dirty="0">
                          <a:effectLst/>
                        </a:rPr>
                        <a:t>Seguimiento Plan Mejoramiento Auditoria Interna y </a:t>
                      </a:r>
                      <a:r>
                        <a:rPr lang="es-ES" sz="1400" u="none" strike="noStrike" dirty="0" smtClean="0">
                          <a:effectLst/>
                        </a:rPr>
                        <a:t>Contraloría</a:t>
                      </a:r>
                      <a:endParaRPr lang="es-ES" sz="1400" b="0" i="0" u="none" strike="noStrike" dirty="0">
                        <a:solidFill>
                          <a:srgbClr val="000000"/>
                        </a:solidFill>
                        <a:effectLst/>
                        <a:latin typeface="Calibri" panose="020F0502020204030204" pitchFamily="34" charset="0"/>
                      </a:endParaRPr>
                    </a:p>
                  </a:txBody>
                  <a:tcPr marL="85725" marR="0" marT="0" marB="0" anchor="b">
                    <a:solidFill>
                      <a:schemeClr val="bg1"/>
                    </a:solidFill>
                  </a:tcPr>
                </a:tc>
                <a:tc>
                  <a:txBody>
                    <a:bodyPr/>
                    <a:lstStyle/>
                    <a:p>
                      <a:pPr algn="ctr" fontAlgn="b"/>
                      <a:r>
                        <a:rPr lang="es-CO" sz="1400" u="none" strike="noStrike" dirty="0">
                          <a:effectLst/>
                        </a:rPr>
                        <a:t>3</a:t>
                      </a:r>
                      <a:endParaRPr lang="es-CO" sz="14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4224208828"/>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012392159"/>
              </p:ext>
            </p:extLst>
          </p:nvPr>
        </p:nvGraphicFramePr>
        <p:xfrm>
          <a:off x="6572250" y="3506786"/>
          <a:ext cx="5530850" cy="2217897"/>
        </p:xfrm>
        <a:graphic>
          <a:graphicData uri="http://schemas.openxmlformats.org/drawingml/2006/table">
            <a:tbl>
              <a:tblPr>
                <a:tableStyleId>{5C22544A-7EE6-4342-B048-85BDC9FD1C3A}</a:tableStyleId>
              </a:tblPr>
              <a:tblGrid>
                <a:gridCol w="5276850">
                  <a:extLst>
                    <a:ext uri="{9D8B030D-6E8A-4147-A177-3AD203B41FA5}">
                      <a16:colId xmlns:a16="http://schemas.microsoft.com/office/drawing/2014/main" val="3717195827"/>
                    </a:ext>
                  </a:extLst>
                </a:gridCol>
                <a:gridCol w="254000">
                  <a:extLst>
                    <a:ext uri="{9D8B030D-6E8A-4147-A177-3AD203B41FA5}">
                      <a16:colId xmlns:a16="http://schemas.microsoft.com/office/drawing/2014/main" val="4103807138"/>
                    </a:ext>
                  </a:extLst>
                </a:gridCol>
              </a:tblGrid>
              <a:tr h="297657">
                <a:tc>
                  <a:txBody>
                    <a:bodyPr/>
                    <a:lstStyle/>
                    <a:p>
                      <a:pPr algn="l" fontAlgn="b"/>
                      <a:r>
                        <a:rPr lang="es-ES" sz="1600" b="1" u="none" strike="noStrike" dirty="0">
                          <a:effectLst/>
                        </a:rPr>
                        <a:t>Relación Entes Externos de Control</a:t>
                      </a:r>
                      <a:endParaRPr lang="es-ES" sz="16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accent4">
                          <a:lumMod val="75000"/>
                        </a:schemeClr>
                      </a:solidFill>
                      <a:prstDash val="solid"/>
                      <a:round/>
                      <a:headEnd type="none" w="med" len="med"/>
                      <a:tailEnd type="none" w="med" len="med"/>
                    </a:lnB>
                    <a:solidFill>
                      <a:schemeClr val="accent4">
                        <a:lumMod val="40000"/>
                        <a:lumOff val="60000"/>
                      </a:schemeClr>
                    </a:solidFill>
                  </a:tcPr>
                </a:tc>
                <a:tc>
                  <a:txBody>
                    <a:bodyPr/>
                    <a:lstStyle/>
                    <a:p>
                      <a:pPr algn="r" fontAlgn="b"/>
                      <a:r>
                        <a:rPr lang="es-CO" sz="1600" b="1" u="none" strike="noStrike" dirty="0">
                          <a:effectLst/>
                        </a:rPr>
                        <a:t>54</a:t>
                      </a:r>
                      <a:endParaRPr lang="es-CO" sz="16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accent4">
                          <a:lumMod val="7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23538182"/>
                  </a:ext>
                </a:extLst>
              </a:tr>
              <a:tr h="190500">
                <a:tc>
                  <a:txBody>
                    <a:bodyPr/>
                    <a:lstStyle/>
                    <a:p>
                      <a:pPr algn="l" fontAlgn="b"/>
                      <a:r>
                        <a:rPr lang="es-ES" sz="1400" u="none" strike="noStrike" dirty="0">
                          <a:effectLst/>
                        </a:rPr>
                        <a:t>Auditoría: Evaluar </a:t>
                      </a:r>
                      <a:r>
                        <a:rPr lang="es-ES" sz="1400" u="none" strike="noStrike" dirty="0" smtClean="0">
                          <a:effectLst/>
                        </a:rPr>
                        <a:t>Estudios</a:t>
                      </a:r>
                      <a:r>
                        <a:rPr lang="es-ES" sz="1400" u="none" strike="noStrike" dirty="0">
                          <a:effectLst/>
                        </a:rPr>
                        <a:t>, diseños y construcción </a:t>
                      </a:r>
                      <a:r>
                        <a:rPr lang="es-ES" sz="1400" u="none" strike="noStrike" dirty="0" smtClean="0">
                          <a:effectLst/>
                        </a:rPr>
                        <a:t>TV 2018 a </a:t>
                      </a:r>
                      <a:r>
                        <a:rPr lang="es-ES" sz="1400" u="none" strike="noStrike" dirty="0">
                          <a:effectLst/>
                        </a:rPr>
                        <a:t>2021.</a:t>
                      </a:r>
                      <a:endParaRPr lang="es-ES" sz="1400" b="0" i="0" u="none" strike="noStrike" dirty="0">
                        <a:solidFill>
                          <a:srgbClr val="000000"/>
                        </a:solidFill>
                        <a:effectLst/>
                        <a:latin typeface="Calibri" panose="020F0502020204030204" pitchFamily="34" charset="0"/>
                      </a:endParaRPr>
                    </a:p>
                  </a:txBody>
                  <a:tcPr marL="85725" marR="0" marT="0" marB="0" anchor="b">
                    <a:lnT w="12700" cap="flat" cmpd="sng" algn="ctr">
                      <a:solidFill>
                        <a:schemeClr val="accent4">
                          <a:lumMod val="75000"/>
                        </a:schemeClr>
                      </a:solidFill>
                      <a:prstDash val="solid"/>
                      <a:round/>
                      <a:headEnd type="none" w="med" len="med"/>
                      <a:tailEnd type="none" w="med" len="med"/>
                    </a:lnT>
                    <a:noFill/>
                  </a:tcPr>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accent4">
                          <a:lumMod val="75000"/>
                        </a:schemeClr>
                      </a:solidFill>
                      <a:prstDash val="solid"/>
                      <a:round/>
                      <a:headEnd type="none" w="med" len="med"/>
                      <a:tailEnd type="none" w="med" len="med"/>
                    </a:lnT>
                    <a:noFill/>
                  </a:tcPr>
                </a:tc>
                <a:extLst>
                  <a:ext uri="{0D108BD9-81ED-4DB2-BD59-A6C34878D82A}">
                    <a16:rowId xmlns:a16="http://schemas.microsoft.com/office/drawing/2014/main" val="2304531125"/>
                  </a:ext>
                </a:extLst>
              </a:tr>
              <a:tr h="190500">
                <a:tc>
                  <a:txBody>
                    <a:bodyPr/>
                    <a:lstStyle/>
                    <a:p>
                      <a:pPr algn="l" fontAlgn="b"/>
                      <a:r>
                        <a:rPr lang="es-ES" sz="1400" u="none" strike="noStrike" dirty="0">
                          <a:effectLst/>
                        </a:rPr>
                        <a:t>Auditoría: Evaluar la gestión fiscal vigencia 2022</a:t>
                      </a:r>
                      <a:endParaRPr lang="es-ES" sz="1400" b="0" i="0" u="none" strike="noStrike" dirty="0">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585205148"/>
                  </a:ext>
                </a:extLst>
              </a:tr>
              <a:tr h="190500">
                <a:tc>
                  <a:txBody>
                    <a:bodyPr/>
                    <a:lstStyle/>
                    <a:p>
                      <a:pPr algn="l" fontAlgn="b"/>
                      <a:r>
                        <a:rPr lang="es-ES" sz="1400" u="none" strike="noStrike" dirty="0">
                          <a:effectLst/>
                        </a:rPr>
                        <a:t>Auditoría: Evaluar los recursos asignados para </a:t>
                      </a:r>
                      <a:r>
                        <a:rPr lang="es-ES" sz="1400" u="none" strike="noStrike" dirty="0" smtClean="0">
                          <a:effectLst/>
                        </a:rPr>
                        <a:t>Titulación 2020 </a:t>
                      </a:r>
                      <a:r>
                        <a:rPr lang="es-ES" sz="1400" u="none" strike="noStrike" dirty="0">
                          <a:effectLst/>
                        </a:rPr>
                        <a:t>y 2021</a:t>
                      </a:r>
                      <a:endParaRPr lang="es-ES" sz="1400" b="0" i="0" u="none" strike="noStrike" dirty="0">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85891342"/>
                  </a:ext>
                </a:extLst>
              </a:tr>
              <a:tr h="190500">
                <a:tc>
                  <a:txBody>
                    <a:bodyPr/>
                    <a:lstStyle/>
                    <a:p>
                      <a:pPr algn="l" fontAlgn="b"/>
                      <a:r>
                        <a:rPr lang="es-ES" sz="1400" u="none" strike="noStrike" dirty="0">
                          <a:effectLst/>
                        </a:rPr>
                        <a:t>Informe Presupuestal a la Personería</a:t>
                      </a:r>
                      <a:endParaRPr lang="es-ES" sz="1400" b="0" i="0" u="none" strike="noStrike" dirty="0">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12</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85193746"/>
                  </a:ext>
                </a:extLst>
              </a:tr>
              <a:tr h="190500">
                <a:tc>
                  <a:txBody>
                    <a:bodyPr/>
                    <a:lstStyle/>
                    <a:p>
                      <a:pPr algn="l" fontAlgn="b"/>
                      <a:r>
                        <a:rPr lang="es-ES" sz="1400" u="none" strike="noStrike" dirty="0">
                          <a:effectLst/>
                        </a:rPr>
                        <a:t>Rendición Cuenta Anual a la Contraloría de Bogotá - SIVICOF</a:t>
                      </a:r>
                      <a:endParaRPr lang="es-ES" sz="1400" b="0" i="0" u="none" strike="noStrike" dirty="0">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22015035"/>
                  </a:ext>
                </a:extLst>
              </a:tr>
              <a:tr h="190500">
                <a:tc>
                  <a:txBody>
                    <a:bodyPr/>
                    <a:lstStyle/>
                    <a:p>
                      <a:pPr algn="l" fontAlgn="b"/>
                      <a:r>
                        <a:rPr lang="es-CO" sz="1400" u="none" strike="noStrike">
                          <a:effectLst/>
                        </a:rPr>
                        <a:t>Rendición Cuenta Mensual - Contratación</a:t>
                      </a:r>
                      <a:endParaRPr lang="es-CO" sz="1400" b="0" i="0" u="none" strike="noStrike">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12</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95474773"/>
                  </a:ext>
                </a:extLst>
              </a:tr>
              <a:tr h="190500">
                <a:tc>
                  <a:txBody>
                    <a:bodyPr/>
                    <a:lstStyle/>
                    <a:p>
                      <a:pPr algn="l" fontAlgn="b"/>
                      <a:r>
                        <a:rPr lang="es-ES" sz="1400" u="none" strike="noStrike">
                          <a:effectLst/>
                        </a:rPr>
                        <a:t>Rendición Cuenta Mensual - Deuda Pública Mensual</a:t>
                      </a:r>
                      <a:endParaRPr lang="es-ES" sz="1400" b="0" i="0" u="none" strike="noStrike">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12</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00664807"/>
                  </a:ext>
                </a:extLst>
              </a:tr>
              <a:tr h="190500">
                <a:tc>
                  <a:txBody>
                    <a:bodyPr/>
                    <a:lstStyle/>
                    <a:p>
                      <a:pPr algn="l" fontAlgn="b"/>
                      <a:r>
                        <a:rPr lang="es-ES" sz="1400" u="none" strike="noStrike" dirty="0">
                          <a:effectLst/>
                        </a:rPr>
                        <a:t>Rendición Cuenta Mensual - Presupuesto, </a:t>
                      </a:r>
                      <a:r>
                        <a:rPr lang="es-ES" sz="1400" u="none" strike="noStrike" dirty="0" smtClean="0">
                          <a:effectLst/>
                        </a:rPr>
                        <a:t>Inversión </a:t>
                      </a:r>
                      <a:r>
                        <a:rPr lang="es-ES" sz="1400" u="none" strike="noStrike" dirty="0">
                          <a:effectLst/>
                        </a:rPr>
                        <a:t>y Gestión</a:t>
                      </a:r>
                      <a:endParaRPr lang="es-ES" sz="1400" b="0" i="0" u="none" strike="noStrike" dirty="0">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12</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00596875"/>
                  </a:ext>
                </a:extLst>
              </a:tr>
              <a:tr h="190500">
                <a:tc>
                  <a:txBody>
                    <a:bodyPr/>
                    <a:lstStyle/>
                    <a:p>
                      <a:pPr algn="l" fontAlgn="b"/>
                      <a:r>
                        <a:rPr lang="es-ES" sz="1400" u="none" strike="noStrike">
                          <a:effectLst/>
                        </a:rPr>
                        <a:t>Reporte SIRECI - Delitos Contra la Administración Pública</a:t>
                      </a:r>
                      <a:endParaRPr lang="es-ES" sz="1400" b="0" i="0" u="none" strike="noStrike">
                        <a:solidFill>
                          <a:srgbClr val="000000"/>
                        </a:solidFill>
                        <a:effectLst/>
                        <a:latin typeface="Calibri" panose="020F0502020204030204" pitchFamily="34" charset="0"/>
                      </a:endParaRPr>
                    </a:p>
                  </a:txBody>
                  <a:tcPr marL="85725" marR="0" marT="0" marB="0" anchor="b">
                    <a:noFill/>
                  </a:tcPr>
                </a:tc>
                <a:tc>
                  <a:txBody>
                    <a:bodyPr/>
                    <a:lstStyle/>
                    <a:p>
                      <a:pPr algn="ctr" fontAlgn="b"/>
                      <a:r>
                        <a:rPr lang="es-CO" sz="1400" u="none" strike="noStrike" dirty="0">
                          <a:effectLst/>
                        </a:rPr>
                        <a:t>2</a:t>
                      </a:r>
                      <a:endParaRPr lang="es-CO" sz="14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935886305"/>
                  </a:ext>
                </a:extLst>
              </a:tr>
            </a:tbl>
          </a:graphicData>
        </a:graphic>
      </p:graphicFrame>
    </p:spTree>
    <p:extLst>
      <p:ext uri="{BB962C8B-B14F-4D97-AF65-F5344CB8AC3E}">
        <p14:creationId xmlns:p14="http://schemas.microsoft.com/office/powerpoint/2010/main" val="1910746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predeterminado">
  <a:themeElements>
    <a:clrScheme name="Crepúsculo">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epúsc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Tema predeterminado.thmx</Template>
  <TotalTime>6858</TotalTime>
  <Words>7663</Words>
  <Application>Microsoft Office PowerPoint</Application>
  <PresentationFormat>Panorámica</PresentationFormat>
  <Paragraphs>1134</Paragraphs>
  <Slides>53</Slides>
  <Notes>22</Notes>
  <HiddenSlides>0</HiddenSlides>
  <MMClips>0</MMClips>
  <ScaleCrop>false</ScaleCrop>
  <HeadingPairs>
    <vt:vector size="6" baseType="variant">
      <vt:variant>
        <vt:lpstr>Fuentes usadas</vt:lpstr>
      </vt:variant>
      <vt:variant>
        <vt:i4>14</vt:i4>
      </vt:variant>
      <vt:variant>
        <vt:lpstr>Tema</vt:lpstr>
      </vt:variant>
      <vt:variant>
        <vt:i4>4</vt:i4>
      </vt:variant>
      <vt:variant>
        <vt:lpstr>Títulos de diapositiva</vt:lpstr>
      </vt:variant>
      <vt:variant>
        <vt:i4>53</vt:i4>
      </vt:variant>
    </vt:vector>
  </HeadingPairs>
  <TitlesOfParts>
    <vt:vector size="71" baseType="lpstr">
      <vt:lpstr>MS PGothic</vt:lpstr>
      <vt:lpstr>Arial</vt:lpstr>
      <vt:lpstr>Arial Narrow</vt:lpstr>
      <vt:lpstr>Calibri</vt:lpstr>
      <vt:lpstr>Calibri Light</vt:lpstr>
      <vt:lpstr>Cambria</vt:lpstr>
      <vt:lpstr>Century Gothic</vt:lpstr>
      <vt:lpstr>Museo Sans Condensed 500</vt:lpstr>
      <vt:lpstr>Museo Sans Condensed 700</vt:lpstr>
      <vt:lpstr>Museo Sans Condensed 900</vt:lpstr>
      <vt:lpstr>Roboto</vt:lpstr>
      <vt:lpstr>Times New Roman</vt:lpstr>
      <vt:lpstr>Verdana</vt:lpstr>
      <vt:lpstr>Wingdings</vt:lpstr>
      <vt:lpstr>Tema predeterminado</vt:lpstr>
      <vt:lpstr>1_Diseño personalizado</vt:lpstr>
      <vt:lpstr>2_Diseño personalizado</vt:lpstr>
      <vt:lpstr>Diseño personalizado</vt:lpstr>
      <vt:lpstr>Presentación de PowerPoint</vt:lpstr>
      <vt:lpstr>Agenda </vt:lpstr>
      <vt:lpstr>1. Verificación del Quórum</vt:lpstr>
      <vt:lpstr>Presentación de PowerPoint</vt:lpstr>
      <vt:lpstr>Presentación de PowerPoint</vt:lpstr>
      <vt:lpstr>  Aprobación del acta del Comité del 30 de diciembre de 2022 </vt:lpstr>
      <vt:lpstr>Presentación de PowerPoint</vt:lpstr>
      <vt:lpstr>4. Cumplimiento Plan Anual de Auditorias 2023</vt:lpstr>
      <vt:lpstr>4. Cumplimiento Plan Anual de Auditorias 2023 (Detalle Ejecución)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General</vt:lpstr>
      <vt:lpstr>Conclusiones </vt:lpstr>
      <vt:lpstr>CPS-PCVN-3-1-30589-069-2022 PROYECTAR R&amp;J S.A.S (Reparaciones locativas) </vt:lpstr>
      <vt:lpstr>Contrato de obra CPS-PCVN-3-1-30589-070-2022 DUVANA S.A.S (urbanismo) </vt:lpstr>
      <vt:lpstr>Contrato de obra CPS-PCVN-3-1-30589-073-2022 CONSORCIO ARBOLEDA (terminación de torres) </vt:lpstr>
      <vt:lpstr>Recomendaciones</vt:lpstr>
      <vt:lpstr>Recomendaciones</vt:lpstr>
      <vt:lpstr>Recomendaciones</vt:lpstr>
      <vt:lpstr>Presentación de PowerPoint</vt:lpstr>
      <vt:lpstr>Presentación de PowerPoint</vt:lpstr>
      <vt:lpstr>Objetivo General</vt:lpstr>
      <vt:lpstr>Criterios de auditoria</vt:lpstr>
      <vt:lpstr>Presentación de PowerPoint</vt:lpstr>
      <vt:lpstr>Presentación de PowerPoint</vt:lpstr>
      <vt:lpstr>Plan Institucional De Gestión Ambiental 2020 -2024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alcaldia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Comunicaciones Ac</dc:creator>
  <cp:lastModifiedBy>Diana Constanza Ramírez Ardila</cp:lastModifiedBy>
  <cp:revision>295</cp:revision>
  <dcterms:created xsi:type="dcterms:W3CDTF">2020-01-10T18:21:22Z</dcterms:created>
  <dcterms:modified xsi:type="dcterms:W3CDTF">2024-01-26T01:52:49Z</dcterms:modified>
</cp:coreProperties>
</file>