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9" r:id="rId2"/>
    <p:sldId id="275" r:id="rId3"/>
  </p:sldIdLst>
  <p:sldSz cx="9144000" cy="5143500" type="screen16x9"/>
  <p:notesSz cx="6858000" cy="9144000"/>
  <p:embeddedFontLst>
    <p:embeddedFont>
      <p:font typeface="Open Sans" panose="020B060402020202020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19E896D-E5AC-4FAB-B367-04CC9F2D7E05}">
  <a:tblStyle styleId="{719E896D-E5AC-4FAB-B367-04CC9F2D7E0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8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1745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3cc978d15_0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3cc978d15_0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3cc978d15_0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3cc978d15_0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201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16"/>
          <p:cNvGraphicFramePr/>
          <p:nvPr>
            <p:extLst>
              <p:ext uri="{D42A27DB-BD31-4B8C-83A1-F6EECF244321}">
                <p14:modId xmlns:p14="http://schemas.microsoft.com/office/powerpoint/2010/main" val="2416755843"/>
              </p:ext>
            </p:extLst>
          </p:nvPr>
        </p:nvGraphicFramePr>
        <p:xfrm>
          <a:off x="3114064" y="560112"/>
          <a:ext cx="5569484" cy="4197122"/>
        </p:xfrm>
        <a:graphic>
          <a:graphicData uri="http://schemas.openxmlformats.org/drawingml/2006/table">
            <a:tbl>
              <a:tblPr>
                <a:noFill/>
                <a:tableStyleId>{719E896D-E5AC-4FAB-B367-04CC9F2D7E05}</a:tableStyleId>
              </a:tblPr>
              <a:tblGrid>
                <a:gridCol w="3792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29">
                  <a:extLst>
                    <a:ext uri="{9D8B030D-6E8A-4147-A177-3AD203B41FA5}">
                      <a16:colId xmlns:a16="http://schemas.microsoft.com/office/drawing/2014/main" val="4257391533"/>
                    </a:ext>
                  </a:extLst>
                </a:gridCol>
              </a:tblGrid>
              <a:tr h="5548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050" b="1" dirty="0">
                          <a:solidFill>
                            <a:schemeClr val="lt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Open Sans"/>
                        </a:rPr>
                        <a:t>Actividad</a:t>
                      </a:r>
                      <a:endParaRPr sz="1100" dirty="0">
                        <a:solidFill>
                          <a:schemeClr val="lt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MX" sz="1050" b="1" dirty="0" smtClean="0">
                          <a:solidFill>
                            <a:schemeClr val="lt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Fecha</a:t>
                      </a:r>
                      <a:endParaRPr sz="1050" b="1" dirty="0">
                        <a:solidFill>
                          <a:schemeClr val="lt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s-CO" sz="1000" b="1" dirty="0" smtClean="0">
                          <a:solidFill>
                            <a:schemeClr val="lt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Avance</a:t>
                      </a:r>
                      <a:endParaRPr lang="es-CO" sz="1000" b="1" dirty="0" smtClean="0">
                        <a:solidFill>
                          <a:schemeClr val="lt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596405"/>
                  </a:ext>
                </a:extLst>
              </a:tr>
              <a:tr h="1080526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05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-Evaluación</a:t>
                      </a:r>
                      <a:r>
                        <a:rPr lang="es-MX" sz="105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y Diagnóstico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05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-Reunión de Alistamiento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-Formulación y publicación Estrategia Rendición de Cuentas PAAC 2022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05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-Revisión de agenda distrital Rendición de Cuentas</a:t>
                      </a: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5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Publicación</a:t>
                      </a:r>
                      <a:r>
                        <a:rPr lang="es-MX" sz="105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</a:t>
                      </a:r>
                      <a:r>
                        <a:rPr lang="es-MX" sz="1050" b="1" i="0" u="none" strike="noStrike" cap="none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Enero 31 </a:t>
                      </a:r>
                      <a:endParaRPr sz="1050" b="1" i="0" u="none" strike="noStrike" cap="none" dirty="0">
                        <a:solidFill>
                          <a:srgbClr val="0099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0" indent="-1714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MX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100%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3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05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-Reunión</a:t>
                      </a:r>
                      <a:r>
                        <a:rPr lang="es-ES" sz="105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planeación de la audiencia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05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-Preparación de contenidos y estrategia comunicativa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-Convocatorio e invitación abierta la ciudanía</a:t>
                      </a: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" sz="105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Open Sans"/>
                        </a:rPr>
                        <a:t>Invitación</a:t>
                      </a:r>
                      <a:r>
                        <a:rPr lang="es" sz="105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Open Sans"/>
                        </a:rPr>
                        <a:t> Abierta a la ciudadanía </a:t>
                      </a:r>
                      <a:r>
                        <a:rPr lang="es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Open Sans"/>
                        </a:rPr>
                        <a:t>Febrero 28</a:t>
                      </a:r>
                      <a:endParaRPr sz="1050" b="1" i="0" u="none" strike="noStrike" cap="none" dirty="0">
                        <a:solidFill>
                          <a:srgbClr val="0099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100%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9466944"/>
                  </a:ext>
                </a:extLst>
              </a:tr>
              <a:tr h="1444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dirty="0" smtClean="0">
                          <a:solidFill>
                            <a:schemeClr val="dk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-Recolección de testimonios, piezas</a:t>
                      </a:r>
                      <a:r>
                        <a:rPr lang="es-MX" sz="1050" b="1" baseline="0" dirty="0" smtClean="0">
                          <a:solidFill>
                            <a:schemeClr val="dk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y videos de comunicación.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baseline="0" dirty="0" smtClean="0">
                          <a:solidFill>
                            <a:schemeClr val="dk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-Invitación a actores estratégicos y grupos de valor.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baseline="0" dirty="0" smtClean="0">
                          <a:solidFill>
                            <a:schemeClr val="dk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-Acciones de información y cualificación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baseline="0" dirty="0" smtClean="0">
                          <a:solidFill>
                            <a:srgbClr val="0099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-Preparación  y publicación del Informe de Rendición de Cuentas 2021.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baseline="0" dirty="0" smtClean="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-Elaboración presentación a ser realizada en la Audiencia</a:t>
                      </a: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05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Publicación Informe</a:t>
                      </a:r>
                      <a:endParaRPr lang="es-MX" sz="1050" b="0" i="0" u="none" strike="noStrike" cap="none" dirty="0" smtClean="0">
                        <a:solidFill>
                          <a:schemeClr val="tx1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50" b="1" i="0" u="none" strike="noStrike" cap="none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Marzo</a:t>
                      </a:r>
                      <a:r>
                        <a:rPr lang="es-MX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15</a:t>
                      </a:r>
                      <a:endParaRPr sz="1050" b="0" i="0" u="none" strike="noStrike" cap="none" dirty="0">
                        <a:solidFill>
                          <a:srgbClr val="0099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3572708"/>
                  </a:ext>
                </a:extLst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440" y="1421226"/>
            <a:ext cx="1932039" cy="63489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2282" y="2379028"/>
            <a:ext cx="1827197" cy="73087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6709" y="3525798"/>
            <a:ext cx="1845970" cy="64307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5440" y="372704"/>
            <a:ext cx="857250" cy="81915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396760" y="372704"/>
            <a:ext cx="1848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Proceso Audiencia de Rendición de Cuentas CVP </a:t>
            </a:r>
            <a:r>
              <a:rPr lang="es-MX" b="1" dirty="0" smtClean="0">
                <a:solidFill>
                  <a:srgbClr val="009900"/>
                </a:solidFill>
              </a:rPr>
              <a:t>Vigencia 2021</a:t>
            </a:r>
            <a:endParaRPr lang="es-CO" b="1" dirty="0">
              <a:solidFill>
                <a:srgbClr val="0099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2084" y="1365104"/>
            <a:ext cx="789434" cy="78943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5777" y="2431391"/>
            <a:ext cx="758588" cy="69982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441" y="3412110"/>
            <a:ext cx="662000" cy="66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752101"/>
              </p:ext>
            </p:extLst>
          </p:nvPr>
        </p:nvGraphicFramePr>
        <p:xfrm>
          <a:off x="3512627" y="502882"/>
          <a:ext cx="5218419" cy="3970795"/>
        </p:xfrm>
        <a:graphic>
          <a:graphicData uri="http://schemas.openxmlformats.org/drawingml/2006/table">
            <a:tbl>
              <a:tblPr>
                <a:noFill/>
                <a:tableStyleId>{719E896D-E5AC-4FAB-B367-04CC9F2D7E05}</a:tableStyleId>
              </a:tblPr>
              <a:tblGrid>
                <a:gridCol w="3143812">
                  <a:extLst>
                    <a:ext uri="{9D8B030D-6E8A-4147-A177-3AD203B41FA5}">
                      <a16:colId xmlns:a16="http://schemas.microsoft.com/office/drawing/2014/main" val="1670825206"/>
                    </a:ext>
                  </a:extLst>
                </a:gridCol>
                <a:gridCol w="1278193">
                  <a:extLst>
                    <a:ext uri="{9D8B030D-6E8A-4147-A177-3AD203B41FA5}">
                      <a16:colId xmlns:a16="http://schemas.microsoft.com/office/drawing/2014/main" val="361779833"/>
                    </a:ext>
                  </a:extLst>
                </a:gridCol>
                <a:gridCol w="796414">
                  <a:extLst>
                    <a:ext uri="{9D8B030D-6E8A-4147-A177-3AD203B41FA5}">
                      <a16:colId xmlns:a16="http://schemas.microsoft.com/office/drawing/2014/main" val="490877992"/>
                    </a:ext>
                  </a:extLst>
                </a:gridCol>
              </a:tblGrid>
              <a:tr h="67490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050" b="1" dirty="0">
                          <a:solidFill>
                            <a:schemeClr val="lt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Open Sans"/>
                        </a:rPr>
                        <a:t>Actividad</a:t>
                      </a:r>
                      <a:endParaRPr sz="1050" dirty="0">
                        <a:solidFill>
                          <a:schemeClr val="lt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MX" sz="1050" b="1" dirty="0" smtClean="0">
                          <a:solidFill>
                            <a:schemeClr val="lt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Fecha</a:t>
                      </a:r>
                      <a:endParaRPr sz="1050" b="1" dirty="0">
                        <a:solidFill>
                          <a:schemeClr val="lt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s-CO" sz="1050" b="1" dirty="0" smtClean="0">
                        <a:solidFill>
                          <a:schemeClr val="lt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s-CO" sz="1050" b="1" dirty="0" smtClean="0">
                          <a:solidFill>
                            <a:schemeClr val="lt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Avance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50" dirty="0">
                        <a:solidFill>
                          <a:schemeClr val="lt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950479"/>
                  </a:ext>
                </a:extLst>
              </a:tr>
              <a:tr h="806602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050" b="1" dirty="0" smtClean="0">
                          <a:solidFill>
                            <a:srgbClr val="0099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-Apertura</a:t>
                      </a:r>
                      <a:r>
                        <a:rPr lang="es-MX" sz="1050" b="1" baseline="0" dirty="0" smtClean="0">
                          <a:solidFill>
                            <a:srgbClr val="0099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</a:t>
                      </a:r>
                      <a:r>
                        <a:rPr lang="es-MX" sz="1050" b="1" baseline="0" dirty="0" smtClean="0">
                          <a:solidFill>
                            <a:srgbClr val="0099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de canales 10 día </a:t>
                      </a:r>
                      <a:r>
                        <a:rPr lang="es-MX" sz="1050" b="1" baseline="0" dirty="0" smtClean="0">
                          <a:solidFill>
                            <a:srgbClr val="0099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antes de la Audiencia</a:t>
                      </a:r>
                      <a:r>
                        <a:rPr lang="es-MX" sz="1050" b="1" baseline="0" dirty="0" smtClean="0">
                          <a:solidFill>
                            <a:schemeClr val="dk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, </a:t>
                      </a:r>
                      <a:r>
                        <a:rPr lang="es-MX" sz="1050" b="1" baseline="0" dirty="0" smtClean="0">
                          <a:solidFill>
                            <a:schemeClr val="dk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instrumentos de consultas y diálogos en </a:t>
                      </a:r>
                      <a:r>
                        <a:rPr lang="es-MX" sz="1050" b="1" baseline="0" dirty="0" smtClean="0">
                          <a:solidFill>
                            <a:schemeClr val="dk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campo  y escenarios de equipos y directivas de la CVP </a:t>
                      </a:r>
                      <a:r>
                        <a:rPr lang="es-MX" sz="1050" b="1" baseline="0" dirty="0" smtClean="0">
                          <a:solidFill>
                            <a:schemeClr val="dk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para recibir inquietudes   </a:t>
                      </a:r>
                      <a:endParaRPr sz="1050" b="1" dirty="0">
                        <a:solidFill>
                          <a:schemeClr val="dk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0" dirty="0" smtClean="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Apertura</a:t>
                      </a:r>
                      <a:r>
                        <a:rPr lang="es-MX" sz="1050" b="0" baseline="0" dirty="0" smtClean="0">
                          <a:solidFill>
                            <a:schemeClr val="tx1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 de canales </a:t>
                      </a:r>
                      <a:endParaRPr lang="es-MX" sz="1050" b="0" baseline="0" dirty="0" smtClean="0">
                        <a:solidFill>
                          <a:schemeClr val="tx1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pPr algn="ctr"/>
                      <a:r>
                        <a:rPr lang="es-MX" sz="1050" b="1" baseline="0" dirty="0" smtClean="0">
                          <a:solidFill>
                            <a:srgbClr val="009900"/>
                          </a:solidFill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Marzo15</a:t>
                      </a:r>
                      <a:endParaRPr lang="es-CO" sz="1050" b="1" dirty="0">
                        <a:solidFill>
                          <a:srgbClr val="009900"/>
                        </a:solidFill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sz="1050" b="0" i="0" u="none" strike="noStrike" cap="non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967980"/>
                  </a:ext>
                </a:extLst>
              </a:tr>
              <a:tr h="67865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-Realización </a:t>
                      </a:r>
                      <a:r>
                        <a:rPr lang="es-MX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de la Audiencia  </a:t>
                      </a:r>
                      <a:r>
                        <a:rPr lang="es-MX" sz="105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dando alcance a las dimensiones de información, dialogo y compromisos. </a:t>
                      </a: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5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Audiencia</a:t>
                      </a:r>
                      <a:r>
                        <a:rPr lang="es-MX" sz="1050" b="1" i="0" u="none" strike="noStrike" cap="none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50" b="1" i="0" u="none" strike="noStrike" cap="none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Marzo 29 </a:t>
                      </a:r>
                      <a:endParaRPr sz="1050" b="1" i="0" u="none" strike="noStrike" cap="none" dirty="0">
                        <a:solidFill>
                          <a:srgbClr val="0099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i="0" u="none" strike="noStrike" cap="non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6726667"/>
                  </a:ext>
                </a:extLst>
              </a:tr>
              <a:tr h="14095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i="0" u="none" strike="noStrike" cap="none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-Acta de Audiencia e</a:t>
                      </a:r>
                      <a:r>
                        <a:rPr lang="es-MX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Informe de</a:t>
                      </a:r>
                      <a:r>
                        <a:rPr lang="es-MX" sz="1050" b="1" i="0" u="none" strike="noStrike" cap="none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Evaluación de</a:t>
                      </a:r>
                      <a:r>
                        <a:rPr lang="es-MX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C</a:t>
                      </a:r>
                      <a:r>
                        <a:rPr lang="es-MX" sz="1050" b="1" i="0" u="none" strike="noStrike" cap="none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ontrol Interno (Publicación)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i="0" u="none" strike="noStrike" cap="none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-Informe</a:t>
                      </a:r>
                      <a:r>
                        <a:rPr lang="es-MX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Final de Rendición de Cuentas a Veeduría Distrital (Publicación y oficio)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-Evaluación Interna Audiencia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MX" sz="105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-Seguimiento a Compromisos</a:t>
                      </a:r>
                      <a:endParaRPr lang="es-ES" sz="1050" b="1" i="0" u="none" strike="noStrike" cap="non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05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Fecha</a:t>
                      </a:r>
                      <a:r>
                        <a:rPr lang="es-MX" sz="105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 máxima de remisión de Informe a Veeduría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050" b="1" i="0" u="none" strike="noStrike" cap="none" baseline="0" dirty="0" smtClean="0">
                          <a:solidFill>
                            <a:srgbClr val="009900"/>
                          </a:solidFill>
                          <a:effectLst/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  <a:sym typeface="Arial"/>
                        </a:rPr>
                        <a:t>Abril 29</a:t>
                      </a:r>
                      <a:endParaRPr sz="1050" b="1" i="0" u="none" strike="noStrike" cap="none" dirty="0">
                        <a:solidFill>
                          <a:srgbClr val="0099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i="0" u="none" strike="noStrike" cap="non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  <a:sym typeface="Arial"/>
                      </a:endParaRPr>
                    </a:p>
                  </a:txBody>
                  <a:tcPr marL="91425" marR="91425" marT="91425" marB="91425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4966772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929" y="512716"/>
            <a:ext cx="859611" cy="82303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5192" y="2395558"/>
            <a:ext cx="1932599" cy="768163"/>
          </a:xfrm>
          <a:prstGeom prst="rect">
            <a:avLst/>
          </a:prstGeom>
        </p:spPr>
      </p:pic>
      <p:pic>
        <p:nvPicPr>
          <p:cNvPr id="7" name="Imagen 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192" y="3469318"/>
            <a:ext cx="1866900" cy="745490"/>
          </a:xfrm>
          <a:prstGeom prst="rect">
            <a:avLst/>
          </a:prstGeom>
          <a:noFill/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89103" y="1477428"/>
            <a:ext cx="1915896" cy="765332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583152" y="432621"/>
            <a:ext cx="1848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Proceso Audiencia de Rendición de Cuentas CVP </a:t>
            </a:r>
            <a:r>
              <a:rPr lang="es-MX" b="1" dirty="0" smtClean="0">
                <a:solidFill>
                  <a:srgbClr val="009900"/>
                </a:solidFill>
              </a:rPr>
              <a:t>Vigencia 2021</a:t>
            </a:r>
            <a:endParaRPr lang="es-CO" b="1" dirty="0">
              <a:solidFill>
                <a:srgbClr val="00990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2969" y="1694497"/>
            <a:ext cx="914479" cy="91447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4812" y="3147215"/>
            <a:ext cx="899844" cy="89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109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237</Words>
  <Application>Microsoft Office PowerPoint</Application>
  <PresentationFormat>Presentación en pantalla (16:9)</PresentationFormat>
  <Paragraphs>39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Open Sans</vt:lpstr>
      <vt:lpstr>Wingdings</vt:lpstr>
      <vt:lpstr>Simple Light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Margarita Monica Nagy Patiño</dc:creator>
  <cp:lastModifiedBy>Jose Antonio Ramirez Orozco</cp:lastModifiedBy>
  <cp:revision>26</cp:revision>
  <dcterms:modified xsi:type="dcterms:W3CDTF">2022-02-25T23:36:31Z</dcterms:modified>
</cp:coreProperties>
</file>