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708" r:id="rId2"/>
    <p:sldMasterId id="2147483696" r:id="rId3"/>
    <p:sldMasterId id="2147483720" r:id="rId4"/>
  </p:sldMasterIdLst>
  <p:handoutMasterIdLst>
    <p:handoutMasterId r:id="rId18"/>
  </p:handoutMasterIdLst>
  <p:sldIdLst>
    <p:sldId id="256" r:id="rId5"/>
    <p:sldId id="265" r:id="rId6"/>
    <p:sldId id="267" r:id="rId7"/>
    <p:sldId id="270" r:id="rId8"/>
    <p:sldId id="271" r:id="rId9"/>
    <p:sldId id="266" r:id="rId10"/>
    <p:sldId id="272" r:id="rId11"/>
    <p:sldId id="273" r:id="rId12"/>
    <p:sldId id="274" r:id="rId13"/>
    <p:sldId id="275" r:id="rId14"/>
    <p:sldId id="276" r:id="rId15"/>
    <p:sldId id="277" r:id="rId16"/>
    <p:sldId id="261" r:id="rId17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0029"/>
    <a:srgbClr val="FFB819"/>
    <a:srgbClr val="E397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62"/>
    <p:restoredTop sz="94558"/>
  </p:normalViewPr>
  <p:slideViewPr>
    <p:cSldViewPr snapToGrid="0" snapToObjects="1">
      <p:cViewPr varScale="1">
        <p:scale>
          <a:sx n="109" d="100"/>
          <a:sy n="109" d="100"/>
        </p:scale>
        <p:origin x="205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E3B172-1139-4DFC-9D06-E479E44383D9}" type="datetimeFigureOut">
              <a:rPr lang="es-ES" smtClean="0"/>
              <a:t>04/01/2022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B5E856-251A-4541-8E45-483D2207AB8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32182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04E447-6086-B24C-AEF1-0B2C66E35441}" type="datetimeFigureOut">
              <a:rPr lang="es-ES" smtClean="0"/>
              <a:t>04/01/2022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B6920-19A3-4843-B9D5-11DF9EC37B0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 anchor="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04E447-6086-B24C-AEF1-0B2C66E35441}" type="datetimeFigureOut">
              <a:rPr lang="es-ES" smtClean="0"/>
              <a:t>04/01/2022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B6920-19A3-4843-B9D5-11DF9EC37B0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 anchor="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04E447-6086-B24C-AEF1-0B2C66E35441}" type="datetimeFigureOut">
              <a:rPr lang="es-ES" smtClean="0"/>
              <a:t>04/01/2022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B6920-19A3-4843-B9D5-11DF9EC37B0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B777B-0F3B-4F43-AC3C-5C6C311F1351}" type="datetimeFigureOut">
              <a:rPr lang="es-ES" smtClean="0"/>
              <a:t>04/01/2022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FA049-1292-6741-9CF4-3BB30D17C8D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36394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B777B-0F3B-4F43-AC3C-5C6C311F1351}" type="datetimeFigureOut">
              <a:rPr lang="es-ES" smtClean="0"/>
              <a:t>04/01/2022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FA049-1292-6741-9CF4-3BB30D17C8D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37555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B777B-0F3B-4F43-AC3C-5C6C311F1351}" type="datetimeFigureOut">
              <a:rPr lang="es-ES" smtClean="0"/>
              <a:t>04/01/2022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FA049-1292-6741-9CF4-3BB30D17C8D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58043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B777B-0F3B-4F43-AC3C-5C6C311F1351}" type="datetimeFigureOut">
              <a:rPr lang="es-ES" smtClean="0"/>
              <a:t>04/01/2022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FA049-1292-6741-9CF4-3BB30D17C8D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38288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B777B-0F3B-4F43-AC3C-5C6C311F1351}" type="datetimeFigureOut">
              <a:rPr lang="es-ES" smtClean="0"/>
              <a:t>04/01/2022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FA049-1292-6741-9CF4-3BB30D17C8D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35628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B777B-0F3B-4F43-AC3C-5C6C311F1351}" type="datetimeFigureOut">
              <a:rPr lang="es-ES" smtClean="0"/>
              <a:t>04/01/2022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FA049-1292-6741-9CF4-3BB30D17C8D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0616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B777B-0F3B-4F43-AC3C-5C6C311F1351}" type="datetimeFigureOut">
              <a:rPr lang="es-ES" smtClean="0"/>
              <a:t>04/01/2022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FA049-1292-6741-9CF4-3BB30D17C8D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95731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B777B-0F3B-4F43-AC3C-5C6C311F1351}" type="datetimeFigureOut">
              <a:rPr lang="es-ES" smtClean="0"/>
              <a:t>04/01/2022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FA049-1292-6741-9CF4-3BB30D17C8D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803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04E447-6086-B24C-AEF1-0B2C66E35441}" type="datetimeFigureOut">
              <a:rPr lang="es-ES" smtClean="0"/>
              <a:t>04/01/2022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B6920-19A3-4843-B9D5-11DF9EC37B0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B777B-0F3B-4F43-AC3C-5C6C311F1351}" type="datetimeFigureOut">
              <a:rPr lang="es-ES" smtClean="0"/>
              <a:t>04/01/2022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FA049-1292-6741-9CF4-3BB30D17C8D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31909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B777B-0F3B-4F43-AC3C-5C6C311F1351}" type="datetimeFigureOut">
              <a:rPr lang="es-ES" smtClean="0"/>
              <a:t>04/01/2022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FA049-1292-6741-9CF4-3BB30D17C8D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62071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B777B-0F3B-4F43-AC3C-5C6C311F1351}" type="datetimeFigureOut">
              <a:rPr lang="es-ES" smtClean="0"/>
              <a:t>04/01/2022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FA049-1292-6741-9CF4-3BB30D17C8D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49419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B21B8-515C-8E45-ACC6-C958B3C94B4B}" type="datetimeFigureOut">
              <a:rPr lang="es-ES" smtClean="0"/>
              <a:t>04/01/2022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7B5D-4AAF-944F-8F79-1958F93DB2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9230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B21B8-515C-8E45-ACC6-C958B3C94B4B}" type="datetimeFigureOut">
              <a:rPr lang="es-ES" smtClean="0"/>
              <a:t>04/01/2022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7B5D-4AAF-944F-8F79-1958F93DB2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18815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B21B8-515C-8E45-ACC6-C958B3C94B4B}" type="datetimeFigureOut">
              <a:rPr lang="es-ES" smtClean="0"/>
              <a:t>04/01/2022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7B5D-4AAF-944F-8F79-1958F93DB2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93117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B21B8-515C-8E45-ACC6-C958B3C94B4B}" type="datetimeFigureOut">
              <a:rPr lang="es-ES" smtClean="0"/>
              <a:t>04/01/2022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7B5D-4AAF-944F-8F79-1958F93DB2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55582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B21B8-515C-8E45-ACC6-C958B3C94B4B}" type="datetimeFigureOut">
              <a:rPr lang="es-ES" smtClean="0"/>
              <a:t>04/01/2022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7B5D-4AAF-944F-8F79-1958F93DB2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03582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B21B8-515C-8E45-ACC6-C958B3C94B4B}" type="datetimeFigureOut">
              <a:rPr lang="es-ES" smtClean="0"/>
              <a:t>04/01/2022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7B5D-4AAF-944F-8F79-1958F93DB2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16185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B21B8-515C-8E45-ACC6-C958B3C94B4B}" type="datetimeFigureOut">
              <a:rPr lang="es-ES" smtClean="0"/>
              <a:t>04/01/2022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7B5D-4AAF-944F-8F79-1958F93DB2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4824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04E447-6086-B24C-AEF1-0B2C66E35441}" type="datetimeFigureOut">
              <a:rPr lang="es-ES" smtClean="0"/>
              <a:t>04/01/2022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B6920-19A3-4843-B9D5-11DF9EC37B0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B21B8-515C-8E45-ACC6-C958B3C94B4B}" type="datetimeFigureOut">
              <a:rPr lang="es-ES" smtClean="0"/>
              <a:t>04/01/2022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7B5D-4AAF-944F-8F79-1958F93DB2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38322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B21B8-515C-8E45-ACC6-C958B3C94B4B}" type="datetimeFigureOut">
              <a:rPr lang="es-ES" smtClean="0"/>
              <a:t>04/01/2022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7B5D-4AAF-944F-8F79-1958F93DB2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41041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B21B8-515C-8E45-ACC6-C958B3C94B4B}" type="datetimeFigureOut">
              <a:rPr lang="es-ES" smtClean="0"/>
              <a:t>04/01/2022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7B5D-4AAF-944F-8F79-1958F93DB2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44914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B21B8-515C-8E45-ACC6-C958B3C94B4B}" type="datetimeFigureOut">
              <a:rPr lang="es-ES" smtClean="0"/>
              <a:t>04/01/2022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7B5D-4AAF-944F-8F79-1958F93DB2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57822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3DB13-654C-4B41-8DFF-F70797730382}" type="datetimeFigureOut">
              <a:rPr lang="es-ES" smtClean="0"/>
              <a:t>04/01/2022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8D71F-2004-B44E-AB4E-71FB18684A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38301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3DB13-654C-4B41-8DFF-F70797730382}" type="datetimeFigureOut">
              <a:rPr lang="es-ES" smtClean="0"/>
              <a:t>04/01/2022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8D71F-2004-B44E-AB4E-71FB18684A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49467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3DB13-654C-4B41-8DFF-F70797730382}" type="datetimeFigureOut">
              <a:rPr lang="es-ES" smtClean="0"/>
              <a:t>04/01/2022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8D71F-2004-B44E-AB4E-71FB18684A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31438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3DB13-654C-4B41-8DFF-F70797730382}" type="datetimeFigureOut">
              <a:rPr lang="es-ES" smtClean="0"/>
              <a:t>04/01/2022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8D71F-2004-B44E-AB4E-71FB18684A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233171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3DB13-654C-4B41-8DFF-F70797730382}" type="datetimeFigureOut">
              <a:rPr lang="es-ES" smtClean="0"/>
              <a:t>04/01/2022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8D71F-2004-B44E-AB4E-71FB18684A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617753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3DB13-654C-4B41-8DFF-F70797730382}" type="datetimeFigureOut">
              <a:rPr lang="es-ES" smtClean="0"/>
              <a:t>04/01/2022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8D71F-2004-B44E-AB4E-71FB18684A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0295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04E447-6086-B24C-AEF1-0B2C66E35441}" type="datetimeFigureOut">
              <a:rPr lang="es-ES" smtClean="0"/>
              <a:t>04/01/2022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B6920-19A3-4843-B9D5-11DF9EC37B0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3DB13-654C-4B41-8DFF-F70797730382}" type="datetimeFigureOut">
              <a:rPr lang="es-ES" smtClean="0"/>
              <a:t>04/01/2022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8D71F-2004-B44E-AB4E-71FB18684A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21031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3DB13-654C-4B41-8DFF-F70797730382}" type="datetimeFigureOut">
              <a:rPr lang="es-ES" smtClean="0"/>
              <a:t>04/01/2022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8D71F-2004-B44E-AB4E-71FB18684A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08965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3DB13-654C-4B41-8DFF-F70797730382}" type="datetimeFigureOut">
              <a:rPr lang="es-ES" smtClean="0"/>
              <a:t>04/01/2022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8D71F-2004-B44E-AB4E-71FB18684A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38328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3DB13-654C-4B41-8DFF-F70797730382}" type="datetimeFigureOut">
              <a:rPr lang="es-ES" smtClean="0"/>
              <a:t>04/01/2022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8D71F-2004-B44E-AB4E-71FB18684A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09552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3DB13-654C-4B41-8DFF-F70797730382}" type="datetimeFigureOut">
              <a:rPr lang="es-ES" smtClean="0"/>
              <a:t>04/01/2022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8D71F-2004-B44E-AB4E-71FB18684A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0950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04E447-6086-B24C-AEF1-0B2C66E35441}" type="datetimeFigureOut">
              <a:rPr lang="es-ES" smtClean="0"/>
              <a:t>04/01/2022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B6920-19A3-4843-B9D5-11DF9EC37B0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04E447-6086-B24C-AEF1-0B2C66E35441}" type="datetimeFigureOut">
              <a:rPr lang="es-ES" smtClean="0"/>
              <a:t>04/01/2022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B6920-19A3-4843-B9D5-11DF9EC37B0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04E447-6086-B24C-AEF1-0B2C66E35441}" type="datetimeFigureOut">
              <a:rPr lang="es-ES" smtClean="0"/>
              <a:t>04/01/2022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B6920-19A3-4843-B9D5-11DF9EC37B0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04E447-6086-B24C-AEF1-0B2C66E35441}" type="datetimeFigureOut">
              <a:rPr lang="es-ES" smtClean="0"/>
              <a:t>04/01/2022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B6920-19A3-4843-B9D5-11DF9EC37B0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/>
              <a:t>Arrastre la imagen al marcador de posición o haga clic en el icono para agregar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04E447-6086-B24C-AEF1-0B2C66E35441}" type="datetimeFigureOut">
              <a:rPr lang="es-ES" smtClean="0"/>
              <a:t>04/01/2022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B6920-19A3-4843-B9D5-11DF9EC37B0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Imagen que contiene pasto, exterior, campo, verde&#10;&#10;Descripción generada automáticamente">
            <a:extLst>
              <a:ext uri="{FF2B5EF4-FFF2-40B4-BE49-F238E27FC236}">
                <a16:creationId xmlns:a16="http://schemas.microsoft.com/office/drawing/2014/main" id="{776F8EA7-F02E-4043-9EB6-DCA2562FBF9C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1B6920-19A3-4843-B9D5-11DF9EC37B0B}" type="slidenum">
              <a:rPr lang="es-ES" smtClean="0"/>
              <a:t>‹Nº›</a:t>
            </a:fld>
            <a:endParaRPr lang="es-ES"/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3431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B777B-0F3B-4F43-AC3C-5C6C311F1351}" type="datetimeFigureOut">
              <a:rPr lang="es-ES" smtClean="0"/>
              <a:t>04/01/2022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6FA049-1292-6741-9CF4-3BB30D17C8D4}" type="slidenum">
              <a:rPr lang="es-ES" smtClean="0"/>
              <a:t>‹Nº›</a:t>
            </a:fld>
            <a:endParaRPr lang="es-ES" dirty="0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324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0B21B8-515C-8E45-ACC6-C958B3C94B4B}" type="datetimeFigureOut">
              <a:rPr lang="es-ES" smtClean="0"/>
              <a:t>04/01/2022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CD7B5D-4AAF-944F-8F79-1958F93DB250}" type="slidenum">
              <a:rPr lang="es-ES" smtClean="0"/>
              <a:t>‹Nº›</a:t>
            </a:fld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69"/>
            <a:ext cx="9144000" cy="685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67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E3DB13-654C-4B41-8DFF-F70797730382}" type="datetimeFigureOut">
              <a:rPr lang="es-ES" smtClean="0"/>
              <a:t>04/01/2022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F8D71F-2004-B44E-AB4E-71FB18684A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3921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>
            <a:off x="4922874" y="0"/>
            <a:ext cx="4221126" cy="6858000"/>
            <a:chOff x="4922874" y="0"/>
            <a:chExt cx="4221126" cy="6858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15D549B-B6FA-1048-A0B6-33ACA1F1D8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3837"/>
            <a:stretch/>
          </p:blipFill>
          <p:spPr>
            <a:xfrm>
              <a:off x="4922874" y="0"/>
              <a:ext cx="4221126" cy="68580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863EF7D-4E34-6247-8931-B71706B8B1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74535" b="69458"/>
            <a:stretch/>
          </p:blipFill>
          <p:spPr>
            <a:xfrm>
              <a:off x="6815470" y="0"/>
              <a:ext cx="2328530" cy="2094614"/>
            </a:xfrm>
            <a:prstGeom prst="rect">
              <a:avLst/>
            </a:prstGeom>
          </p:spPr>
        </p:pic>
      </p:grpSp>
      <p:sp>
        <p:nvSpPr>
          <p:cNvPr id="4" name="Rectángulo 3"/>
          <p:cNvSpPr/>
          <p:nvPr/>
        </p:nvSpPr>
        <p:spPr>
          <a:xfrm>
            <a:off x="849745" y="2761673"/>
            <a:ext cx="61698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000" b="1" dirty="0">
                <a:solidFill>
                  <a:srgbClr val="333333"/>
                </a:solidFill>
                <a:latin typeface="Semibold"/>
                <a:ea typeface="Calibri" panose="020F0502020204030204" pitchFamily="34" charset="0"/>
                <a:cs typeface="Arial" panose="020B0604020202020204" pitchFamily="34" charset="0"/>
              </a:rPr>
              <a:t>Manual de Funciones y Competencias Laborales</a:t>
            </a:r>
            <a:endParaRPr lang="es-CO" sz="2000" dirty="0"/>
          </a:p>
        </p:txBody>
      </p:sp>
    </p:spTree>
    <p:extLst>
      <p:ext uri="{BB962C8B-B14F-4D97-AF65-F5344CB8AC3E}">
        <p14:creationId xmlns:p14="http://schemas.microsoft.com/office/powerpoint/2010/main" val="11488270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2034580" y="6438482"/>
            <a:ext cx="2746351" cy="275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600" dirty="0" smtClean="0">
                <a:latin typeface="Arial Narrow"/>
                <a:cs typeface="Arial Narrow"/>
              </a:rPr>
              <a:t>Formato para foto</a:t>
            </a:r>
            <a:endParaRPr lang="es-ES" sz="1600" dirty="0">
              <a:latin typeface="Arial Narrow"/>
              <a:cs typeface="Arial Narrow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449748" y="533203"/>
            <a:ext cx="7772400" cy="857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000" b="1" dirty="0"/>
              <a:t>¿Se pueden hacer ajustes parciales en los manuales de funciones? </a:t>
            </a:r>
            <a:endParaRPr lang="es-CO" sz="2000" dirty="0"/>
          </a:p>
        </p:txBody>
      </p:sp>
      <p:sp>
        <p:nvSpPr>
          <p:cNvPr id="2" name="Rectángulo 1"/>
          <p:cNvSpPr/>
          <p:nvPr/>
        </p:nvSpPr>
        <p:spPr>
          <a:xfrm>
            <a:off x="942109" y="1582341"/>
            <a:ext cx="69088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380"/>
              </a:spcAft>
            </a:pPr>
            <a:r>
              <a:rPr lang="es-CO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En efecto, tanto para las entidades del orden nacional como las territoriales, es función del área de talento humano mantener actualizado el manual de funciones y de competencias laborales, y dicha actualización implica en algunas ocasiones hacer modificaciones parciales, como por ejemplo adicionar funciones a un empleo, modificar requisitos o abrir nuevos perfiles (fichas) de empleo. En todo caso, cada modificación debe estar justificada técnicamente y se adopta mediante acto administrativo del jefe de la entidad.</a:t>
            </a:r>
            <a:endParaRPr lang="es-CO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5015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2034580" y="6438482"/>
            <a:ext cx="2746351" cy="275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600" dirty="0" smtClean="0">
                <a:latin typeface="Arial Narrow"/>
                <a:cs typeface="Arial Narrow"/>
              </a:rPr>
              <a:t>Formato para foto</a:t>
            </a:r>
            <a:endParaRPr lang="es-ES" sz="1600" dirty="0">
              <a:latin typeface="Arial Narrow"/>
              <a:cs typeface="Arial Narrow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449748" y="533203"/>
            <a:ext cx="7772400" cy="953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b="1" dirty="0"/>
              <a:t>Para las entidades territoriales no se encuentran estipulados los requisitos de experiencia como sí se establecen para las entidades del orden nacional ¿Cuál sería el parámetro para establecerlos? </a:t>
            </a:r>
            <a:endParaRPr lang="es-CO" dirty="0"/>
          </a:p>
          <a:p>
            <a:r>
              <a:rPr lang="es-CO" sz="2000" b="1" dirty="0"/>
              <a:t> </a:t>
            </a:r>
            <a:endParaRPr lang="es-CO" sz="2000" dirty="0"/>
          </a:p>
        </p:txBody>
      </p:sp>
      <p:sp>
        <p:nvSpPr>
          <p:cNvPr id="3" name="Rectángulo 2"/>
          <p:cNvSpPr/>
          <p:nvPr/>
        </p:nvSpPr>
        <p:spPr>
          <a:xfrm>
            <a:off x="517235" y="2124364"/>
            <a:ext cx="7185891" cy="2842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380"/>
              </a:spcAft>
            </a:pPr>
            <a:r>
              <a:rPr lang="es-CO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Cada </a:t>
            </a:r>
            <a:r>
              <a:rPr lang="es-CO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entidad territorial </a:t>
            </a:r>
            <a:r>
              <a:rPr lang="es-CO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(Departamento, distrito o municipio)debe </a:t>
            </a:r>
            <a:r>
              <a:rPr lang="es-CO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diseñar su propia matriz de requisitos, a partir de los topes mínimos y máximos de los requisitos señalados en el Decreto 785 de 2005. Igualmente se puede tener como parámetro de progresividad, en la exigencia de estudios y experiencia.</a:t>
            </a:r>
            <a:endParaRPr lang="es-CO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Para el caso del Distrito Capital es el Decreto 367 de 2014, actualiza el Manual General de Requisitos para los empleos públicos correspondientes a los Organismos pertenecientes al Sector Central de la Administración Distrital de Bogotá, D.C.</a:t>
            </a:r>
            <a:endParaRPr lang="es-CO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9014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2034580" y="6438482"/>
            <a:ext cx="2746351" cy="275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600" dirty="0" smtClean="0">
                <a:latin typeface="Arial Narrow"/>
                <a:cs typeface="Arial Narrow"/>
              </a:rPr>
              <a:t>Formato para foto</a:t>
            </a:r>
            <a:endParaRPr lang="es-ES" sz="1600" dirty="0">
              <a:latin typeface="Arial Narrow"/>
              <a:cs typeface="Arial Narrow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449748" y="533203"/>
            <a:ext cx="7772400" cy="953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200" b="1" dirty="0" smtClean="0"/>
              <a:t>Mediante que actos se encuentra adoptado el Manual específico de funciones para la Entidad</a:t>
            </a:r>
            <a:endParaRPr lang="es-CO" sz="2200" dirty="0"/>
          </a:p>
          <a:p>
            <a:r>
              <a:rPr lang="es-CO" sz="2000" b="1" dirty="0"/>
              <a:t> </a:t>
            </a:r>
            <a:endParaRPr lang="es-CO" sz="2000" dirty="0"/>
          </a:p>
        </p:txBody>
      </p:sp>
      <p:sp>
        <p:nvSpPr>
          <p:cNvPr id="3" name="Rectángulo 2"/>
          <p:cNvSpPr/>
          <p:nvPr/>
        </p:nvSpPr>
        <p:spPr>
          <a:xfrm>
            <a:off x="517235" y="2124364"/>
            <a:ext cx="7342910" cy="5498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380"/>
              </a:spcAft>
            </a:pPr>
            <a:r>
              <a:rPr lang="es-CO" sz="2000" dirty="0" smtClean="0">
                <a:solidFill>
                  <a:srgbClr val="333333"/>
                </a:solidFill>
                <a:latin typeface="+mj-lt"/>
                <a:ea typeface="Times New Roman" panose="02020603050405020304" pitchFamily="18" charset="0"/>
              </a:rPr>
              <a:t>La Caja de la Vivienda Popular por ser una entidad descentralizada del orden distrital, adopta el manual específico de funciones mediante resolución expedida por el Director General.</a:t>
            </a:r>
          </a:p>
          <a:p>
            <a:pPr>
              <a:spcAft>
                <a:spcPts val="1380"/>
              </a:spcAft>
            </a:pPr>
            <a:r>
              <a:rPr lang="es-ES" sz="2000" dirty="0" smtClean="0">
                <a:solidFill>
                  <a:srgbClr val="333333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Los siguientes son las resoluciones que adoptan o modifican el manual específico de funciones de la entidad: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CO" sz="2000" dirty="0">
                <a:latin typeface="+mj-lt"/>
              </a:rPr>
              <a:t>Resolución 1124 de 2015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CO" sz="2000" dirty="0">
                <a:latin typeface="+mj-lt"/>
              </a:rPr>
              <a:t>Resolución 1234 de 2015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CO" sz="2000" dirty="0">
                <a:latin typeface="+mj-lt"/>
              </a:rPr>
              <a:t>Resolución 3278 de 2016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CO" sz="2000" dirty="0">
                <a:latin typeface="+mj-lt"/>
              </a:rPr>
              <a:t>Resolución 019 de 2017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CO" sz="2000" dirty="0">
                <a:latin typeface="+mj-lt"/>
              </a:rPr>
              <a:t>Resolución 3416 de 2017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CO" sz="2000" dirty="0">
                <a:latin typeface="+mj-lt"/>
              </a:rPr>
              <a:t>Resolución 5177 de 2018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CO" sz="2000" dirty="0">
                <a:latin typeface="+mj-lt"/>
              </a:rPr>
              <a:t>Resolución 1937 de </a:t>
            </a:r>
            <a:r>
              <a:rPr lang="es-CO" sz="2000" dirty="0" smtClean="0">
                <a:latin typeface="+mj-lt"/>
              </a:rPr>
              <a:t>2020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000" dirty="0">
                <a:latin typeface="+mj-lt"/>
              </a:rPr>
              <a:t>Resolución </a:t>
            </a:r>
            <a:r>
              <a:rPr lang="es-CO" sz="2000" dirty="0" smtClean="0">
                <a:latin typeface="+mj-lt"/>
              </a:rPr>
              <a:t>3872 </a:t>
            </a:r>
            <a:r>
              <a:rPr lang="es-CO" sz="2000" dirty="0">
                <a:latin typeface="+mj-lt"/>
              </a:rPr>
              <a:t>de </a:t>
            </a:r>
            <a:r>
              <a:rPr lang="es-CO" sz="2000" dirty="0" smtClean="0">
                <a:latin typeface="+mj-lt"/>
              </a:rPr>
              <a:t>2020 – Control Interno</a:t>
            </a:r>
            <a:endParaRPr lang="es-CO" sz="2000" dirty="0">
              <a:latin typeface="+mj-lt"/>
            </a:endParaRPr>
          </a:p>
          <a:p>
            <a:pPr lvl="0"/>
            <a:endParaRPr lang="es-CO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s-CO" dirty="0" smtClean="0"/>
          </a:p>
          <a:p>
            <a:pPr lvl="0"/>
            <a:endParaRPr lang="es-CO" dirty="0"/>
          </a:p>
          <a:p>
            <a:pPr>
              <a:spcAft>
                <a:spcPts val="1380"/>
              </a:spcAft>
            </a:pPr>
            <a:endParaRPr lang="es-CO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6724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685800" y="552209"/>
            <a:ext cx="7772400" cy="857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/>
              <a:ea typeface="+mj-ea"/>
              <a:cs typeface="Arial Narrow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552576" y="5791688"/>
            <a:ext cx="7772400" cy="857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6000" b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seo Sans Condensed 900" charset="0"/>
                <a:ea typeface="Museo Sans Condensed 900" charset="0"/>
                <a:cs typeface="Museo Sans Condensed 900" charset="0"/>
              </a:rPr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1108226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55686" y="2561531"/>
            <a:ext cx="7634111" cy="3156863"/>
          </a:xfrm>
        </p:spPr>
        <p:txBody>
          <a:bodyPr>
            <a:normAutofit/>
          </a:bodyPr>
          <a:lstStyle/>
          <a:p>
            <a:pPr algn="just">
              <a:buClr>
                <a:srgbClr val="E39734"/>
              </a:buClr>
            </a:pPr>
            <a:r>
              <a:rPr lang="es-CO" sz="2400" dirty="0"/>
              <a:t>El Manual Específico de Funciones y de Competencias Laborales es una herramienta de gestión de talento humano que permite establecer las funciones y competencias laborales de los empleos que conforman la planta de personal de las instituciones </a:t>
            </a:r>
            <a:r>
              <a:rPr lang="es-CO" sz="2400" dirty="0" smtClean="0"/>
              <a:t>públicas,</a:t>
            </a:r>
            <a:r>
              <a:rPr lang="es-ES" sz="3600" b="1" dirty="0" smtClean="0">
                <a:solidFill>
                  <a:srgbClr val="22A676"/>
                </a:solidFill>
                <a:latin typeface="Museo Sans Condensed 700" charset="0"/>
                <a:ea typeface="Museo Sans Condensed 700" charset="0"/>
                <a:cs typeface="Museo Sans Condensed 700" charset="0"/>
              </a:rPr>
              <a:t> </a:t>
            </a:r>
            <a:r>
              <a:rPr lang="es-CO" sz="2400" dirty="0"/>
              <a:t>así como los requerimientos de conocimiento, experiencia y demás competencias exigidas para el desempeño de estos.</a:t>
            </a:r>
            <a:endParaRPr lang="es-ES" sz="2400" b="1" dirty="0">
              <a:solidFill>
                <a:srgbClr val="22A676"/>
              </a:solidFill>
              <a:latin typeface="Museo Sans Condensed 700" charset="0"/>
              <a:ea typeface="Museo Sans Condensed 700" charset="0"/>
              <a:cs typeface="Museo Sans Condensed 700" charset="0"/>
            </a:endParaRPr>
          </a:p>
          <a:p>
            <a:pPr algn="just">
              <a:buClr>
                <a:srgbClr val="E39734"/>
              </a:buClr>
            </a:pPr>
            <a:endParaRPr lang="es-MX" sz="2400" dirty="0">
              <a:solidFill>
                <a:schemeClr val="tx1">
                  <a:lumMod val="50000"/>
                  <a:lumOff val="50000"/>
                </a:schemeClr>
              </a:solidFill>
              <a:latin typeface="Museo Sans Condensed 500" charset="0"/>
              <a:ea typeface="Museo Sans Condensed 500" charset="0"/>
              <a:cs typeface="Museo Sans Condensed 500" charset="0"/>
            </a:endParaRPr>
          </a:p>
        </p:txBody>
      </p:sp>
      <p:sp>
        <p:nvSpPr>
          <p:cNvPr id="4" name="Título 1"/>
          <p:cNvSpPr>
            <a:spLocks noGrp="1"/>
          </p:cNvSpPr>
          <p:nvPr>
            <p:ph type="ctrTitle"/>
          </p:nvPr>
        </p:nvSpPr>
        <p:spPr>
          <a:xfrm>
            <a:off x="449748" y="533203"/>
            <a:ext cx="7772400" cy="857913"/>
          </a:xfrm>
        </p:spPr>
        <p:txBody>
          <a:bodyPr>
            <a:normAutofit/>
          </a:bodyPr>
          <a:lstStyle/>
          <a:p>
            <a:r>
              <a:rPr lang="es-CO" sz="2200" b="1" dirty="0" smtClean="0"/>
              <a:t>¿</a:t>
            </a:r>
            <a:r>
              <a:rPr lang="es-CO" sz="2200" b="1" dirty="0"/>
              <a:t>Qué es un Manual de Funciones y Competencias Laborales?</a:t>
            </a:r>
            <a:endParaRPr lang="es-CO" sz="2200" dirty="0"/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D255B36D-C070-49A7-8D44-4155090A1847}"/>
              </a:ext>
            </a:extLst>
          </p:cNvPr>
          <p:cNvCxnSpPr/>
          <p:nvPr/>
        </p:nvCxnSpPr>
        <p:spPr>
          <a:xfrm>
            <a:off x="528358" y="1415340"/>
            <a:ext cx="3335138" cy="0"/>
          </a:xfrm>
          <a:prstGeom prst="line">
            <a:avLst/>
          </a:prstGeom>
          <a:ln>
            <a:solidFill>
              <a:srgbClr val="22A67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ítulo 1">
            <a:extLst>
              <a:ext uri="{FF2B5EF4-FFF2-40B4-BE49-F238E27FC236}">
                <a16:creationId xmlns:a16="http://schemas.microsoft.com/office/drawing/2014/main" id="{2B11BD79-9F41-471C-8785-BF434B4D9B50}"/>
              </a:ext>
            </a:extLst>
          </p:cNvPr>
          <p:cNvSpPr txBox="1">
            <a:spLocks/>
          </p:cNvSpPr>
          <p:nvPr/>
        </p:nvSpPr>
        <p:spPr>
          <a:xfrm>
            <a:off x="455686" y="1894896"/>
            <a:ext cx="5606000" cy="857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defRPr/>
            </a:pPr>
            <a:endParaRPr kumimoji="0" lang="es-ES" sz="2800" b="1" u="none" strike="noStrike" kern="1200" cap="none" spc="0" normalizeH="0" baseline="0" noProof="0" dirty="0">
              <a:ln>
                <a:noFill/>
              </a:ln>
              <a:solidFill>
                <a:srgbClr val="22A676"/>
              </a:solidFill>
              <a:effectLst/>
              <a:uLnTx/>
              <a:uFillTx/>
              <a:latin typeface="Museo Sans Condensed 700" charset="0"/>
              <a:ea typeface="Museo Sans Condensed 700" charset="0"/>
              <a:cs typeface="Museo Sans Condensed 7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332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55686" y="2561531"/>
            <a:ext cx="7634111" cy="3156863"/>
          </a:xfrm>
        </p:spPr>
        <p:txBody>
          <a:bodyPr>
            <a:normAutofit/>
          </a:bodyPr>
          <a:lstStyle/>
          <a:p>
            <a:pPr algn="l"/>
            <a:r>
              <a:rPr lang="es-CO" sz="2000" dirty="0"/>
              <a:t> El manual debe contener los siguientes elementos</a:t>
            </a:r>
            <a:r>
              <a:rPr lang="es-CO" sz="2000" dirty="0" smtClean="0"/>
              <a:t>:</a:t>
            </a:r>
          </a:p>
          <a:p>
            <a:pPr algn="l"/>
            <a:endParaRPr lang="es-CO" sz="2000" dirty="0"/>
          </a:p>
          <a:p>
            <a:r>
              <a:rPr lang="es-CO" sz="2000" dirty="0"/>
              <a:t>1. Identificación y ubicación del empleo.</a:t>
            </a:r>
          </a:p>
          <a:p>
            <a:r>
              <a:rPr lang="es-CO" sz="2000" dirty="0"/>
              <a:t>2. Contenido funcional: que comprende el propósito principal y la descripción de funciones esenciales del empleo.</a:t>
            </a:r>
          </a:p>
          <a:p>
            <a:r>
              <a:rPr lang="es-CO" sz="2000" dirty="0"/>
              <a:t>3. Conocimientos básicos o esenciales.</a:t>
            </a:r>
          </a:p>
          <a:p>
            <a:r>
              <a:rPr lang="es-CO" sz="2000" dirty="0"/>
              <a:t>4. Competencias Comportamentales.</a:t>
            </a:r>
          </a:p>
          <a:p>
            <a:r>
              <a:rPr lang="es-CO" sz="2000" dirty="0"/>
              <a:t>5. Requisitos de formación académica y experiencia.</a:t>
            </a:r>
          </a:p>
          <a:p>
            <a:pPr algn="just">
              <a:buClr>
                <a:srgbClr val="E39734"/>
              </a:buClr>
            </a:pPr>
            <a:endParaRPr lang="es-MX" sz="2000" dirty="0">
              <a:solidFill>
                <a:schemeClr val="tx1">
                  <a:lumMod val="50000"/>
                  <a:lumOff val="50000"/>
                </a:schemeClr>
              </a:solidFill>
              <a:latin typeface="Museo Sans Condensed 500" charset="0"/>
              <a:ea typeface="Museo Sans Condensed 500" charset="0"/>
              <a:cs typeface="Museo Sans Condensed 500" charset="0"/>
            </a:endParaRPr>
          </a:p>
        </p:txBody>
      </p:sp>
      <p:sp>
        <p:nvSpPr>
          <p:cNvPr id="4" name="Título 1"/>
          <p:cNvSpPr>
            <a:spLocks noGrp="1"/>
          </p:cNvSpPr>
          <p:nvPr>
            <p:ph type="ctrTitle"/>
          </p:nvPr>
        </p:nvSpPr>
        <p:spPr>
          <a:xfrm>
            <a:off x="449748" y="533203"/>
            <a:ext cx="7772400" cy="857913"/>
          </a:xfrm>
        </p:spPr>
        <p:txBody>
          <a:bodyPr>
            <a:normAutofit fontScale="90000"/>
          </a:bodyPr>
          <a:lstStyle/>
          <a:p>
            <a:r>
              <a:rPr lang="es-ES" sz="3600" b="1" dirty="0" smtClean="0">
                <a:solidFill>
                  <a:srgbClr val="22A676"/>
                </a:solidFill>
                <a:latin typeface="Museo Sans Condensed 900" charset="0"/>
                <a:ea typeface="Museo Sans Condensed 900" charset="0"/>
                <a:cs typeface="Museo Sans Condensed 900" charset="0"/>
              </a:rPr>
              <a:t>Titulo</a:t>
            </a:r>
            <a:r>
              <a:rPr lang="es-ES" sz="3600" b="1" dirty="0">
                <a:solidFill>
                  <a:srgbClr val="22A676"/>
                </a:solidFill>
                <a:latin typeface="Museo Sans Condensed 900" charset="0"/>
                <a:ea typeface="Museo Sans Condensed 900" charset="0"/>
                <a:cs typeface="Museo Sans Condensed 900" charset="0"/>
              </a:rPr>
              <a:t/>
            </a:r>
            <a:br>
              <a:rPr lang="es-ES" sz="3600" b="1" dirty="0">
                <a:solidFill>
                  <a:srgbClr val="22A676"/>
                </a:solidFill>
                <a:latin typeface="Museo Sans Condensed 900" charset="0"/>
                <a:ea typeface="Museo Sans Condensed 900" charset="0"/>
                <a:cs typeface="Museo Sans Condensed 900" charset="0"/>
              </a:rPr>
            </a:br>
            <a:r>
              <a:rPr lang="es-CO" sz="2200" b="1" dirty="0"/>
              <a:t>¿Cómo se construye el manual </a:t>
            </a:r>
            <a:r>
              <a:rPr lang="es-CO" sz="2200" b="1" dirty="0" smtClean="0"/>
              <a:t>de </a:t>
            </a:r>
            <a:r>
              <a:rPr lang="es-CO" sz="2200" b="1" dirty="0"/>
              <a:t>funciones y </a:t>
            </a:r>
            <a:r>
              <a:rPr lang="es-CO" sz="2200" b="1" dirty="0" smtClean="0"/>
              <a:t>competencias </a:t>
            </a:r>
            <a:r>
              <a:rPr lang="es-CO" sz="2200" b="1" dirty="0"/>
              <a:t>laborales?</a:t>
            </a:r>
            <a:r>
              <a:rPr lang="es-CO" b="1" dirty="0"/>
              <a:t> </a:t>
            </a:r>
            <a:endParaRPr lang="es-CO" dirty="0"/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D255B36D-C070-49A7-8D44-4155090A1847}"/>
              </a:ext>
            </a:extLst>
          </p:cNvPr>
          <p:cNvCxnSpPr/>
          <p:nvPr/>
        </p:nvCxnSpPr>
        <p:spPr>
          <a:xfrm>
            <a:off x="528358" y="1415340"/>
            <a:ext cx="3335138" cy="0"/>
          </a:xfrm>
          <a:prstGeom prst="line">
            <a:avLst/>
          </a:prstGeom>
          <a:ln>
            <a:solidFill>
              <a:srgbClr val="22A67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ítulo 1">
            <a:extLst>
              <a:ext uri="{FF2B5EF4-FFF2-40B4-BE49-F238E27FC236}">
                <a16:creationId xmlns:a16="http://schemas.microsoft.com/office/drawing/2014/main" id="{2B11BD79-9F41-471C-8785-BF434B4D9B50}"/>
              </a:ext>
            </a:extLst>
          </p:cNvPr>
          <p:cNvSpPr txBox="1">
            <a:spLocks/>
          </p:cNvSpPr>
          <p:nvPr/>
        </p:nvSpPr>
        <p:spPr>
          <a:xfrm>
            <a:off x="455686" y="1894896"/>
            <a:ext cx="5606000" cy="857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defRPr/>
            </a:pPr>
            <a:endParaRPr kumimoji="0" lang="es-ES" sz="2800" b="1" u="none" strike="noStrike" kern="1200" cap="none" spc="0" normalizeH="0" baseline="0" noProof="0" dirty="0">
              <a:ln>
                <a:noFill/>
              </a:ln>
              <a:solidFill>
                <a:srgbClr val="22A676"/>
              </a:solidFill>
              <a:effectLst/>
              <a:uLnTx/>
              <a:uFillTx/>
              <a:latin typeface="Museo Sans Condensed 700" charset="0"/>
              <a:ea typeface="Museo Sans Condensed 700" charset="0"/>
              <a:cs typeface="Museo Sans Condensed 7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518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55686" y="2561531"/>
            <a:ext cx="7634111" cy="3156863"/>
          </a:xfrm>
        </p:spPr>
        <p:txBody>
          <a:bodyPr>
            <a:normAutofit/>
          </a:bodyPr>
          <a:lstStyle/>
          <a:p>
            <a:r>
              <a:rPr lang="es-CO" sz="2000" dirty="0"/>
              <a:t>No necesariamente. </a:t>
            </a:r>
            <a:endParaRPr lang="es-CO" sz="2000" dirty="0" smtClean="0"/>
          </a:p>
          <a:p>
            <a:r>
              <a:rPr lang="es-CO" sz="2000" dirty="0" smtClean="0"/>
              <a:t>El </a:t>
            </a:r>
            <a:r>
              <a:rPr lang="es-CO" sz="2000" dirty="0"/>
              <a:t>área funcional y el propósito principal del empleo son los elementos que permiten diferenciar los empleos en cada área o dependencia, por lo tanto, lo más recomendable es contar con fichas de empleo distintas para cada área funcional en donde vayan a ser ubicados los empleos de un mismo código y grado salarial.</a:t>
            </a:r>
          </a:p>
        </p:txBody>
      </p:sp>
      <p:sp>
        <p:nvSpPr>
          <p:cNvPr id="4" name="Título 1"/>
          <p:cNvSpPr>
            <a:spLocks noGrp="1"/>
          </p:cNvSpPr>
          <p:nvPr>
            <p:ph type="ctrTitle"/>
          </p:nvPr>
        </p:nvSpPr>
        <p:spPr>
          <a:xfrm>
            <a:off x="449748" y="533203"/>
            <a:ext cx="7772400" cy="857913"/>
          </a:xfrm>
        </p:spPr>
        <p:txBody>
          <a:bodyPr>
            <a:normAutofit fontScale="90000"/>
          </a:bodyPr>
          <a:lstStyle/>
          <a:p>
            <a:r>
              <a:rPr lang="es-CO" sz="2200" b="1" dirty="0"/>
              <a:t>¿El número de fichas del Manual de Funciones y Competencias Laborales debe ser igual al número de empleos públicos que tenga la entidad?</a:t>
            </a:r>
            <a:r>
              <a:rPr lang="es-ES" sz="2200" b="1" dirty="0">
                <a:solidFill>
                  <a:srgbClr val="22A676"/>
                </a:solidFill>
                <a:latin typeface="Museo Sans Condensed 900" charset="0"/>
                <a:ea typeface="Museo Sans Condensed 900" charset="0"/>
                <a:cs typeface="Museo Sans Condensed 900" charset="0"/>
              </a:rPr>
              <a:t/>
            </a:r>
            <a:br>
              <a:rPr lang="es-ES" sz="2200" b="1" dirty="0">
                <a:solidFill>
                  <a:srgbClr val="22A676"/>
                </a:solidFill>
                <a:latin typeface="Museo Sans Condensed 900" charset="0"/>
                <a:ea typeface="Museo Sans Condensed 900" charset="0"/>
                <a:cs typeface="Museo Sans Condensed 900" charset="0"/>
              </a:rPr>
            </a:br>
            <a:r>
              <a:rPr lang="es-CO" b="1" dirty="0"/>
              <a:t> </a:t>
            </a:r>
            <a:endParaRPr lang="es-CO" dirty="0"/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D255B36D-C070-49A7-8D44-4155090A1847}"/>
              </a:ext>
            </a:extLst>
          </p:cNvPr>
          <p:cNvCxnSpPr/>
          <p:nvPr/>
        </p:nvCxnSpPr>
        <p:spPr>
          <a:xfrm>
            <a:off x="528358" y="1415340"/>
            <a:ext cx="3335138" cy="0"/>
          </a:xfrm>
          <a:prstGeom prst="line">
            <a:avLst/>
          </a:prstGeom>
          <a:ln>
            <a:solidFill>
              <a:srgbClr val="22A67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ítulo 1">
            <a:extLst>
              <a:ext uri="{FF2B5EF4-FFF2-40B4-BE49-F238E27FC236}">
                <a16:creationId xmlns:a16="http://schemas.microsoft.com/office/drawing/2014/main" id="{2B11BD79-9F41-471C-8785-BF434B4D9B50}"/>
              </a:ext>
            </a:extLst>
          </p:cNvPr>
          <p:cNvSpPr txBox="1">
            <a:spLocks/>
          </p:cNvSpPr>
          <p:nvPr/>
        </p:nvSpPr>
        <p:spPr>
          <a:xfrm>
            <a:off x="455686" y="1894896"/>
            <a:ext cx="5606000" cy="857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defRPr/>
            </a:pPr>
            <a:endParaRPr kumimoji="0" lang="es-ES" sz="2800" b="1" u="none" strike="noStrike" kern="1200" cap="none" spc="0" normalizeH="0" baseline="0" noProof="0" dirty="0">
              <a:ln>
                <a:noFill/>
              </a:ln>
              <a:solidFill>
                <a:srgbClr val="22A676"/>
              </a:solidFill>
              <a:effectLst/>
              <a:uLnTx/>
              <a:uFillTx/>
              <a:latin typeface="Museo Sans Condensed 700" charset="0"/>
              <a:ea typeface="Museo Sans Condensed 700" charset="0"/>
              <a:cs typeface="Museo Sans Condensed 7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150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55686" y="2561531"/>
            <a:ext cx="7634111" cy="3156863"/>
          </a:xfrm>
        </p:spPr>
        <p:txBody>
          <a:bodyPr>
            <a:normAutofit/>
          </a:bodyPr>
          <a:lstStyle/>
          <a:p>
            <a:r>
              <a:rPr lang="es-CO" sz="2000" dirty="0"/>
              <a:t>El Núcleo Básico de Conocimiento – NBC es la agrupación de disciplinas académicas o profesiones según la clasificación establecida en el Sistema Nacional de Información de la Educación Superior (SNIES), a cargo del Ministerio de Educación Nacional. </a:t>
            </a:r>
            <a:endParaRPr lang="es-CO" sz="2000" dirty="0" smtClean="0"/>
          </a:p>
          <a:p>
            <a:r>
              <a:rPr lang="es-CO" sz="2000" dirty="0" smtClean="0"/>
              <a:t>Los </a:t>
            </a:r>
            <a:r>
              <a:rPr lang="es-CO" sz="2000" dirty="0"/>
              <a:t>diferentes NBC se encuentran descritos en el artículo 2.2.2.4.9 del Decreto 1083 de 2015 </a:t>
            </a:r>
          </a:p>
        </p:txBody>
      </p:sp>
      <p:sp>
        <p:nvSpPr>
          <p:cNvPr id="4" name="Título 1"/>
          <p:cNvSpPr>
            <a:spLocks noGrp="1"/>
          </p:cNvSpPr>
          <p:nvPr>
            <p:ph type="ctrTitle"/>
          </p:nvPr>
        </p:nvSpPr>
        <p:spPr>
          <a:xfrm>
            <a:off x="449748" y="533203"/>
            <a:ext cx="7772400" cy="857913"/>
          </a:xfrm>
        </p:spPr>
        <p:txBody>
          <a:bodyPr>
            <a:normAutofit fontScale="90000"/>
          </a:bodyPr>
          <a:lstStyle/>
          <a:p>
            <a:r>
              <a:rPr lang="es-CO" sz="2200" dirty="0"/>
              <a:t> </a:t>
            </a:r>
            <a:r>
              <a:rPr lang="es-CO" sz="2200" b="1" dirty="0"/>
              <a:t>¿Qué son los núcleos básicos del conocimiento - NBC?</a:t>
            </a:r>
            <a:r>
              <a:rPr lang="es-CO" sz="2200" dirty="0"/>
              <a:t/>
            </a:r>
            <a:br>
              <a:rPr lang="es-CO" sz="2200" dirty="0"/>
            </a:br>
            <a:r>
              <a:rPr lang="es-CO" b="1" dirty="0"/>
              <a:t> </a:t>
            </a:r>
            <a:endParaRPr lang="es-CO" dirty="0"/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D255B36D-C070-49A7-8D44-4155090A1847}"/>
              </a:ext>
            </a:extLst>
          </p:cNvPr>
          <p:cNvCxnSpPr/>
          <p:nvPr/>
        </p:nvCxnSpPr>
        <p:spPr>
          <a:xfrm>
            <a:off x="528358" y="1415340"/>
            <a:ext cx="3335138" cy="0"/>
          </a:xfrm>
          <a:prstGeom prst="line">
            <a:avLst/>
          </a:prstGeom>
          <a:ln>
            <a:solidFill>
              <a:srgbClr val="22A67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ítulo 1">
            <a:extLst>
              <a:ext uri="{FF2B5EF4-FFF2-40B4-BE49-F238E27FC236}">
                <a16:creationId xmlns:a16="http://schemas.microsoft.com/office/drawing/2014/main" id="{2B11BD79-9F41-471C-8785-BF434B4D9B50}"/>
              </a:ext>
            </a:extLst>
          </p:cNvPr>
          <p:cNvSpPr txBox="1">
            <a:spLocks/>
          </p:cNvSpPr>
          <p:nvPr/>
        </p:nvSpPr>
        <p:spPr>
          <a:xfrm>
            <a:off x="455686" y="1894896"/>
            <a:ext cx="5606000" cy="857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defRPr/>
            </a:pPr>
            <a:endParaRPr kumimoji="0" lang="es-ES" sz="2800" b="1" u="none" strike="noStrike" kern="1200" cap="none" spc="0" normalizeH="0" baseline="0" noProof="0" dirty="0">
              <a:ln>
                <a:noFill/>
              </a:ln>
              <a:solidFill>
                <a:srgbClr val="22A676"/>
              </a:solidFill>
              <a:effectLst/>
              <a:uLnTx/>
              <a:uFillTx/>
              <a:latin typeface="Museo Sans Condensed 700" charset="0"/>
              <a:ea typeface="Museo Sans Condensed 700" charset="0"/>
              <a:cs typeface="Museo Sans Condensed 7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910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2034580" y="6438482"/>
            <a:ext cx="2746351" cy="275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600" dirty="0" smtClean="0">
                <a:latin typeface="Arial Narrow"/>
                <a:cs typeface="Arial Narrow"/>
              </a:rPr>
              <a:t>Formato para foto</a:t>
            </a:r>
            <a:endParaRPr lang="es-ES" sz="1600" dirty="0">
              <a:latin typeface="Arial Narrow"/>
              <a:cs typeface="Arial Narrow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449748" y="533203"/>
            <a:ext cx="7772400" cy="857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3600" b="1" dirty="0" smtClean="0">
                <a:solidFill>
                  <a:srgbClr val="22A676"/>
                </a:solidFill>
                <a:latin typeface="Museo Sans Condensed 900" charset="0"/>
                <a:ea typeface="Museo Sans Condensed 900" charset="0"/>
                <a:cs typeface="Museo Sans Condensed 900" charset="0"/>
              </a:rPr>
              <a:t/>
            </a:r>
            <a:br>
              <a:rPr lang="es-ES" sz="3600" b="1" dirty="0" smtClean="0">
                <a:solidFill>
                  <a:srgbClr val="22A676"/>
                </a:solidFill>
                <a:latin typeface="Museo Sans Condensed 900" charset="0"/>
                <a:ea typeface="Museo Sans Condensed 900" charset="0"/>
                <a:cs typeface="Museo Sans Condensed 900" charset="0"/>
              </a:rPr>
            </a:br>
            <a:endParaRPr lang="es-ES" sz="3600" b="1" dirty="0">
              <a:solidFill>
                <a:srgbClr val="22A676"/>
              </a:solidFill>
              <a:latin typeface="Museo Sans Condensed 900" charset="0"/>
              <a:ea typeface="Museo Sans Condensed 900" charset="0"/>
              <a:cs typeface="Museo Sans Condensed 900" charset="0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8081337"/>
              </p:ext>
            </p:extLst>
          </p:nvPr>
        </p:nvGraphicFramePr>
        <p:xfrm>
          <a:off x="258618" y="323270"/>
          <a:ext cx="6382327" cy="6391149"/>
        </p:xfrm>
        <a:graphic>
          <a:graphicData uri="http://schemas.openxmlformats.org/drawingml/2006/table">
            <a:tbl>
              <a:tblPr/>
              <a:tblGrid>
                <a:gridCol w="3149600">
                  <a:extLst>
                    <a:ext uri="{9D8B030D-6E8A-4147-A177-3AD203B41FA5}">
                      <a16:colId xmlns:a16="http://schemas.microsoft.com/office/drawing/2014/main" val="3398950005"/>
                    </a:ext>
                  </a:extLst>
                </a:gridCol>
                <a:gridCol w="3232727">
                  <a:extLst>
                    <a:ext uri="{9D8B030D-6E8A-4147-A177-3AD203B41FA5}">
                      <a16:colId xmlns:a16="http://schemas.microsoft.com/office/drawing/2014/main" val="1653145638"/>
                    </a:ext>
                  </a:extLst>
                </a:gridCol>
              </a:tblGrid>
              <a:tr h="304340">
                <a:tc>
                  <a:txBody>
                    <a:bodyPr/>
                    <a:lstStyle/>
                    <a:p>
                      <a:r>
                        <a:rPr lang="es-CO" sz="1400" b="1" dirty="0">
                          <a:effectLst/>
                        </a:rPr>
                        <a:t>AREA DEL CONOCIMIENTO</a:t>
                      </a:r>
                      <a:endParaRPr lang="es-CO" sz="1400" dirty="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400" b="1">
                          <a:effectLst/>
                        </a:rPr>
                        <a:t>NÚCLEO BÁSICO DEL CONOCIMIENTO</a:t>
                      </a:r>
                      <a:endParaRPr lang="es-CO" sz="14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1608465"/>
                  </a:ext>
                </a:extLst>
              </a:tr>
              <a:tr h="913021">
                <a:tc>
                  <a:txBody>
                    <a:bodyPr/>
                    <a:lstStyle/>
                    <a:p>
                      <a:r>
                        <a:rPr lang="es-CO" sz="1400" b="1" dirty="0">
                          <a:effectLst/>
                        </a:rPr>
                        <a:t>AGRONOMÍA, VETERINARIA Y AFINES</a:t>
                      </a:r>
                      <a:endParaRPr lang="es-CO" sz="1400" dirty="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400">
                          <a:effectLst/>
                        </a:rPr>
                        <a:t>Agronomía</a:t>
                      </a:r>
                    </a:p>
                    <a:p>
                      <a:r>
                        <a:rPr lang="es-CO" sz="1400">
                          <a:effectLst/>
                        </a:rPr>
                        <a:t>Medicina Veterinaria</a:t>
                      </a:r>
                    </a:p>
                    <a:p>
                      <a:r>
                        <a:rPr lang="es-CO" sz="1400">
                          <a:effectLst/>
                        </a:rPr>
                        <a:t>Zootecnia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465779"/>
                  </a:ext>
                </a:extLst>
              </a:tr>
              <a:tr h="1826043">
                <a:tc>
                  <a:txBody>
                    <a:bodyPr/>
                    <a:lstStyle/>
                    <a:p>
                      <a:r>
                        <a:rPr lang="es-CO" sz="1400" b="1" dirty="0">
                          <a:effectLst/>
                        </a:rPr>
                        <a:t>BELLAS ARTES</a:t>
                      </a:r>
                      <a:endParaRPr lang="es-CO" sz="1400" dirty="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dirty="0">
                          <a:effectLst/>
                        </a:rPr>
                        <a:t>Artes Plásticas Visuales y afines</a:t>
                      </a:r>
                    </a:p>
                    <a:p>
                      <a:r>
                        <a:rPr lang="es-ES" sz="1400" dirty="0">
                          <a:effectLst/>
                        </a:rPr>
                        <a:t>Artes Representativas</a:t>
                      </a:r>
                    </a:p>
                    <a:p>
                      <a:r>
                        <a:rPr lang="es-ES" sz="1400" dirty="0">
                          <a:effectLst/>
                        </a:rPr>
                        <a:t>Diseño</a:t>
                      </a:r>
                    </a:p>
                    <a:p>
                      <a:r>
                        <a:rPr lang="es-ES" sz="1400" dirty="0">
                          <a:effectLst/>
                        </a:rPr>
                        <a:t>Música</a:t>
                      </a:r>
                    </a:p>
                    <a:p>
                      <a:r>
                        <a:rPr lang="es-ES" sz="1400" dirty="0">
                          <a:effectLst/>
                        </a:rPr>
                        <a:t>Otros Programas Asociados a Bellas Artes</a:t>
                      </a:r>
                    </a:p>
                    <a:p>
                      <a:r>
                        <a:rPr lang="es-ES" sz="1400" dirty="0">
                          <a:effectLst/>
                        </a:rPr>
                        <a:t>Publicidad y Afines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6249462"/>
                  </a:ext>
                </a:extLst>
              </a:tr>
              <a:tr h="304340">
                <a:tc>
                  <a:txBody>
                    <a:bodyPr/>
                    <a:lstStyle/>
                    <a:p>
                      <a:r>
                        <a:rPr lang="es-CO" sz="1400" b="1" dirty="0">
                          <a:effectLst/>
                        </a:rPr>
                        <a:t>CIENCIAS DE LA EDUCACIÓN</a:t>
                      </a:r>
                      <a:endParaRPr lang="es-CO" sz="1400" dirty="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400" dirty="0">
                          <a:effectLst/>
                        </a:rPr>
                        <a:t>Educación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523685"/>
                  </a:ext>
                </a:extLst>
              </a:tr>
              <a:tr h="3043405">
                <a:tc>
                  <a:txBody>
                    <a:bodyPr/>
                    <a:lstStyle/>
                    <a:p>
                      <a:r>
                        <a:rPr lang="es-CO" sz="1400" b="1" dirty="0">
                          <a:effectLst/>
                        </a:rPr>
                        <a:t>CIENCIAS DE LA SALUD</a:t>
                      </a:r>
                      <a:endParaRPr lang="es-CO" sz="1400" dirty="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dirty="0">
                          <a:effectLst/>
                        </a:rPr>
                        <a:t>Bacteriología</a:t>
                      </a:r>
                    </a:p>
                    <a:p>
                      <a:r>
                        <a:rPr lang="es-ES" sz="1400" dirty="0">
                          <a:effectLst/>
                        </a:rPr>
                        <a:t>Enfermería</a:t>
                      </a:r>
                    </a:p>
                    <a:p>
                      <a:r>
                        <a:rPr lang="es-ES" sz="1400" dirty="0">
                          <a:effectLst/>
                        </a:rPr>
                        <a:t>Instrumentación Quirúrgica</a:t>
                      </a:r>
                    </a:p>
                    <a:p>
                      <a:r>
                        <a:rPr lang="es-ES" sz="1400" dirty="0">
                          <a:effectLst/>
                        </a:rPr>
                        <a:t>Medicina</a:t>
                      </a:r>
                    </a:p>
                    <a:p>
                      <a:r>
                        <a:rPr lang="es-ES" sz="1400" dirty="0">
                          <a:effectLst/>
                        </a:rPr>
                        <a:t>Nutrición y Dietética</a:t>
                      </a:r>
                    </a:p>
                    <a:p>
                      <a:r>
                        <a:rPr lang="es-ES" sz="1400" dirty="0">
                          <a:effectLst/>
                        </a:rPr>
                        <a:t>Odontología</a:t>
                      </a:r>
                    </a:p>
                    <a:p>
                      <a:r>
                        <a:rPr lang="es-ES" sz="1400" dirty="0">
                          <a:effectLst/>
                        </a:rPr>
                        <a:t>Optometría, Otros Programas de Ciencias de la Salud</a:t>
                      </a:r>
                    </a:p>
                    <a:p>
                      <a:r>
                        <a:rPr lang="es-ES" sz="1400" dirty="0">
                          <a:effectLst/>
                        </a:rPr>
                        <a:t>Salud Pública</a:t>
                      </a:r>
                    </a:p>
                    <a:p>
                      <a:r>
                        <a:rPr lang="es-ES" sz="1400" dirty="0">
                          <a:effectLst/>
                        </a:rPr>
                        <a:t>Terapias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0038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40699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2034580" y="6438482"/>
            <a:ext cx="2746351" cy="275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600" dirty="0" smtClean="0">
                <a:latin typeface="Arial Narrow"/>
                <a:cs typeface="Arial Narrow"/>
              </a:rPr>
              <a:t>Formato para foto</a:t>
            </a:r>
            <a:endParaRPr lang="es-ES" sz="1600" dirty="0">
              <a:latin typeface="Arial Narrow"/>
              <a:cs typeface="Arial Narrow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449748" y="533203"/>
            <a:ext cx="7772400" cy="857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3600" b="1" dirty="0" smtClean="0">
                <a:solidFill>
                  <a:srgbClr val="22A676"/>
                </a:solidFill>
                <a:latin typeface="Museo Sans Condensed 900" charset="0"/>
                <a:ea typeface="Museo Sans Condensed 900" charset="0"/>
                <a:cs typeface="Museo Sans Condensed 900" charset="0"/>
              </a:rPr>
              <a:t/>
            </a:r>
            <a:br>
              <a:rPr lang="es-ES" sz="3600" b="1" dirty="0" smtClean="0">
                <a:solidFill>
                  <a:srgbClr val="22A676"/>
                </a:solidFill>
                <a:latin typeface="Museo Sans Condensed 900" charset="0"/>
                <a:ea typeface="Museo Sans Condensed 900" charset="0"/>
                <a:cs typeface="Museo Sans Condensed 900" charset="0"/>
              </a:rPr>
            </a:br>
            <a:endParaRPr lang="es-ES" sz="3600" b="1" dirty="0">
              <a:solidFill>
                <a:srgbClr val="22A676"/>
              </a:solidFill>
              <a:latin typeface="Museo Sans Condensed 900" charset="0"/>
              <a:ea typeface="Museo Sans Condensed 900" charset="0"/>
              <a:cs typeface="Museo Sans Condensed 900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9745319"/>
              </p:ext>
            </p:extLst>
          </p:nvPr>
        </p:nvGraphicFramePr>
        <p:xfrm>
          <a:off x="637309" y="101600"/>
          <a:ext cx="5994400" cy="6783977"/>
        </p:xfrm>
        <a:graphic>
          <a:graphicData uri="http://schemas.openxmlformats.org/drawingml/2006/table">
            <a:tbl>
              <a:tblPr/>
              <a:tblGrid>
                <a:gridCol w="2997200">
                  <a:extLst>
                    <a:ext uri="{9D8B030D-6E8A-4147-A177-3AD203B41FA5}">
                      <a16:colId xmlns:a16="http://schemas.microsoft.com/office/drawing/2014/main" val="3817684543"/>
                    </a:ext>
                  </a:extLst>
                </a:gridCol>
                <a:gridCol w="2997200">
                  <a:extLst>
                    <a:ext uri="{9D8B030D-6E8A-4147-A177-3AD203B41FA5}">
                      <a16:colId xmlns:a16="http://schemas.microsoft.com/office/drawing/2014/main" val="787453344"/>
                    </a:ext>
                  </a:extLst>
                </a:gridCol>
              </a:tblGrid>
              <a:tr h="2412850">
                <a:tc>
                  <a:txBody>
                    <a:bodyPr/>
                    <a:lstStyle/>
                    <a:p>
                      <a:r>
                        <a:rPr lang="es-CO" sz="1100" b="1" dirty="0">
                          <a:effectLst/>
                        </a:rPr>
                        <a:t>CIENCIAS SOCIALES Y HUMANAS</a:t>
                      </a:r>
                      <a:endParaRPr lang="es-CO" sz="1100" dirty="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100" dirty="0">
                          <a:effectLst/>
                        </a:rPr>
                        <a:t>Antropología, Artes Liberales</a:t>
                      </a:r>
                    </a:p>
                    <a:p>
                      <a:r>
                        <a:rPr lang="es-ES" sz="1100" dirty="0">
                          <a:effectLst/>
                        </a:rPr>
                        <a:t>Bibliotecología, Otros de Ciencias Sociales y Humanas</a:t>
                      </a:r>
                    </a:p>
                    <a:p>
                      <a:r>
                        <a:rPr lang="es-ES" sz="1100" dirty="0">
                          <a:effectLst/>
                        </a:rPr>
                        <a:t>Ciencia Política, Relaciones Internacionales</a:t>
                      </a:r>
                    </a:p>
                    <a:p>
                      <a:r>
                        <a:rPr lang="es-ES" sz="1100" dirty="0">
                          <a:effectLst/>
                        </a:rPr>
                        <a:t>Comunicación Social, Periodismo y Afines</a:t>
                      </a:r>
                    </a:p>
                    <a:p>
                      <a:r>
                        <a:rPr lang="es-ES" sz="1100" dirty="0">
                          <a:effectLst/>
                        </a:rPr>
                        <a:t>Deportes, Educación Física y Recreación</a:t>
                      </a:r>
                    </a:p>
                    <a:p>
                      <a:r>
                        <a:rPr lang="es-ES" sz="1100" dirty="0">
                          <a:effectLst/>
                        </a:rPr>
                        <a:t>Derecho y Afines</a:t>
                      </a:r>
                    </a:p>
                    <a:p>
                      <a:r>
                        <a:rPr lang="es-ES" sz="1100" dirty="0">
                          <a:effectLst/>
                        </a:rPr>
                        <a:t>Filosofía, Teología y Afines</a:t>
                      </a:r>
                    </a:p>
                    <a:p>
                      <a:r>
                        <a:rPr lang="es-ES" sz="1100" dirty="0">
                          <a:effectLst/>
                        </a:rPr>
                        <a:t>Formación Relacionada con el Campo Militar o Policial</a:t>
                      </a:r>
                    </a:p>
                    <a:p>
                      <a:r>
                        <a:rPr lang="es-ES" sz="1100" dirty="0">
                          <a:effectLst/>
                        </a:rPr>
                        <a:t>Geografía, Historia</a:t>
                      </a:r>
                    </a:p>
                    <a:p>
                      <a:r>
                        <a:rPr lang="es-ES" sz="1100" dirty="0">
                          <a:effectLst/>
                        </a:rPr>
                        <a:t>Lenguas Modernas, Literatura, Lingüística y Afines</a:t>
                      </a:r>
                    </a:p>
                    <a:p>
                      <a:r>
                        <a:rPr lang="es-ES" sz="1100" dirty="0">
                          <a:effectLst/>
                        </a:rPr>
                        <a:t>Psicología</a:t>
                      </a:r>
                    </a:p>
                    <a:p>
                      <a:r>
                        <a:rPr lang="es-ES" sz="1100" dirty="0">
                          <a:effectLst/>
                        </a:rPr>
                        <a:t>Sociología, Trabajo Social y Afines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0002807"/>
                  </a:ext>
                </a:extLst>
              </a:tr>
              <a:tr h="510567">
                <a:tc>
                  <a:txBody>
                    <a:bodyPr/>
                    <a:lstStyle/>
                    <a:p>
                      <a:r>
                        <a:rPr lang="es-ES" sz="1100" b="1">
                          <a:effectLst/>
                        </a:rPr>
                        <a:t>ECONOMÍA, ADMINISTRACIÓN, CONTADURÍA Y AFINES</a:t>
                      </a:r>
                      <a:endParaRPr lang="es-ES" sz="11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100" dirty="0">
                          <a:effectLst/>
                        </a:rPr>
                        <a:t>Administración</a:t>
                      </a:r>
                    </a:p>
                    <a:p>
                      <a:r>
                        <a:rPr lang="es-CO" sz="1100" dirty="0">
                          <a:effectLst/>
                        </a:rPr>
                        <a:t>Contaduría Pública</a:t>
                      </a:r>
                    </a:p>
                    <a:p>
                      <a:r>
                        <a:rPr lang="es-CO" sz="1100" dirty="0">
                          <a:effectLst/>
                        </a:rPr>
                        <a:t>Economía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8194019"/>
                  </a:ext>
                </a:extLst>
              </a:tr>
              <a:tr h="2895420">
                <a:tc>
                  <a:txBody>
                    <a:bodyPr/>
                    <a:lstStyle/>
                    <a:p>
                      <a:r>
                        <a:rPr lang="es-ES" sz="1100" b="1" dirty="0">
                          <a:effectLst/>
                        </a:rPr>
                        <a:t>INGENIERÍA, ARQUITECTURA, URBANISMO Y AFINES</a:t>
                      </a:r>
                      <a:endParaRPr lang="es-ES" sz="1100" dirty="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100" dirty="0">
                          <a:effectLst/>
                        </a:rPr>
                        <a:t>Arquitectura y Afines</a:t>
                      </a:r>
                    </a:p>
                    <a:p>
                      <a:r>
                        <a:rPr lang="es-ES" sz="1100" dirty="0">
                          <a:effectLst/>
                        </a:rPr>
                        <a:t>Ingeniería Administrativa y Afines</a:t>
                      </a:r>
                    </a:p>
                    <a:p>
                      <a:r>
                        <a:rPr lang="es-ES" sz="1100" dirty="0">
                          <a:effectLst/>
                        </a:rPr>
                        <a:t>Ingeniería Agrícola, Forestal y Afines</a:t>
                      </a:r>
                    </a:p>
                    <a:p>
                      <a:r>
                        <a:rPr lang="es-ES" sz="1100" dirty="0">
                          <a:effectLst/>
                        </a:rPr>
                        <a:t>Ingeniería Agroindustrial, Alimentos y Afines</a:t>
                      </a:r>
                    </a:p>
                    <a:p>
                      <a:r>
                        <a:rPr lang="es-ES" sz="1100" dirty="0">
                          <a:effectLst/>
                        </a:rPr>
                        <a:t>Ingeniería Agronómica, Pecuaria y Afines</a:t>
                      </a:r>
                    </a:p>
                    <a:p>
                      <a:r>
                        <a:rPr lang="es-ES" sz="1100" dirty="0">
                          <a:effectLst/>
                        </a:rPr>
                        <a:t>Ingeniería Ambiental, Sanitaria y Afines</a:t>
                      </a:r>
                    </a:p>
                    <a:p>
                      <a:r>
                        <a:rPr lang="es-ES" sz="1100" dirty="0">
                          <a:effectLst/>
                        </a:rPr>
                        <a:t>Ingeniería Biomédica y Afines</a:t>
                      </a:r>
                    </a:p>
                    <a:p>
                      <a:r>
                        <a:rPr lang="es-ES" sz="1100" dirty="0">
                          <a:effectLst/>
                        </a:rPr>
                        <a:t>Ingeniería Civil y Afines</a:t>
                      </a:r>
                    </a:p>
                    <a:p>
                      <a:r>
                        <a:rPr lang="es-ES" sz="1100" dirty="0">
                          <a:effectLst/>
                        </a:rPr>
                        <a:t>Ingeniería de Minas, Metalurgia y Afines</a:t>
                      </a:r>
                    </a:p>
                    <a:p>
                      <a:r>
                        <a:rPr lang="es-ES" sz="1100" dirty="0">
                          <a:effectLst/>
                        </a:rPr>
                        <a:t>Ingeniería de Sistemas, Telemática y Afines</a:t>
                      </a:r>
                    </a:p>
                    <a:p>
                      <a:r>
                        <a:rPr lang="es-ES" sz="1100" dirty="0">
                          <a:effectLst/>
                        </a:rPr>
                        <a:t>Ingeniería Eléctrica y Afines</a:t>
                      </a:r>
                    </a:p>
                    <a:p>
                      <a:r>
                        <a:rPr lang="es-ES" sz="1100" dirty="0">
                          <a:effectLst/>
                        </a:rPr>
                        <a:t>Ingeniería Electrónica, Telecomunicaciones y Afines</a:t>
                      </a:r>
                    </a:p>
                    <a:p>
                      <a:r>
                        <a:rPr lang="es-ES" sz="1100" dirty="0">
                          <a:effectLst/>
                        </a:rPr>
                        <a:t>Ingeniería Industrial y Afines</a:t>
                      </a:r>
                    </a:p>
                    <a:p>
                      <a:r>
                        <a:rPr lang="es-ES" sz="1100" dirty="0">
                          <a:effectLst/>
                        </a:rPr>
                        <a:t>Ingeniería Mecánica y Afines</a:t>
                      </a:r>
                    </a:p>
                    <a:p>
                      <a:r>
                        <a:rPr lang="es-ES" sz="1100" dirty="0">
                          <a:effectLst/>
                        </a:rPr>
                        <a:t>Ingeniería Química y Afines</a:t>
                      </a:r>
                    </a:p>
                    <a:p>
                      <a:r>
                        <a:rPr lang="es-ES" sz="1100" dirty="0">
                          <a:effectLst/>
                        </a:rPr>
                        <a:t>Otras Ingenierías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1185196"/>
                  </a:ext>
                </a:extLst>
              </a:tr>
              <a:tr h="965140">
                <a:tc>
                  <a:txBody>
                    <a:bodyPr/>
                    <a:lstStyle/>
                    <a:p>
                      <a:r>
                        <a:rPr lang="es-CO" sz="1100" b="1">
                          <a:effectLst/>
                        </a:rPr>
                        <a:t>MATEMÁTICAS Y CIENCIAS NATURALES</a:t>
                      </a:r>
                      <a:endParaRPr lang="es-CO" sz="11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100" dirty="0">
                          <a:effectLst/>
                        </a:rPr>
                        <a:t>Biología, Microbiología y Afines</a:t>
                      </a:r>
                    </a:p>
                    <a:p>
                      <a:r>
                        <a:rPr lang="es-ES" sz="1100" dirty="0">
                          <a:effectLst/>
                        </a:rPr>
                        <a:t>Física</a:t>
                      </a:r>
                    </a:p>
                    <a:p>
                      <a:r>
                        <a:rPr lang="es-ES" sz="1100" dirty="0">
                          <a:effectLst/>
                        </a:rPr>
                        <a:t>Geología, Otros Programas de Ciencias Naturales</a:t>
                      </a:r>
                    </a:p>
                    <a:p>
                      <a:r>
                        <a:rPr lang="es-ES" sz="1100" dirty="0">
                          <a:effectLst/>
                        </a:rPr>
                        <a:t>Matemáticas, Estadística y Afines</a:t>
                      </a:r>
                    </a:p>
                    <a:p>
                      <a:r>
                        <a:rPr lang="es-ES" sz="1100" dirty="0">
                          <a:effectLst/>
                        </a:rPr>
                        <a:t>Química y Afines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48071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00260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2034580" y="6438482"/>
            <a:ext cx="2746351" cy="275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600" dirty="0" smtClean="0">
                <a:latin typeface="Arial Narrow"/>
                <a:cs typeface="Arial Narrow"/>
              </a:rPr>
              <a:t>Formato para foto</a:t>
            </a:r>
            <a:endParaRPr lang="es-ES" sz="1600" dirty="0">
              <a:latin typeface="Arial Narrow"/>
              <a:cs typeface="Arial Narrow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449748" y="533203"/>
            <a:ext cx="7772400" cy="857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3600" b="1" dirty="0" smtClean="0">
                <a:solidFill>
                  <a:srgbClr val="22A676"/>
                </a:solidFill>
                <a:latin typeface="Museo Sans Condensed 900" charset="0"/>
                <a:ea typeface="Museo Sans Condensed 900" charset="0"/>
                <a:cs typeface="Museo Sans Condensed 900" charset="0"/>
              </a:rPr>
              <a:t/>
            </a:r>
            <a:br>
              <a:rPr lang="es-ES" sz="3600" b="1" dirty="0" smtClean="0">
                <a:solidFill>
                  <a:srgbClr val="22A676"/>
                </a:solidFill>
                <a:latin typeface="Museo Sans Condensed 900" charset="0"/>
                <a:ea typeface="Museo Sans Condensed 900" charset="0"/>
                <a:cs typeface="Museo Sans Condensed 900" charset="0"/>
              </a:rPr>
            </a:br>
            <a:endParaRPr lang="es-ES" sz="3600" b="1" dirty="0">
              <a:solidFill>
                <a:srgbClr val="22A676"/>
              </a:solidFill>
              <a:latin typeface="Museo Sans Condensed 900" charset="0"/>
              <a:ea typeface="Museo Sans Condensed 900" charset="0"/>
              <a:cs typeface="Museo Sans Condensed 900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449747" y="2136339"/>
            <a:ext cx="730879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Cada entidad puede definir en el manual de funciones, los Núcleos Básicos de Conocimiento - NBC que considere necesarios para el ejercicio de un determinado empleo, inclusive si pertenecen a áreas de conocimiento diferentes, siempre y cuando ellos estén relacionados con la naturaleza de las funciones del empleo. </a:t>
            </a:r>
            <a:endParaRPr lang="es-CO" dirty="0"/>
          </a:p>
        </p:txBody>
      </p:sp>
      <p:sp>
        <p:nvSpPr>
          <p:cNvPr id="4" name="Rectángulo 3"/>
          <p:cNvSpPr/>
          <p:nvPr/>
        </p:nvSpPr>
        <p:spPr>
          <a:xfrm>
            <a:off x="449748" y="2274838"/>
            <a:ext cx="691163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CO" dirty="0" smtClean="0">
              <a:solidFill>
                <a:srgbClr val="333333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es-CO" dirty="0">
              <a:solidFill>
                <a:srgbClr val="333333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es-CO" dirty="0" smtClean="0">
              <a:solidFill>
                <a:srgbClr val="333333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es-CO" dirty="0">
              <a:solidFill>
                <a:srgbClr val="333333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es-CO" dirty="0" smtClean="0">
              <a:solidFill>
                <a:srgbClr val="333333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es-CO" dirty="0" smtClean="0">
              <a:solidFill>
                <a:srgbClr val="333333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es-CO" dirty="0">
              <a:solidFill>
                <a:srgbClr val="333333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es-CO" dirty="0" smtClean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El </a:t>
            </a:r>
            <a:r>
              <a:rPr lang="es-CO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objetivo de la inclusión de los Núcleos Básicos del Conocimiento (NBC), es facilitar el ajuste del manual de funciones respecto a sus modificaciones permanentes, las cuales implicaban incluir nuevas disciplinas académicas cada vez que surgían nuevas titulaciones que no aparecían en dicho </a:t>
            </a:r>
            <a:r>
              <a:rPr lang="es-CO" dirty="0" smtClean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manual.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541182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2034580" y="6438482"/>
            <a:ext cx="2746351" cy="275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600" dirty="0" smtClean="0">
                <a:latin typeface="Arial Narrow"/>
                <a:cs typeface="Arial Narrow"/>
              </a:rPr>
              <a:t>Formato para foto</a:t>
            </a:r>
            <a:endParaRPr lang="es-ES" sz="1600" dirty="0">
              <a:latin typeface="Arial Narrow"/>
              <a:cs typeface="Arial Narrow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449748" y="533203"/>
            <a:ext cx="7772400" cy="857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b="1"/>
              <a:t>¿Cuándo se recomienda establecer alternativas de requisitos de formación académica y experiencia profesional en el manual específico de funciones y de competencias laborales? </a:t>
            </a:r>
            <a:endParaRPr lang="es-CO"/>
          </a:p>
        </p:txBody>
      </p:sp>
      <p:sp>
        <p:nvSpPr>
          <p:cNvPr id="7" name="Rectángulo 6"/>
          <p:cNvSpPr/>
          <p:nvPr/>
        </p:nvSpPr>
        <p:spPr>
          <a:xfrm>
            <a:off x="304800" y="2828836"/>
            <a:ext cx="83866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La fijación de alternativas al requisito básico del empleo, aplicando las equivalencias entre estudios y experiencia es discrecional de la entidad. </a:t>
            </a:r>
            <a:endParaRPr lang="es-CO" dirty="0"/>
          </a:p>
        </p:txBody>
      </p:sp>
      <p:sp>
        <p:nvSpPr>
          <p:cNvPr id="8" name="Rectángulo 7"/>
          <p:cNvSpPr/>
          <p:nvPr/>
        </p:nvSpPr>
        <p:spPr>
          <a:xfrm>
            <a:off x="304799" y="3740727"/>
            <a:ext cx="745374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380"/>
              </a:spcAft>
            </a:pPr>
            <a:r>
              <a:rPr lang="es-CO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Es </a:t>
            </a:r>
            <a:r>
              <a:rPr lang="es-CO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decir, para aquellos empleos en los cuales la entidad ha dispuesto que se requiere de personal altamente calificado y especializado, no se recomienda definir alternativas con el fin de no perder el horizonte del cargo y se mantenga la integridad tanto del propósito principal como de las funciones esenciales del empleo.</a:t>
            </a:r>
            <a:endParaRPr lang="es-CO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406413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predeterminado">
  <a:themeElements>
    <a:clrScheme name="Crepúsculo">
      <a:dk1>
        <a:sysClr val="windowText" lastClr="000000"/>
      </a:dk1>
      <a:lt1>
        <a:sysClr val="window" lastClr="FFFFFF"/>
      </a:lt1>
      <a:dk2>
        <a:srgbClr val="24213E"/>
      </a:dk2>
      <a:lt2>
        <a:srgbClr val="E9EAF0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repúscul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 fov="600000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300000"/>
              </a:schemeClr>
            </a:gs>
            <a:gs pos="31000">
              <a:schemeClr val="bg1">
                <a:tint val="100000"/>
                <a:satMod val="300000"/>
              </a:schemeClr>
            </a:gs>
            <a:gs pos="62000">
              <a:schemeClr val="phClr">
                <a:tint val="100000"/>
                <a:shade val="100000"/>
                <a:satMod val="100000"/>
              </a:schemeClr>
            </a:gs>
            <a:gs pos="100000">
              <a:schemeClr val="phClr">
                <a:shade val="100000"/>
                <a:hueMod val="93000"/>
                <a:satMod val="50000"/>
                <a:lumMod val="2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atMod val="100000"/>
              </a:schemeClr>
            </a:gs>
            <a:gs pos="100000">
              <a:schemeClr val="phClr">
                <a:tint val="100000"/>
                <a:shade val="100000"/>
                <a:alpha val="100000"/>
                <a:hueMod val="100000"/>
                <a:satMod val="150000"/>
                <a:lumMod val="5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 predeterminado.thmx</Template>
  <TotalTime>2819</TotalTime>
  <Words>1009</Words>
  <Application>Microsoft Office PowerPoint</Application>
  <PresentationFormat>Presentación en pantalla (4:3)</PresentationFormat>
  <Paragraphs>125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13</vt:i4>
      </vt:variant>
    </vt:vector>
  </HeadingPairs>
  <TitlesOfParts>
    <vt:vector size="25" baseType="lpstr">
      <vt:lpstr>Arial</vt:lpstr>
      <vt:lpstr>Arial Narrow</vt:lpstr>
      <vt:lpstr>Calibri</vt:lpstr>
      <vt:lpstr>Museo Sans Condensed 500</vt:lpstr>
      <vt:lpstr>Museo Sans Condensed 700</vt:lpstr>
      <vt:lpstr>Museo Sans Condensed 900</vt:lpstr>
      <vt:lpstr>Semibold</vt:lpstr>
      <vt:lpstr>Times New Roman</vt:lpstr>
      <vt:lpstr>Tema predeterminado</vt:lpstr>
      <vt:lpstr>1_Diseño personalizado</vt:lpstr>
      <vt:lpstr>2_Diseño personalizado</vt:lpstr>
      <vt:lpstr>Diseño personalizado</vt:lpstr>
      <vt:lpstr>Presentación de PowerPoint</vt:lpstr>
      <vt:lpstr>¿Qué es un Manual de Funciones y Competencias Laborales?</vt:lpstr>
      <vt:lpstr>Titulo ¿Cómo se construye el manual de funciones y competencias laborales? </vt:lpstr>
      <vt:lpstr>¿El número de fichas del Manual de Funciones y Competencias Laborales debe ser igual al número de empleos públicos que tenga la entidad?  </vt:lpstr>
      <vt:lpstr> ¿Qué son los núcleos básicos del conocimiento - NBC?  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alcaldia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Comunicaciones Ac</dc:creator>
  <cp:lastModifiedBy>Carolina Andrea Cuartas</cp:lastModifiedBy>
  <cp:revision>42</cp:revision>
  <dcterms:created xsi:type="dcterms:W3CDTF">2020-01-10T18:21:22Z</dcterms:created>
  <dcterms:modified xsi:type="dcterms:W3CDTF">2022-01-04T12:41:53Z</dcterms:modified>
</cp:coreProperties>
</file>