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8" r:id="rId2"/>
    <p:sldMasterId id="2147483696" r:id="rId3"/>
    <p:sldMasterId id="2147483720" r:id="rId4"/>
  </p:sldMasterIdLst>
  <p:notesMasterIdLst>
    <p:notesMasterId r:id="rId23"/>
  </p:notesMasterIdLst>
  <p:handoutMasterIdLst>
    <p:handoutMasterId r:id="rId24"/>
  </p:handoutMasterIdLst>
  <p:sldIdLst>
    <p:sldId id="256" r:id="rId5"/>
    <p:sldId id="967" r:id="rId6"/>
    <p:sldId id="969" r:id="rId7"/>
    <p:sldId id="973" r:id="rId8"/>
    <p:sldId id="968" r:id="rId9"/>
    <p:sldId id="974" r:id="rId10"/>
    <p:sldId id="962" r:id="rId11"/>
    <p:sldId id="970" r:id="rId12"/>
    <p:sldId id="975" r:id="rId13"/>
    <p:sldId id="972" r:id="rId14"/>
    <p:sldId id="960" r:id="rId15"/>
    <p:sldId id="965" r:id="rId16"/>
    <p:sldId id="322" r:id="rId17"/>
    <p:sldId id="976" r:id="rId18"/>
    <p:sldId id="977" r:id="rId19"/>
    <p:sldId id="978" r:id="rId20"/>
    <p:sldId id="979" r:id="rId21"/>
    <p:sldId id="261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E0B6"/>
    <a:srgbClr val="22A676"/>
    <a:srgbClr val="28C28B"/>
    <a:srgbClr val="339966"/>
    <a:srgbClr val="339933"/>
    <a:srgbClr val="FFB819"/>
    <a:srgbClr val="EB0029"/>
    <a:srgbClr val="E39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2"/>
    <p:restoredTop sz="94558"/>
  </p:normalViewPr>
  <p:slideViewPr>
    <p:cSldViewPr snapToGrid="0" snapToObjects="1">
      <p:cViewPr varScale="1">
        <p:scale>
          <a:sx n="109" d="100"/>
          <a:sy n="109" d="100"/>
        </p:scale>
        <p:origin x="20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ABBE8-1F9A-4FEB-97D8-9723662273B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2645676-5DE8-4DEF-9D5C-2A168B0CDBD7}">
      <dgm:prSet phldrT="[Texto]" custT="1"/>
      <dgm:spPr/>
      <dgm:t>
        <a:bodyPr/>
        <a:lstStyle/>
        <a:p>
          <a:r>
            <a:rPr lang="es-CO" sz="2400" dirty="0"/>
            <a:t>MIPG</a:t>
          </a:r>
        </a:p>
      </dgm:t>
    </dgm:pt>
    <dgm:pt modelId="{DA8FA9AB-8FAC-4A42-BA26-EC1821349ED3}" type="parTrans" cxnId="{9E8DBEEA-A2B3-4D17-97D3-5C252BECF841}">
      <dgm:prSet/>
      <dgm:spPr/>
      <dgm:t>
        <a:bodyPr/>
        <a:lstStyle/>
        <a:p>
          <a:endParaRPr lang="es-CO" sz="2400"/>
        </a:p>
      </dgm:t>
    </dgm:pt>
    <dgm:pt modelId="{80EB00A4-03A8-4BA5-BD66-A28C7D6927FF}" type="sibTrans" cxnId="{9E8DBEEA-A2B3-4D17-97D3-5C252BECF841}">
      <dgm:prSet/>
      <dgm:spPr/>
      <dgm:t>
        <a:bodyPr/>
        <a:lstStyle/>
        <a:p>
          <a:endParaRPr lang="es-CO" sz="2400"/>
        </a:p>
      </dgm:t>
    </dgm:pt>
    <dgm:pt modelId="{6DA57E67-BF66-4C18-88BF-6823716F0BA8}">
      <dgm:prSet phldrT="[Texto]" custT="1"/>
      <dgm:spPr/>
      <dgm:t>
        <a:bodyPr/>
        <a:lstStyle/>
        <a:p>
          <a:r>
            <a:rPr lang="es-CO" sz="2400" dirty="0"/>
            <a:t>SISTEMAS DE INFORMACION</a:t>
          </a:r>
        </a:p>
      </dgm:t>
    </dgm:pt>
    <dgm:pt modelId="{FAA15D22-ED5B-489C-84D7-252AC5172254}" type="parTrans" cxnId="{5211EEDC-569B-4196-8611-DB50DE948A10}">
      <dgm:prSet/>
      <dgm:spPr/>
      <dgm:t>
        <a:bodyPr/>
        <a:lstStyle/>
        <a:p>
          <a:endParaRPr lang="es-CO" sz="2400"/>
        </a:p>
      </dgm:t>
    </dgm:pt>
    <dgm:pt modelId="{BFA4A5B9-5D97-4302-BBFA-40BCCB46C035}" type="sibTrans" cxnId="{5211EEDC-569B-4196-8611-DB50DE948A10}">
      <dgm:prSet/>
      <dgm:spPr/>
      <dgm:t>
        <a:bodyPr/>
        <a:lstStyle/>
        <a:p>
          <a:endParaRPr lang="es-CO" sz="2400"/>
        </a:p>
      </dgm:t>
    </dgm:pt>
    <dgm:pt modelId="{05E5EF7D-4149-41AD-A189-3EF7D21D1050}">
      <dgm:prSet phldrT="[Texto]" custT="1"/>
      <dgm:spPr/>
      <dgm:t>
        <a:bodyPr/>
        <a:lstStyle/>
        <a:p>
          <a:r>
            <a:rPr lang="es-CO" sz="2400" dirty="0"/>
            <a:t>TALENTO HUMANO </a:t>
          </a:r>
        </a:p>
      </dgm:t>
    </dgm:pt>
    <dgm:pt modelId="{8F690F3E-109B-415F-A2ED-F45875FEF913}" type="parTrans" cxnId="{7C9A9BD6-D435-44C5-94F8-313146BA77FB}">
      <dgm:prSet/>
      <dgm:spPr/>
      <dgm:t>
        <a:bodyPr/>
        <a:lstStyle/>
        <a:p>
          <a:endParaRPr lang="es-CO" sz="2400"/>
        </a:p>
      </dgm:t>
    </dgm:pt>
    <dgm:pt modelId="{0AD3B5F2-52C0-4378-9CEC-1CE4DBA31AC9}" type="sibTrans" cxnId="{7C9A9BD6-D435-44C5-94F8-313146BA77FB}">
      <dgm:prSet/>
      <dgm:spPr/>
      <dgm:t>
        <a:bodyPr/>
        <a:lstStyle/>
        <a:p>
          <a:endParaRPr lang="es-CO" sz="2400"/>
        </a:p>
      </dgm:t>
    </dgm:pt>
    <dgm:pt modelId="{DD3295FA-8605-4B8B-B39D-D9F3DC4AD7D8}" type="pres">
      <dgm:prSet presAssocID="{2D7ABBE8-1F9A-4FEB-97D8-9723662273B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817E119-3616-43AB-8844-4ABD84285BC1}" type="pres">
      <dgm:prSet presAssocID="{22645676-5DE8-4DEF-9D5C-2A168B0CDBD7}" presName="Accent1" presStyleCnt="0"/>
      <dgm:spPr/>
    </dgm:pt>
    <dgm:pt modelId="{749A4E92-F86A-4DA1-B493-457C86A22392}" type="pres">
      <dgm:prSet presAssocID="{22645676-5DE8-4DEF-9D5C-2A168B0CDBD7}" presName="Accent" presStyleLbl="node1" presStyleIdx="0" presStyleCnt="3"/>
      <dgm:spPr>
        <a:solidFill>
          <a:srgbClr val="22A676"/>
        </a:solidFill>
      </dgm:spPr>
    </dgm:pt>
    <dgm:pt modelId="{8BAE8DDB-2461-4FC0-83B8-E1FCAFB07613}" type="pres">
      <dgm:prSet presAssocID="{22645676-5DE8-4DEF-9D5C-2A168B0CDBD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CF5CE1-C841-4581-A6C8-F052A396E6B3}" type="pres">
      <dgm:prSet presAssocID="{6DA57E67-BF66-4C18-88BF-6823716F0BA8}" presName="Accent2" presStyleCnt="0"/>
      <dgm:spPr/>
    </dgm:pt>
    <dgm:pt modelId="{A2CF870B-34E0-4B4C-90CD-E9B300D6AB3A}" type="pres">
      <dgm:prSet presAssocID="{6DA57E67-BF66-4C18-88BF-6823716F0BA8}" presName="Accent" presStyleLbl="node1" presStyleIdx="1" presStyleCnt="3"/>
      <dgm:spPr>
        <a:solidFill>
          <a:schemeClr val="accent2"/>
        </a:solidFill>
      </dgm:spPr>
    </dgm:pt>
    <dgm:pt modelId="{9BE5CED9-3390-494A-9E0E-FB8B1FCF831C}" type="pres">
      <dgm:prSet presAssocID="{6DA57E67-BF66-4C18-88BF-6823716F0BA8}" presName="Parent2" presStyleLbl="revTx" presStyleIdx="1" presStyleCnt="3" custScaleX="268164" custLinFactNeighborX="31764" custLinFactNeighborY="51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1084FD-9BFD-458A-A554-7EE423DEAD6C}" type="pres">
      <dgm:prSet presAssocID="{05E5EF7D-4149-41AD-A189-3EF7D21D1050}" presName="Accent3" presStyleCnt="0"/>
      <dgm:spPr/>
    </dgm:pt>
    <dgm:pt modelId="{D4B58DE2-FD76-448E-A9AD-AB6CFFE7839F}" type="pres">
      <dgm:prSet presAssocID="{05E5EF7D-4149-41AD-A189-3EF7D21D1050}" presName="Accent" presStyleLbl="node1" presStyleIdx="2" presStyleCnt="3"/>
      <dgm:spPr>
        <a:solidFill>
          <a:srgbClr val="339933"/>
        </a:solidFill>
      </dgm:spPr>
    </dgm:pt>
    <dgm:pt modelId="{33F5512E-0979-4312-9F6B-71CAC14C64D2}" type="pres">
      <dgm:prSet presAssocID="{05E5EF7D-4149-41AD-A189-3EF7D21D1050}" presName="Parent3" presStyleLbl="revTx" presStyleIdx="2" presStyleCnt="3" custScaleX="1732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9A9BD6-D435-44C5-94F8-313146BA77FB}" srcId="{2D7ABBE8-1F9A-4FEB-97D8-9723662273BA}" destId="{05E5EF7D-4149-41AD-A189-3EF7D21D1050}" srcOrd="2" destOrd="0" parTransId="{8F690F3E-109B-415F-A2ED-F45875FEF913}" sibTransId="{0AD3B5F2-52C0-4378-9CEC-1CE4DBA31AC9}"/>
    <dgm:cxn modelId="{0433140B-1D2F-4C1F-B23F-395C7F6A729E}" type="presOf" srcId="{22645676-5DE8-4DEF-9D5C-2A168B0CDBD7}" destId="{8BAE8DDB-2461-4FC0-83B8-E1FCAFB07613}" srcOrd="0" destOrd="0" presId="urn:microsoft.com/office/officeart/2009/layout/CircleArrowProcess"/>
    <dgm:cxn modelId="{9E8DBEEA-A2B3-4D17-97D3-5C252BECF841}" srcId="{2D7ABBE8-1F9A-4FEB-97D8-9723662273BA}" destId="{22645676-5DE8-4DEF-9D5C-2A168B0CDBD7}" srcOrd="0" destOrd="0" parTransId="{DA8FA9AB-8FAC-4A42-BA26-EC1821349ED3}" sibTransId="{80EB00A4-03A8-4BA5-BD66-A28C7D6927FF}"/>
    <dgm:cxn modelId="{8BEDFD7E-46B0-4E26-AFEB-A3DCAFD1D339}" type="presOf" srcId="{05E5EF7D-4149-41AD-A189-3EF7D21D1050}" destId="{33F5512E-0979-4312-9F6B-71CAC14C64D2}" srcOrd="0" destOrd="0" presId="urn:microsoft.com/office/officeart/2009/layout/CircleArrowProcess"/>
    <dgm:cxn modelId="{5211EEDC-569B-4196-8611-DB50DE948A10}" srcId="{2D7ABBE8-1F9A-4FEB-97D8-9723662273BA}" destId="{6DA57E67-BF66-4C18-88BF-6823716F0BA8}" srcOrd="1" destOrd="0" parTransId="{FAA15D22-ED5B-489C-84D7-252AC5172254}" sibTransId="{BFA4A5B9-5D97-4302-BBFA-40BCCB46C035}"/>
    <dgm:cxn modelId="{8314BA42-844A-45BC-ABB0-F1D5E8BA65F6}" type="presOf" srcId="{6DA57E67-BF66-4C18-88BF-6823716F0BA8}" destId="{9BE5CED9-3390-494A-9E0E-FB8B1FCF831C}" srcOrd="0" destOrd="0" presId="urn:microsoft.com/office/officeart/2009/layout/CircleArrowProcess"/>
    <dgm:cxn modelId="{5D9300D8-3195-4403-8C4C-980C38AFB1B2}" type="presOf" srcId="{2D7ABBE8-1F9A-4FEB-97D8-9723662273BA}" destId="{DD3295FA-8605-4B8B-B39D-D9F3DC4AD7D8}" srcOrd="0" destOrd="0" presId="urn:microsoft.com/office/officeart/2009/layout/CircleArrowProcess"/>
    <dgm:cxn modelId="{E4F8699E-14E2-461E-9D89-363EFC16C927}" type="presParOf" srcId="{DD3295FA-8605-4B8B-B39D-D9F3DC4AD7D8}" destId="{5817E119-3616-43AB-8844-4ABD84285BC1}" srcOrd="0" destOrd="0" presId="urn:microsoft.com/office/officeart/2009/layout/CircleArrowProcess"/>
    <dgm:cxn modelId="{84751A1E-6092-4D03-8BB7-75F3C1D99C09}" type="presParOf" srcId="{5817E119-3616-43AB-8844-4ABD84285BC1}" destId="{749A4E92-F86A-4DA1-B493-457C86A22392}" srcOrd="0" destOrd="0" presId="urn:microsoft.com/office/officeart/2009/layout/CircleArrowProcess"/>
    <dgm:cxn modelId="{B09535E5-85C1-4270-9356-1675E8277174}" type="presParOf" srcId="{DD3295FA-8605-4B8B-B39D-D9F3DC4AD7D8}" destId="{8BAE8DDB-2461-4FC0-83B8-E1FCAFB07613}" srcOrd="1" destOrd="0" presId="urn:microsoft.com/office/officeart/2009/layout/CircleArrowProcess"/>
    <dgm:cxn modelId="{A33A6FBE-191F-41F7-AE6F-47B2633C132E}" type="presParOf" srcId="{DD3295FA-8605-4B8B-B39D-D9F3DC4AD7D8}" destId="{7CCF5CE1-C841-4581-A6C8-F052A396E6B3}" srcOrd="2" destOrd="0" presId="urn:microsoft.com/office/officeart/2009/layout/CircleArrowProcess"/>
    <dgm:cxn modelId="{9033B41A-F45C-4581-B7FD-C9AAE1A0DC5C}" type="presParOf" srcId="{7CCF5CE1-C841-4581-A6C8-F052A396E6B3}" destId="{A2CF870B-34E0-4B4C-90CD-E9B300D6AB3A}" srcOrd="0" destOrd="0" presId="urn:microsoft.com/office/officeart/2009/layout/CircleArrowProcess"/>
    <dgm:cxn modelId="{6D563EF0-18A0-4108-9088-4E999DDDEA50}" type="presParOf" srcId="{DD3295FA-8605-4B8B-B39D-D9F3DC4AD7D8}" destId="{9BE5CED9-3390-494A-9E0E-FB8B1FCF831C}" srcOrd="3" destOrd="0" presId="urn:microsoft.com/office/officeart/2009/layout/CircleArrowProcess"/>
    <dgm:cxn modelId="{212131BE-4528-493E-A4BB-20B30EA334E8}" type="presParOf" srcId="{DD3295FA-8605-4B8B-B39D-D9F3DC4AD7D8}" destId="{0C1084FD-9BFD-458A-A554-7EE423DEAD6C}" srcOrd="4" destOrd="0" presId="urn:microsoft.com/office/officeart/2009/layout/CircleArrowProcess"/>
    <dgm:cxn modelId="{5321DFD3-5120-4F05-A1B1-A2FB3F02B2DA}" type="presParOf" srcId="{0C1084FD-9BFD-458A-A554-7EE423DEAD6C}" destId="{D4B58DE2-FD76-448E-A9AD-AB6CFFE7839F}" srcOrd="0" destOrd="0" presId="urn:microsoft.com/office/officeart/2009/layout/CircleArrowProcess"/>
    <dgm:cxn modelId="{7BCE77E8-D879-40F8-AE36-1B9D6C28DF6E}" type="presParOf" srcId="{DD3295FA-8605-4B8B-B39D-D9F3DC4AD7D8}" destId="{33F5512E-0979-4312-9F6B-71CAC14C64D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471A4E-8C63-4539-AC07-A14844A312E6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791FEE99-B3B9-40D9-A346-754F5787ECCF}">
      <dgm:prSet phldrT="[Texto]" phldr="1"/>
      <dgm:spPr/>
      <dgm:t>
        <a:bodyPr/>
        <a:lstStyle/>
        <a:p>
          <a:endParaRPr lang="es-CO" dirty="0"/>
        </a:p>
      </dgm:t>
    </dgm:pt>
    <dgm:pt modelId="{D2105485-A00A-4CD3-9161-D069EB35F588}" type="parTrans" cxnId="{FD4AC8C2-D2A5-48AB-B6BE-50107D1BA85E}">
      <dgm:prSet/>
      <dgm:spPr/>
      <dgm:t>
        <a:bodyPr/>
        <a:lstStyle/>
        <a:p>
          <a:endParaRPr lang="es-CO"/>
        </a:p>
      </dgm:t>
    </dgm:pt>
    <dgm:pt modelId="{DA42AC31-6456-4A16-AB14-407D0F5A2A3E}" type="sibTrans" cxnId="{FD4AC8C2-D2A5-48AB-B6BE-50107D1BA85E}">
      <dgm:prSet/>
      <dgm:spPr/>
      <dgm:t>
        <a:bodyPr/>
        <a:lstStyle/>
        <a:p>
          <a:endParaRPr lang="es-CO"/>
        </a:p>
      </dgm:t>
    </dgm:pt>
    <dgm:pt modelId="{4FAB4A41-873F-4D98-AA83-6DF02FE1774E}">
      <dgm:prSet phldrT="[Texto]" custT="1"/>
      <dgm:spPr/>
      <dgm:t>
        <a:bodyPr/>
        <a:lstStyle/>
        <a:p>
          <a:r>
            <a:rPr lang="es-CO" sz="2800" dirty="0">
              <a:solidFill>
                <a:schemeClr val="tx1"/>
              </a:solidFill>
            </a:rPr>
            <a:t>PREDIS</a:t>
          </a:r>
        </a:p>
      </dgm:t>
    </dgm:pt>
    <dgm:pt modelId="{CF3B329B-1C29-49B2-99B7-08270F51FA31}" type="parTrans" cxnId="{A3CD6F39-20E9-4F77-8587-2AFACE21D4BA}">
      <dgm:prSet/>
      <dgm:spPr/>
      <dgm:t>
        <a:bodyPr/>
        <a:lstStyle/>
        <a:p>
          <a:endParaRPr lang="es-CO"/>
        </a:p>
      </dgm:t>
    </dgm:pt>
    <dgm:pt modelId="{42CCC10F-2857-441E-8A44-CAF2B4806854}" type="sibTrans" cxnId="{A3CD6F39-20E9-4F77-8587-2AFACE21D4BA}">
      <dgm:prSet/>
      <dgm:spPr/>
      <dgm:t>
        <a:bodyPr/>
        <a:lstStyle/>
        <a:p>
          <a:endParaRPr lang="es-CO"/>
        </a:p>
      </dgm:t>
    </dgm:pt>
    <dgm:pt modelId="{B6A339C1-7E1E-4746-9501-81D9A84E34D0}">
      <dgm:prSet phldrT="[Texto]"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</a:rPr>
            <a:t>PREDIS</a:t>
          </a:r>
        </a:p>
      </dgm:t>
    </dgm:pt>
    <dgm:pt modelId="{C8C28390-9694-43D2-94D1-E13B1C1845DD}" type="parTrans" cxnId="{9D4D4997-B3CD-4771-A3ED-221D8C64A71B}">
      <dgm:prSet/>
      <dgm:spPr/>
      <dgm:t>
        <a:bodyPr/>
        <a:lstStyle/>
        <a:p>
          <a:endParaRPr lang="es-CO"/>
        </a:p>
      </dgm:t>
    </dgm:pt>
    <dgm:pt modelId="{96ACDE43-E3CE-4391-BCB6-4E0CB7130AD5}" type="sibTrans" cxnId="{9D4D4997-B3CD-4771-A3ED-221D8C64A71B}">
      <dgm:prSet/>
      <dgm:spPr/>
      <dgm:t>
        <a:bodyPr/>
        <a:lstStyle/>
        <a:p>
          <a:endParaRPr lang="es-CO"/>
        </a:p>
      </dgm:t>
    </dgm:pt>
    <dgm:pt modelId="{8A55EB65-1E28-4362-90B7-E2BDFEA865AD}">
      <dgm:prSet phldrT="[Texto]" custT="1"/>
      <dgm:spPr/>
      <dgm:t>
        <a:bodyPr/>
        <a:lstStyle/>
        <a:p>
          <a:r>
            <a:rPr lang="es-CO" sz="2800" dirty="0">
              <a:solidFill>
                <a:schemeClr val="tx1"/>
              </a:solidFill>
            </a:rPr>
            <a:t>PAC</a:t>
          </a:r>
        </a:p>
      </dgm:t>
    </dgm:pt>
    <dgm:pt modelId="{86BC7877-AEDF-4C63-A522-10FECA3F6564}" type="parTrans" cxnId="{5B35F6A1-D08F-4A75-A680-67C383465B41}">
      <dgm:prSet/>
      <dgm:spPr/>
      <dgm:t>
        <a:bodyPr/>
        <a:lstStyle/>
        <a:p>
          <a:endParaRPr lang="es-CO"/>
        </a:p>
      </dgm:t>
    </dgm:pt>
    <dgm:pt modelId="{1AA1517E-AEAD-4976-AEC7-8530A5914279}" type="sibTrans" cxnId="{5B35F6A1-D08F-4A75-A680-67C383465B41}">
      <dgm:prSet/>
      <dgm:spPr/>
      <dgm:t>
        <a:bodyPr/>
        <a:lstStyle/>
        <a:p>
          <a:endParaRPr lang="es-CO"/>
        </a:p>
      </dgm:t>
    </dgm:pt>
    <dgm:pt modelId="{9DB000C7-50F0-47A1-BF52-1CE3A247D5CB}">
      <dgm:prSet phldrT="[Texto]" custT="1"/>
      <dgm:spPr/>
      <dgm:t>
        <a:bodyPr/>
        <a:lstStyle/>
        <a:p>
          <a:r>
            <a:rPr lang="es-CO" sz="2800" dirty="0">
              <a:solidFill>
                <a:schemeClr val="tx1"/>
              </a:solidFill>
            </a:rPr>
            <a:t>OGT</a:t>
          </a:r>
        </a:p>
      </dgm:t>
    </dgm:pt>
    <dgm:pt modelId="{B027A1B1-7162-4477-B79C-411EED76D2C9}" type="parTrans" cxnId="{B9E6C882-B250-45FF-90E1-A68C8441AD47}">
      <dgm:prSet/>
      <dgm:spPr/>
      <dgm:t>
        <a:bodyPr/>
        <a:lstStyle/>
        <a:p>
          <a:endParaRPr lang="es-CO"/>
        </a:p>
      </dgm:t>
    </dgm:pt>
    <dgm:pt modelId="{BF7FE2CD-11E8-47F4-B895-5DE139B56C66}" type="sibTrans" cxnId="{B9E6C882-B250-45FF-90E1-A68C8441AD47}">
      <dgm:prSet/>
      <dgm:spPr/>
      <dgm:t>
        <a:bodyPr/>
        <a:lstStyle/>
        <a:p>
          <a:endParaRPr lang="es-CO"/>
        </a:p>
      </dgm:t>
    </dgm:pt>
    <dgm:pt modelId="{BAC35C16-8178-4F18-A54C-2D903021F94F}">
      <dgm:prSet phldrT="[Texto]" custT="1"/>
      <dgm:spPr/>
      <dgm:t>
        <a:bodyPr/>
        <a:lstStyle/>
        <a:p>
          <a:r>
            <a:rPr lang="es-CO" sz="2800" dirty="0">
              <a:solidFill>
                <a:schemeClr val="tx1"/>
              </a:solidFill>
            </a:rPr>
            <a:t>OPGET</a:t>
          </a:r>
        </a:p>
      </dgm:t>
    </dgm:pt>
    <dgm:pt modelId="{D175429F-8CA5-43B7-BAA3-BF6A14772ABD}" type="parTrans" cxnId="{A07EC4A5-2C9F-47A3-B631-7FDE89BDB096}">
      <dgm:prSet/>
      <dgm:spPr/>
      <dgm:t>
        <a:bodyPr/>
        <a:lstStyle/>
        <a:p>
          <a:endParaRPr lang="es-CO"/>
        </a:p>
      </dgm:t>
    </dgm:pt>
    <dgm:pt modelId="{A14BFA34-DBF6-4273-9A0E-265ED061B1ED}" type="sibTrans" cxnId="{A07EC4A5-2C9F-47A3-B631-7FDE89BDB096}">
      <dgm:prSet/>
      <dgm:spPr/>
      <dgm:t>
        <a:bodyPr/>
        <a:lstStyle/>
        <a:p>
          <a:endParaRPr lang="es-CO"/>
        </a:p>
      </dgm:t>
    </dgm:pt>
    <dgm:pt modelId="{5397E8B9-DA9E-40E4-AB39-B4523590410F}">
      <dgm:prSet phldrT="[Texto]" custT="1"/>
      <dgm:spPr/>
      <dgm:t>
        <a:bodyPr/>
        <a:lstStyle/>
        <a:p>
          <a:r>
            <a:rPr lang="es-CO" sz="2800" dirty="0">
              <a:solidFill>
                <a:schemeClr val="tx1"/>
              </a:solidFill>
            </a:rPr>
            <a:t>LIMAY</a:t>
          </a:r>
        </a:p>
      </dgm:t>
    </dgm:pt>
    <dgm:pt modelId="{074B7D8D-B145-4FC7-A3B8-001EF5D7CA0F}" type="parTrans" cxnId="{880633D8-FA45-4FA5-A548-205FD3964586}">
      <dgm:prSet/>
      <dgm:spPr/>
      <dgm:t>
        <a:bodyPr/>
        <a:lstStyle/>
        <a:p>
          <a:endParaRPr lang="es-CO"/>
        </a:p>
      </dgm:t>
    </dgm:pt>
    <dgm:pt modelId="{2316A677-5173-48A0-A5EA-13F140A0766C}" type="sibTrans" cxnId="{880633D8-FA45-4FA5-A548-205FD3964586}">
      <dgm:prSet/>
      <dgm:spPr/>
      <dgm:t>
        <a:bodyPr/>
        <a:lstStyle/>
        <a:p>
          <a:endParaRPr lang="es-CO"/>
        </a:p>
      </dgm:t>
    </dgm:pt>
    <dgm:pt modelId="{44741B78-3FCA-44AA-9B30-2136B4745F4F}">
      <dgm:prSet phldrT="[Texto]"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</a:rPr>
            <a:t>OPGET</a:t>
          </a:r>
        </a:p>
      </dgm:t>
    </dgm:pt>
    <dgm:pt modelId="{550586D7-30A9-4CBD-B5EB-4734805B0D46}" type="parTrans" cxnId="{BDD474B2-58DB-43A6-A9B4-137A5A8B64B6}">
      <dgm:prSet/>
      <dgm:spPr/>
      <dgm:t>
        <a:bodyPr/>
        <a:lstStyle/>
        <a:p>
          <a:endParaRPr lang="es-CO"/>
        </a:p>
      </dgm:t>
    </dgm:pt>
    <dgm:pt modelId="{31DBE5D6-3381-4A9D-A6C5-56F16837CD42}" type="sibTrans" cxnId="{BDD474B2-58DB-43A6-A9B4-137A5A8B64B6}">
      <dgm:prSet/>
      <dgm:spPr/>
      <dgm:t>
        <a:bodyPr/>
        <a:lstStyle/>
        <a:p>
          <a:endParaRPr lang="es-CO"/>
        </a:p>
      </dgm:t>
    </dgm:pt>
    <dgm:pt modelId="{39B81872-9C70-4EDF-92A2-87BA4015D8DD}">
      <dgm:prSet phldrT="[Texto]"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</a:rPr>
            <a:t>PAC</a:t>
          </a:r>
        </a:p>
      </dgm:t>
    </dgm:pt>
    <dgm:pt modelId="{808FF06E-7628-4B3C-B55E-9E9CC81752C1}" type="parTrans" cxnId="{4D5050D5-7069-41E9-B8F9-07DE1614C8C6}">
      <dgm:prSet/>
      <dgm:spPr/>
      <dgm:t>
        <a:bodyPr/>
        <a:lstStyle/>
        <a:p>
          <a:endParaRPr lang="es-CO"/>
        </a:p>
      </dgm:t>
    </dgm:pt>
    <dgm:pt modelId="{361918D6-F815-423C-8383-D7A651CEED35}" type="sibTrans" cxnId="{4D5050D5-7069-41E9-B8F9-07DE1614C8C6}">
      <dgm:prSet/>
      <dgm:spPr/>
      <dgm:t>
        <a:bodyPr/>
        <a:lstStyle/>
        <a:p>
          <a:endParaRPr lang="es-CO"/>
        </a:p>
      </dgm:t>
    </dgm:pt>
    <dgm:pt modelId="{B10157FB-4A5D-464B-BF54-6952937BE1E4}">
      <dgm:prSet phldrT="[Texto]"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</a:rPr>
            <a:t>Firma electrónica</a:t>
          </a:r>
        </a:p>
      </dgm:t>
    </dgm:pt>
    <dgm:pt modelId="{BF7A056E-8B4D-4428-8B20-DD2470D38B4E}" type="parTrans" cxnId="{0A67AD35-C8D4-4E3F-ADE1-A5B7FDF8AC8B}">
      <dgm:prSet/>
      <dgm:spPr/>
      <dgm:t>
        <a:bodyPr/>
        <a:lstStyle/>
        <a:p>
          <a:endParaRPr lang="es-CO"/>
        </a:p>
      </dgm:t>
    </dgm:pt>
    <dgm:pt modelId="{E6656B25-87EB-4EA8-A6ED-83BB4EE9119A}" type="sibTrans" cxnId="{0A67AD35-C8D4-4E3F-ADE1-A5B7FDF8AC8B}">
      <dgm:prSet/>
      <dgm:spPr/>
      <dgm:t>
        <a:bodyPr/>
        <a:lstStyle/>
        <a:p>
          <a:endParaRPr lang="es-CO"/>
        </a:p>
      </dgm:t>
    </dgm:pt>
    <dgm:pt modelId="{F8A71234-26C3-48E3-9979-650720A5EF3E}">
      <dgm:prSet phldrT="[Texto]"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</a:rPr>
            <a:t>Anulaciones y </a:t>
          </a:r>
          <a:r>
            <a:rPr lang="es-CO" sz="2400" dirty="0" err="1">
              <a:solidFill>
                <a:schemeClr val="tx1"/>
              </a:solidFill>
            </a:rPr>
            <a:t>Reenvios</a:t>
          </a:r>
          <a:endParaRPr lang="es-CO" sz="2400" dirty="0">
            <a:solidFill>
              <a:schemeClr val="tx1"/>
            </a:solidFill>
          </a:endParaRPr>
        </a:p>
      </dgm:t>
    </dgm:pt>
    <dgm:pt modelId="{E5817D09-B755-44A5-861A-B966BFFF5214}" type="parTrans" cxnId="{C8763098-9662-4DD7-8209-98AE84C5DEFF}">
      <dgm:prSet/>
      <dgm:spPr/>
      <dgm:t>
        <a:bodyPr/>
        <a:lstStyle/>
        <a:p>
          <a:endParaRPr lang="es-CO"/>
        </a:p>
      </dgm:t>
    </dgm:pt>
    <dgm:pt modelId="{CE24B16A-BC27-44E1-B18C-7F9526CF1C1E}" type="sibTrans" cxnId="{C8763098-9662-4DD7-8209-98AE84C5DEFF}">
      <dgm:prSet/>
      <dgm:spPr/>
      <dgm:t>
        <a:bodyPr/>
        <a:lstStyle/>
        <a:p>
          <a:endParaRPr lang="es-CO"/>
        </a:p>
      </dgm:t>
    </dgm:pt>
    <dgm:pt modelId="{CC25C6BB-98B5-4B13-98E8-57C02F51D1BD}">
      <dgm:prSet phldrT="[Texto]"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</a:rPr>
            <a:t>Contabilidad</a:t>
          </a:r>
        </a:p>
      </dgm:t>
    </dgm:pt>
    <dgm:pt modelId="{CD26B621-A948-43A0-A097-6C819B4CCF2C}" type="parTrans" cxnId="{D76465D1-6E38-4C4F-826A-BBC36FEF1466}">
      <dgm:prSet/>
      <dgm:spPr/>
      <dgm:t>
        <a:bodyPr/>
        <a:lstStyle/>
        <a:p>
          <a:endParaRPr lang="es-CO"/>
        </a:p>
      </dgm:t>
    </dgm:pt>
    <dgm:pt modelId="{4F671DD4-2831-4473-B723-728A7AE3ABD9}" type="sibTrans" cxnId="{D76465D1-6E38-4C4F-826A-BBC36FEF1466}">
      <dgm:prSet/>
      <dgm:spPr/>
      <dgm:t>
        <a:bodyPr/>
        <a:lstStyle/>
        <a:p>
          <a:endParaRPr lang="es-CO"/>
        </a:p>
      </dgm:t>
    </dgm:pt>
    <dgm:pt modelId="{9225A077-C02A-4D54-BD7F-5ABE7953B944}">
      <dgm:prSet phldrT="[Texto]"/>
      <dgm:spPr/>
      <dgm:t>
        <a:bodyPr/>
        <a:lstStyle/>
        <a:p>
          <a:r>
            <a:rPr lang="es-CO" b="1" dirty="0"/>
            <a:t>SDH </a:t>
          </a:r>
        </a:p>
      </dgm:t>
    </dgm:pt>
    <dgm:pt modelId="{B749886B-B661-4763-A7A0-510F3E931CE5}" type="sibTrans" cxnId="{65B6EC53-3E61-4FB0-9DC9-662D1B686D21}">
      <dgm:prSet/>
      <dgm:spPr/>
      <dgm:t>
        <a:bodyPr/>
        <a:lstStyle/>
        <a:p>
          <a:endParaRPr lang="es-CO"/>
        </a:p>
      </dgm:t>
    </dgm:pt>
    <dgm:pt modelId="{7B6054D2-2E28-4E5E-AED9-D1E9A420DC9B}" type="parTrans" cxnId="{65B6EC53-3E61-4FB0-9DC9-662D1B686D21}">
      <dgm:prSet/>
      <dgm:spPr/>
      <dgm:t>
        <a:bodyPr/>
        <a:lstStyle/>
        <a:p>
          <a:endParaRPr lang="es-CO"/>
        </a:p>
      </dgm:t>
    </dgm:pt>
    <dgm:pt modelId="{FCE2F3C6-1928-49B9-9B76-B75A65D3ED31}" type="pres">
      <dgm:prSet presAssocID="{68471A4E-8C63-4539-AC07-A14844A312E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3F4F05-21EF-40DF-AE18-4644A18F7DA4}" type="pres">
      <dgm:prSet presAssocID="{791FEE99-B3B9-40D9-A346-754F5787ECCF}" presName="compositeNode" presStyleCnt="0">
        <dgm:presLayoutVars>
          <dgm:bulletEnabled val="1"/>
        </dgm:presLayoutVars>
      </dgm:prSet>
      <dgm:spPr/>
    </dgm:pt>
    <dgm:pt modelId="{AF284409-5499-4E82-A6C6-1CA4E874E064}" type="pres">
      <dgm:prSet presAssocID="{791FEE99-B3B9-40D9-A346-754F5787ECCF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solidFill>
            <a:schemeClr val="accent2"/>
          </a:solidFill>
        </a:ln>
      </dgm:spPr>
    </dgm:pt>
    <dgm:pt modelId="{E2C3D429-4882-4372-84DA-9E2DF1861FC9}" type="pres">
      <dgm:prSet presAssocID="{791FEE99-B3B9-40D9-A346-754F5787ECC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796754-7A37-48CE-B1F1-700DE72157FE}" type="pres">
      <dgm:prSet presAssocID="{791FEE99-B3B9-40D9-A346-754F5787ECCF}" presName="parentNode" presStyleLbl="revTx" presStyleIdx="0" presStyleCnt="2" custAng="6805059" custLinFactNeighborX="98737" custLinFactNeighborY="-3594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A45AF5-11C7-4C90-AAF0-A6E876939658}" type="pres">
      <dgm:prSet presAssocID="{DA42AC31-6456-4A16-AB14-407D0F5A2A3E}" presName="sibTrans" presStyleCnt="0"/>
      <dgm:spPr/>
    </dgm:pt>
    <dgm:pt modelId="{B9F69550-7E56-4F3B-BA4A-DEF414DB5CED}" type="pres">
      <dgm:prSet presAssocID="{9225A077-C02A-4D54-BD7F-5ABE7953B944}" presName="compositeNode" presStyleCnt="0">
        <dgm:presLayoutVars>
          <dgm:bulletEnabled val="1"/>
        </dgm:presLayoutVars>
      </dgm:prSet>
      <dgm:spPr/>
    </dgm:pt>
    <dgm:pt modelId="{AE712714-6A36-4A3C-9936-33F562347E09}" type="pres">
      <dgm:prSet presAssocID="{9225A077-C02A-4D54-BD7F-5ABE7953B944}" presName="image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Influyente"/>
        </a:ext>
      </dgm:extLst>
    </dgm:pt>
    <dgm:pt modelId="{DD71C0DA-9FFA-4433-A20A-5E5A2952773B}" type="pres">
      <dgm:prSet presAssocID="{9225A077-C02A-4D54-BD7F-5ABE7953B94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4B39C6-05C7-48EB-8C32-CF6CE64D194B}" type="pres">
      <dgm:prSet presAssocID="{9225A077-C02A-4D54-BD7F-5ABE7953B944}" presName="parentNode" presStyleLbl="revTx" presStyleIdx="1" presStyleCnt="2" custAng="5400000" custFlipHor="1" custScaleY="75843" custLinFactX="100000" custLinFactNeighborX="192158" custLinFactNeighborY="-868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4AC8C2-D2A5-48AB-B6BE-50107D1BA85E}" srcId="{68471A4E-8C63-4539-AC07-A14844A312E6}" destId="{791FEE99-B3B9-40D9-A346-754F5787ECCF}" srcOrd="0" destOrd="0" parTransId="{D2105485-A00A-4CD3-9161-D069EB35F588}" sibTransId="{DA42AC31-6456-4A16-AB14-407D0F5A2A3E}"/>
    <dgm:cxn modelId="{E1286755-2414-4FE2-BDB6-27FE5500C775}" type="presOf" srcId="{44741B78-3FCA-44AA-9B30-2136B4745F4F}" destId="{DD71C0DA-9FFA-4433-A20A-5E5A2952773B}" srcOrd="0" destOrd="1" presId="urn:microsoft.com/office/officeart/2005/8/layout/hList2"/>
    <dgm:cxn modelId="{47AD0B1E-DF03-46D1-A418-294D10B42A99}" type="presOf" srcId="{39B81872-9C70-4EDF-92A2-87BA4015D8DD}" destId="{DD71C0DA-9FFA-4433-A20A-5E5A2952773B}" srcOrd="0" destOrd="2" presId="urn:microsoft.com/office/officeart/2005/8/layout/hList2"/>
    <dgm:cxn modelId="{C8763098-9662-4DD7-8209-98AE84C5DEFF}" srcId="{9225A077-C02A-4D54-BD7F-5ABE7953B944}" destId="{F8A71234-26C3-48E3-9979-650720A5EF3E}" srcOrd="4" destOrd="0" parTransId="{E5817D09-B755-44A5-861A-B966BFFF5214}" sibTransId="{CE24B16A-BC27-44E1-B18C-7F9526CF1C1E}"/>
    <dgm:cxn modelId="{9D4D4997-B3CD-4771-A3ED-221D8C64A71B}" srcId="{9225A077-C02A-4D54-BD7F-5ABE7953B944}" destId="{B6A339C1-7E1E-4746-9501-81D9A84E34D0}" srcOrd="0" destOrd="0" parTransId="{C8C28390-9694-43D2-94D1-E13B1C1845DD}" sibTransId="{96ACDE43-E3CE-4391-BCB6-4E0CB7130AD5}"/>
    <dgm:cxn modelId="{65B6EC53-3E61-4FB0-9DC9-662D1B686D21}" srcId="{68471A4E-8C63-4539-AC07-A14844A312E6}" destId="{9225A077-C02A-4D54-BD7F-5ABE7953B944}" srcOrd="1" destOrd="0" parTransId="{7B6054D2-2E28-4E5E-AED9-D1E9A420DC9B}" sibTransId="{B749886B-B661-4763-A7A0-510F3E931CE5}"/>
    <dgm:cxn modelId="{190879CC-4BEC-49A3-9199-DD3CDBC04515}" type="presOf" srcId="{5397E8B9-DA9E-40E4-AB39-B4523590410F}" destId="{E2C3D429-4882-4372-84DA-9E2DF1861FC9}" srcOrd="0" destOrd="4" presId="urn:microsoft.com/office/officeart/2005/8/layout/hList2"/>
    <dgm:cxn modelId="{03950A10-B4D3-4F76-A219-15B5F42285A3}" type="presOf" srcId="{9225A077-C02A-4D54-BD7F-5ABE7953B944}" destId="{134B39C6-05C7-48EB-8C32-CF6CE64D194B}" srcOrd="0" destOrd="0" presId="urn:microsoft.com/office/officeart/2005/8/layout/hList2"/>
    <dgm:cxn modelId="{1D646C0F-2BF8-4181-B303-251C7F9C70FA}" type="presOf" srcId="{68471A4E-8C63-4539-AC07-A14844A312E6}" destId="{FCE2F3C6-1928-49B9-9B76-B75A65D3ED31}" srcOrd="0" destOrd="0" presId="urn:microsoft.com/office/officeart/2005/8/layout/hList2"/>
    <dgm:cxn modelId="{BDD474B2-58DB-43A6-A9B4-137A5A8B64B6}" srcId="{9225A077-C02A-4D54-BD7F-5ABE7953B944}" destId="{44741B78-3FCA-44AA-9B30-2136B4745F4F}" srcOrd="1" destOrd="0" parTransId="{550586D7-30A9-4CBD-B5EB-4734805B0D46}" sibTransId="{31DBE5D6-3381-4A9D-A6C5-56F16837CD42}"/>
    <dgm:cxn modelId="{5B35F6A1-D08F-4A75-A680-67C383465B41}" srcId="{791FEE99-B3B9-40D9-A346-754F5787ECCF}" destId="{8A55EB65-1E28-4362-90B7-E2BDFEA865AD}" srcOrd="1" destOrd="0" parTransId="{86BC7877-AEDF-4C63-A522-10FECA3F6564}" sibTransId="{1AA1517E-AEAD-4976-AEC7-8530A5914279}"/>
    <dgm:cxn modelId="{4D5050D5-7069-41E9-B8F9-07DE1614C8C6}" srcId="{9225A077-C02A-4D54-BD7F-5ABE7953B944}" destId="{39B81872-9C70-4EDF-92A2-87BA4015D8DD}" srcOrd="2" destOrd="0" parTransId="{808FF06E-7628-4B3C-B55E-9E9CC81752C1}" sibTransId="{361918D6-F815-423C-8383-D7A651CEED35}"/>
    <dgm:cxn modelId="{CE34D4A3-6C96-4E3E-AE8E-A3AD4A4F609F}" type="presOf" srcId="{9DB000C7-50F0-47A1-BF52-1CE3A247D5CB}" destId="{E2C3D429-4882-4372-84DA-9E2DF1861FC9}" srcOrd="0" destOrd="2" presId="urn:microsoft.com/office/officeart/2005/8/layout/hList2"/>
    <dgm:cxn modelId="{D76465D1-6E38-4C4F-826A-BBC36FEF1466}" srcId="{9225A077-C02A-4D54-BD7F-5ABE7953B944}" destId="{CC25C6BB-98B5-4B13-98E8-57C02F51D1BD}" srcOrd="5" destOrd="0" parTransId="{CD26B621-A948-43A0-A097-6C819B4CCF2C}" sibTransId="{4F671DD4-2831-4473-B723-728A7AE3ABD9}"/>
    <dgm:cxn modelId="{1B6C9BC9-BDB5-4D38-B7AE-EFD20A09042A}" type="presOf" srcId="{4FAB4A41-873F-4D98-AA83-6DF02FE1774E}" destId="{E2C3D429-4882-4372-84DA-9E2DF1861FC9}" srcOrd="0" destOrd="0" presId="urn:microsoft.com/office/officeart/2005/8/layout/hList2"/>
    <dgm:cxn modelId="{C222C6F2-537B-45AA-9599-401FCE2DAC91}" type="presOf" srcId="{791FEE99-B3B9-40D9-A346-754F5787ECCF}" destId="{84796754-7A37-48CE-B1F1-700DE72157FE}" srcOrd="0" destOrd="0" presId="urn:microsoft.com/office/officeart/2005/8/layout/hList2"/>
    <dgm:cxn modelId="{4727EF63-3C60-4CF1-AC3E-DA304D4AAD8F}" type="presOf" srcId="{BAC35C16-8178-4F18-A54C-2D903021F94F}" destId="{E2C3D429-4882-4372-84DA-9E2DF1861FC9}" srcOrd="0" destOrd="3" presId="urn:microsoft.com/office/officeart/2005/8/layout/hList2"/>
    <dgm:cxn modelId="{D7843EB7-B806-4204-B3C5-505BE1F2B785}" type="presOf" srcId="{B6A339C1-7E1E-4746-9501-81D9A84E34D0}" destId="{DD71C0DA-9FFA-4433-A20A-5E5A2952773B}" srcOrd="0" destOrd="0" presId="urn:microsoft.com/office/officeart/2005/8/layout/hList2"/>
    <dgm:cxn modelId="{A07EC4A5-2C9F-47A3-B631-7FDE89BDB096}" srcId="{791FEE99-B3B9-40D9-A346-754F5787ECCF}" destId="{BAC35C16-8178-4F18-A54C-2D903021F94F}" srcOrd="3" destOrd="0" parTransId="{D175429F-8CA5-43B7-BAA3-BF6A14772ABD}" sibTransId="{A14BFA34-DBF6-4273-9A0E-265ED061B1ED}"/>
    <dgm:cxn modelId="{B9E6C882-B250-45FF-90E1-A68C8441AD47}" srcId="{791FEE99-B3B9-40D9-A346-754F5787ECCF}" destId="{9DB000C7-50F0-47A1-BF52-1CE3A247D5CB}" srcOrd="2" destOrd="0" parTransId="{B027A1B1-7162-4477-B79C-411EED76D2C9}" sibTransId="{BF7FE2CD-11E8-47F4-B895-5DE139B56C66}"/>
    <dgm:cxn modelId="{493AADD4-DBAF-4E50-BC53-CD2EDD9F4FD1}" type="presOf" srcId="{F8A71234-26C3-48E3-9979-650720A5EF3E}" destId="{DD71C0DA-9FFA-4433-A20A-5E5A2952773B}" srcOrd="0" destOrd="4" presId="urn:microsoft.com/office/officeart/2005/8/layout/hList2"/>
    <dgm:cxn modelId="{9060B962-C1F0-4FC7-A28C-58C0BE3191F2}" type="presOf" srcId="{CC25C6BB-98B5-4B13-98E8-57C02F51D1BD}" destId="{DD71C0DA-9FFA-4433-A20A-5E5A2952773B}" srcOrd="0" destOrd="5" presId="urn:microsoft.com/office/officeart/2005/8/layout/hList2"/>
    <dgm:cxn modelId="{E8D733E6-E7D6-4D4A-B9B2-76251C4499CB}" type="presOf" srcId="{8A55EB65-1E28-4362-90B7-E2BDFEA865AD}" destId="{E2C3D429-4882-4372-84DA-9E2DF1861FC9}" srcOrd="0" destOrd="1" presId="urn:microsoft.com/office/officeart/2005/8/layout/hList2"/>
    <dgm:cxn modelId="{C77181BC-D998-454A-8367-E62957C735E5}" type="presOf" srcId="{B10157FB-4A5D-464B-BF54-6952937BE1E4}" destId="{DD71C0DA-9FFA-4433-A20A-5E5A2952773B}" srcOrd="0" destOrd="3" presId="urn:microsoft.com/office/officeart/2005/8/layout/hList2"/>
    <dgm:cxn modelId="{0A67AD35-C8D4-4E3F-ADE1-A5B7FDF8AC8B}" srcId="{9225A077-C02A-4D54-BD7F-5ABE7953B944}" destId="{B10157FB-4A5D-464B-BF54-6952937BE1E4}" srcOrd="3" destOrd="0" parTransId="{BF7A056E-8B4D-4428-8B20-DD2470D38B4E}" sibTransId="{E6656B25-87EB-4EA8-A6ED-83BB4EE9119A}"/>
    <dgm:cxn modelId="{880633D8-FA45-4FA5-A548-205FD3964586}" srcId="{791FEE99-B3B9-40D9-A346-754F5787ECCF}" destId="{5397E8B9-DA9E-40E4-AB39-B4523590410F}" srcOrd="4" destOrd="0" parTransId="{074B7D8D-B145-4FC7-A3B8-001EF5D7CA0F}" sibTransId="{2316A677-5173-48A0-A5EA-13F140A0766C}"/>
    <dgm:cxn modelId="{A3CD6F39-20E9-4F77-8587-2AFACE21D4BA}" srcId="{791FEE99-B3B9-40D9-A346-754F5787ECCF}" destId="{4FAB4A41-873F-4D98-AA83-6DF02FE1774E}" srcOrd="0" destOrd="0" parTransId="{CF3B329B-1C29-49B2-99B7-08270F51FA31}" sibTransId="{42CCC10F-2857-441E-8A44-CAF2B4806854}"/>
    <dgm:cxn modelId="{706967C3-D304-4707-A916-04203CFCDA50}" type="presParOf" srcId="{FCE2F3C6-1928-49B9-9B76-B75A65D3ED31}" destId="{3A3F4F05-21EF-40DF-AE18-4644A18F7DA4}" srcOrd="0" destOrd="0" presId="urn:microsoft.com/office/officeart/2005/8/layout/hList2"/>
    <dgm:cxn modelId="{C77D7C25-DF21-4E59-BF3E-2E3C07417292}" type="presParOf" srcId="{3A3F4F05-21EF-40DF-AE18-4644A18F7DA4}" destId="{AF284409-5499-4E82-A6C6-1CA4E874E064}" srcOrd="0" destOrd="0" presId="urn:microsoft.com/office/officeart/2005/8/layout/hList2"/>
    <dgm:cxn modelId="{A4D0367B-56BC-4CAF-8D0D-5D24D60DC4ED}" type="presParOf" srcId="{3A3F4F05-21EF-40DF-AE18-4644A18F7DA4}" destId="{E2C3D429-4882-4372-84DA-9E2DF1861FC9}" srcOrd="1" destOrd="0" presId="urn:microsoft.com/office/officeart/2005/8/layout/hList2"/>
    <dgm:cxn modelId="{A0B41A54-7ABB-4C82-8F8B-A98252E393AF}" type="presParOf" srcId="{3A3F4F05-21EF-40DF-AE18-4644A18F7DA4}" destId="{84796754-7A37-48CE-B1F1-700DE72157FE}" srcOrd="2" destOrd="0" presId="urn:microsoft.com/office/officeart/2005/8/layout/hList2"/>
    <dgm:cxn modelId="{5FC24EEF-5F1B-45B0-A964-D6A3267B580B}" type="presParOf" srcId="{FCE2F3C6-1928-49B9-9B76-B75A65D3ED31}" destId="{FDA45AF5-11C7-4C90-AAF0-A6E876939658}" srcOrd="1" destOrd="0" presId="urn:microsoft.com/office/officeart/2005/8/layout/hList2"/>
    <dgm:cxn modelId="{4244A553-1120-4094-95D9-364E5CB4C11E}" type="presParOf" srcId="{FCE2F3C6-1928-49B9-9B76-B75A65D3ED31}" destId="{B9F69550-7E56-4F3B-BA4A-DEF414DB5CED}" srcOrd="2" destOrd="0" presId="urn:microsoft.com/office/officeart/2005/8/layout/hList2"/>
    <dgm:cxn modelId="{0A953399-926A-4880-A6B3-490C5CFFEBCD}" type="presParOf" srcId="{B9F69550-7E56-4F3B-BA4A-DEF414DB5CED}" destId="{AE712714-6A36-4A3C-9936-33F562347E09}" srcOrd="0" destOrd="0" presId="urn:microsoft.com/office/officeart/2005/8/layout/hList2"/>
    <dgm:cxn modelId="{E8FC16F4-378C-4370-A482-D6E5B2484DB9}" type="presParOf" srcId="{B9F69550-7E56-4F3B-BA4A-DEF414DB5CED}" destId="{DD71C0DA-9FFA-4433-A20A-5E5A2952773B}" srcOrd="1" destOrd="0" presId="urn:microsoft.com/office/officeart/2005/8/layout/hList2"/>
    <dgm:cxn modelId="{E30CE29B-F50A-4510-A94F-DF94465D9673}" type="presParOf" srcId="{B9F69550-7E56-4F3B-BA4A-DEF414DB5CED}" destId="{134B39C6-05C7-48EB-8C32-CF6CE64D194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48040B-7EAF-4573-A228-E5FFF4D7BCB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400B2A32-1843-44E4-AABD-6AF269F8B8BD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SUB FINANCIERA </a:t>
          </a:r>
          <a:endParaRPr lang="es-CO" b="1" dirty="0">
            <a:solidFill>
              <a:schemeClr val="tx1"/>
            </a:solidFill>
          </a:endParaRPr>
        </a:p>
      </dgm:t>
    </dgm:pt>
    <dgm:pt modelId="{B4B40F61-54D2-4B75-AADA-1B32FFD97B7E}" type="parTrans" cxnId="{44207D8C-C5A4-4125-8582-EA28C5221F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418E089-94A5-4782-B91A-D73B8D267D50}" type="sibTrans" cxnId="{44207D8C-C5A4-4125-8582-EA28C5221F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F75DEBB-F70F-4B4E-991C-2A9EC9F95E8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3 PROFEISONALES DE PLANTA </a:t>
          </a:r>
        </a:p>
        <a:p>
          <a:r>
            <a:rPr lang="es-MX" b="1" dirty="0" smtClean="0">
              <a:solidFill>
                <a:schemeClr val="tx1"/>
              </a:solidFill>
            </a:rPr>
            <a:t>4 AUXILIARES ADMINISTRATIVOS </a:t>
          </a:r>
          <a:endParaRPr lang="es-CO" b="1" dirty="0">
            <a:solidFill>
              <a:schemeClr val="tx1"/>
            </a:solidFill>
          </a:endParaRPr>
        </a:p>
      </dgm:t>
    </dgm:pt>
    <dgm:pt modelId="{C3D6799E-2ABF-4860-AE9F-8516612F5327}" type="parTrans" cxnId="{12ADCE15-88CA-48FC-9C0E-4B21B1A2575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5E620495-306C-418E-A8E1-87D43D314E31}" type="sibTrans" cxnId="{12ADCE15-88CA-48FC-9C0E-4B21B1A2575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68FA1197-BEAA-46E1-95D7-70E3EC63C8B3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7 PROFESIONALES DE CONTRATO </a:t>
          </a:r>
          <a:endParaRPr lang="es-CO" b="1" dirty="0">
            <a:solidFill>
              <a:schemeClr val="tx1"/>
            </a:solidFill>
          </a:endParaRPr>
        </a:p>
      </dgm:t>
    </dgm:pt>
    <dgm:pt modelId="{3753114D-591F-477A-8314-2ABA41A1DC41}" type="parTrans" cxnId="{C6AB52B4-55AD-45D0-89C6-9D6B8B9F703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7F0DB43-9F66-4713-AEE0-60B42FB55F55}" type="sibTrans" cxnId="{C6AB52B4-55AD-45D0-89C6-9D6B8B9F703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D7AF73C0-A102-4BB3-8C13-07A6B3994F7A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6 TECNICOS OPERATIVOS DE CONTRATO </a:t>
          </a:r>
          <a:endParaRPr lang="es-CO" b="1" dirty="0">
            <a:solidFill>
              <a:schemeClr val="tx1"/>
            </a:solidFill>
          </a:endParaRPr>
        </a:p>
      </dgm:t>
    </dgm:pt>
    <dgm:pt modelId="{56D0B706-4ADB-46A7-B06E-D27D14E5EA88}" type="parTrans" cxnId="{DF3DCB88-5A87-4037-8A92-FD0F2EADDCB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116658D-AAD0-4D96-AA97-FAE0003313A9}" type="sibTrans" cxnId="{DF3DCB88-5A87-4037-8A92-FD0F2EADDCB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7AE8158-3C88-4A44-A490-64E3DEA93D4E}" type="pres">
      <dgm:prSet presAssocID="{D548040B-7EAF-4573-A228-E5FFF4D7BC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AD2514-59C0-4A3C-AD5F-D7569FEDC7BA}" type="pres">
      <dgm:prSet presAssocID="{400B2A32-1843-44E4-AABD-6AF269F8B8BD}" presName="centerShape" presStyleLbl="node0" presStyleIdx="0" presStyleCnt="1"/>
      <dgm:spPr/>
      <dgm:t>
        <a:bodyPr/>
        <a:lstStyle/>
        <a:p>
          <a:endParaRPr lang="es-ES"/>
        </a:p>
      </dgm:t>
    </dgm:pt>
    <dgm:pt modelId="{BA5C475A-100B-4F7C-B269-DE36698902D3}" type="pres">
      <dgm:prSet presAssocID="{C3D6799E-2ABF-4860-AE9F-8516612F5327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A471DF7A-E314-4473-AFCD-1E453014FE70}" type="pres">
      <dgm:prSet presAssocID="{CF75DEBB-F70F-4B4E-991C-2A9EC9F95E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B2820F-4299-4AFA-BFB7-4C77E1A51B41}" type="pres">
      <dgm:prSet presAssocID="{3753114D-591F-477A-8314-2ABA41A1DC41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D453E351-D1C7-4091-9F62-7304E8D95C8E}" type="pres">
      <dgm:prSet presAssocID="{68FA1197-BEAA-46E1-95D7-70E3EC63C8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7F80D4-08A9-41D1-9C3D-B7F2D30F160F}" type="pres">
      <dgm:prSet presAssocID="{56D0B706-4ADB-46A7-B06E-D27D14E5EA88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A181CF8F-6246-4BA9-8A19-8F12B9672602}" type="pres">
      <dgm:prSet presAssocID="{D7AF73C0-A102-4BB3-8C13-07A6B3994F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690FFF8-7E60-4C1A-8D13-9D2C193DEF13}" type="presOf" srcId="{56D0B706-4ADB-46A7-B06E-D27D14E5EA88}" destId="{E17F80D4-08A9-41D1-9C3D-B7F2D30F160F}" srcOrd="0" destOrd="0" presId="urn:microsoft.com/office/officeart/2005/8/layout/radial4"/>
    <dgm:cxn modelId="{73DEA9D8-A6EE-4CE7-99BC-B4ADDC9288E2}" type="presOf" srcId="{D7AF73C0-A102-4BB3-8C13-07A6B3994F7A}" destId="{A181CF8F-6246-4BA9-8A19-8F12B9672602}" srcOrd="0" destOrd="0" presId="urn:microsoft.com/office/officeart/2005/8/layout/radial4"/>
    <dgm:cxn modelId="{4D64437C-306F-4BB3-ABAE-2EA4AA1280E0}" type="presOf" srcId="{C3D6799E-2ABF-4860-AE9F-8516612F5327}" destId="{BA5C475A-100B-4F7C-B269-DE36698902D3}" srcOrd="0" destOrd="0" presId="urn:microsoft.com/office/officeart/2005/8/layout/radial4"/>
    <dgm:cxn modelId="{C6AB52B4-55AD-45D0-89C6-9D6B8B9F7034}" srcId="{400B2A32-1843-44E4-AABD-6AF269F8B8BD}" destId="{68FA1197-BEAA-46E1-95D7-70E3EC63C8B3}" srcOrd="1" destOrd="0" parTransId="{3753114D-591F-477A-8314-2ABA41A1DC41}" sibTransId="{27F0DB43-9F66-4713-AEE0-60B42FB55F55}"/>
    <dgm:cxn modelId="{57764DDD-1D90-404E-9F3B-F6C0FC13D031}" type="presOf" srcId="{400B2A32-1843-44E4-AABD-6AF269F8B8BD}" destId="{07AD2514-59C0-4A3C-AD5F-D7569FEDC7BA}" srcOrd="0" destOrd="0" presId="urn:microsoft.com/office/officeart/2005/8/layout/radial4"/>
    <dgm:cxn modelId="{DF3DCB88-5A87-4037-8A92-FD0F2EADDCBD}" srcId="{400B2A32-1843-44E4-AABD-6AF269F8B8BD}" destId="{D7AF73C0-A102-4BB3-8C13-07A6B3994F7A}" srcOrd="2" destOrd="0" parTransId="{56D0B706-4ADB-46A7-B06E-D27D14E5EA88}" sibTransId="{3116658D-AAD0-4D96-AA97-FAE0003313A9}"/>
    <dgm:cxn modelId="{B5048705-EA5D-40E7-A6C3-3CE3E8A8371D}" type="presOf" srcId="{D548040B-7EAF-4573-A228-E5FFF4D7BCB2}" destId="{47AE8158-3C88-4A44-A490-64E3DEA93D4E}" srcOrd="0" destOrd="0" presId="urn:microsoft.com/office/officeart/2005/8/layout/radial4"/>
    <dgm:cxn modelId="{B89F7E56-8FCD-416A-B836-F0FE535F3506}" type="presOf" srcId="{68FA1197-BEAA-46E1-95D7-70E3EC63C8B3}" destId="{D453E351-D1C7-4091-9F62-7304E8D95C8E}" srcOrd="0" destOrd="0" presId="urn:microsoft.com/office/officeart/2005/8/layout/radial4"/>
    <dgm:cxn modelId="{929380B8-9084-4906-A5D9-F134571EAB51}" type="presOf" srcId="{CF75DEBB-F70F-4B4E-991C-2A9EC9F95E81}" destId="{A471DF7A-E314-4473-AFCD-1E453014FE70}" srcOrd="0" destOrd="0" presId="urn:microsoft.com/office/officeart/2005/8/layout/radial4"/>
    <dgm:cxn modelId="{9A36DBFD-BC0A-493A-AF6A-2B66384919CC}" type="presOf" srcId="{3753114D-591F-477A-8314-2ABA41A1DC41}" destId="{D9B2820F-4299-4AFA-BFB7-4C77E1A51B41}" srcOrd="0" destOrd="0" presId="urn:microsoft.com/office/officeart/2005/8/layout/radial4"/>
    <dgm:cxn modelId="{44207D8C-C5A4-4125-8582-EA28C5221F51}" srcId="{D548040B-7EAF-4573-A228-E5FFF4D7BCB2}" destId="{400B2A32-1843-44E4-AABD-6AF269F8B8BD}" srcOrd="0" destOrd="0" parTransId="{B4B40F61-54D2-4B75-AADA-1B32FFD97B7E}" sibTransId="{E418E089-94A5-4782-B91A-D73B8D267D50}"/>
    <dgm:cxn modelId="{12ADCE15-88CA-48FC-9C0E-4B21B1A25756}" srcId="{400B2A32-1843-44E4-AABD-6AF269F8B8BD}" destId="{CF75DEBB-F70F-4B4E-991C-2A9EC9F95E81}" srcOrd="0" destOrd="0" parTransId="{C3D6799E-2ABF-4860-AE9F-8516612F5327}" sibTransId="{5E620495-306C-418E-A8E1-87D43D314E31}"/>
    <dgm:cxn modelId="{D676C141-CF28-49E2-B4EF-6D074ADD4EA9}" type="presParOf" srcId="{47AE8158-3C88-4A44-A490-64E3DEA93D4E}" destId="{07AD2514-59C0-4A3C-AD5F-D7569FEDC7BA}" srcOrd="0" destOrd="0" presId="urn:microsoft.com/office/officeart/2005/8/layout/radial4"/>
    <dgm:cxn modelId="{C3A7113E-42BF-4279-B235-513A73CC6F3C}" type="presParOf" srcId="{47AE8158-3C88-4A44-A490-64E3DEA93D4E}" destId="{BA5C475A-100B-4F7C-B269-DE36698902D3}" srcOrd="1" destOrd="0" presId="urn:microsoft.com/office/officeart/2005/8/layout/radial4"/>
    <dgm:cxn modelId="{BD98CB06-C1BE-4182-BD05-23BD148B9969}" type="presParOf" srcId="{47AE8158-3C88-4A44-A490-64E3DEA93D4E}" destId="{A471DF7A-E314-4473-AFCD-1E453014FE70}" srcOrd="2" destOrd="0" presId="urn:microsoft.com/office/officeart/2005/8/layout/radial4"/>
    <dgm:cxn modelId="{C3003477-2E22-41FF-8821-975156458030}" type="presParOf" srcId="{47AE8158-3C88-4A44-A490-64E3DEA93D4E}" destId="{D9B2820F-4299-4AFA-BFB7-4C77E1A51B41}" srcOrd="3" destOrd="0" presId="urn:microsoft.com/office/officeart/2005/8/layout/radial4"/>
    <dgm:cxn modelId="{A7AFE8DB-5771-422F-A65B-3CD6BA6BA296}" type="presParOf" srcId="{47AE8158-3C88-4A44-A490-64E3DEA93D4E}" destId="{D453E351-D1C7-4091-9F62-7304E8D95C8E}" srcOrd="4" destOrd="0" presId="urn:microsoft.com/office/officeart/2005/8/layout/radial4"/>
    <dgm:cxn modelId="{C64B5CCE-C06C-4618-8FC9-4576BF00C4DD}" type="presParOf" srcId="{47AE8158-3C88-4A44-A490-64E3DEA93D4E}" destId="{E17F80D4-08A9-41D1-9C3D-B7F2D30F160F}" srcOrd="5" destOrd="0" presId="urn:microsoft.com/office/officeart/2005/8/layout/radial4"/>
    <dgm:cxn modelId="{2B9F5428-7302-4E13-BA78-293E47C5395A}" type="presParOf" srcId="{47AE8158-3C88-4A44-A490-64E3DEA93D4E}" destId="{A181CF8F-6246-4BA9-8A19-8F12B967260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E00942-F575-4822-A5D0-352A8EADBA2E}" type="doc">
      <dgm:prSet loTypeId="urn:microsoft.com/office/officeart/2005/8/layout/list1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s-CO"/>
        </a:p>
      </dgm:t>
    </dgm:pt>
    <dgm:pt modelId="{593B5625-0E76-42B1-8A1A-B2916A6B238A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2000" b="1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Plan de Acción de Gestión Anual 2020 – 2021 </a:t>
          </a:r>
          <a:endParaRPr lang="es-CO" sz="2000" dirty="0">
            <a:solidFill>
              <a:schemeClr val="tx1"/>
            </a:solidFill>
            <a:latin typeface="+mj-lt"/>
          </a:endParaRPr>
        </a:p>
      </dgm:t>
    </dgm:pt>
    <dgm:pt modelId="{157DE5C6-3145-4FF0-9689-ACE6F27603BB}" type="parTrans" cxnId="{B6DD2339-27DE-4256-AC0A-2F21C15D9C21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+mj-lt"/>
          </a:endParaRPr>
        </a:p>
      </dgm:t>
    </dgm:pt>
    <dgm:pt modelId="{EA7C9367-5CC8-437E-9C0B-F1211B377218}" type="sibTrans" cxnId="{B6DD2339-27DE-4256-AC0A-2F21C15D9C21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+mj-lt"/>
          </a:endParaRPr>
        </a:p>
      </dgm:t>
    </dgm:pt>
    <dgm:pt modelId="{9AB33511-0AEA-4678-A9B5-F817A5C816B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Clr>
              <a:srgbClr val="000000"/>
            </a:buClr>
            <a:buSzPts val="1350"/>
            <a:buFont typeface="Arial"/>
            <a:buNone/>
          </a:pPr>
          <a:r>
            <a:rPr lang="es-CO" sz="2000" b="1" dirty="0">
              <a:solidFill>
                <a:schemeClr val="tx1"/>
              </a:solidFill>
              <a:latin typeface="+mj-lt"/>
            </a:rPr>
            <a:t>Depuración Contable y Depuración financiera avance de 30% ( 2020- 2021) </a:t>
          </a:r>
        </a:p>
      </dgm:t>
    </dgm:pt>
    <dgm:pt modelId="{67662EFE-29C3-49EC-9B56-099114C6D205}" type="parTrans" cxnId="{A217EEEF-4716-4588-BEC2-995C79D463FE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+mj-lt"/>
          </a:endParaRPr>
        </a:p>
      </dgm:t>
    </dgm:pt>
    <dgm:pt modelId="{4F17C7C7-87E2-4C2A-B10E-03C001895948}" type="sibTrans" cxnId="{A217EEEF-4716-4588-BEC2-995C79D463FE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+mj-lt"/>
          </a:endParaRPr>
        </a:p>
      </dgm:t>
    </dgm:pt>
    <dgm:pt modelId="{58522683-180E-4242-9FD1-C5B4DFBA97D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2000" b="1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Procesos y procedimientos actualizados / Transformación digital  2020 - 2021</a:t>
          </a:r>
          <a:endParaRPr lang="es-CO" sz="2000" dirty="0">
            <a:solidFill>
              <a:schemeClr val="tx1"/>
            </a:solidFill>
            <a:latin typeface="+mj-lt"/>
          </a:endParaRPr>
        </a:p>
      </dgm:t>
    </dgm:pt>
    <dgm:pt modelId="{DDF7063E-9DC9-4EDD-AC1D-984DCEBD7919}" type="parTrans" cxnId="{7CBD2808-4885-47A9-A0E2-BFB8D9F907B8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+mj-lt"/>
          </a:endParaRPr>
        </a:p>
      </dgm:t>
    </dgm:pt>
    <dgm:pt modelId="{6A1395A7-F633-42BB-A58E-969B2F5CE47F}" type="sibTrans" cxnId="{7CBD2808-4885-47A9-A0E2-BFB8D9F907B8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+mj-lt"/>
          </a:endParaRPr>
        </a:p>
      </dgm:t>
    </dgm:pt>
    <dgm:pt modelId="{849B15AF-8C28-414E-88E0-3CEF0EF3E48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CO" sz="2000" b="1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Reportes a SDH </a:t>
          </a:r>
          <a:r>
            <a:rPr lang="es-CO" sz="2000" b="1" i="0" u="none" strike="noStrike" cap="none" dirty="0" err="1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BOGdata</a:t>
          </a:r>
          <a:r>
            <a:rPr lang="es-CO" sz="2000" b="1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 </a:t>
          </a:r>
        </a:p>
        <a:p>
          <a:r>
            <a:rPr lang="es-CO" sz="2000" b="1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Sistema Integrado SI-CAPITAL CVP  Gestión Financiera 2021</a:t>
          </a:r>
        </a:p>
      </dgm:t>
    </dgm:pt>
    <dgm:pt modelId="{6FCB74AF-84BE-4ECA-B9D0-B7D8E8601A63}" type="parTrans" cxnId="{D03810D0-EC0A-4758-BF3F-1CD99DD2C2F3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+mj-lt"/>
          </a:endParaRPr>
        </a:p>
      </dgm:t>
    </dgm:pt>
    <dgm:pt modelId="{1158118A-8114-4083-8898-DD7262CD7D52}" type="sibTrans" cxnId="{D03810D0-EC0A-4758-BF3F-1CD99DD2C2F3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+mj-lt"/>
          </a:endParaRPr>
        </a:p>
      </dgm:t>
    </dgm:pt>
    <dgm:pt modelId="{D3937A1E-D7BA-43AD-963D-1FA03D6AFD6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2000" b="1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100% Generación de reportes tributarios, financieros, presupuestales  y organismos de control </a:t>
          </a:r>
          <a:endParaRPr lang="es-CO" sz="2000" dirty="0">
            <a:solidFill>
              <a:schemeClr val="tx1"/>
            </a:solidFill>
            <a:latin typeface="+mj-lt"/>
          </a:endParaRPr>
        </a:p>
      </dgm:t>
    </dgm:pt>
    <dgm:pt modelId="{F5C207C8-9BF7-4F80-B873-B8CA8F8C9619}" type="parTrans" cxnId="{E63AEFBD-3FE7-4525-B6BA-926E75C485C4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+mj-lt"/>
          </a:endParaRPr>
        </a:p>
      </dgm:t>
    </dgm:pt>
    <dgm:pt modelId="{326C6672-97B7-478A-BCEF-B94148BE4171}" type="sibTrans" cxnId="{E63AEFBD-3FE7-4525-B6BA-926E75C485C4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+mj-lt"/>
          </a:endParaRPr>
        </a:p>
      </dgm:t>
    </dgm:pt>
    <dgm:pt modelId="{4ADA4D03-0066-47DD-A805-46866097317C}" type="pres">
      <dgm:prSet presAssocID="{59E00942-F575-4822-A5D0-352A8EADBA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D63139-F125-40AF-AB3F-C6ADB111997B}" type="pres">
      <dgm:prSet presAssocID="{593B5625-0E76-42B1-8A1A-B2916A6B238A}" presName="parentLin" presStyleCnt="0"/>
      <dgm:spPr/>
    </dgm:pt>
    <dgm:pt modelId="{D5778250-748E-4029-A204-EB85D0FBB042}" type="pres">
      <dgm:prSet presAssocID="{593B5625-0E76-42B1-8A1A-B2916A6B238A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133C7E86-BA54-497A-AEF8-8C8D1DC8095F}" type="pres">
      <dgm:prSet presAssocID="{593B5625-0E76-42B1-8A1A-B2916A6B23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BE7B46-E20B-4D20-A241-86C90AC8F1F6}" type="pres">
      <dgm:prSet presAssocID="{593B5625-0E76-42B1-8A1A-B2916A6B238A}" presName="negativeSpace" presStyleCnt="0"/>
      <dgm:spPr/>
    </dgm:pt>
    <dgm:pt modelId="{5367C674-28C1-43B3-AF90-48F63A0042ED}" type="pres">
      <dgm:prSet presAssocID="{593B5625-0E76-42B1-8A1A-B2916A6B238A}" presName="childText" presStyleLbl="conFgAcc1" presStyleIdx="0" presStyleCnt="5">
        <dgm:presLayoutVars>
          <dgm:bulletEnabled val="1"/>
        </dgm:presLayoutVars>
      </dgm:prSet>
      <dgm:spPr/>
    </dgm:pt>
    <dgm:pt modelId="{91BB0360-E391-4D37-84E5-2B27659E1A61}" type="pres">
      <dgm:prSet presAssocID="{EA7C9367-5CC8-437E-9C0B-F1211B377218}" presName="spaceBetweenRectangles" presStyleCnt="0"/>
      <dgm:spPr/>
    </dgm:pt>
    <dgm:pt modelId="{17BE653C-F7B2-420E-9A91-0B3AB8265020}" type="pres">
      <dgm:prSet presAssocID="{849B15AF-8C28-414E-88E0-3CEF0EF3E487}" presName="parentLin" presStyleCnt="0"/>
      <dgm:spPr/>
    </dgm:pt>
    <dgm:pt modelId="{1AFF0B66-732C-438F-9846-D04768117E75}" type="pres">
      <dgm:prSet presAssocID="{849B15AF-8C28-414E-88E0-3CEF0EF3E487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6BDE50B4-B866-492B-BC57-5AAD294CE433}" type="pres">
      <dgm:prSet presAssocID="{849B15AF-8C28-414E-88E0-3CEF0EF3E487}" presName="parentText" presStyleLbl="node1" presStyleIdx="1" presStyleCnt="5" custScaleY="1384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F306EC-EB2E-42BA-82EB-A13AD2101AA0}" type="pres">
      <dgm:prSet presAssocID="{849B15AF-8C28-414E-88E0-3CEF0EF3E487}" presName="negativeSpace" presStyleCnt="0"/>
      <dgm:spPr/>
    </dgm:pt>
    <dgm:pt modelId="{5974B07F-8BB8-478E-A7DA-DFFA72309292}" type="pres">
      <dgm:prSet presAssocID="{849B15AF-8C28-414E-88E0-3CEF0EF3E487}" presName="childText" presStyleLbl="conFgAcc1" presStyleIdx="1" presStyleCnt="5">
        <dgm:presLayoutVars>
          <dgm:bulletEnabled val="1"/>
        </dgm:presLayoutVars>
      </dgm:prSet>
      <dgm:spPr/>
    </dgm:pt>
    <dgm:pt modelId="{F3D8DCF6-809F-4AAB-91BE-3C25445D354F}" type="pres">
      <dgm:prSet presAssocID="{1158118A-8114-4083-8898-DD7262CD7D52}" presName="spaceBetweenRectangles" presStyleCnt="0"/>
      <dgm:spPr/>
    </dgm:pt>
    <dgm:pt modelId="{B26CEB6F-E692-43B4-B8FA-72491A4DE2E8}" type="pres">
      <dgm:prSet presAssocID="{58522683-180E-4242-9FD1-C5B4DFBA97DF}" presName="parentLin" presStyleCnt="0"/>
      <dgm:spPr/>
    </dgm:pt>
    <dgm:pt modelId="{49EED827-1B94-44AC-94BA-CABDAD6F1C62}" type="pres">
      <dgm:prSet presAssocID="{58522683-180E-4242-9FD1-C5B4DFBA97DF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0D0A1B97-58AD-4A04-8A05-3D5F236A391C}" type="pres">
      <dgm:prSet presAssocID="{58522683-180E-4242-9FD1-C5B4DFBA97D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AE1F76-AD8E-4E45-A916-395AFADF66D9}" type="pres">
      <dgm:prSet presAssocID="{58522683-180E-4242-9FD1-C5B4DFBA97DF}" presName="negativeSpace" presStyleCnt="0"/>
      <dgm:spPr/>
    </dgm:pt>
    <dgm:pt modelId="{CC849218-668D-406B-89B1-1425FE49E180}" type="pres">
      <dgm:prSet presAssocID="{58522683-180E-4242-9FD1-C5B4DFBA97DF}" presName="childText" presStyleLbl="conFgAcc1" presStyleIdx="2" presStyleCnt="5">
        <dgm:presLayoutVars>
          <dgm:bulletEnabled val="1"/>
        </dgm:presLayoutVars>
      </dgm:prSet>
      <dgm:spPr/>
    </dgm:pt>
    <dgm:pt modelId="{50C9C9E5-F321-4BCC-9BF1-2EACEC9F3394}" type="pres">
      <dgm:prSet presAssocID="{6A1395A7-F633-42BB-A58E-969B2F5CE47F}" presName="spaceBetweenRectangles" presStyleCnt="0"/>
      <dgm:spPr/>
    </dgm:pt>
    <dgm:pt modelId="{8AD8950A-FA66-4321-B076-D614D3F1F762}" type="pres">
      <dgm:prSet presAssocID="{9AB33511-0AEA-4678-A9B5-F817A5C816B9}" presName="parentLin" presStyleCnt="0"/>
      <dgm:spPr/>
    </dgm:pt>
    <dgm:pt modelId="{90FE0FC4-7418-4DDF-A74C-A3E46175D5C8}" type="pres">
      <dgm:prSet presAssocID="{9AB33511-0AEA-4678-A9B5-F817A5C816B9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3A9AB988-41D1-41D7-87CE-79D3BC53F0DC}" type="pres">
      <dgm:prSet presAssocID="{9AB33511-0AEA-4678-A9B5-F817A5C816B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297E81-608D-4AC0-90A5-17F9FE3719B6}" type="pres">
      <dgm:prSet presAssocID="{9AB33511-0AEA-4678-A9B5-F817A5C816B9}" presName="negativeSpace" presStyleCnt="0"/>
      <dgm:spPr/>
    </dgm:pt>
    <dgm:pt modelId="{E1B32ECB-9A39-4BEE-BF7E-072664C51954}" type="pres">
      <dgm:prSet presAssocID="{9AB33511-0AEA-4678-A9B5-F817A5C816B9}" presName="childText" presStyleLbl="conFgAcc1" presStyleIdx="3" presStyleCnt="5">
        <dgm:presLayoutVars>
          <dgm:bulletEnabled val="1"/>
        </dgm:presLayoutVars>
      </dgm:prSet>
      <dgm:spPr/>
    </dgm:pt>
    <dgm:pt modelId="{434318AD-E912-4BB8-B25E-3A675F337C3D}" type="pres">
      <dgm:prSet presAssocID="{4F17C7C7-87E2-4C2A-B10E-03C001895948}" presName="spaceBetweenRectangles" presStyleCnt="0"/>
      <dgm:spPr/>
    </dgm:pt>
    <dgm:pt modelId="{73EEB65B-DAFF-4247-A093-968CC5CBE051}" type="pres">
      <dgm:prSet presAssocID="{D3937A1E-D7BA-43AD-963D-1FA03D6AFD6F}" presName="parentLin" presStyleCnt="0"/>
      <dgm:spPr/>
    </dgm:pt>
    <dgm:pt modelId="{805F9BF7-67B7-46EE-8635-ECE3340E819E}" type="pres">
      <dgm:prSet presAssocID="{D3937A1E-D7BA-43AD-963D-1FA03D6AFD6F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264AB78E-9B2F-429D-A4C5-1A5A65EB2534}" type="pres">
      <dgm:prSet presAssocID="{D3937A1E-D7BA-43AD-963D-1FA03D6AFD6F}" presName="parentText" presStyleLbl="node1" presStyleIdx="4" presStyleCnt="5" custScaleY="14434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D9A609-CC59-404A-8ABF-16E452B09098}" type="pres">
      <dgm:prSet presAssocID="{D3937A1E-D7BA-43AD-963D-1FA03D6AFD6F}" presName="negativeSpace" presStyleCnt="0"/>
      <dgm:spPr/>
    </dgm:pt>
    <dgm:pt modelId="{890A0504-6B22-46FA-8A5B-C8E5CE2A25D3}" type="pres">
      <dgm:prSet presAssocID="{D3937A1E-D7BA-43AD-963D-1FA03D6AFD6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6DD2339-27DE-4256-AC0A-2F21C15D9C21}" srcId="{59E00942-F575-4822-A5D0-352A8EADBA2E}" destId="{593B5625-0E76-42B1-8A1A-B2916A6B238A}" srcOrd="0" destOrd="0" parTransId="{157DE5C6-3145-4FF0-9689-ACE6F27603BB}" sibTransId="{EA7C9367-5CC8-437E-9C0B-F1211B377218}"/>
    <dgm:cxn modelId="{5149690F-61B7-4BF4-81DC-901828761CDA}" type="presOf" srcId="{D3937A1E-D7BA-43AD-963D-1FA03D6AFD6F}" destId="{805F9BF7-67B7-46EE-8635-ECE3340E819E}" srcOrd="0" destOrd="0" presId="urn:microsoft.com/office/officeart/2005/8/layout/list1"/>
    <dgm:cxn modelId="{2F2404DD-5CF6-4388-B302-7CBDD4C62DF3}" type="presOf" srcId="{58522683-180E-4242-9FD1-C5B4DFBA97DF}" destId="{0D0A1B97-58AD-4A04-8A05-3D5F236A391C}" srcOrd="1" destOrd="0" presId="urn:microsoft.com/office/officeart/2005/8/layout/list1"/>
    <dgm:cxn modelId="{F7F9C6E7-8A80-4FE6-A606-915D345B3629}" type="presOf" srcId="{59E00942-F575-4822-A5D0-352A8EADBA2E}" destId="{4ADA4D03-0066-47DD-A805-46866097317C}" srcOrd="0" destOrd="0" presId="urn:microsoft.com/office/officeart/2005/8/layout/list1"/>
    <dgm:cxn modelId="{88F1ED77-E2C0-4BB7-A1AF-B8A07CB2C58C}" type="presOf" srcId="{9AB33511-0AEA-4678-A9B5-F817A5C816B9}" destId="{90FE0FC4-7418-4DDF-A74C-A3E46175D5C8}" srcOrd="0" destOrd="0" presId="urn:microsoft.com/office/officeart/2005/8/layout/list1"/>
    <dgm:cxn modelId="{D33F54BB-A990-4B5F-9CE2-18568767AA9F}" type="presOf" srcId="{593B5625-0E76-42B1-8A1A-B2916A6B238A}" destId="{133C7E86-BA54-497A-AEF8-8C8D1DC8095F}" srcOrd="1" destOrd="0" presId="urn:microsoft.com/office/officeart/2005/8/layout/list1"/>
    <dgm:cxn modelId="{7CBD2808-4885-47A9-A0E2-BFB8D9F907B8}" srcId="{59E00942-F575-4822-A5D0-352A8EADBA2E}" destId="{58522683-180E-4242-9FD1-C5B4DFBA97DF}" srcOrd="2" destOrd="0" parTransId="{DDF7063E-9DC9-4EDD-AC1D-984DCEBD7919}" sibTransId="{6A1395A7-F633-42BB-A58E-969B2F5CE47F}"/>
    <dgm:cxn modelId="{938019D5-90FA-438E-AC58-FEFF7911853B}" type="presOf" srcId="{58522683-180E-4242-9FD1-C5B4DFBA97DF}" destId="{49EED827-1B94-44AC-94BA-CABDAD6F1C62}" srcOrd="0" destOrd="0" presId="urn:microsoft.com/office/officeart/2005/8/layout/list1"/>
    <dgm:cxn modelId="{E63AEFBD-3FE7-4525-B6BA-926E75C485C4}" srcId="{59E00942-F575-4822-A5D0-352A8EADBA2E}" destId="{D3937A1E-D7BA-43AD-963D-1FA03D6AFD6F}" srcOrd="4" destOrd="0" parTransId="{F5C207C8-9BF7-4F80-B873-B8CA8F8C9619}" sibTransId="{326C6672-97B7-478A-BCEF-B94148BE4171}"/>
    <dgm:cxn modelId="{A217EEEF-4716-4588-BEC2-995C79D463FE}" srcId="{59E00942-F575-4822-A5D0-352A8EADBA2E}" destId="{9AB33511-0AEA-4678-A9B5-F817A5C816B9}" srcOrd="3" destOrd="0" parTransId="{67662EFE-29C3-49EC-9B56-099114C6D205}" sibTransId="{4F17C7C7-87E2-4C2A-B10E-03C001895948}"/>
    <dgm:cxn modelId="{52B78EDD-1747-4555-8870-1E335A192437}" type="presOf" srcId="{9AB33511-0AEA-4678-A9B5-F817A5C816B9}" destId="{3A9AB988-41D1-41D7-87CE-79D3BC53F0DC}" srcOrd="1" destOrd="0" presId="urn:microsoft.com/office/officeart/2005/8/layout/list1"/>
    <dgm:cxn modelId="{1B077D7E-164A-4E6D-AA1E-DD5F24548F42}" type="presOf" srcId="{593B5625-0E76-42B1-8A1A-B2916A6B238A}" destId="{D5778250-748E-4029-A204-EB85D0FBB042}" srcOrd="0" destOrd="0" presId="urn:microsoft.com/office/officeart/2005/8/layout/list1"/>
    <dgm:cxn modelId="{67806E7B-D176-4AF3-A1B6-A7EC9EE4C810}" type="presOf" srcId="{849B15AF-8C28-414E-88E0-3CEF0EF3E487}" destId="{6BDE50B4-B866-492B-BC57-5AAD294CE433}" srcOrd="1" destOrd="0" presId="urn:microsoft.com/office/officeart/2005/8/layout/list1"/>
    <dgm:cxn modelId="{D03810D0-EC0A-4758-BF3F-1CD99DD2C2F3}" srcId="{59E00942-F575-4822-A5D0-352A8EADBA2E}" destId="{849B15AF-8C28-414E-88E0-3CEF0EF3E487}" srcOrd="1" destOrd="0" parTransId="{6FCB74AF-84BE-4ECA-B9D0-B7D8E8601A63}" sibTransId="{1158118A-8114-4083-8898-DD7262CD7D52}"/>
    <dgm:cxn modelId="{6E6762A7-F526-487F-98C7-7E76AA391AC8}" type="presOf" srcId="{D3937A1E-D7BA-43AD-963D-1FA03D6AFD6F}" destId="{264AB78E-9B2F-429D-A4C5-1A5A65EB2534}" srcOrd="1" destOrd="0" presId="urn:microsoft.com/office/officeart/2005/8/layout/list1"/>
    <dgm:cxn modelId="{F20154A5-013F-4CB2-B189-7FB9B67C606D}" type="presOf" srcId="{849B15AF-8C28-414E-88E0-3CEF0EF3E487}" destId="{1AFF0B66-732C-438F-9846-D04768117E75}" srcOrd="0" destOrd="0" presId="urn:microsoft.com/office/officeart/2005/8/layout/list1"/>
    <dgm:cxn modelId="{A8261271-C316-485A-B759-EF23311B8BA2}" type="presParOf" srcId="{4ADA4D03-0066-47DD-A805-46866097317C}" destId="{1DD63139-F125-40AF-AB3F-C6ADB111997B}" srcOrd="0" destOrd="0" presId="urn:microsoft.com/office/officeart/2005/8/layout/list1"/>
    <dgm:cxn modelId="{1F93B784-0230-459B-BDA4-8FB90A262ABA}" type="presParOf" srcId="{1DD63139-F125-40AF-AB3F-C6ADB111997B}" destId="{D5778250-748E-4029-A204-EB85D0FBB042}" srcOrd="0" destOrd="0" presId="urn:microsoft.com/office/officeart/2005/8/layout/list1"/>
    <dgm:cxn modelId="{0522C5CC-5243-464F-96FE-00293DD9C746}" type="presParOf" srcId="{1DD63139-F125-40AF-AB3F-C6ADB111997B}" destId="{133C7E86-BA54-497A-AEF8-8C8D1DC8095F}" srcOrd="1" destOrd="0" presId="urn:microsoft.com/office/officeart/2005/8/layout/list1"/>
    <dgm:cxn modelId="{6793BFFB-ED75-41A7-9A1A-A0CBED331169}" type="presParOf" srcId="{4ADA4D03-0066-47DD-A805-46866097317C}" destId="{96BE7B46-E20B-4D20-A241-86C90AC8F1F6}" srcOrd="1" destOrd="0" presId="urn:microsoft.com/office/officeart/2005/8/layout/list1"/>
    <dgm:cxn modelId="{07050FCC-A85B-408F-9C8B-6F5C72A6C2B8}" type="presParOf" srcId="{4ADA4D03-0066-47DD-A805-46866097317C}" destId="{5367C674-28C1-43B3-AF90-48F63A0042ED}" srcOrd="2" destOrd="0" presId="urn:microsoft.com/office/officeart/2005/8/layout/list1"/>
    <dgm:cxn modelId="{6AC229D4-82D1-41A6-B581-43F9B10FDDCB}" type="presParOf" srcId="{4ADA4D03-0066-47DD-A805-46866097317C}" destId="{91BB0360-E391-4D37-84E5-2B27659E1A61}" srcOrd="3" destOrd="0" presId="urn:microsoft.com/office/officeart/2005/8/layout/list1"/>
    <dgm:cxn modelId="{2943E555-1411-4FDB-88B9-6AAAFFE2EC1F}" type="presParOf" srcId="{4ADA4D03-0066-47DD-A805-46866097317C}" destId="{17BE653C-F7B2-420E-9A91-0B3AB8265020}" srcOrd="4" destOrd="0" presId="urn:microsoft.com/office/officeart/2005/8/layout/list1"/>
    <dgm:cxn modelId="{9ACF6B07-BA2E-40DC-8624-6F1E2455919E}" type="presParOf" srcId="{17BE653C-F7B2-420E-9A91-0B3AB8265020}" destId="{1AFF0B66-732C-438F-9846-D04768117E75}" srcOrd="0" destOrd="0" presId="urn:microsoft.com/office/officeart/2005/8/layout/list1"/>
    <dgm:cxn modelId="{84000DE8-EF80-4208-8E0C-0B56AB6640C0}" type="presParOf" srcId="{17BE653C-F7B2-420E-9A91-0B3AB8265020}" destId="{6BDE50B4-B866-492B-BC57-5AAD294CE433}" srcOrd="1" destOrd="0" presId="urn:microsoft.com/office/officeart/2005/8/layout/list1"/>
    <dgm:cxn modelId="{429A30C8-E9D4-45B9-AF19-00029A9F3478}" type="presParOf" srcId="{4ADA4D03-0066-47DD-A805-46866097317C}" destId="{11F306EC-EB2E-42BA-82EB-A13AD2101AA0}" srcOrd="5" destOrd="0" presId="urn:microsoft.com/office/officeart/2005/8/layout/list1"/>
    <dgm:cxn modelId="{57AC7566-74A5-4F94-9967-F4CFC8AFA77A}" type="presParOf" srcId="{4ADA4D03-0066-47DD-A805-46866097317C}" destId="{5974B07F-8BB8-478E-A7DA-DFFA72309292}" srcOrd="6" destOrd="0" presId="urn:microsoft.com/office/officeart/2005/8/layout/list1"/>
    <dgm:cxn modelId="{9A420FBA-2DB2-43AB-B19C-2352DBD7F92E}" type="presParOf" srcId="{4ADA4D03-0066-47DD-A805-46866097317C}" destId="{F3D8DCF6-809F-4AAB-91BE-3C25445D354F}" srcOrd="7" destOrd="0" presId="urn:microsoft.com/office/officeart/2005/8/layout/list1"/>
    <dgm:cxn modelId="{E3EEF2A5-7A0A-4F2E-8DFB-A7C09720605D}" type="presParOf" srcId="{4ADA4D03-0066-47DD-A805-46866097317C}" destId="{B26CEB6F-E692-43B4-B8FA-72491A4DE2E8}" srcOrd="8" destOrd="0" presId="urn:microsoft.com/office/officeart/2005/8/layout/list1"/>
    <dgm:cxn modelId="{26522052-21EC-4199-9956-EDC242BA2CA0}" type="presParOf" srcId="{B26CEB6F-E692-43B4-B8FA-72491A4DE2E8}" destId="{49EED827-1B94-44AC-94BA-CABDAD6F1C62}" srcOrd="0" destOrd="0" presId="urn:microsoft.com/office/officeart/2005/8/layout/list1"/>
    <dgm:cxn modelId="{6D00A74A-6B00-4415-AF6B-646CD0A4231C}" type="presParOf" srcId="{B26CEB6F-E692-43B4-B8FA-72491A4DE2E8}" destId="{0D0A1B97-58AD-4A04-8A05-3D5F236A391C}" srcOrd="1" destOrd="0" presId="urn:microsoft.com/office/officeart/2005/8/layout/list1"/>
    <dgm:cxn modelId="{32A66F74-4BF9-400D-85C1-3684256A28A8}" type="presParOf" srcId="{4ADA4D03-0066-47DD-A805-46866097317C}" destId="{28AE1F76-AD8E-4E45-A916-395AFADF66D9}" srcOrd="9" destOrd="0" presId="urn:microsoft.com/office/officeart/2005/8/layout/list1"/>
    <dgm:cxn modelId="{4480F7A0-E6FB-4637-B4AD-7F65DD4AF616}" type="presParOf" srcId="{4ADA4D03-0066-47DD-A805-46866097317C}" destId="{CC849218-668D-406B-89B1-1425FE49E180}" srcOrd="10" destOrd="0" presId="urn:microsoft.com/office/officeart/2005/8/layout/list1"/>
    <dgm:cxn modelId="{2CF917EC-A6DC-409B-91B9-33EC006F46D3}" type="presParOf" srcId="{4ADA4D03-0066-47DD-A805-46866097317C}" destId="{50C9C9E5-F321-4BCC-9BF1-2EACEC9F3394}" srcOrd="11" destOrd="0" presId="urn:microsoft.com/office/officeart/2005/8/layout/list1"/>
    <dgm:cxn modelId="{8573CC77-48A5-44F5-BC14-F96270580C0F}" type="presParOf" srcId="{4ADA4D03-0066-47DD-A805-46866097317C}" destId="{8AD8950A-FA66-4321-B076-D614D3F1F762}" srcOrd="12" destOrd="0" presId="urn:microsoft.com/office/officeart/2005/8/layout/list1"/>
    <dgm:cxn modelId="{5D8D4D43-D0E0-4D53-AAA7-E2C869072E8B}" type="presParOf" srcId="{8AD8950A-FA66-4321-B076-D614D3F1F762}" destId="{90FE0FC4-7418-4DDF-A74C-A3E46175D5C8}" srcOrd="0" destOrd="0" presId="urn:microsoft.com/office/officeart/2005/8/layout/list1"/>
    <dgm:cxn modelId="{6C8B9F8F-5A0F-4509-BDE5-3480A18D57B7}" type="presParOf" srcId="{8AD8950A-FA66-4321-B076-D614D3F1F762}" destId="{3A9AB988-41D1-41D7-87CE-79D3BC53F0DC}" srcOrd="1" destOrd="0" presId="urn:microsoft.com/office/officeart/2005/8/layout/list1"/>
    <dgm:cxn modelId="{00C9CE10-0898-47A8-972B-8B3E0631D1BB}" type="presParOf" srcId="{4ADA4D03-0066-47DD-A805-46866097317C}" destId="{2F297E81-608D-4AC0-90A5-17F9FE3719B6}" srcOrd="13" destOrd="0" presId="urn:microsoft.com/office/officeart/2005/8/layout/list1"/>
    <dgm:cxn modelId="{4D1EA73C-AC69-41BB-9A21-899B45B2EF28}" type="presParOf" srcId="{4ADA4D03-0066-47DD-A805-46866097317C}" destId="{E1B32ECB-9A39-4BEE-BF7E-072664C51954}" srcOrd="14" destOrd="0" presId="urn:microsoft.com/office/officeart/2005/8/layout/list1"/>
    <dgm:cxn modelId="{13B82974-BF18-4543-BCCD-433DB43C941B}" type="presParOf" srcId="{4ADA4D03-0066-47DD-A805-46866097317C}" destId="{434318AD-E912-4BB8-B25E-3A675F337C3D}" srcOrd="15" destOrd="0" presId="urn:microsoft.com/office/officeart/2005/8/layout/list1"/>
    <dgm:cxn modelId="{4EF5EEF4-6DF3-4935-8521-28264E479151}" type="presParOf" srcId="{4ADA4D03-0066-47DD-A805-46866097317C}" destId="{73EEB65B-DAFF-4247-A093-968CC5CBE051}" srcOrd="16" destOrd="0" presId="urn:microsoft.com/office/officeart/2005/8/layout/list1"/>
    <dgm:cxn modelId="{F4B0A090-758E-4AD3-B108-F05E8ADBB9B3}" type="presParOf" srcId="{73EEB65B-DAFF-4247-A093-968CC5CBE051}" destId="{805F9BF7-67B7-46EE-8635-ECE3340E819E}" srcOrd="0" destOrd="0" presId="urn:microsoft.com/office/officeart/2005/8/layout/list1"/>
    <dgm:cxn modelId="{CCF8FF97-1100-4515-B85A-DC1BDC9376F4}" type="presParOf" srcId="{73EEB65B-DAFF-4247-A093-968CC5CBE051}" destId="{264AB78E-9B2F-429D-A4C5-1A5A65EB2534}" srcOrd="1" destOrd="0" presId="urn:microsoft.com/office/officeart/2005/8/layout/list1"/>
    <dgm:cxn modelId="{BF6B755B-BE05-4980-B970-DBF18A7A98FC}" type="presParOf" srcId="{4ADA4D03-0066-47DD-A805-46866097317C}" destId="{C4D9A609-CC59-404A-8ABF-16E452B09098}" srcOrd="17" destOrd="0" presId="urn:microsoft.com/office/officeart/2005/8/layout/list1"/>
    <dgm:cxn modelId="{AF9D53FB-2B9F-4BE9-A759-B4F0E6477BA7}" type="presParOf" srcId="{4ADA4D03-0066-47DD-A805-46866097317C}" destId="{890A0504-6B22-46FA-8A5B-C8E5CE2A25D3}" srcOrd="18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A4E92-F86A-4DA1-B493-457C86A22392}">
      <dsp:nvSpPr>
        <dsp:cNvPr id="0" name=""/>
        <dsp:cNvSpPr/>
      </dsp:nvSpPr>
      <dsp:spPr>
        <a:xfrm>
          <a:off x="3504348" y="0"/>
          <a:ext cx="1905504" cy="19057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2A6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E8DDB-2461-4FC0-83B8-E1FCAFB07613}">
      <dsp:nvSpPr>
        <dsp:cNvPr id="0" name=""/>
        <dsp:cNvSpPr/>
      </dsp:nvSpPr>
      <dsp:spPr>
        <a:xfrm>
          <a:off x="3925527" y="688049"/>
          <a:ext cx="1058852" cy="529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MIPG</a:t>
          </a:r>
        </a:p>
      </dsp:txBody>
      <dsp:txXfrm>
        <a:off x="3925527" y="688049"/>
        <a:ext cx="1058852" cy="529299"/>
      </dsp:txXfrm>
    </dsp:sp>
    <dsp:sp modelId="{A2CF870B-34E0-4B4C-90CD-E9B300D6AB3A}">
      <dsp:nvSpPr>
        <dsp:cNvPr id="0" name=""/>
        <dsp:cNvSpPr/>
      </dsp:nvSpPr>
      <dsp:spPr>
        <a:xfrm>
          <a:off x="2975101" y="1095020"/>
          <a:ext cx="1905504" cy="19057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5CED9-3390-494A-9E0E-FB8B1FCF831C}">
      <dsp:nvSpPr>
        <dsp:cNvPr id="0" name=""/>
        <dsp:cNvSpPr/>
      </dsp:nvSpPr>
      <dsp:spPr>
        <a:xfrm>
          <a:off x="2844457" y="1816773"/>
          <a:ext cx="2839459" cy="529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SISTEMAS DE INFORMACION</a:t>
          </a:r>
        </a:p>
      </dsp:txBody>
      <dsp:txXfrm>
        <a:off x="2844457" y="1816773"/>
        <a:ext cx="2839459" cy="529299"/>
      </dsp:txXfrm>
    </dsp:sp>
    <dsp:sp modelId="{D4B58DE2-FD76-448E-A9AD-AB6CFFE7839F}">
      <dsp:nvSpPr>
        <dsp:cNvPr id="0" name=""/>
        <dsp:cNvSpPr/>
      </dsp:nvSpPr>
      <dsp:spPr>
        <a:xfrm>
          <a:off x="3639970" y="2321078"/>
          <a:ext cx="1637123" cy="163777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5512E-0979-4312-9F6B-71CAC14C64D2}">
      <dsp:nvSpPr>
        <dsp:cNvPr id="0" name=""/>
        <dsp:cNvSpPr/>
      </dsp:nvSpPr>
      <dsp:spPr>
        <a:xfrm>
          <a:off x="3540143" y="2892341"/>
          <a:ext cx="1834630" cy="529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TALENTO HUMANO </a:t>
          </a:r>
        </a:p>
      </dsp:txBody>
      <dsp:txXfrm>
        <a:off x="3540143" y="2892341"/>
        <a:ext cx="1834630" cy="52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96754-7A37-48CE-B1F1-700DE72157FE}">
      <dsp:nvSpPr>
        <dsp:cNvPr id="0" name=""/>
        <dsp:cNvSpPr/>
      </dsp:nvSpPr>
      <dsp:spPr>
        <a:xfrm rot="1405059">
          <a:off x="-992146" y="1087743"/>
          <a:ext cx="3575578" cy="5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659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 dirty="0"/>
        </a:p>
      </dsp:txBody>
      <dsp:txXfrm>
        <a:off x="-992146" y="1087743"/>
        <a:ext cx="3575578" cy="506370"/>
      </dsp:txXfrm>
    </dsp:sp>
    <dsp:sp modelId="{E2C3D429-4882-4372-84DA-9E2DF1861FC9}">
      <dsp:nvSpPr>
        <dsp:cNvPr id="0" name=""/>
        <dsp:cNvSpPr/>
      </dsp:nvSpPr>
      <dsp:spPr>
        <a:xfrm>
          <a:off x="548852" y="838452"/>
          <a:ext cx="2522259" cy="3575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46590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>
              <a:solidFill>
                <a:schemeClr val="tx1"/>
              </a:solidFill>
            </a:rPr>
            <a:t>PREDIS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>
              <a:solidFill>
                <a:schemeClr val="tx1"/>
              </a:solidFill>
            </a:rPr>
            <a:t>PAC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>
              <a:solidFill>
                <a:schemeClr val="tx1"/>
              </a:solidFill>
            </a:rPr>
            <a:t>OGT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>
              <a:solidFill>
                <a:schemeClr val="tx1"/>
              </a:solidFill>
            </a:rPr>
            <a:t>OPGET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>
              <a:solidFill>
                <a:schemeClr val="tx1"/>
              </a:solidFill>
            </a:rPr>
            <a:t>LIMAY</a:t>
          </a:r>
        </a:p>
      </dsp:txBody>
      <dsp:txXfrm>
        <a:off x="548852" y="838452"/>
        <a:ext cx="2522259" cy="3575578"/>
      </dsp:txXfrm>
    </dsp:sp>
    <dsp:sp modelId="{AF284409-5499-4E82-A6C6-1CA4E874E064}">
      <dsp:nvSpPr>
        <dsp:cNvPr id="0" name=""/>
        <dsp:cNvSpPr/>
      </dsp:nvSpPr>
      <dsp:spPr>
        <a:xfrm>
          <a:off x="42482" y="170044"/>
          <a:ext cx="1012740" cy="1012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B39C6-05C7-48EB-8C32-CF6CE64D194B}">
      <dsp:nvSpPr>
        <dsp:cNvPr id="0" name=""/>
        <dsp:cNvSpPr/>
      </dsp:nvSpPr>
      <dsp:spPr>
        <a:xfrm flipH="1">
          <a:off x="4068724" y="0"/>
          <a:ext cx="2711826" cy="5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659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/>
            <a:t>SDH </a:t>
          </a:r>
        </a:p>
      </dsp:txBody>
      <dsp:txXfrm>
        <a:off x="4068724" y="0"/>
        <a:ext cx="2711826" cy="506370"/>
      </dsp:txXfrm>
    </dsp:sp>
    <dsp:sp modelId="{DD71C0DA-9FFA-4433-A20A-5E5A2952773B}">
      <dsp:nvSpPr>
        <dsp:cNvPr id="0" name=""/>
        <dsp:cNvSpPr/>
      </dsp:nvSpPr>
      <dsp:spPr>
        <a:xfrm>
          <a:off x="4215808" y="838452"/>
          <a:ext cx="2522259" cy="3575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46590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>
              <a:solidFill>
                <a:schemeClr val="tx1"/>
              </a:solidFill>
            </a:rPr>
            <a:t>PREDIS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>
              <a:solidFill>
                <a:schemeClr val="tx1"/>
              </a:solidFill>
            </a:rPr>
            <a:t>OPGET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>
              <a:solidFill>
                <a:schemeClr val="tx1"/>
              </a:solidFill>
            </a:rPr>
            <a:t>PAC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>
              <a:solidFill>
                <a:schemeClr val="tx1"/>
              </a:solidFill>
            </a:rPr>
            <a:t>Firma electrónica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>
              <a:solidFill>
                <a:schemeClr val="tx1"/>
              </a:solidFill>
            </a:rPr>
            <a:t>Anulaciones y </a:t>
          </a:r>
          <a:r>
            <a:rPr lang="es-CO" sz="2400" kern="1200" dirty="0" err="1">
              <a:solidFill>
                <a:schemeClr val="tx1"/>
              </a:solidFill>
            </a:rPr>
            <a:t>Reenvios</a:t>
          </a:r>
          <a:endParaRPr lang="es-CO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>
              <a:solidFill>
                <a:schemeClr val="tx1"/>
              </a:solidFill>
            </a:rPr>
            <a:t>Contabilidad</a:t>
          </a:r>
        </a:p>
      </dsp:txBody>
      <dsp:txXfrm>
        <a:off x="4215808" y="838452"/>
        <a:ext cx="2522259" cy="3575578"/>
      </dsp:txXfrm>
    </dsp:sp>
    <dsp:sp modelId="{AE712714-6A36-4A3C-9936-33F562347E09}">
      <dsp:nvSpPr>
        <dsp:cNvPr id="0" name=""/>
        <dsp:cNvSpPr/>
      </dsp:nvSpPr>
      <dsp:spPr>
        <a:xfrm>
          <a:off x="3709438" y="170044"/>
          <a:ext cx="1012740" cy="1012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D2514-59C0-4A3C-AD5F-D7569FEDC7BA}">
      <dsp:nvSpPr>
        <dsp:cNvPr id="0" name=""/>
        <dsp:cNvSpPr/>
      </dsp:nvSpPr>
      <dsp:spPr>
        <a:xfrm>
          <a:off x="2928879" y="2934495"/>
          <a:ext cx="2166568" cy="2166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1" kern="1200" dirty="0" smtClean="0">
              <a:solidFill>
                <a:schemeClr val="tx1"/>
              </a:solidFill>
            </a:rPr>
            <a:t>SUB FINANCIERA </a:t>
          </a:r>
          <a:endParaRPr lang="es-CO" sz="2300" b="1" kern="1200" dirty="0">
            <a:solidFill>
              <a:schemeClr val="tx1"/>
            </a:solidFill>
          </a:endParaRPr>
        </a:p>
      </dsp:txBody>
      <dsp:txXfrm>
        <a:off x="3246166" y="3251782"/>
        <a:ext cx="1531994" cy="1531994"/>
      </dsp:txXfrm>
    </dsp:sp>
    <dsp:sp modelId="{BA5C475A-100B-4F7C-B269-DE36698902D3}">
      <dsp:nvSpPr>
        <dsp:cNvPr id="0" name=""/>
        <dsp:cNvSpPr/>
      </dsp:nvSpPr>
      <dsp:spPr>
        <a:xfrm rot="12900000">
          <a:off x="1217073" y="2449625"/>
          <a:ext cx="1992909" cy="61747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1DF7A-E314-4473-AFCD-1E453014FE70}">
      <dsp:nvSpPr>
        <dsp:cNvPr id="0" name=""/>
        <dsp:cNvSpPr/>
      </dsp:nvSpPr>
      <dsp:spPr>
        <a:xfrm>
          <a:off x="368160" y="1363522"/>
          <a:ext cx="2058239" cy="1646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3 PROFEISONALES DE PLANTA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4 AUXILIARES ADMINISTRATIVOS 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416387" y="1411749"/>
        <a:ext cx="1961785" cy="1550137"/>
      </dsp:txXfrm>
    </dsp:sp>
    <dsp:sp modelId="{D9B2820F-4299-4AFA-BFB7-4C77E1A51B41}">
      <dsp:nvSpPr>
        <dsp:cNvPr id="0" name=""/>
        <dsp:cNvSpPr/>
      </dsp:nvSpPr>
      <dsp:spPr>
        <a:xfrm rot="16200000">
          <a:off x="3015708" y="1513315"/>
          <a:ext cx="1992909" cy="61747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3E351-D1C7-4091-9F62-7304E8D95C8E}">
      <dsp:nvSpPr>
        <dsp:cNvPr id="0" name=""/>
        <dsp:cNvSpPr/>
      </dsp:nvSpPr>
      <dsp:spPr>
        <a:xfrm>
          <a:off x="2983043" y="2300"/>
          <a:ext cx="2058239" cy="164659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7 PROFESIONALES DE CONTRATO 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3031270" y="50527"/>
        <a:ext cx="1961785" cy="1550137"/>
      </dsp:txXfrm>
    </dsp:sp>
    <dsp:sp modelId="{E17F80D4-08A9-41D1-9C3D-B7F2D30F160F}">
      <dsp:nvSpPr>
        <dsp:cNvPr id="0" name=""/>
        <dsp:cNvSpPr/>
      </dsp:nvSpPr>
      <dsp:spPr>
        <a:xfrm rot="19500000">
          <a:off x="4814344" y="2449625"/>
          <a:ext cx="1992909" cy="61747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1CF8F-6246-4BA9-8A19-8F12B9672602}">
      <dsp:nvSpPr>
        <dsp:cNvPr id="0" name=""/>
        <dsp:cNvSpPr/>
      </dsp:nvSpPr>
      <dsp:spPr>
        <a:xfrm>
          <a:off x="5597926" y="1363522"/>
          <a:ext cx="2058239" cy="164659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6 TECNICOS OPERATIVOS DE CONTRATO 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5646153" y="1411749"/>
        <a:ext cx="1961785" cy="1550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7C674-28C1-43B3-AF90-48F63A0042ED}">
      <dsp:nvSpPr>
        <dsp:cNvPr id="0" name=""/>
        <dsp:cNvSpPr/>
      </dsp:nvSpPr>
      <dsp:spPr>
        <a:xfrm>
          <a:off x="0" y="363729"/>
          <a:ext cx="79349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C7E86-BA54-497A-AEF8-8C8D1DC8095F}">
      <dsp:nvSpPr>
        <dsp:cNvPr id="0" name=""/>
        <dsp:cNvSpPr/>
      </dsp:nvSpPr>
      <dsp:spPr>
        <a:xfrm>
          <a:off x="396748" y="39009"/>
          <a:ext cx="5554480" cy="6494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946" tIns="0" rIns="2099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u="none" strike="noStrike" kern="1200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Plan de Acción de Gestión Anual 2020 – 2021 </a:t>
          </a:r>
          <a:endParaRPr lang="es-CO" sz="2000" kern="1200" dirty="0">
            <a:solidFill>
              <a:schemeClr val="tx1"/>
            </a:solidFill>
            <a:latin typeface="+mj-lt"/>
          </a:endParaRPr>
        </a:p>
      </dsp:txBody>
      <dsp:txXfrm>
        <a:off x="428451" y="70712"/>
        <a:ext cx="5491074" cy="586034"/>
      </dsp:txXfrm>
    </dsp:sp>
    <dsp:sp modelId="{5974B07F-8BB8-478E-A7DA-DFFA72309292}">
      <dsp:nvSpPr>
        <dsp:cNvPr id="0" name=""/>
        <dsp:cNvSpPr/>
      </dsp:nvSpPr>
      <dsp:spPr>
        <a:xfrm>
          <a:off x="0" y="1611236"/>
          <a:ext cx="79349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E50B4-B866-492B-BC57-5AAD294CE433}">
      <dsp:nvSpPr>
        <dsp:cNvPr id="0" name=""/>
        <dsp:cNvSpPr/>
      </dsp:nvSpPr>
      <dsp:spPr>
        <a:xfrm>
          <a:off x="396748" y="1036929"/>
          <a:ext cx="5554480" cy="89902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946" tIns="0" rIns="2099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u="none" strike="noStrike" kern="1200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Reportes a SDH </a:t>
          </a:r>
          <a:r>
            <a:rPr lang="es-CO" sz="2000" b="1" i="0" u="none" strike="noStrike" kern="1200" cap="none" dirty="0" err="1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BOGdata</a:t>
          </a:r>
          <a:r>
            <a:rPr lang="es-CO" sz="2000" b="1" i="0" u="none" strike="noStrike" kern="1200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u="none" strike="noStrike" kern="1200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Sistema Integrado SI-CAPITAL CVP  Gestión Financiera 2021</a:t>
          </a:r>
        </a:p>
      </dsp:txBody>
      <dsp:txXfrm>
        <a:off x="440635" y="1080816"/>
        <a:ext cx="5466706" cy="811252"/>
      </dsp:txXfrm>
    </dsp:sp>
    <dsp:sp modelId="{CC849218-668D-406B-89B1-1425FE49E180}">
      <dsp:nvSpPr>
        <dsp:cNvPr id="0" name=""/>
        <dsp:cNvSpPr/>
      </dsp:nvSpPr>
      <dsp:spPr>
        <a:xfrm>
          <a:off x="0" y="2609156"/>
          <a:ext cx="79349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A1B97-58AD-4A04-8A05-3D5F236A391C}">
      <dsp:nvSpPr>
        <dsp:cNvPr id="0" name=""/>
        <dsp:cNvSpPr/>
      </dsp:nvSpPr>
      <dsp:spPr>
        <a:xfrm>
          <a:off x="396748" y="2284436"/>
          <a:ext cx="5554480" cy="6494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946" tIns="0" rIns="2099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u="none" strike="noStrike" kern="1200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Procesos y procedimientos actualizados / Transformación digital  2020 - 2021</a:t>
          </a:r>
          <a:endParaRPr lang="es-CO" sz="2000" kern="1200" dirty="0">
            <a:solidFill>
              <a:schemeClr val="tx1"/>
            </a:solidFill>
            <a:latin typeface="+mj-lt"/>
          </a:endParaRPr>
        </a:p>
      </dsp:txBody>
      <dsp:txXfrm>
        <a:off x="428451" y="2316139"/>
        <a:ext cx="5491074" cy="586034"/>
      </dsp:txXfrm>
    </dsp:sp>
    <dsp:sp modelId="{E1B32ECB-9A39-4BEE-BF7E-072664C51954}">
      <dsp:nvSpPr>
        <dsp:cNvPr id="0" name=""/>
        <dsp:cNvSpPr/>
      </dsp:nvSpPr>
      <dsp:spPr>
        <a:xfrm>
          <a:off x="0" y="3607076"/>
          <a:ext cx="79349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AB988-41D1-41D7-87CE-79D3BC53F0DC}">
      <dsp:nvSpPr>
        <dsp:cNvPr id="0" name=""/>
        <dsp:cNvSpPr/>
      </dsp:nvSpPr>
      <dsp:spPr>
        <a:xfrm>
          <a:off x="396748" y="3282356"/>
          <a:ext cx="5554480" cy="64944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946" tIns="0" rIns="2099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350"/>
            <a:buFont typeface="Arial"/>
            <a:buNone/>
          </a:pPr>
          <a:r>
            <a:rPr lang="es-CO" sz="2000" b="1" kern="1200" dirty="0">
              <a:solidFill>
                <a:schemeClr val="tx1"/>
              </a:solidFill>
              <a:latin typeface="+mj-lt"/>
            </a:rPr>
            <a:t>Depuración Contable y Depuración financiera avance de 30% ( 2020- 2021) </a:t>
          </a:r>
        </a:p>
      </dsp:txBody>
      <dsp:txXfrm>
        <a:off x="428451" y="3314059"/>
        <a:ext cx="5491074" cy="586034"/>
      </dsp:txXfrm>
    </dsp:sp>
    <dsp:sp modelId="{890A0504-6B22-46FA-8A5B-C8E5CE2A25D3}">
      <dsp:nvSpPr>
        <dsp:cNvPr id="0" name=""/>
        <dsp:cNvSpPr/>
      </dsp:nvSpPr>
      <dsp:spPr>
        <a:xfrm>
          <a:off x="0" y="4892977"/>
          <a:ext cx="79349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AB78E-9B2F-429D-A4C5-1A5A65EB2534}">
      <dsp:nvSpPr>
        <dsp:cNvPr id="0" name=""/>
        <dsp:cNvSpPr/>
      </dsp:nvSpPr>
      <dsp:spPr>
        <a:xfrm>
          <a:off x="396748" y="4280276"/>
          <a:ext cx="5554480" cy="93742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946" tIns="0" rIns="2099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u="none" strike="noStrike" kern="1200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rPr>
            <a:t>100% Generación de reportes tributarios, financieros, presupuestales  y organismos de control </a:t>
          </a:r>
          <a:endParaRPr lang="es-CO" sz="2000" kern="1200" dirty="0">
            <a:solidFill>
              <a:schemeClr val="tx1"/>
            </a:solidFill>
            <a:latin typeface="+mj-lt"/>
          </a:endParaRPr>
        </a:p>
      </dsp:txBody>
      <dsp:txXfrm>
        <a:off x="442509" y="4326037"/>
        <a:ext cx="5462958" cy="845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B172-1139-4DFC-9D06-E479E44383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5E856-251A-4541-8E45-483D2207A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21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C4EB9-BA40-451C-951F-76EAECDF9FC7}" type="datetimeFigureOut">
              <a:rPr lang="es-CO" smtClean="0"/>
              <a:t>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C569-FDD8-4B1E-BFD2-17B3DB18F4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00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:notes"/>
          <p:cNvSpPr txBox="1">
            <a:spLocks noGrp="1"/>
          </p:cNvSpPr>
          <p:nvPr>
            <p:ph type="body" idx="1"/>
          </p:nvPr>
        </p:nvSpPr>
        <p:spPr>
          <a:xfrm>
            <a:off x="676911" y="4767264"/>
            <a:ext cx="541528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1" name="Google Shape;5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187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:notes"/>
          <p:cNvSpPr txBox="1">
            <a:spLocks noGrp="1"/>
          </p:cNvSpPr>
          <p:nvPr>
            <p:ph type="body" idx="1"/>
          </p:nvPr>
        </p:nvSpPr>
        <p:spPr>
          <a:xfrm>
            <a:off x="676911" y="4767264"/>
            <a:ext cx="541528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1" name="Google Shape;5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194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639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75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0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828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562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61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573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0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190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20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941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23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881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311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558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358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618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2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832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104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491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782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830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946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14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31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177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29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103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896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832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955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95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asto, exterior, campo, verde&#10;&#10;Descripción generada automáticamente">
            <a:extLst>
              <a:ext uri="{FF2B5EF4-FFF2-40B4-BE49-F238E27FC236}">
                <a16:creationId xmlns:a16="http://schemas.microsoft.com/office/drawing/2014/main" id="{776F8EA7-F02E-4043-9EB6-DCA2562FBF9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777B-0F3B-4F43-AC3C-5C6C311F135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21B8-515C-8E45-ACC6-C958B3C94B4B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9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DB13-654C-4B41-8DFF-F70797730382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2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922874" y="0"/>
            <a:ext cx="4221126" cy="6858000"/>
            <a:chOff x="4922874" y="0"/>
            <a:chExt cx="4221126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5D549B-B6FA-1048-A0B6-33ACA1F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37"/>
            <a:stretch/>
          </p:blipFill>
          <p:spPr>
            <a:xfrm>
              <a:off x="4922874" y="0"/>
              <a:ext cx="4221126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3EF7D-4E34-6247-8931-B71706B8B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35" b="69458"/>
            <a:stretch/>
          </p:blipFill>
          <p:spPr>
            <a:xfrm>
              <a:off x="6815470" y="0"/>
              <a:ext cx="2328530" cy="2094614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316976" y="2099001"/>
            <a:ext cx="59783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MIPG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 en la Subdirección Financiera</a:t>
            </a:r>
          </a:p>
          <a:p>
            <a:pPr algn="ctr"/>
            <a:r>
              <a:rPr lang="es-ES" sz="4400" b="1" dirty="0">
                <a:solidFill>
                  <a:srgbClr val="00B050"/>
                </a:solidFill>
              </a:rPr>
              <a:t>Caja Vivienda Popular </a:t>
            </a:r>
          </a:p>
          <a:p>
            <a:pPr algn="ctr"/>
            <a:endParaRPr lang="es-CO" sz="4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6976" y="674095"/>
            <a:ext cx="6080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PROCESO </a:t>
            </a:r>
          </a:p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GESTION FINANCIERA </a:t>
            </a:r>
          </a:p>
          <a:p>
            <a:endParaRPr lang="es-ES" sz="2400" b="1" dirty="0">
              <a:solidFill>
                <a:srgbClr val="00B050"/>
              </a:solidFill>
            </a:endParaRPr>
          </a:p>
          <a:p>
            <a:pPr algn="ctr"/>
            <a:endParaRPr lang="es-E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4D325-2D45-4F86-8289-DEB7F785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8"/>
            <a:ext cx="8884674" cy="680552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l"/>
            <a:r>
              <a:rPr lang="es-MX" sz="3600" b="1" i="1" dirty="0">
                <a:solidFill>
                  <a:srgbClr val="22A6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Nuestra orientación y compromiso</a:t>
            </a:r>
            <a:endParaRPr lang="es-CO" sz="3600" b="1" i="1" dirty="0">
              <a:solidFill>
                <a:srgbClr val="22A67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58F033-4F52-48A9-864D-82CE338ECEA7}"/>
              </a:ext>
            </a:extLst>
          </p:cNvPr>
          <p:cNvSpPr/>
          <p:nvPr/>
        </p:nvSpPr>
        <p:spPr>
          <a:xfrm>
            <a:off x="4871049" y="754034"/>
            <a:ext cx="3892949" cy="1754326"/>
          </a:xfrm>
          <a:prstGeom prst="rect">
            <a:avLst/>
          </a:prstGeom>
          <a:solidFill>
            <a:srgbClr val="22A676"/>
          </a:solidFill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>
                <a:cs typeface="Arial" panose="020B0604020202020204" pitchFamily="34" charset="0"/>
              </a:rPr>
              <a:t>Todas las acciones giran alrededor del Objetivo </a:t>
            </a:r>
            <a:r>
              <a:rPr lang="es-ES" b="1" dirty="0">
                <a:cs typeface="Arial" panose="020B0604020202020204" pitchFamily="34" charset="0"/>
              </a:rPr>
              <a:t>Mejora permanente en la gestión</a:t>
            </a:r>
            <a:r>
              <a:rPr lang="es-ES" dirty="0">
                <a:cs typeface="Arial" panose="020B0604020202020204" pitchFamily="34" charset="0"/>
              </a:rPr>
              <a:t> de la Subdirección Financiera como área de apoyo al cumplimiento de la misión institucional.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85AC88-7B7D-4EC1-913A-8CF3D4A61F16}"/>
              </a:ext>
            </a:extLst>
          </p:cNvPr>
          <p:cNvSpPr/>
          <p:nvPr/>
        </p:nvSpPr>
        <p:spPr>
          <a:xfrm>
            <a:off x="1097469" y="3453242"/>
            <a:ext cx="3218392" cy="3139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cs typeface="Arial" panose="020B0604020202020204" pitchFamily="34" charset="0"/>
              </a:rPr>
              <a:t>2. La actualización de los procesos y procedimientos bajo el </a:t>
            </a:r>
            <a:r>
              <a:rPr lang="es-ES" b="1" dirty="0">
                <a:cs typeface="Arial" panose="020B0604020202020204" pitchFamily="34" charset="0"/>
              </a:rPr>
              <a:t>enfoque de Gestión del Riesgo </a:t>
            </a:r>
            <a:r>
              <a:rPr lang="es-ES" dirty="0">
                <a:cs typeface="Arial" panose="020B0604020202020204" pitchFamily="34" charset="0"/>
              </a:rPr>
              <a:t>como eje transversal parte de la optimización del esquema operativo de los procesos de la Subdirección, dando insumos para la toma de decisiones a la alta dirección (DGC / Dirección y Consejo Directivo).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A911997-1F29-446A-ADBC-2EAC3CE1A10B}"/>
              </a:ext>
            </a:extLst>
          </p:cNvPr>
          <p:cNvSpPr/>
          <p:nvPr/>
        </p:nvSpPr>
        <p:spPr>
          <a:xfrm>
            <a:off x="5295672" y="3334091"/>
            <a:ext cx="3654413" cy="258532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cs typeface="Arial" panose="020B0604020202020204" pitchFamily="34" charset="0"/>
              </a:rPr>
              <a:t>3. Conformación de 4 mesas de trabajo (con las áreas misionales para aportes y </a:t>
            </a:r>
            <a:r>
              <a:rPr lang="es-ES" b="1" dirty="0">
                <a:cs typeface="Arial" panose="020B0604020202020204" pitchFamily="34" charset="0"/>
              </a:rPr>
              <a:t>compromisos con el proceso de  Depuración de Cartera, Depuración Contable, Eficiente Programación de PAC y reportes de ejecución.</a:t>
            </a:r>
            <a:r>
              <a:rPr lang="es-ES" dirty="0">
                <a:cs typeface="Arial" panose="020B0604020202020204" pitchFamily="34" charset="0"/>
              </a:rPr>
              <a:t> Esto contribuya a cumplimiento entre otros Plan Contraloría y Plan Control Interno.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B13C945-FD7D-4B2E-88E7-015E5F51F2C2}"/>
              </a:ext>
            </a:extLst>
          </p:cNvPr>
          <p:cNvSpPr/>
          <p:nvPr/>
        </p:nvSpPr>
        <p:spPr>
          <a:xfrm>
            <a:off x="1256173" y="747230"/>
            <a:ext cx="2358703" cy="1477328"/>
          </a:xfrm>
          <a:prstGeom prst="rect">
            <a:avLst/>
          </a:prstGeom>
          <a:solidFill>
            <a:srgbClr val="339966"/>
          </a:solidFill>
        </p:spPr>
        <p:txBody>
          <a:bodyPr wrap="square">
            <a:spAutoFit/>
          </a:bodyPr>
          <a:lstStyle/>
          <a:p>
            <a:pPr lvl="0"/>
            <a:r>
              <a:rPr lang="es-ES" dirty="0">
                <a:cs typeface="Arial" panose="020B0604020202020204" pitchFamily="34" charset="0"/>
              </a:rPr>
              <a:t>El MIPG  es el </a:t>
            </a:r>
            <a:r>
              <a:rPr lang="es-ES" b="1" dirty="0">
                <a:cs typeface="Arial" panose="020B0604020202020204" pitchFamily="34" charset="0"/>
              </a:rPr>
              <a:t>marco integral de nuestra planeación, gestión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b="1" dirty="0">
                <a:cs typeface="Arial" panose="020B0604020202020204" pitchFamily="34" charset="0"/>
              </a:rPr>
              <a:t>y evaluación </a:t>
            </a:r>
            <a:r>
              <a:rPr lang="es-ES" dirty="0">
                <a:cs typeface="Arial" panose="020B0604020202020204" pitchFamily="34" charset="0"/>
              </a:rPr>
              <a:t>en las 7 dimensiones. </a:t>
            </a:r>
            <a:endParaRPr lang="es-CO" dirty="0">
              <a:cs typeface="Arial" panose="020B0604020202020204" pitchFamily="34" charset="0"/>
            </a:endParaRPr>
          </a:p>
        </p:txBody>
      </p:sp>
      <p:pic>
        <p:nvPicPr>
          <p:cNvPr id="9" name="Gráfico 8" descr="Señal de pulgar hacia arriba ">
            <a:extLst>
              <a:ext uri="{FF2B5EF4-FFF2-40B4-BE49-F238E27FC236}">
                <a16:creationId xmlns:a16="http://schemas.microsoft.com/office/drawing/2014/main" id="{D278A2E9-CCF2-4D4F-A47A-6F764F086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1097" y="743303"/>
            <a:ext cx="914400" cy="914400"/>
          </a:xfrm>
          <a:prstGeom prst="rect">
            <a:avLst/>
          </a:prstGeom>
        </p:spPr>
      </p:pic>
      <p:pic>
        <p:nvPicPr>
          <p:cNvPr id="11" name="Gráfico 10" descr="Lluvia de ideas de grupo">
            <a:extLst>
              <a:ext uri="{FF2B5EF4-FFF2-40B4-BE49-F238E27FC236}">
                <a16:creationId xmlns:a16="http://schemas.microsoft.com/office/drawing/2014/main" id="{E6C0931A-DC5E-4AFA-B6CC-795C94C62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15752" y="2283396"/>
            <a:ext cx="914400" cy="914400"/>
          </a:xfrm>
          <a:prstGeom prst="rect">
            <a:avLst/>
          </a:prstGeom>
        </p:spPr>
      </p:pic>
      <p:pic>
        <p:nvPicPr>
          <p:cNvPr id="13" name="Gráfico 12" descr="Gráfico de barras con tendencia alcista">
            <a:extLst>
              <a:ext uri="{FF2B5EF4-FFF2-40B4-BE49-F238E27FC236}">
                <a16:creationId xmlns:a16="http://schemas.microsoft.com/office/drawing/2014/main" id="{3A30AF4B-208F-4BDF-BAC5-35A6C5BE1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3069" y="3429000"/>
            <a:ext cx="914400" cy="914400"/>
          </a:xfrm>
          <a:prstGeom prst="rect">
            <a:avLst/>
          </a:prstGeom>
        </p:spPr>
      </p:pic>
      <p:pic>
        <p:nvPicPr>
          <p:cNvPr id="18" name="Gráfico 17" descr="Piezas de rompecabezas">
            <a:extLst>
              <a:ext uri="{FF2B5EF4-FFF2-40B4-BE49-F238E27FC236}">
                <a16:creationId xmlns:a16="http://schemas.microsoft.com/office/drawing/2014/main" id="{895AADCF-FFDA-4979-ABC7-FFA4C55C2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13849" y="3712353"/>
            <a:ext cx="914400" cy="914400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EEB1938F-B0CF-443B-AA00-AD6C48508636}"/>
              </a:ext>
            </a:extLst>
          </p:cNvPr>
          <p:cNvSpPr/>
          <p:nvPr/>
        </p:nvSpPr>
        <p:spPr>
          <a:xfrm>
            <a:off x="3614876" y="1200503"/>
            <a:ext cx="1256173" cy="56833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34C4CF51-27A0-4EC6-BFB1-DEF7CAC7031D}"/>
              </a:ext>
            </a:extLst>
          </p:cNvPr>
          <p:cNvSpPr/>
          <p:nvPr/>
        </p:nvSpPr>
        <p:spPr>
          <a:xfrm rot="5400000">
            <a:off x="1784418" y="2546660"/>
            <a:ext cx="1147866" cy="56833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D0B77FA-CE6B-4A2D-A690-064E3A1C8CD3}"/>
              </a:ext>
            </a:extLst>
          </p:cNvPr>
          <p:cNvCxnSpPr/>
          <p:nvPr/>
        </p:nvCxnSpPr>
        <p:spPr>
          <a:xfrm>
            <a:off x="3688286" y="2373499"/>
            <a:ext cx="417478" cy="283802"/>
          </a:xfrm>
          <a:prstGeom prst="straightConnector1">
            <a:avLst/>
          </a:prstGeom>
          <a:ln>
            <a:solidFill>
              <a:srgbClr val="22A67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82015A7-C75E-46EB-85BB-5BAE26F1BF4A}"/>
              </a:ext>
            </a:extLst>
          </p:cNvPr>
          <p:cNvCxnSpPr/>
          <p:nvPr/>
        </p:nvCxnSpPr>
        <p:spPr>
          <a:xfrm>
            <a:off x="4587127" y="3054050"/>
            <a:ext cx="417478" cy="283802"/>
          </a:xfrm>
          <a:prstGeom prst="straightConnector1">
            <a:avLst/>
          </a:prstGeom>
          <a:ln>
            <a:solidFill>
              <a:srgbClr val="22A67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AC2639E-E573-4175-8412-E81445D2AB14}"/>
              </a:ext>
            </a:extLst>
          </p:cNvPr>
          <p:cNvCxnSpPr>
            <a:cxnSpLocks/>
          </p:cNvCxnSpPr>
          <p:nvPr/>
        </p:nvCxnSpPr>
        <p:spPr>
          <a:xfrm flipH="1">
            <a:off x="4397134" y="2376958"/>
            <a:ext cx="381494" cy="283802"/>
          </a:xfrm>
          <a:prstGeom prst="straightConnector1">
            <a:avLst/>
          </a:prstGeom>
          <a:ln>
            <a:solidFill>
              <a:srgbClr val="22A67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55A73291-B657-4CFC-B18C-629B7CB7CA01}"/>
              </a:ext>
            </a:extLst>
          </p:cNvPr>
          <p:cNvCxnSpPr>
            <a:cxnSpLocks/>
          </p:cNvCxnSpPr>
          <p:nvPr/>
        </p:nvCxnSpPr>
        <p:spPr>
          <a:xfrm flipH="1">
            <a:off x="3664761" y="3086002"/>
            <a:ext cx="329985" cy="252640"/>
          </a:xfrm>
          <a:prstGeom prst="straightConnector1">
            <a:avLst/>
          </a:prstGeom>
          <a:ln>
            <a:solidFill>
              <a:srgbClr val="22A67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3F41597D-C218-44CC-B446-32E1AC62AC2B}"/>
              </a:ext>
            </a:extLst>
          </p:cNvPr>
          <p:cNvSpPr/>
          <p:nvPr/>
        </p:nvSpPr>
        <p:spPr>
          <a:xfrm rot="5400000">
            <a:off x="6530957" y="2653365"/>
            <a:ext cx="802219" cy="56833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8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54364FE-EA2B-405D-A4C6-B3E5E19E33ED}"/>
              </a:ext>
            </a:extLst>
          </p:cNvPr>
          <p:cNvSpPr/>
          <p:nvPr/>
        </p:nvSpPr>
        <p:spPr>
          <a:xfrm>
            <a:off x="172386" y="1228397"/>
            <a:ext cx="87992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/>
              <a:t>Revisión y definición de requerimientos técnicos de desarrollo tecnológico para optimización de los 4 procesos del área (Presupuesto, Tesorería, Cartera Contabilidad)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/>
              <a:t>Revisión y actualización de la matriz de riesgos por proceso (Presupuesto, Tesorería, Contabilidad y Cartera)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/>
              <a:t>Revisión y actualización del Proceso de depuración contable y/o Depuración Cartera  Revisión y actualización de la matriz de riesgos por proceso (Presupuesto, Tesorería, Contabilidad y Cartera)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/>
              <a:t>Mejoramiento de procesos de atención al ciudadano de la Subdirección Financiera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/>
              <a:t>Ajuste y articulación de las acciones de Planes de mejoramiento en el marco del MIPG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CO" sz="2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C56FA3A-C491-4882-BF69-2DE5AC666636}"/>
              </a:ext>
            </a:extLst>
          </p:cNvPr>
          <p:cNvSpPr/>
          <p:nvPr/>
        </p:nvSpPr>
        <p:spPr>
          <a:xfrm>
            <a:off x="172387" y="141611"/>
            <a:ext cx="8799225" cy="1015663"/>
          </a:xfrm>
          <a:prstGeom prst="rect">
            <a:avLst/>
          </a:prstGeom>
          <a:solidFill>
            <a:srgbClr val="28C28B"/>
          </a:solidFill>
        </p:spPr>
        <p:txBody>
          <a:bodyPr wrap="square">
            <a:spAutoFit/>
          </a:bodyPr>
          <a:lstStyle/>
          <a:p>
            <a:pPr lvl="1"/>
            <a:r>
              <a:rPr lang="es-ES" sz="2000" dirty="0"/>
              <a:t>A partir de los lineamientos de la Dirección General, la OAP  y La Dirección de Gestión Corporativa se identifica la siguiente ruta de operación de la Subdirección Financiera: </a:t>
            </a:r>
          </a:p>
        </p:txBody>
      </p:sp>
    </p:spTree>
    <p:extLst>
      <p:ext uri="{BB962C8B-B14F-4D97-AF65-F5344CB8AC3E}">
        <p14:creationId xmlns:p14="http://schemas.microsoft.com/office/powerpoint/2010/main" val="25997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54364FE-EA2B-405D-A4C6-B3E5E19E33ED}"/>
              </a:ext>
            </a:extLst>
          </p:cNvPr>
          <p:cNvSpPr/>
          <p:nvPr/>
        </p:nvSpPr>
        <p:spPr>
          <a:xfrm>
            <a:off x="66879" y="1225472"/>
            <a:ext cx="87992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s-CO" sz="2000" b="1" dirty="0">
              <a:cs typeface="Andalus" panose="02020603050405020304" pitchFamily="18" charset="-78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/>
              <a:t>Actualización del componente de la Subdirección Financiera en el  Código de ética y buen gobierno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/>
              <a:t>Actualización de las acciones previstas en el Plan Anticorrupción y Atención al Ciudadano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/>
              <a:t>Conformación de las mesas de trabajo: Mesa DUT </a:t>
            </a:r>
            <a:r>
              <a:rPr lang="es-ES" sz="2000" dirty="0" smtClean="0"/>
              <a:t>/ </a:t>
            </a:r>
            <a:r>
              <a:rPr lang="es-ES" sz="2000" dirty="0"/>
              <a:t>Mesa REAS / Mesa </a:t>
            </a:r>
            <a:r>
              <a:rPr lang="es-ES" sz="2000" dirty="0" smtClean="0"/>
              <a:t>Barrios / Mesa Vivienda / Mesa </a:t>
            </a:r>
            <a:r>
              <a:rPr lang="es-ES" sz="2000" dirty="0" err="1" smtClean="0"/>
              <a:t>Adtiva</a:t>
            </a:r>
            <a:r>
              <a:rPr lang="es-ES" sz="2000" dirty="0" smtClean="0"/>
              <a:t> para seguimiento ejecución vigencia, reservas, pasivos y depuración contable.</a:t>
            </a:r>
            <a:endParaRPr lang="es-E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CO" sz="2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C56FA3A-C491-4882-BF69-2DE5AC666636}"/>
              </a:ext>
            </a:extLst>
          </p:cNvPr>
          <p:cNvSpPr/>
          <p:nvPr/>
        </p:nvSpPr>
        <p:spPr>
          <a:xfrm>
            <a:off x="172387" y="141611"/>
            <a:ext cx="8799225" cy="1015663"/>
          </a:xfrm>
          <a:prstGeom prst="rect">
            <a:avLst/>
          </a:prstGeom>
          <a:solidFill>
            <a:srgbClr val="28C28B"/>
          </a:solidFill>
        </p:spPr>
        <p:txBody>
          <a:bodyPr wrap="square">
            <a:spAutoFit/>
          </a:bodyPr>
          <a:lstStyle/>
          <a:p>
            <a:pPr lvl="1"/>
            <a:r>
              <a:rPr lang="es-ES" sz="2000" dirty="0"/>
              <a:t>A partir de los lineamientos de la Dirección General, la OAP  y La Dirección de Gestión Corporativa se identifica la siguiente ruta de operación de la Subdirección Financiera: </a:t>
            </a:r>
          </a:p>
        </p:txBody>
      </p:sp>
    </p:spTree>
    <p:extLst>
      <p:ext uri="{BB962C8B-B14F-4D97-AF65-F5344CB8AC3E}">
        <p14:creationId xmlns:p14="http://schemas.microsoft.com/office/powerpoint/2010/main" val="10437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222384" y="61390"/>
            <a:ext cx="5425689" cy="64343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i="1" dirty="0">
                <a:solidFill>
                  <a:srgbClr val="22A6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Resultados esperados </a:t>
            </a:r>
            <a:endParaRPr lang="es-ES" sz="3600" b="1" i="1" dirty="0">
              <a:solidFill>
                <a:srgbClr val="22A67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255B36D-C070-49A7-8D44-4155090A1847}"/>
              </a:ext>
            </a:extLst>
          </p:cNvPr>
          <p:cNvCxnSpPr/>
          <p:nvPr/>
        </p:nvCxnSpPr>
        <p:spPr>
          <a:xfrm>
            <a:off x="294628" y="769820"/>
            <a:ext cx="2501354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070AAAC-3D04-4485-90EC-B7BACD009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395728"/>
              </p:ext>
            </p:extLst>
          </p:nvPr>
        </p:nvGraphicFramePr>
        <p:xfrm>
          <a:off x="294628" y="959373"/>
          <a:ext cx="7934972" cy="548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D549B-B6FA-1048-A0B6-33ACA1F1D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37"/>
          <a:stretch/>
        </p:blipFill>
        <p:spPr>
          <a:xfrm>
            <a:off x="4922874" y="0"/>
            <a:ext cx="42211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3EF7D-4E34-6247-8931-B71706B8B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35" b="69458"/>
          <a:stretch/>
        </p:blipFill>
        <p:spPr>
          <a:xfrm>
            <a:off x="6815470" y="0"/>
            <a:ext cx="2328530" cy="20946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25672" y="206902"/>
            <a:ext cx="5143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22A676"/>
                </a:solidFill>
                <a:latin typeface="Arial Narrow"/>
                <a:ea typeface="+mj-ea"/>
                <a:cs typeface="Arial Narrow"/>
              </a:rPr>
              <a:t>Ejecución Presupuestal </a:t>
            </a:r>
            <a:endParaRPr lang="es-CO" sz="2400" b="1" dirty="0" smtClean="0">
              <a:solidFill>
                <a:srgbClr val="22A676"/>
              </a:solidFill>
              <a:latin typeface="Arial Narrow"/>
              <a:ea typeface="+mj-ea"/>
              <a:cs typeface="Arial Narrow"/>
            </a:endParaRPr>
          </a:p>
          <a:p>
            <a:pPr algn="ctr"/>
            <a:r>
              <a:rPr lang="es-CO" sz="2400" b="1" dirty="0" smtClean="0">
                <a:solidFill>
                  <a:srgbClr val="22A676"/>
                </a:solidFill>
                <a:latin typeface="Arial Narrow"/>
                <a:ea typeface="+mj-ea"/>
                <a:cs typeface="Arial Narrow"/>
              </a:rPr>
              <a:t>Vigencia</a:t>
            </a:r>
            <a:r>
              <a:rPr lang="es-CO" sz="2400" b="1" dirty="0">
                <a:solidFill>
                  <a:srgbClr val="22A676"/>
                </a:solidFill>
                <a:latin typeface="Arial Narrow"/>
                <a:ea typeface="+mj-ea"/>
                <a:cs typeface="Arial Narrow"/>
              </a:rPr>
              <a:t>, Reservas y Pasivos </a:t>
            </a:r>
            <a:r>
              <a:rPr lang="es-CO" sz="2400" b="1" dirty="0" smtClean="0">
                <a:solidFill>
                  <a:srgbClr val="22A676"/>
                </a:solidFill>
                <a:latin typeface="Arial Narrow"/>
                <a:ea typeface="+mj-ea"/>
                <a:cs typeface="Arial Narrow"/>
              </a:rPr>
              <a:t>Exigibles </a:t>
            </a:r>
          </a:p>
          <a:p>
            <a:pPr algn="ctr"/>
            <a:r>
              <a:rPr lang="es-CO" sz="2400" b="1" dirty="0" smtClean="0">
                <a:solidFill>
                  <a:srgbClr val="22A676"/>
                </a:solidFill>
                <a:latin typeface="Arial Narrow"/>
                <a:ea typeface="+mj-ea"/>
                <a:cs typeface="Arial Narrow"/>
              </a:rPr>
              <a:t>Corte  31 de marzo de 2021</a:t>
            </a:r>
          </a:p>
          <a:p>
            <a:pPr algn="ctr"/>
            <a:endParaRPr lang="es-CO" sz="2400" b="1" dirty="0">
              <a:solidFill>
                <a:srgbClr val="22A676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07987" y="5908865"/>
            <a:ext cx="3599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rgbClr val="22A676"/>
                </a:solidFill>
                <a:latin typeface="Arial Narrow"/>
                <a:ea typeface="+mj-ea"/>
                <a:cs typeface="Arial Narrow"/>
              </a:rPr>
              <a:t>Subdirección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>
                <a:solidFill>
                  <a:srgbClr val="22A676"/>
                </a:solidFill>
                <a:latin typeface="Arial Narrow"/>
                <a:ea typeface="+mj-ea"/>
                <a:cs typeface="Arial Narrow"/>
              </a:rPr>
              <a:t>Financiera</a:t>
            </a:r>
            <a:endParaRPr lang="es-CO" sz="2800" b="1" dirty="0">
              <a:solidFill>
                <a:srgbClr val="22A676"/>
              </a:solidFill>
              <a:latin typeface="Arial Narrow"/>
              <a:ea typeface="+mj-ea"/>
              <a:cs typeface="Arial Narrow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987" y="1599409"/>
            <a:ext cx="4343400" cy="326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57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90294" y="360218"/>
            <a:ext cx="8408018" cy="1080655"/>
          </a:xfrm>
        </p:spPr>
        <p:txBody>
          <a:bodyPr>
            <a:normAutofit fontScale="90000"/>
          </a:bodyPr>
          <a:lstStyle/>
          <a:p>
            <a:r>
              <a:rPr lang="es-CO" sz="3600" b="1" dirty="0" smtClean="0">
                <a:solidFill>
                  <a:srgbClr val="22A676"/>
                </a:solidFill>
                <a:latin typeface="Arial Narrow"/>
                <a:cs typeface="Arial Narrow"/>
              </a:rPr>
              <a:t>Presupuesto CVP  </a:t>
            </a:r>
            <a:br>
              <a:rPr lang="es-CO" sz="3600" b="1" dirty="0" smtClean="0">
                <a:solidFill>
                  <a:srgbClr val="22A676"/>
                </a:solidFill>
                <a:latin typeface="Arial Narrow"/>
                <a:cs typeface="Arial Narrow"/>
              </a:rPr>
            </a:br>
            <a:r>
              <a:rPr lang="es-CO" sz="3600" b="1" dirty="0" smtClean="0">
                <a:solidFill>
                  <a:srgbClr val="22A676"/>
                </a:solidFill>
                <a:latin typeface="Arial Narrow"/>
                <a:cs typeface="Arial Narrow"/>
              </a:rPr>
              <a:t>Marzo 31 / 2021</a:t>
            </a:r>
            <a:endParaRPr lang="es-ES" sz="3600" b="1" dirty="0">
              <a:solidFill>
                <a:srgbClr val="22A676"/>
              </a:solidFill>
              <a:latin typeface="Arial Narrow"/>
              <a:cs typeface="Arial Narrow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95094" y="4432476"/>
            <a:ext cx="538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 Fuente: Grupo Presupuesto – Subdirección Financiera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801279" y="1869214"/>
          <a:ext cx="7871382" cy="2563261"/>
        </p:xfrm>
        <a:graphic>
          <a:graphicData uri="http://schemas.openxmlformats.org/drawingml/2006/table">
            <a:tbl>
              <a:tblPr/>
              <a:tblGrid>
                <a:gridCol w="2337868">
                  <a:extLst>
                    <a:ext uri="{9D8B030D-6E8A-4147-A177-3AD203B41FA5}">
                      <a16:colId xmlns:a16="http://schemas.microsoft.com/office/drawing/2014/main" val="2378834946"/>
                    </a:ext>
                  </a:extLst>
                </a:gridCol>
                <a:gridCol w="2018303">
                  <a:extLst>
                    <a:ext uri="{9D8B030D-6E8A-4147-A177-3AD203B41FA5}">
                      <a16:colId xmlns:a16="http://schemas.microsoft.com/office/drawing/2014/main" val="2705931022"/>
                    </a:ext>
                  </a:extLst>
                </a:gridCol>
                <a:gridCol w="1816473">
                  <a:extLst>
                    <a:ext uri="{9D8B030D-6E8A-4147-A177-3AD203B41FA5}">
                      <a16:colId xmlns:a16="http://schemas.microsoft.com/office/drawing/2014/main" val="668767066"/>
                    </a:ext>
                  </a:extLst>
                </a:gridCol>
                <a:gridCol w="1698738">
                  <a:extLst>
                    <a:ext uri="{9D8B030D-6E8A-4147-A177-3AD203B41FA5}">
                      <a16:colId xmlns:a16="http://schemas.microsoft.com/office/drawing/2014/main" val="615487555"/>
                    </a:ext>
                  </a:extLst>
                </a:gridCol>
              </a:tblGrid>
              <a:tr h="9234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effectLst/>
                          <a:latin typeface="Arial" panose="020B0604020202020204" pitchFamily="34" charset="0"/>
                        </a:rPr>
                        <a:t>PRESUPUESTO INICIAL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effectLst/>
                          <a:latin typeface="Arial" panose="020B0604020202020204" pitchFamily="34" charset="0"/>
                        </a:rPr>
                        <a:t>MODIFICACIONES </a:t>
                      </a:r>
                      <a:r>
                        <a:rPr lang="es-CO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Adición 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33242"/>
                  </a:ext>
                </a:extLst>
              </a:tr>
              <a:tr h="52538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Gastos de Funcionamiento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11.766.415.000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11.766.415.000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76384"/>
                  </a:ext>
                </a:extLst>
              </a:tr>
              <a:tr h="55723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Gastos de Inversión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119.580.962.000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1.370.000.000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120.950.962.000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166599"/>
                  </a:ext>
                </a:extLst>
              </a:tr>
              <a:tr h="55723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131.347.377.000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1.370.000.000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     132.717.377.000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504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9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90294" y="557348"/>
            <a:ext cx="8408018" cy="548121"/>
          </a:xfrm>
        </p:spPr>
        <p:txBody>
          <a:bodyPr>
            <a:normAutofit fontScale="90000"/>
          </a:bodyPr>
          <a:lstStyle/>
          <a:p>
            <a:r>
              <a:rPr lang="es-CO" sz="3600" b="1" dirty="0" smtClean="0">
                <a:solidFill>
                  <a:srgbClr val="22A676"/>
                </a:solidFill>
                <a:latin typeface="Arial Narrow"/>
                <a:cs typeface="Arial Narrow"/>
              </a:rPr>
              <a:t>Ejecución Presupuestal a 31 </a:t>
            </a:r>
            <a:r>
              <a:rPr lang="es-CO" sz="3600" b="1" dirty="0">
                <a:solidFill>
                  <a:srgbClr val="22A676"/>
                </a:solidFill>
                <a:latin typeface="Arial Narrow"/>
                <a:cs typeface="Arial Narrow"/>
              </a:rPr>
              <a:t>de </a:t>
            </a:r>
            <a:r>
              <a:rPr lang="es-CO" sz="3600" b="1" dirty="0" smtClean="0">
                <a:solidFill>
                  <a:srgbClr val="22A676"/>
                </a:solidFill>
                <a:latin typeface="Arial Narrow"/>
                <a:cs typeface="Arial Narrow"/>
              </a:rPr>
              <a:t>Marzo </a:t>
            </a:r>
            <a:r>
              <a:rPr lang="es-CO" sz="3600" b="1" dirty="0">
                <a:solidFill>
                  <a:srgbClr val="22A676"/>
                </a:solidFill>
                <a:latin typeface="Arial Narrow"/>
                <a:cs typeface="Arial Narrow"/>
              </a:rPr>
              <a:t>de </a:t>
            </a:r>
            <a:r>
              <a:rPr lang="es-CO" sz="3600" b="1" dirty="0" smtClean="0">
                <a:solidFill>
                  <a:srgbClr val="22A676"/>
                </a:solidFill>
                <a:latin typeface="Arial Narrow"/>
                <a:cs typeface="Arial Narrow"/>
              </a:rPr>
              <a:t>2021</a:t>
            </a:r>
            <a:endParaRPr lang="es-ES" sz="3600" b="1" dirty="0">
              <a:solidFill>
                <a:srgbClr val="22A676"/>
              </a:solidFill>
              <a:latin typeface="Arial Narrow"/>
              <a:cs typeface="Arial Narrow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0652" y="423146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100" dirty="0"/>
              <a:t>Fuente: Grupo Presupuesto – Subdirección Financiera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99" y="1715678"/>
            <a:ext cx="8415641" cy="23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jmartinez\Mis documentos\Mis imágenes\Galería multimedia de Microsoft\j0439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16" y="71969"/>
            <a:ext cx="6645000" cy="37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195416" y="238916"/>
            <a:ext cx="2888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22A676"/>
                </a:solidFill>
                <a:latin typeface="Arial Narrow"/>
                <a:cs typeface="Arial Narrow"/>
              </a:rPr>
              <a:t>RECOMENDACIONES</a:t>
            </a:r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2927839" y="430570"/>
            <a:ext cx="31300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Revisar el Plan Anual de Adquisidores y frente a los requerimientos de la Dirección General de cronogramas y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con ello agilizar los trámites para el logro de los objetivos propuestos por cada Dirección.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27839" y="2494941"/>
            <a:ext cx="6196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Evaluar frente a cronogramas la ejecución de los recursos para que en la medida de lo posible, teniendo en cuenta la prioridad de las metas, no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incurrir en la constitución de reservas presupuestales.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10662" y="3701349"/>
            <a:ext cx="821008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Está pendiente por girar el </a:t>
            </a: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45,30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 las reservas presupuestales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en el marco de las mesas de trabajo que se han realizado,  las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áreas responsables de la ejecución, realicen la revisión de cada uno de los procesos que soportan las reservas a fin de hacer efectivos los giros, liberaciones o anulaciones en los tiempos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pertinentes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y tener una gestión presupuestal acorde a lo establecido normativamente y evitar la constitución de pasivos exigibles.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0662" y="5449497"/>
            <a:ext cx="74293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Ejecución del </a:t>
            </a: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0,02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en Pasivos Exigibles se requiere de manera prioritaria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                       realice la revisión y depuración de los saldos de pasivos que conlleven al pago y/o liberación de los mismos. </a:t>
            </a:r>
          </a:p>
        </p:txBody>
      </p:sp>
    </p:spTree>
    <p:extLst>
      <p:ext uri="{BB962C8B-B14F-4D97-AF65-F5344CB8AC3E}">
        <p14:creationId xmlns:p14="http://schemas.microsoft.com/office/powerpoint/2010/main" val="9883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5800" y="552209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52576" y="5791688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ondensed 900" charset="0"/>
                <a:ea typeface="Museo Sans Condensed 900" charset="0"/>
                <a:cs typeface="Museo Sans Condensed 900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10822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922874" y="0"/>
            <a:ext cx="4221126" cy="6858000"/>
            <a:chOff x="4922874" y="0"/>
            <a:chExt cx="4221126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5D549B-B6FA-1048-A0B6-33ACA1F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37"/>
            <a:stretch/>
          </p:blipFill>
          <p:spPr>
            <a:xfrm>
              <a:off x="4922874" y="0"/>
              <a:ext cx="4221126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3EF7D-4E34-6247-8931-B71706B8B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35" b="69458"/>
            <a:stretch/>
          </p:blipFill>
          <p:spPr>
            <a:xfrm>
              <a:off x="6815470" y="0"/>
              <a:ext cx="2328530" cy="2094614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568938" y="186563"/>
            <a:ext cx="4818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22A676"/>
                </a:solidFill>
              </a:rPr>
              <a:t>Subdirección Financiera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6B5872-9ACF-4715-BBEE-B7539E916CFE}"/>
              </a:ext>
            </a:extLst>
          </p:cNvPr>
          <p:cNvSpPr txBox="1"/>
          <p:nvPr/>
        </p:nvSpPr>
        <p:spPr>
          <a:xfrm>
            <a:off x="721338" y="1852833"/>
            <a:ext cx="48188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s-CO" sz="3200" b="1" dirty="0"/>
              <a:t>Contexto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3200" b="1" dirty="0"/>
              <a:t>MIPG Sub Financiera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3200" b="1" dirty="0"/>
              <a:t>Sistemas de Información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3200" b="1" dirty="0"/>
              <a:t>Talento Humano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3200" b="1" dirty="0"/>
              <a:t>Actividades Priorizadas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3200" b="1" dirty="0"/>
              <a:t>Resultados esperados</a:t>
            </a:r>
          </a:p>
        </p:txBody>
      </p:sp>
    </p:spTree>
    <p:extLst>
      <p:ext uri="{BB962C8B-B14F-4D97-AF65-F5344CB8AC3E}">
        <p14:creationId xmlns:p14="http://schemas.microsoft.com/office/powerpoint/2010/main" val="107345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"/>
          <p:cNvSpPr txBox="1"/>
          <p:nvPr/>
        </p:nvSpPr>
        <p:spPr>
          <a:xfrm>
            <a:off x="269210" y="1392769"/>
            <a:ext cx="8770117" cy="140034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Bef>
                <a:spcPts val="600"/>
              </a:spcBef>
              <a:buSzPts val="1400"/>
            </a:pPr>
            <a:r>
              <a:rPr lang="es-CO" sz="2000" dirty="0">
                <a:solidFill>
                  <a:schemeClr val="dk1"/>
                </a:solidFill>
              </a:rPr>
              <a:t> La Subdirección Financiera es responsable </a:t>
            </a:r>
            <a:r>
              <a:rPr lang="es-CO" sz="2000" dirty="0" smtClean="0">
                <a:solidFill>
                  <a:schemeClr val="dk1"/>
                </a:solidFill>
              </a:rPr>
              <a:t>del proceso de Gestión Financiera que tiene como objetivo la </a:t>
            </a:r>
            <a:r>
              <a:rPr lang="es-CO" sz="2000" b="1" u="sng" dirty="0">
                <a:solidFill>
                  <a:schemeClr val="dk1"/>
                </a:solidFill>
              </a:rPr>
              <a:t>planeación, gestión, seguimiento y mejora de los procesos Presupuesto, Tesorería</a:t>
            </a:r>
            <a:r>
              <a:rPr lang="es-CO" sz="2000" b="1" u="sng" dirty="0" smtClean="0">
                <a:solidFill>
                  <a:schemeClr val="dk1"/>
                </a:solidFill>
              </a:rPr>
              <a:t>, Pagos,  </a:t>
            </a:r>
            <a:r>
              <a:rPr lang="es-CO" sz="2000" b="1" u="sng" dirty="0">
                <a:solidFill>
                  <a:schemeClr val="dk1"/>
                </a:solidFill>
              </a:rPr>
              <a:t>Cartera y </a:t>
            </a:r>
            <a:r>
              <a:rPr lang="es-CO" sz="2000" b="1" u="sng" dirty="0" smtClean="0">
                <a:solidFill>
                  <a:schemeClr val="dk1"/>
                </a:solidFill>
              </a:rPr>
              <a:t>Contabilidad </a:t>
            </a:r>
            <a:r>
              <a:rPr lang="es-CO" sz="2000" u="sng" dirty="0" smtClean="0">
                <a:solidFill>
                  <a:schemeClr val="dk1"/>
                </a:solidFill>
              </a:rPr>
              <a:t>a</a:t>
            </a:r>
            <a:r>
              <a:rPr lang="es-CO" sz="2000" dirty="0" smtClean="0">
                <a:solidFill>
                  <a:schemeClr val="dk1"/>
                </a:solidFill>
              </a:rPr>
              <a:t>poyados </a:t>
            </a:r>
            <a:r>
              <a:rPr lang="es-CO" sz="2000" dirty="0">
                <a:solidFill>
                  <a:schemeClr val="dk1"/>
                </a:solidFill>
              </a:rPr>
              <a:t>en el MIPG, Sistemas y Talento </a:t>
            </a:r>
            <a:r>
              <a:rPr lang="es-CO" sz="2000" dirty="0" smtClean="0">
                <a:solidFill>
                  <a:schemeClr val="dk1"/>
                </a:solidFill>
              </a:rPr>
              <a:t>Humano, nos </a:t>
            </a:r>
            <a:r>
              <a:rPr lang="es-CO" sz="2000" dirty="0">
                <a:solidFill>
                  <a:schemeClr val="dk1"/>
                </a:solidFill>
              </a:rPr>
              <a:t>proponemos </a:t>
            </a:r>
            <a:r>
              <a:rPr lang="es-CO" sz="2000" dirty="0" smtClean="0">
                <a:solidFill>
                  <a:schemeClr val="dk1"/>
                </a:solidFill>
              </a:rPr>
              <a:t>siempre mejorar </a:t>
            </a:r>
            <a:r>
              <a:rPr lang="es-CO" sz="2000" dirty="0">
                <a:solidFill>
                  <a:schemeClr val="dk1"/>
                </a:solidFill>
              </a:rPr>
              <a:t>la operación. </a:t>
            </a:r>
            <a:endParaRPr lang="es-CO" sz="20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74" name="Google Shape;574;p4"/>
          <p:cNvSpPr txBox="1"/>
          <p:nvPr/>
        </p:nvSpPr>
        <p:spPr>
          <a:xfrm>
            <a:off x="269210" y="148297"/>
            <a:ext cx="2772928" cy="668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 i="1">
                <a:solidFill>
                  <a:srgbClr val="22A6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ym typeface="Arial"/>
              </a:rPr>
              <a:t>1. CONTEXTO </a:t>
            </a:r>
            <a:endParaRPr dirty="0">
              <a:sym typeface="Arial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7BFD920-E46E-4D02-8F64-3756191C8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987032"/>
              </p:ext>
            </p:extLst>
          </p:nvPr>
        </p:nvGraphicFramePr>
        <p:xfrm>
          <a:off x="434715" y="2637241"/>
          <a:ext cx="7917977" cy="395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4735F90-EF1F-4C76-8093-31A2C81C7897}"/>
              </a:ext>
            </a:extLst>
          </p:cNvPr>
          <p:cNvCxnSpPr/>
          <p:nvPr/>
        </p:nvCxnSpPr>
        <p:spPr>
          <a:xfrm>
            <a:off x="269210" y="817001"/>
            <a:ext cx="3335138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Google Shape;573;p4"/>
          <p:cNvSpPr txBox="1"/>
          <p:nvPr/>
        </p:nvSpPr>
        <p:spPr>
          <a:xfrm>
            <a:off x="3604348" y="148297"/>
            <a:ext cx="5265057" cy="140034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Bef>
                <a:spcPts val="600"/>
              </a:spcBef>
              <a:buSzPts val="1400"/>
            </a:pPr>
            <a:r>
              <a:rPr lang="es-CO" sz="2000" dirty="0">
                <a:solidFill>
                  <a:schemeClr val="dk1"/>
                </a:solidFill>
              </a:rPr>
              <a:t> La </a:t>
            </a:r>
            <a:r>
              <a:rPr lang="es-CO" sz="2000" dirty="0" smtClean="0">
                <a:solidFill>
                  <a:schemeClr val="dk1"/>
                </a:solidFill>
              </a:rPr>
              <a:t>CVP </a:t>
            </a:r>
            <a:r>
              <a:rPr lang="es-CO" sz="2000" dirty="0">
                <a:solidFill>
                  <a:schemeClr val="dk1"/>
                </a:solidFill>
              </a:rPr>
              <a:t>viene </a:t>
            </a:r>
            <a:r>
              <a:rPr lang="es-CO" sz="2000" dirty="0" smtClean="0">
                <a:solidFill>
                  <a:schemeClr val="dk1"/>
                </a:solidFill>
              </a:rPr>
              <a:t>ejecutando </a:t>
            </a:r>
            <a:r>
              <a:rPr lang="es-CO" sz="2000" dirty="0">
                <a:solidFill>
                  <a:schemeClr val="dk1"/>
                </a:solidFill>
              </a:rPr>
              <a:t>un trabajo de adecuación del proceso de Planeación, ejecución, seguimiento y Evaluación (PHVA) al Modelo </a:t>
            </a:r>
            <a:r>
              <a:rPr lang="es-CO" sz="2000" dirty="0" smtClean="0">
                <a:solidFill>
                  <a:schemeClr val="dk1"/>
                </a:solidFill>
              </a:rPr>
              <a:t>MIPG</a:t>
            </a:r>
            <a:endParaRPr lang="es-CO" sz="20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04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255B36D-C070-49A7-8D44-4155090A1847}"/>
              </a:ext>
            </a:extLst>
          </p:cNvPr>
          <p:cNvCxnSpPr/>
          <p:nvPr/>
        </p:nvCxnSpPr>
        <p:spPr>
          <a:xfrm>
            <a:off x="528358" y="742480"/>
            <a:ext cx="3335138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ubtítulo 2">
            <a:extLst>
              <a:ext uri="{FF2B5EF4-FFF2-40B4-BE49-F238E27FC236}">
                <a16:creationId xmlns:a16="http://schemas.microsoft.com/office/drawing/2014/main" id="{C4F7B845-6EE2-4B85-BDFC-DDC92125E407}"/>
              </a:ext>
            </a:extLst>
          </p:cNvPr>
          <p:cNvSpPr txBox="1">
            <a:spLocks/>
          </p:cNvSpPr>
          <p:nvPr/>
        </p:nvSpPr>
        <p:spPr>
          <a:xfrm>
            <a:off x="0" y="217141"/>
            <a:ext cx="9143999" cy="5253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600" b="1" i="1">
                <a:solidFill>
                  <a:srgbClr val="22A6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dirty="0" smtClean="0"/>
              <a:t>2. MIPG </a:t>
            </a:r>
            <a:r>
              <a:rPr lang="es-CO" sz="3200" dirty="0"/>
              <a:t>: Modelo Integrado de Planeación y Gestión  </a:t>
            </a: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00A583C6-8CEF-4B29-9542-0D2495F7EEE7}"/>
              </a:ext>
            </a:extLst>
          </p:cNvPr>
          <p:cNvSpPr txBox="1"/>
          <p:nvPr/>
        </p:nvSpPr>
        <p:spPr>
          <a:xfrm>
            <a:off x="1861276" y="3440595"/>
            <a:ext cx="155150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200" b="1" kern="1400" spc="75" dirty="0">
                <a:solidFill>
                  <a:srgbClr val="595959"/>
                </a:solidFill>
                <a:latin typeface="Arial Narrow"/>
                <a:cs typeface="Arial Narrow"/>
              </a:rPr>
              <a:t>Fortalecer el liderazgo</a:t>
            </a:r>
          </a:p>
          <a:p>
            <a:r>
              <a:rPr lang="es-ES_tradnl" sz="1200" b="1" kern="1400" spc="75" dirty="0">
                <a:solidFill>
                  <a:srgbClr val="595959"/>
                </a:solidFill>
                <a:latin typeface="Arial Narrow"/>
                <a:cs typeface="Arial Narrow"/>
              </a:rPr>
              <a:t>y el talento humano</a:t>
            </a:r>
            <a:endParaRPr lang="en-US" sz="1200" b="1" kern="1400" spc="75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8D533F45-AED5-4D4F-A5E2-DC82908FEDC6}"/>
              </a:ext>
            </a:extLst>
          </p:cNvPr>
          <p:cNvSpPr txBox="1"/>
          <p:nvPr/>
        </p:nvSpPr>
        <p:spPr>
          <a:xfrm>
            <a:off x="6110301" y="3455344"/>
            <a:ext cx="2314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200" b="1" kern="1400" spc="75" dirty="0">
                <a:solidFill>
                  <a:srgbClr val="595959"/>
                </a:solidFill>
                <a:latin typeface="Arial Narrow"/>
                <a:cs typeface="Arial Narrow"/>
              </a:rPr>
              <a:t>Desarrollar una cultura</a:t>
            </a:r>
          </a:p>
          <a:p>
            <a:r>
              <a:rPr lang="es-ES_tradnl" sz="1200" b="1" kern="1400" spc="75" dirty="0">
                <a:solidFill>
                  <a:srgbClr val="595959"/>
                </a:solidFill>
                <a:latin typeface="Arial Narrow"/>
                <a:cs typeface="Arial Narrow"/>
              </a:rPr>
              <a:t>organizacional sólida</a:t>
            </a:r>
            <a:endParaRPr lang="en-US" sz="1200" b="1" kern="1400" spc="75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1D81E0DA-988A-4313-8AD0-B8AC569F3E78}"/>
              </a:ext>
            </a:extLst>
          </p:cNvPr>
          <p:cNvSpPr txBox="1"/>
          <p:nvPr/>
        </p:nvSpPr>
        <p:spPr>
          <a:xfrm>
            <a:off x="4006508" y="3475713"/>
            <a:ext cx="18440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sz="1200" b="1" kern="1400" spc="75" dirty="0">
                <a:solidFill>
                  <a:srgbClr val="595959"/>
                </a:solidFill>
                <a:latin typeface="Arial Narrow"/>
                <a:cs typeface="Arial Narrow"/>
              </a:rPr>
              <a:t>Agilizar, simplificar y flexibilizar la operación</a:t>
            </a:r>
            <a:endParaRPr lang="en-US" sz="1200" b="1" kern="1400" spc="75" dirty="0">
              <a:solidFill>
                <a:srgbClr val="595959"/>
              </a:solidFill>
              <a:latin typeface="Arial Narrow"/>
              <a:cs typeface="Arial Narrow"/>
            </a:endParaRPr>
          </a:p>
          <a:p>
            <a:endParaRPr lang="en-US" sz="1200" b="1" kern="1400" spc="75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D494832B-B1F9-43D9-B59B-AEFD3DE01CAF}"/>
              </a:ext>
            </a:extLst>
          </p:cNvPr>
          <p:cNvSpPr txBox="1"/>
          <p:nvPr/>
        </p:nvSpPr>
        <p:spPr>
          <a:xfrm>
            <a:off x="1767802" y="4522722"/>
            <a:ext cx="13856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200" b="1" kern="1400" spc="75" dirty="0">
                <a:solidFill>
                  <a:srgbClr val="595959"/>
                </a:solidFill>
                <a:latin typeface="Arial Narrow"/>
                <a:cs typeface="Arial Narrow"/>
              </a:rPr>
              <a:t>Promover la coordinación</a:t>
            </a:r>
          </a:p>
          <a:p>
            <a:r>
              <a:rPr lang="es-ES_tradnl" sz="1200" b="1" kern="1400" spc="75" dirty="0">
                <a:solidFill>
                  <a:srgbClr val="595959"/>
                </a:solidFill>
                <a:latin typeface="Arial Narrow"/>
                <a:cs typeface="Arial Narrow"/>
              </a:rPr>
              <a:t>interinstitucional</a:t>
            </a:r>
            <a:endParaRPr lang="en-US" sz="1200" b="1" kern="1400" spc="75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51" name="TextBox 14">
            <a:extLst>
              <a:ext uri="{FF2B5EF4-FFF2-40B4-BE49-F238E27FC236}">
                <a16:creationId xmlns:a16="http://schemas.microsoft.com/office/drawing/2014/main" id="{AEB31771-9C90-4EF7-BA64-803AC391F28F}"/>
              </a:ext>
            </a:extLst>
          </p:cNvPr>
          <p:cNvSpPr txBox="1"/>
          <p:nvPr/>
        </p:nvSpPr>
        <p:spPr>
          <a:xfrm>
            <a:off x="6423729" y="4547551"/>
            <a:ext cx="20007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200" b="1" kern="1400" spc="75" dirty="0">
                <a:solidFill>
                  <a:srgbClr val="595959"/>
                </a:solidFill>
                <a:latin typeface="Arial Narrow"/>
                <a:cs typeface="Arial Narrow"/>
              </a:rPr>
              <a:t>Facilitar y promover la efectiva participación ciudadana</a:t>
            </a:r>
            <a:endParaRPr lang="en-US" sz="1200" b="1" kern="1400" spc="75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sp>
        <p:nvSpPr>
          <p:cNvPr id="52" name="TextBox 8">
            <a:extLst>
              <a:ext uri="{FF2B5EF4-FFF2-40B4-BE49-F238E27FC236}">
                <a16:creationId xmlns:a16="http://schemas.microsoft.com/office/drawing/2014/main" id="{3AA79A89-A810-45F0-A685-B80A098ADDFA}"/>
              </a:ext>
            </a:extLst>
          </p:cNvPr>
          <p:cNvSpPr txBox="1"/>
          <p:nvPr/>
        </p:nvSpPr>
        <p:spPr>
          <a:xfrm>
            <a:off x="2870292" y="1638171"/>
            <a:ext cx="372238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100" b="1" u="sng" kern="1400" spc="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Público</a:t>
            </a:r>
            <a:endParaRPr lang="en-US" sz="2100" b="1" u="sng" kern="1400" spc="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lecha derecha 48">
            <a:extLst>
              <a:ext uri="{FF2B5EF4-FFF2-40B4-BE49-F238E27FC236}">
                <a16:creationId xmlns:a16="http://schemas.microsoft.com/office/drawing/2014/main" id="{7B98D61A-A227-4014-AA4A-0A5596AE5C55}"/>
              </a:ext>
            </a:extLst>
          </p:cNvPr>
          <p:cNvSpPr/>
          <p:nvPr/>
        </p:nvSpPr>
        <p:spPr>
          <a:xfrm>
            <a:off x="2019430" y="1749932"/>
            <a:ext cx="715265" cy="315311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>
              <a:solidFill>
                <a:prstClr val="white"/>
              </a:solidFill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4D28D7FB-7695-401A-B58F-104A4E40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66" y="2319148"/>
            <a:ext cx="8073530" cy="2959457"/>
          </a:xfrm>
          <a:prstGeom prst="rect">
            <a:avLst/>
          </a:prstGeom>
        </p:spPr>
      </p:pic>
      <p:sp>
        <p:nvSpPr>
          <p:cNvPr id="56" name="TextBox 8">
            <a:extLst>
              <a:ext uri="{FF2B5EF4-FFF2-40B4-BE49-F238E27FC236}">
                <a16:creationId xmlns:a16="http://schemas.microsoft.com/office/drawing/2014/main" id="{3A2790F2-D024-4142-BDE5-1464DC829349}"/>
              </a:ext>
            </a:extLst>
          </p:cNvPr>
          <p:cNvSpPr txBox="1"/>
          <p:nvPr/>
        </p:nvSpPr>
        <p:spPr>
          <a:xfrm>
            <a:off x="139148" y="1620656"/>
            <a:ext cx="1794922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100" b="1" u="sng" kern="1400" spc="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Objetivos</a:t>
            </a:r>
            <a:endParaRPr lang="en-US" sz="2100" b="1" u="sng" kern="1400" spc="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C1283018-98CC-49AF-9041-E4DD84A4CBAA}"/>
              </a:ext>
            </a:extLst>
          </p:cNvPr>
          <p:cNvSpPr txBox="1"/>
          <p:nvPr/>
        </p:nvSpPr>
        <p:spPr>
          <a:xfrm>
            <a:off x="389335" y="5469189"/>
            <a:ext cx="79054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2400" b="1" u="sng" kern="1400" spc="75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Entidades: Efectivas, innovadoras, integras y transparentes </a:t>
            </a:r>
            <a:endParaRPr lang="en-US" sz="2400" b="1" u="sng" kern="1400" spc="75" dirty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82D4E6-E209-4F70-B0BC-311ADF5AE163}"/>
              </a:ext>
            </a:extLst>
          </p:cNvPr>
          <p:cNvSpPr txBox="1"/>
          <p:nvPr/>
        </p:nvSpPr>
        <p:spPr>
          <a:xfrm>
            <a:off x="6423729" y="824789"/>
            <a:ext cx="2500462" cy="1477328"/>
          </a:xfrm>
          <a:prstGeom prst="rect">
            <a:avLst/>
          </a:prstGeom>
          <a:solidFill>
            <a:srgbClr val="28C28B"/>
          </a:solidFill>
        </p:spPr>
        <p:txBody>
          <a:bodyPr wrap="square" rtlCol="0">
            <a:spAutoFit/>
          </a:bodyPr>
          <a:lstStyle/>
          <a:p>
            <a:r>
              <a:rPr lang="es-CO" dirty="0" err="1" smtClean="0"/>
              <a:t>SubFinanciera</a:t>
            </a:r>
            <a:r>
              <a:rPr lang="es-CO" dirty="0" smtClean="0"/>
              <a:t> </a:t>
            </a:r>
            <a:r>
              <a:rPr lang="es-CO" dirty="0"/>
              <a:t>: Aportamos en todos los objetivos con nuestro compromiso y comportamiento. </a:t>
            </a:r>
          </a:p>
        </p:txBody>
      </p:sp>
      <p:pic>
        <p:nvPicPr>
          <p:cNvPr id="6" name="Gráfico 5" descr="Flecha: giro a la izquierda">
            <a:extLst>
              <a:ext uri="{FF2B5EF4-FFF2-40B4-BE49-F238E27FC236}">
                <a16:creationId xmlns:a16="http://schemas.microsoft.com/office/drawing/2014/main" id="{D499D884-B652-47E1-B930-C706F1742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18957" y="1044370"/>
            <a:ext cx="16082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2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78395" y="563249"/>
            <a:ext cx="626107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es-MX" dirty="0">
                <a:solidFill>
                  <a:schemeClr val="dk1"/>
                </a:solidFill>
              </a:rPr>
              <a:t>Fortalecer el liderazgo y las competencias del talento humano bajo los principios de la integridad y la legalidad, como motores de la generación de resultados.</a:t>
            </a:r>
          </a:p>
          <a:p>
            <a:pPr marL="285750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es-MX" dirty="0">
                <a:solidFill>
                  <a:schemeClr val="dk1"/>
                </a:solidFill>
              </a:rPr>
              <a:t>Generar servicios ágiles, simples y flexibles que resuelvan efectivamente </a:t>
            </a:r>
            <a:r>
              <a:rPr lang="es-MX" sz="1600" dirty="0">
                <a:solidFill>
                  <a:schemeClr val="dk1"/>
                </a:solidFill>
              </a:rPr>
              <a:t>las</a:t>
            </a:r>
            <a:r>
              <a:rPr lang="es-MX" dirty="0">
                <a:solidFill>
                  <a:schemeClr val="dk1"/>
                </a:solidFill>
              </a:rPr>
              <a:t> necesidades de los ciudadanos y grupos de interés apoyados en el uso y apropiación de tecnologías integradas e interoperables.</a:t>
            </a:r>
          </a:p>
          <a:p>
            <a:pPr marL="285750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es-MX" dirty="0">
                <a:solidFill>
                  <a:schemeClr val="dk1"/>
                </a:solidFill>
              </a:rPr>
              <a:t>Desarrollar una cultura organizacional fundamentada en datos organizados, información estructurada y gestión de conocimiento para la toma de decisiones. </a:t>
            </a:r>
          </a:p>
          <a:p>
            <a:pPr marL="285750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es-MX" dirty="0">
                <a:solidFill>
                  <a:schemeClr val="dk1"/>
                </a:solidFill>
              </a:rPr>
              <a:t>Facilitar y promover la efectiva participación ciudadana y grupos de interés, en la planeación, gestión y evaluación de las entidades públicas, apoyados en plataformas tecnológicas integradas e interoperables.</a:t>
            </a:r>
          </a:p>
          <a:p>
            <a:pPr marL="285750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es-MX" dirty="0">
                <a:solidFill>
                  <a:schemeClr val="dk1"/>
                </a:solidFill>
              </a:rPr>
              <a:t>Fortalecer las capacidades institucionales que permitan garantizar derechos constitucionales, combatir la corrupción, defender el patrimonio público y cumplir deberes, para afianzar la confianza ciudadana.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D9FA1C3A-EB2B-45BC-93FB-153CE7E4D201}"/>
              </a:ext>
            </a:extLst>
          </p:cNvPr>
          <p:cNvSpPr/>
          <p:nvPr/>
        </p:nvSpPr>
        <p:spPr>
          <a:xfrm>
            <a:off x="255343" y="875819"/>
            <a:ext cx="2039534" cy="4244715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FINALIDA-DES  DEL MIPG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4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529733" y="-32998"/>
            <a:ext cx="7772400" cy="8579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 i="1">
                <a:solidFill>
                  <a:srgbClr val="22A6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2. </a:t>
            </a:r>
            <a:r>
              <a:rPr lang="es-ES" dirty="0"/>
              <a:t>MIPG:  Sub Financiera 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255B36D-C070-49A7-8D44-4155090A1847}"/>
              </a:ext>
            </a:extLst>
          </p:cNvPr>
          <p:cNvCxnSpPr/>
          <p:nvPr/>
        </p:nvCxnSpPr>
        <p:spPr>
          <a:xfrm>
            <a:off x="528358" y="742480"/>
            <a:ext cx="3335138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Elipse"/>
          <p:cNvSpPr/>
          <p:nvPr/>
        </p:nvSpPr>
        <p:spPr>
          <a:xfrm>
            <a:off x="204353" y="894695"/>
            <a:ext cx="4482614" cy="14796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>
                <a:solidFill>
                  <a:schemeClr val="tx1"/>
                </a:solidFill>
              </a:rPr>
              <a:t>Plan de acción de gestión anual 2021 – 2022 </a:t>
            </a:r>
          </a:p>
          <a:p>
            <a:pPr algn="ctr"/>
            <a:r>
              <a:rPr lang="es-ES" sz="2000" b="1" i="1" dirty="0">
                <a:solidFill>
                  <a:schemeClr val="accent2"/>
                </a:solidFill>
              </a:rPr>
              <a:t>(7 Dimensiones)  </a:t>
            </a:r>
          </a:p>
        </p:txBody>
      </p:sp>
      <p:sp>
        <p:nvSpPr>
          <p:cNvPr id="15" name="14 Elipse"/>
          <p:cNvSpPr/>
          <p:nvPr/>
        </p:nvSpPr>
        <p:spPr>
          <a:xfrm>
            <a:off x="5206297" y="869031"/>
            <a:ext cx="3512862" cy="15309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>
                <a:solidFill>
                  <a:schemeClr val="tx1"/>
                </a:solidFill>
              </a:rPr>
              <a:t>Plan de mejoramiento </a:t>
            </a:r>
            <a:r>
              <a:rPr lang="es-ES" sz="2000" b="1" i="1" dirty="0" smtClean="0">
                <a:solidFill>
                  <a:schemeClr val="tx1"/>
                </a:solidFill>
              </a:rPr>
              <a:t>POR PROCESOS</a:t>
            </a:r>
            <a:endParaRPr lang="es-ES" sz="2000" b="1" i="1" dirty="0">
              <a:solidFill>
                <a:schemeClr val="accent2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35190" y="4600685"/>
            <a:ext cx="4220940" cy="1604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>
                <a:solidFill>
                  <a:schemeClr val="tx1"/>
                </a:solidFill>
              </a:rPr>
              <a:t>Plan anticorrupción y atención al ciudadano </a:t>
            </a:r>
            <a:r>
              <a:rPr lang="es-ES" sz="2000" b="1" i="1" dirty="0">
                <a:solidFill>
                  <a:schemeClr val="accent2"/>
                </a:solidFill>
              </a:rPr>
              <a:t>elaborarlo asociado a las dimensiones </a:t>
            </a:r>
          </a:p>
        </p:txBody>
      </p:sp>
      <p:sp>
        <p:nvSpPr>
          <p:cNvPr id="22" name="21 Elipse"/>
          <p:cNvSpPr/>
          <p:nvPr/>
        </p:nvSpPr>
        <p:spPr>
          <a:xfrm>
            <a:off x="5503985" y="4522771"/>
            <a:ext cx="3215174" cy="14999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>
                <a:solidFill>
                  <a:schemeClr val="tx1"/>
                </a:solidFill>
              </a:rPr>
              <a:t>Plan de mejoramiento Contraloría</a:t>
            </a:r>
          </a:p>
        </p:txBody>
      </p:sp>
      <p:sp>
        <p:nvSpPr>
          <p:cNvPr id="7" name="6 Hexágono"/>
          <p:cNvSpPr/>
          <p:nvPr/>
        </p:nvSpPr>
        <p:spPr>
          <a:xfrm>
            <a:off x="3479220" y="2874948"/>
            <a:ext cx="2305957" cy="1384419"/>
          </a:xfrm>
          <a:prstGeom prst="hexagon">
            <a:avLst/>
          </a:prstGeom>
          <a:solidFill>
            <a:srgbClr val="28C2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b="1" i="1" dirty="0" smtClean="0">
              <a:solidFill>
                <a:schemeClr val="tx1"/>
              </a:solidFill>
            </a:endParaRPr>
          </a:p>
          <a:p>
            <a:pPr algn="ctr"/>
            <a:r>
              <a:rPr lang="es-ES" sz="4000" b="1" i="1" dirty="0" smtClean="0">
                <a:solidFill>
                  <a:schemeClr val="tx1"/>
                </a:solidFill>
              </a:rPr>
              <a:t>- SIG</a:t>
            </a:r>
            <a:endParaRPr lang="es-ES" sz="4000" dirty="0"/>
          </a:p>
        </p:txBody>
      </p:sp>
      <p:sp>
        <p:nvSpPr>
          <p:cNvPr id="86" name="17 Elipse">
            <a:extLst>
              <a:ext uri="{FF2B5EF4-FFF2-40B4-BE49-F238E27FC236}">
                <a16:creationId xmlns:a16="http://schemas.microsoft.com/office/drawing/2014/main" id="{7AFDC335-CC45-4DDC-A5AF-19F302D3407E}"/>
              </a:ext>
            </a:extLst>
          </p:cNvPr>
          <p:cNvSpPr/>
          <p:nvPr/>
        </p:nvSpPr>
        <p:spPr>
          <a:xfrm>
            <a:off x="270110" y="3051258"/>
            <a:ext cx="1902437" cy="13185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 smtClean="0">
                <a:solidFill>
                  <a:schemeClr val="tx1"/>
                </a:solidFill>
              </a:rPr>
              <a:t>FUSS</a:t>
            </a:r>
          </a:p>
          <a:p>
            <a:pPr algn="ctr"/>
            <a:r>
              <a:rPr lang="es-ES" sz="1200" b="1" i="1" dirty="0" smtClean="0">
                <a:solidFill>
                  <a:schemeClr val="tx1"/>
                </a:solidFill>
              </a:rPr>
              <a:t>Plan </a:t>
            </a:r>
            <a:r>
              <a:rPr lang="es-ES" sz="1200" b="1" i="1" dirty="0">
                <a:solidFill>
                  <a:schemeClr val="tx1"/>
                </a:solidFill>
              </a:rPr>
              <a:t>Formato Único de Seguimiento Sectorial</a:t>
            </a:r>
          </a:p>
        </p:txBody>
      </p: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45F58654-A206-4BDD-B1BD-9599EFABEBEE}"/>
              </a:ext>
            </a:extLst>
          </p:cNvPr>
          <p:cNvCxnSpPr>
            <a:cxnSpLocks/>
          </p:cNvCxnSpPr>
          <p:nvPr/>
        </p:nvCxnSpPr>
        <p:spPr>
          <a:xfrm>
            <a:off x="2968052" y="2428407"/>
            <a:ext cx="661084" cy="8201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43CC8FB6-808A-45A9-894F-D84A5451ECC0}"/>
              </a:ext>
            </a:extLst>
          </p:cNvPr>
          <p:cNvCxnSpPr>
            <a:cxnSpLocks/>
          </p:cNvCxnSpPr>
          <p:nvPr/>
        </p:nvCxnSpPr>
        <p:spPr>
          <a:xfrm>
            <a:off x="5664944" y="3851172"/>
            <a:ext cx="915738" cy="647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1884AF08-2DEB-48B0-BB04-D33BCE99C65A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5625041" y="2448473"/>
            <a:ext cx="1337687" cy="8297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>
            <a:extLst>
              <a:ext uri="{FF2B5EF4-FFF2-40B4-BE49-F238E27FC236}">
                <a16:creationId xmlns:a16="http://schemas.microsoft.com/office/drawing/2014/main" id="{FA408164-AC1D-4E27-B338-DB47FB54D4C4}"/>
              </a:ext>
            </a:extLst>
          </p:cNvPr>
          <p:cNvCxnSpPr>
            <a:cxnSpLocks/>
          </p:cNvCxnSpPr>
          <p:nvPr/>
        </p:nvCxnSpPr>
        <p:spPr>
          <a:xfrm flipH="1">
            <a:off x="1060597" y="2330775"/>
            <a:ext cx="298994" cy="6833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de flecha 104">
            <a:extLst>
              <a:ext uri="{FF2B5EF4-FFF2-40B4-BE49-F238E27FC236}">
                <a16:creationId xmlns:a16="http://schemas.microsoft.com/office/drawing/2014/main" id="{B607E9EE-88BC-4AD0-A62A-6E5BADE9BEDC}"/>
              </a:ext>
            </a:extLst>
          </p:cNvPr>
          <p:cNvCxnSpPr>
            <a:cxnSpLocks/>
          </p:cNvCxnSpPr>
          <p:nvPr/>
        </p:nvCxnSpPr>
        <p:spPr>
          <a:xfrm flipV="1">
            <a:off x="2713220" y="3830422"/>
            <a:ext cx="851897" cy="770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20 Elipse"/>
          <p:cNvSpPr/>
          <p:nvPr/>
        </p:nvSpPr>
        <p:spPr>
          <a:xfrm>
            <a:off x="3811472" y="2902602"/>
            <a:ext cx="1580972" cy="751173"/>
          </a:xfrm>
          <a:prstGeom prst="ellipse">
            <a:avLst/>
          </a:prstGeom>
          <a:solidFill>
            <a:srgbClr val="FFB8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>
                <a:solidFill>
                  <a:schemeClr val="tx1"/>
                </a:solidFill>
              </a:rPr>
              <a:t>Plan de Adecuación MIPG</a:t>
            </a:r>
          </a:p>
        </p:txBody>
      </p:sp>
    </p:spTree>
    <p:extLst>
      <p:ext uri="{BB962C8B-B14F-4D97-AF65-F5344CB8AC3E}">
        <p14:creationId xmlns:p14="http://schemas.microsoft.com/office/powerpoint/2010/main" val="66291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230678" y="111918"/>
            <a:ext cx="8703459" cy="2720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600" b="1" i="1">
                <a:solidFill>
                  <a:srgbClr val="22A6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Los </a:t>
            </a:r>
            <a:r>
              <a:rPr lang="es-ES" sz="2800" dirty="0"/>
              <a:t>diversos </a:t>
            </a:r>
            <a:r>
              <a:rPr lang="es-ES" sz="2800" dirty="0" smtClean="0"/>
              <a:t>instrumentos que debemos articular   </a:t>
            </a:r>
            <a:endParaRPr lang="es-ES" sz="280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255B36D-C070-49A7-8D44-4155090A1847}"/>
              </a:ext>
            </a:extLst>
          </p:cNvPr>
          <p:cNvCxnSpPr/>
          <p:nvPr/>
        </p:nvCxnSpPr>
        <p:spPr>
          <a:xfrm>
            <a:off x="230679" y="472657"/>
            <a:ext cx="3335138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Elipse"/>
          <p:cNvSpPr/>
          <p:nvPr/>
        </p:nvSpPr>
        <p:spPr>
          <a:xfrm>
            <a:off x="2446947" y="1028341"/>
            <a:ext cx="2401749" cy="1307507"/>
          </a:xfrm>
          <a:prstGeom prst="ellipse">
            <a:avLst/>
          </a:prstGeom>
          <a:solidFill>
            <a:srgbClr val="FFB8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>
                <a:solidFill>
                  <a:schemeClr val="tx1"/>
                </a:solidFill>
              </a:rPr>
              <a:t>Plan de acción de gestión</a:t>
            </a:r>
          </a:p>
        </p:txBody>
      </p:sp>
      <p:sp>
        <p:nvSpPr>
          <p:cNvPr id="15" name="14 Elipse"/>
          <p:cNvSpPr/>
          <p:nvPr/>
        </p:nvSpPr>
        <p:spPr>
          <a:xfrm>
            <a:off x="1958411" y="4677361"/>
            <a:ext cx="1580972" cy="8289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Plan de mejoramiento por procesos</a:t>
            </a:r>
          </a:p>
        </p:txBody>
      </p:sp>
      <p:sp>
        <p:nvSpPr>
          <p:cNvPr id="16" name="15 Elipse"/>
          <p:cNvSpPr/>
          <p:nvPr/>
        </p:nvSpPr>
        <p:spPr>
          <a:xfrm>
            <a:off x="1567098" y="3082895"/>
            <a:ext cx="1580972" cy="828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Plan anticorrupción y atención al ciudadano</a:t>
            </a:r>
          </a:p>
        </p:txBody>
      </p:sp>
      <p:sp>
        <p:nvSpPr>
          <p:cNvPr id="18" name="17 Elipse"/>
          <p:cNvSpPr/>
          <p:nvPr/>
        </p:nvSpPr>
        <p:spPr>
          <a:xfrm>
            <a:off x="5976021" y="3027690"/>
            <a:ext cx="1580972" cy="8289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 err="1" smtClean="0">
                <a:solidFill>
                  <a:schemeClr val="tx1"/>
                </a:solidFill>
              </a:rPr>
              <a:t>Fuss</a:t>
            </a:r>
            <a:r>
              <a:rPr lang="es-ES" sz="1200" b="1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 sz="1200" b="1" i="1" dirty="0" smtClean="0">
                <a:solidFill>
                  <a:schemeClr val="tx1"/>
                </a:solidFill>
              </a:rPr>
              <a:t>Plan </a:t>
            </a:r>
            <a:r>
              <a:rPr lang="es-ES" sz="1200" b="1" i="1" dirty="0">
                <a:solidFill>
                  <a:schemeClr val="tx1"/>
                </a:solidFill>
              </a:rPr>
              <a:t>Formato Único de Seguimiento Sectorial</a:t>
            </a:r>
          </a:p>
        </p:txBody>
      </p:sp>
      <p:sp>
        <p:nvSpPr>
          <p:cNvPr id="21" name="20 Elipse"/>
          <p:cNvSpPr/>
          <p:nvPr/>
        </p:nvSpPr>
        <p:spPr>
          <a:xfrm>
            <a:off x="5573377" y="4875019"/>
            <a:ext cx="1580972" cy="828942"/>
          </a:xfrm>
          <a:prstGeom prst="ellipse">
            <a:avLst/>
          </a:prstGeom>
          <a:solidFill>
            <a:srgbClr val="FFB8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>
                <a:solidFill>
                  <a:schemeClr val="tx1"/>
                </a:solidFill>
              </a:rPr>
              <a:t>Plan de Adecuación MIPG</a:t>
            </a:r>
          </a:p>
        </p:txBody>
      </p:sp>
      <p:sp>
        <p:nvSpPr>
          <p:cNvPr id="22" name="21 Elipse"/>
          <p:cNvSpPr/>
          <p:nvPr/>
        </p:nvSpPr>
        <p:spPr>
          <a:xfrm>
            <a:off x="5414854" y="594351"/>
            <a:ext cx="1580972" cy="13256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>
                <a:solidFill>
                  <a:schemeClr val="tx1"/>
                </a:solidFill>
              </a:rPr>
              <a:t>Plan de mejoramiento Contraloría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1189543" y="1540609"/>
            <a:ext cx="1257657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Tesorería</a:t>
            </a:r>
          </a:p>
        </p:txBody>
      </p:sp>
      <p:sp>
        <p:nvSpPr>
          <p:cNvPr id="23" name="22 Flecha derecha"/>
          <p:cNvSpPr/>
          <p:nvPr/>
        </p:nvSpPr>
        <p:spPr>
          <a:xfrm>
            <a:off x="1249884" y="1288509"/>
            <a:ext cx="1257657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Contabilidad</a:t>
            </a:r>
          </a:p>
        </p:txBody>
      </p:sp>
      <p:sp>
        <p:nvSpPr>
          <p:cNvPr id="25" name="24 Flecha derecha"/>
          <p:cNvSpPr/>
          <p:nvPr/>
        </p:nvSpPr>
        <p:spPr>
          <a:xfrm>
            <a:off x="1491240" y="2055973"/>
            <a:ext cx="1257657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Cartera</a:t>
            </a:r>
          </a:p>
        </p:txBody>
      </p:sp>
      <p:sp>
        <p:nvSpPr>
          <p:cNvPr id="27" name="26 Flecha derecha"/>
          <p:cNvSpPr/>
          <p:nvPr/>
        </p:nvSpPr>
        <p:spPr>
          <a:xfrm flipH="1">
            <a:off x="6933489" y="718910"/>
            <a:ext cx="1407205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Tesorería</a:t>
            </a:r>
          </a:p>
        </p:txBody>
      </p:sp>
      <p:sp>
        <p:nvSpPr>
          <p:cNvPr id="28" name="27 Flecha derecha"/>
          <p:cNvSpPr/>
          <p:nvPr/>
        </p:nvSpPr>
        <p:spPr>
          <a:xfrm>
            <a:off x="340582" y="3798896"/>
            <a:ext cx="1257657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 smtClean="0">
                <a:solidFill>
                  <a:schemeClr val="tx1"/>
                </a:solidFill>
              </a:rPr>
              <a:t>Pagos</a:t>
            </a:r>
            <a:endParaRPr lang="es-ES" sz="1200" b="1" i="1" dirty="0">
              <a:solidFill>
                <a:schemeClr val="tx1"/>
              </a:solidFill>
            </a:endParaRPr>
          </a:p>
        </p:txBody>
      </p:sp>
      <p:sp>
        <p:nvSpPr>
          <p:cNvPr id="30" name="29 Flecha derecha"/>
          <p:cNvSpPr/>
          <p:nvPr/>
        </p:nvSpPr>
        <p:spPr>
          <a:xfrm>
            <a:off x="438517" y="2816128"/>
            <a:ext cx="1257657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Presupuesto</a:t>
            </a:r>
          </a:p>
        </p:txBody>
      </p:sp>
      <p:sp>
        <p:nvSpPr>
          <p:cNvPr id="31" name="30 Flecha derecha"/>
          <p:cNvSpPr/>
          <p:nvPr/>
        </p:nvSpPr>
        <p:spPr>
          <a:xfrm>
            <a:off x="366082" y="3137720"/>
            <a:ext cx="1257657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Contabilidad</a:t>
            </a:r>
          </a:p>
        </p:txBody>
      </p:sp>
      <p:sp>
        <p:nvSpPr>
          <p:cNvPr id="32" name="31 Flecha derecha"/>
          <p:cNvSpPr/>
          <p:nvPr/>
        </p:nvSpPr>
        <p:spPr>
          <a:xfrm flipH="1">
            <a:off x="7036082" y="1032107"/>
            <a:ext cx="1222760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Contabilidad</a:t>
            </a:r>
          </a:p>
        </p:txBody>
      </p:sp>
      <p:sp>
        <p:nvSpPr>
          <p:cNvPr id="33" name="32 Flecha derecha"/>
          <p:cNvSpPr/>
          <p:nvPr/>
        </p:nvSpPr>
        <p:spPr>
          <a:xfrm flipH="1">
            <a:off x="7420816" y="2846552"/>
            <a:ext cx="1100644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Contabilidad</a:t>
            </a:r>
          </a:p>
        </p:txBody>
      </p:sp>
      <p:sp>
        <p:nvSpPr>
          <p:cNvPr id="34" name="33 Flecha derecha"/>
          <p:cNvSpPr/>
          <p:nvPr/>
        </p:nvSpPr>
        <p:spPr>
          <a:xfrm flipH="1">
            <a:off x="6958084" y="1410054"/>
            <a:ext cx="925464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Cartera</a:t>
            </a:r>
          </a:p>
        </p:txBody>
      </p:sp>
      <p:sp>
        <p:nvSpPr>
          <p:cNvPr id="35" name="34 Flecha derecha"/>
          <p:cNvSpPr/>
          <p:nvPr/>
        </p:nvSpPr>
        <p:spPr>
          <a:xfrm flipH="1">
            <a:off x="7295257" y="3731953"/>
            <a:ext cx="1045437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Cartera</a:t>
            </a:r>
          </a:p>
        </p:txBody>
      </p:sp>
      <p:sp>
        <p:nvSpPr>
          <p:cNvPr id="38" name="37 Flecha derecha"/>
          <p:cNvSpPr/>
          <p:nvPr/>
        </p:nvSpPr>
        <p:spPr>
          <a:xfrm>
            <a:off x="376476" y="4128650"/>
            <a:ext cx="1257657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Cartera</a:t>
            </a:r>
          </a:p>
        </p:txBody>
      </p:sp>
      <p:sp>
        <p:nvSpPr>
          <p:cNvPr id="7" name="6 Hexágono"/>
          <p:cNvSpPr/>
          <p:nvPr/>
        </p:nvSpPr>
        <p:spPr>
          <a:xfrm>
            <a:off x="3647822" y="2743200"/>
            <a:ext cx="1667661" cy="138441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i="1" dirty="0">
              <a:solidFill>
                <a:schemeClr val="tx1"/>
              </a:solidFill>
            </a:endParaRPr>
          </a:p>
          <a:p>
            <a:pPr algn="ctr"/>
            <a:r>
              <a:rPr lang="es-ES" b="1" i="1" dirty="0">
                <a:solidFill>
                  <a:schemeClr val="tx1"/>
                </a:solidFill>
              </a:rPr>
              <a:t>Sistema </a:t>
            </a:r>
            <a:r>
              <a:rPr lang="es-ES" b="1" i="1" dirty="0" smtClean="0">
                <a:solidFill>
                  <a:schemeClr val="tx1"/>
                </a:solidFill>
              </a:rPr>
              <a:t>Integrado de Gestión</a:t>
            </a:r>
            <a:endParaRPr lang="es-ES" dirty="0"/>
          </a:p>
        </p:txBody>
      </p:sp>
      <p:cxnSp>
        <p:nvCxnSpPr>
          <p:cNvPr id="45" name="44 Conector recto de flecha"/>
          <p:cNvCxnSpPr>
            <a:stCxn id="7" idx="4"/>
            <a:endCxn id="3" idx="4"/>
          </p:cNvCxnSpPr>
          <p:nvPr/>
        </p:nvCxnSpPr>
        <p:spPr>
          <a:xfrm flipH="1" flipV="1">
            <a:off x="3647822" y="2335848"/>
            <a:ext cx="346105" cy="407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7" idx="5"/>
            <a:endCxn id="22" idx="4"/>
          </p:cNvCxnSpPr>
          <p:nvPr/>
        </p:nvCxnSpPr>
        <p:spPr>
          <a:xfrm flipV="1">
            <a:off x="4969378" y="1919953"/>
            <a:ext cx="1235962" cy="823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7" idx="0"/>
            <a:endCxn id="18" idx="2"/>
          </p:cNvCxnSpPr>
          <p:nvPr/>
        </p:nvCxnSpPr>
        <p:spPr>
          <a:xfrm>
            <a:off x="5315483" y="3435410"/>
            <a:ext cx="660538" cy="6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cxnSpLocks/>
          </p:cNvCxnSpPr>
          <p:nvPr/>
        </p:nvCxnSpPr>
        <p:spPr>
          <a:xfrm>
            <a:off x="4981539" y="4119355"/>
            <a:ext cx="964036" cy="775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7" idx="2"/>
            <a:endCxn id="15" idx="7"/>
          </p:cNvCxnSpPr>
          <p:nvPr/>
        </p:nvCxnSpPr>
        <p:spPr>
          <a:xfrm flipH="1">
            <a:off x="3307855" y="4127619"/>
            <a:ext cx="686072" cy="671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stCxn id="7" idx="3"/>
            <a:endCxn id="16" idx="6"/>
          </p:cNvCxnSpPr>
          <p:nvPr/>
        </p:nvCxnSpPr>
        <p:spPr>
          <a:xfrm flipH="1">
            <a:off x="3148070" y="3435410"/>
            <a:ext cx="499752" cy="61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27 Flecha derecha"/>
          <p:cNvSpPr/>
          <p:nvPr/>
        </p:nvSpPr>
        <p:spPr>
          <a:xfrm>
            <a:off x="309441" y="3466388"/>
            <a:ext cx="1257657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Tesorería</a:t>
            </a:r>
          </a:p>
        </p:txBody>
      </p:sp>
      <p:sp>
        <p:nvSpPr>
          <p:cNvPr id="43" name="27 Flecha derecha"/>
          <p:cNvSpPr/>
          <p:nvPr/>
        </p:nvSpPr>
        <p:spPr>
          <a:xfrm>
            <a:off x="1219843" y="1804975"/>
            <a:ext cx="1257657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 smtClean="0">
                <a:solidFill>
                  <a:schemeClr val="tx1"/>
                </a:solidFill>
              </a:rPr>
              <a:t>Pagos</a:t>
            </a:r>
            <a:endParaRPr lang="es-ES" sz="1200" b="1" i="1" dirty="0">
              <a:solidFill>
                <a:schemeClr val="tx1"/>
              </a:solidFill>
            </a:endParaRPr>
          </a:p>
        </p:txBody>
      </p:sp>
      <p:sp>
        <p:nvSpPr>
          <p:cNvPr id="44" name="32 Flecha derecha"/>
          <p:cNvSpPr/>
          <p:nvPr/>
        </p:nvSpPr>
        <p:spPr>
          <a:xfrm flipH="1">
            <a:off x="7688656" y="3105746"/>
            <a:ext cx="1100644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 err="1" smtClean="0">
                <a:solidFill>
                  <a:schemeClr val="tx1"/>
                </a:solidFill>
              </a:rPr>
              <a:t>Tesoreria</a:t>
            </a:r>
            <a:endParaRPr lang="es-ES" sz="1200" b="1" i="1" dirty="0">
              <a:solidFill>
                <a:schemeClr val="tx1"/>
              </a:solidFill>
            </a:endParaRPr>
          </a:p>
        </p:txBody>
      </p:sp>
      <p:sp>
        <p:nvSpPr>
          <p:cNvPr id="47" name="32 Flecha derecha"/>
          <p:cNvSpPr/>
          <p:nvPr/>
        </p:nvSpPr>
        <p:spPr>
          <a:xfrm flipH="1">
            <a:off x="7036082" y="2607180"/>
            <a:ext cx="1100644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 smtClean="0">
                <a:solidFill>
                  <a:schemeClr val="tx1"/>
                </a:solidFill>
              </a:rPr>
              <a:t>Presupuesto</a:t>
            </a:r>
            <a:endParaRPr lang="es-ES" sz="1200" b="1" i="1" dirty="0">
              <a:solidFill>
                <a:schemeClr val="tx1"/>
              </a:solidFill>
            </a:endParaRPr>
          </a:p>
        </p:txBody>
      </p:sp>
      <p:sp>
        <p:nvSpPr>
          <p:cNvPr id="48" name="32 Flecha derecha"/>
          <p:cNvSpPr/>
          <p:nvPr/>
        </p:nvSpPr>
        <p:spPr>
          <a:xfrm flipH="1">
            <a:off x="7556993" y="3432844"/>
            <a:ext cx="1100644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 smtClean="0">
                <a:solidFill>
                  <a:schemeClr val="tx1"/>
                </a:solidFill>
              </a:rPr>
              <a:t>Pagos</a:t>
            </a:r>
            <a:endParaRPr lang="es-ES" sz="1200" b="1" i="1" dirty="0">
              <a:solidFill>
                <a:schemeClr val="tx1"/>
              </a:solidFill>
            </a:endParaRPr>
          </a:p>
        </p:txBody>
      </p:sp>
      <p:sp>
        <p:nvSpPr>
          <p:cNvPr id="50" name="29 Flecha derecha"/>
          <p:cNvSpPr/>
          <p:nvPr/>
        </p:nvSpPr>
        <p:spPr>
          <a:xfrm>
            <a:off x="1340265" y="937185"/>
            <a:ext cx="1257657" cy="272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1"/>
                </a:solidFill>
              </a:rPr>
              <a:t>Presupuesto</a:t>
            </a:r>
          </a:p>
        </p:txBody>
      </p:sp>
    </p:spTree>
    <p:extLst>
      <p:ext uri="{BB962C8B-B14F-4D97-AF65-F5344CB8AC3E}">
        <p14:creationId xmlns:p14="http://schemas.microsoft.com/office/powerpoint/2010/main" val="416712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5949515-FD00-4D68-9456-9449C4928A9F}"/>
              </a:ext>
            </a:extLst>
          </p:cNvPr>
          <p:cNvGraphicFramePr/>
          <p:nvPr>
            <p:extLst/>
          </p:nvPr>
        </p:nvGraphicFramePr>
        <p:xfrm>
          <a:off x="1523999" y="1396999"/>
          <a:ext cx="6780551" cy="458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41F99F32-E687-4797-AB6F-BB2DB60022D9}"/>
              </a:ext>
            </a:extLst>
          </p:cNvPr>
          <p:cNvGrpSpPr/>
          <p:nvPr/>
        </p:nvGrpSpPr>
        <p:grpSpPr>
          <a:xfrm>
            <a:off x="1524001" y="1181302"/>
            <a:ext cx="3482714" cy="643924"/>
            <a:chOff x="643832" y="-694346"/>
            <a:chExt cx="2733945" cy="1359665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E4F6BEC-FE94-4846-B600-122D2C35A285}"/>
                </a:ext>
              </a:extLst>
            </p:cNvPr>
            <p:cNvSpPr/>
            <p:nvPr/>
          </p:nvSpPr>
          <p:spPr>
            <a:xfrm flipH="1">
              <a:off x="973615" y="209863"/>
              <a:ext cx="2404162" cy="4554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5916AB7-02E7-4F99-AF3C-0D33945BBF01}"/>
                </a:ext>
              </a:extLst>
            </p:cNvPr>
            <p:cNvSpPr txBox="1"/>
            <p:nvPr/>
          </p:nvSpPr>
          <p:spPr>
            <a:xfrm>
              <a:off x="643832" y="-694346"/>
              <a:ext cx="2176442" cy="45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1688" bIns="0" numCol="1" spcCol="1270" anchor="t" anchorCtr="0">
              <a:noAutofit/>
            </a:bodyPr>
            <a:lstStyle/>
            <a:p>
              <a:pPr marL="0" lvl="0" indent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3200" b="1" kern="1200" dirty="0"/>
                <a:t>SICAPITAL CVP</a:t>
              </a: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B4254F17-B733-47FF-A61D-96871EBA0719}"/>
              </a:ext>
            </a:extLst>
          </p:cNvPr>
          <p:cNvSpPr txBox="1"/>
          <p:nvPr/>
        </p:nvSpPr>
        <p:spPr>
          <a:xfrm rot="5400000">
            <a:off x="6985786" y="3822362"/>
            <a:ext cx="3552669" cy="404993"/>
          </a:xfrm>
          <a:prstGeom prst="rect">
            <a:avLst/>
          </a:prstGeom>
          <a:solidFill>
            <a:srgbClr val="22A67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401688" bIns="0" numCol="1" spcCol="1270" anchor="t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3200" b="1" dirty="0" err="1"/>
              <a:t>BOGData</a:t>
            </a:r>
            <a:endParaRPr lang="es-CO" sz="3200" b="1" kern="1200" dirty="0"/>
          </a:p>
        </p:txBody>
      </p:sp>
      <p:sp>
        <p:nvSpPr>
          <p:cNvPr id="8" name="Flecha: a la derecha con bandas 7">
            <a:extLst>
              <a:ext uri="{FF2B5EF4-FFF2-40B4-BE49-F238E27FC236}">
                <a16:creationId xmlns:a16="http://schemas.microsoft.com/office/drawing/2014/main" id="{A80D1F62-9D39-4C7D-9896-9C77F2F0A22C}"/>
              </a:ext>
            </a:extLst>
          </p:cNvPr>
          <p:cNvSpPr/>
          <p:nvPr/>
        </p:nvSpPr>
        <p:spPr>
          <a:xfrm>
            <a:off x="4646957" y="3405489"/>
            <a:ext cx="1118973" cy="803173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Diagrama de flujo: documento 8">
            <a:extLst>
              <a:ext uri="{FF2B5EF4-FFF2-40B4-BE49-F238E27FC236}">
                <a16:creationId xmlns:a16="http://schemas.microsoft.com/office/drawing/2014/main" id="{93D1BF33-F288-499E-A61B-2FB9A4718856}"/>
              </a:ext>
            </a:extLst>
          </p:cNvPr>
          <p:cNvSpPr/>
          <p:nvPr/>
        </p:nvSpPr>
        <p:spPr>
          <a:xfrm>
            <a:off x="164512" y="2737906"/>
            <a:ext cx="1359489" cy="2185359"/>
          </a:xfrm>
          <a:prstGeom prst="flowChartDocument">
            <a:avLst/>
          </a:prstGeom>
          <a:solidFill>
            <a:srgbClr val="22A6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/>
              <a:t>SISCO </a:t>
            </a:r>
          </a:p>
          <a:p>
            <a:pPr algn="ctr"/>
            <a:r>
              <a:rPr lang="es-CO" sz="2400" dirty="0"/>
              <a:t>PERNO </a:t>
            </a:r>
          </a:p>
          <a:p>
            <a:pPr algn="ctr"/>
            <a:r>
              <a:rPr lang="es-CO" sz="2400" dirty="0"/>
              <a:t>SAE</a:t>
            </a:r>
          </a:p>
          <a:p>
            <a:pPr algn="ctr"/>
            <a:r>
              <a:rPr lang="es-CO" sz="2400" dirty="0"/>
              <a:t>SAI</a:t>
            </a:r>
          </a:p>
          <a:p>
            <a:pPr algn="ctr"/>
            <a:r>
              <a:rPr lang="es-CO" sz="2400" dirty="0"/>
              <a:t>CORDIS</a:t>
            </a: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76A74AD5-C1A1-40EB-8B05-4D9CD3E69CE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9108" y="5203463"/>
            <a:ext cx="1395089" cy="83469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88677C54-019A-4F4C-9B9B-0FAAD660287B}"/>
              </a:ext>
            </a:extLst>
          </p:cNvPr>
          <p:cNvCxnSpPr>
            <a:cxnSpLocks/>
          </p:cNvCxnSpPr>
          <p:nvPr/>
        </p:nvCxnSpPr>
        <p:spPr>
          <a:xfrm flipV="1">
            <a:off x="1524001" y="5801193"/>
            <a:ext cx="1723868" cy="517161"/>
          </a:xfrm>
          <a:prstGeom prst="bentConnector3">
            <a:avLst>
              <a:gd name="adj1" fmla="val 9782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lecha: arriba y abajo 43">
            <a:extLst>
              <a:ext uri="{FF2B5EF4-FFF2-40B4-BE49-F238E27FC236}">
                <a16:creationId xmlns:a16="http://schemas.microsoft.com/office/drawing/2014/main" id="{47E41BD6-0550-442F-BFA2-72686E48F22D}"/>
              </a:ext>
            </a:extLst>
          </p:cNvPr>
          <p:cNvSpPr/>
          <p:nvPr/>
        </p:nvSpPr>
        <p:spPr>
          <a:xfrm>
            <a:off x="3522690" y="2578308"/>
            <a:ext cx="884418" cy="2344957"/>
          </a:xfrm>
          <a:prstGeom prst="upDownArrow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(1)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B5A0011-A83B-4E87-9A89-508834EDB082}"/>
              </a:ext>
            </a:extLst>
          </p:cNvPr>
          <p:cNvSpPr txBox="1"/>
          <p:nvPr/>
        </p:nvSpPr>
        <p:spPr>
          <a:xfrm>
            <a:off x="2739622" y="6055055"/>
            <a:ext cx="3814669" cy="525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401688" bIns="0" numCol="1" spcCol="1270" anchor="t" anchorCtr="0">
            <a:noAutofit/>
          </a:bodyPr>
          <a:lstStyle/>
          <a:p>
            <a:pPr marL="0" lvl="0" indent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400" b="1" kern="1200" dirty="0"/>
              <a:t>(1) Culminar desarrollo articulación de programas)</a:t>
            </a: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6C32C56E-B1C9-4024-BE2A-FC2BC500FE49}"/>
              </a:ext>
            </a:extLst>
          </p:cNvPr>
          <p:cNvSpPr txBox="1">
            <a:spLocks/>
          </p:cNvSpPr>
          <p:nvPr/>
        </p:nvSpPr>
        <p:spPr>
          <a:xfrm>
            <a:off x="252092" y="21019"/>
            <a:ext cx="7772400" cy="8579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 i="1">
                <a:solidFill>
                  <a:srgbClr val="22A6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3. Sistemas de Información  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504998F8-8D44-44E2-8F19-00E8AF01F0B0}"/>
              </a:ext>
            </a:extLst>
          </p:cNvPr>
          <p:cNvCxnSpPr>
            <a:cxnSpLocks/>
          </p:cNvCxnSpPr>
          <p:nvPr/>
        </p:nvCxnSpPr>
        <p:spPr>
          <a:xfrm flipV="1">
            <a:off x="7997132" y="1609527"/>
            <a:ext cx="76498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4BA2541D-FE73-4E99-8E78-37DCFE88BA2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762120" y="1609528"/>
            <a:ext cx="0" cy="638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36B8C493-62A3-474A-985E-80033108591C}"/>
              </a:ext>
            </a:extLst>
          </p:cNvPr>
          <p:cNvCxnSpPr/>
          <p:nvPr/>
        </p:nvCxnSpPr>
        <p:spPr>
          <a:xfrm flipV="1">
            <a:off x="7480092" y="1779499"/>
            <a:ext cx="0" cy="469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0FB34AF-A2D9-4635-BE86-F584767A548F}"/>
              </a:ext>
            </a:extLst>
          </p:cNvPr>
          <p:cNvCxnSpPr/>
          <p:nvPr/>
        </p:nvCxnSpPr>
        <p:spPr>
          <a:xfrm>
            <a:off x="276536" y="878932"/>
            <a:ext cx="3335138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36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66814734"/>
              </p:ext>
            </p:extLst>
          </p:nvPr>
        </p:nvGraphicFramePr>
        <p:xfrm>
          <a:off x="569167" y="961534"/>
          <a:ext cx="8024327" cy="510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6C32C56E-B1C9-4024-BE2A-FC2BC500FE49}"/>
              </a:ext>
            </a:extLst>
          </p:cNvPr>
          <p:cNvSpPr txBox="1">
            <a:spLocks/>
          </p:cNvSpPr>
          <p:nvPr/>
        </p:nvSpPr>
        <p:spPr>
          <a:xfrm>
            <a:off x="252092" y="21019"/>
            <a:ext cx="7772400" cy="8579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 i="1">
                <a:solidFill>
                  <a:srgbClr val="22A6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4</a:t>
            </a:r>
            <a:r>
              <a:rPr lang="es-ES" dirty="0" smtClean="0"/>
              <a:t>. Talento Humano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6967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redeterminado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úsc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1004</TotalTime>
  <Words>1182</Words>
  <Application>Microsoft Office PowerPoint</Application>
  <PresentationFormat>Presentación en pantalla (4:3)</PresentationFormat>
  <Paragraphs>164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Andalus</vt:lpstr>
      <vt:lpstr>Arial</vt:lpstr>
      <vt:lpstr>Arial Narrow</vt:lpstr>
      <vt:lpstr>Calibri</vt:lpstr>
      <vt:lpstr>Museo Sans Condensed 900</vt:lpstr>
      <vt:lpstr>Wingdings</vt:lpstr>
      <vt:lpstr>Tema predeterminado</vt:lpstr>
      <vt:lpstr>1_Diseño personalizado</vt:lpstr>
      <vt:lpstr>2_Diseño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Nuestra orientación y compromiso</vt:lpstr>
      <vt:lpstr>Presentación de PowerPoint</vt:lpstr>
      <vt:lpstr>Presentación de PowerPoint</vt:lpstr>
      <vt:lpstr>Presentación de PowerPoint</vt:lpstr>
      <vt:lpstr>Presentación de PowerPoint</vt:lpstr>
      <vt:lpstr>Presupuesto CVP   Marzo 31 / 2021</vt:lpstr>
      <vt:lpstr>Ejecución Presupuestal a 31 de Marzo de 2021</vt:lpstr>
      <vt:lpstr>Presentación de PowerPoint</vt:lpstr>
      <vt:lpstr>Presentación de PowerPoint</vt:lpstr>
    </vt:vector>
  </TitlesOfParts>
  <Company>alcaldia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Ac</dc:creator>
  <cp:lastModifiedBy>Carolina Andrea Cuartas</cp:lastModifiedBy>
  <cp:revision>102</cp:revision>
  <dcterms:created xsi:type="dcterms:W3CDTF">2020-01-10T18:21:22Z</dcterms:created>
  <dcterms:modified xsi:type="dcterms:W3CDTF">2022-01-03T19:40:19Z</dcterms:modified>
</cp:coreProperties>
</file>