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56" r:id="rId2"/>
    <p:sldId id="268" r:id="rId3"/>
    <p:sldId id="257" r:id="rId4"/>
    <p:sldId id="258" r:id="rId5"/>
    <p:sldId id="259" r:id="rId6"/>
    <p:sldId id="260" r:id="rId7"/>
    <p:sldId id="261" r:id="rId8"/>
    <p:sldId id="262" r:id="rId9"/>
    <p:sldId id="263" r:id="rId10"/>
    <p:sldId id="264" r:id="rId11"/>
    <p:sldId id="267" r:id="rId12"/>
    <p:sldId id="266"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luis tejada" initials="jlt" lastIdx="1" clrIdx="0">
    <p:extLst>
      <p:ext uri="{19B8F6BF-5375-455C-9EA6-DF929625EA0E}">
        <p15:presenceInfo xmlns:p15="http://schemas.microsoft.com/office/powerpoint/2012/main" userId="7c0f44517bb15b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AB33B-3C6E-4A05-894F-52811705B2D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8CDDC373-41AA-4CFE-9A43-41ABCE6C5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0530313-7B47-4056-BC70-D9FEABF91968}"/>
              </a:ext>
            </a:extLst>
          </p:cNvPr>
          <p:cNvSpPr>
            <a:spLocks noGrp="1"/>
          </p:cNvSpPr>
          <p:nvPr>
            <p:ph type="dt" sz="half" idx="10"/>
          </p:nvPr>
        </p:nvSpPr>
        <p:spPr/>
        <p:txBody>
          <a:bodyPr/>
          <a:lstStyle/>
          <a:p>
            <a:fld id="{B61BEF0D-F0BB-DE4B-95CE-6DB70DBA9567}" type="datetimeFigureOut">
              <a:rPr lang="en-US" smtClean="0"/>
              <a:pPr/>
              <a:t>1/3/2022</a:t>
            </a:fld>
            <a:endParaRPr lang="en-US" dirty="0"/>
          </a:p>
        </p:txBody>
      </p:sp>
      <p:sp>
        <p:nvSpPr>
          <p:cNvPr id="5" name="Marcador de pie de página 4">
            <a:extLst>
              <a:ext uri="{FF2B5EF4-FFF2-40B4-BE49-F238E27FC236}">
                <a16:creationId xmlns:a16="http://schemas.microsoft.com/office/drawing/2014/main" id="{DE8C3C0D-BA11-4B70-AAA1-FCA5548DE89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622A95CB-68D4-493C-89A9-CEFD2194293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4286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59D7E-1842-4E20-BE3F-08E0529DA01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1F4F3EA-18DF-469B-A196-B1FC48552F6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CDE0C2-2649-4F6F-8E8E-06851991B55D}"/>
              </a:ext>
            </a:extLst>
          </p:cNvPr>
          <p:cNvSpPr>
            <a:spLocks noGrp="1"/>
          </p:cNvSpPr>
          <p:nvPr>
            <p:ph type="dt" sz="half" idx="10"/>
          </p:nvPr>
        </p:nvSpPr>
        <p:spPr/>
        <p:txBody>
          <a:bodyPr/>
          <a:lstStyle/>
          <a:p>
            <a:fld id="{55C6B4A9-1611-4792-9094-5F34BCA07E0B}" type="datetimeFigureOut">
              <a:rPr lang="en-US" smtClean="0"/>
              <a:t>1/3/2022</a:t>
            </a:fld>
            <a:endParaRPr lang="en-US" dirty="0"/>
          </a:p>
        </p:txBody>
      </p:sp>
      <p:sp>
        <p:nvSpPr>
          <p:cNvPr id="5" name="Marcador de pie de página 4">
            <a:extLst>
              <a:ext uri="{FF2B5EF4-FFF2-40B4-BE49-F238E27FC236}">
                <a16:creationId xmlns:a16="http://schemas.microsoft.com/office/drawing/2014/main" id="{5F74D0E0-F57D-4798-AC80-4955F666B7B8}"/>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2E1A8B4A-3623-4DDD-ABE0-0D31237780CE}"/>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61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EF5526D-DA14-481B-8610-AEF90D5727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D54841C-9F9F-40AE-BDE3-2E20EFD491E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C78FEAC-7041-4B78-809C-5E31BFDC1B2B}"/>
              </a:ext>
            </a:extLst>
          </p:cNvPr>
          <p:cNvSpPr>
            <a:spLocks noGrp="1"/>
          </p:cNvSpPr>
          <p:nvPr>
            <p:ph type="dt" sz="half" idx="10"/>
          </p:nvPr>
        </p:nvSpPr>
        <p:spPr/>
        <p:txBody>
          <a:bodyPr/>
          <a:lstStyle/>
          <a:p>
            <a:fld id="{B61BEF0D-F0BB-DE4B-95CE-6DB70DBA9567}" type="datetimeFigureOut">
              <a:rPr lang="en-US" smtClean="0"/>
              <a:pPr/>
              <a:t>1/3/2022</a:t>
            </a:fld>
            <a:endParaRPr lang="en-US" dirty="0"/>
          </a:p>
        </p:txBody>
      </p:sp>
      <p:sp>
        <p:nvSpPr>
          <p:cNvPr id="5" name="Marcador de pie de página 4">
            <a:extLst>
              <a:ext uri="{FF2B5EF4-FFF2-40B4-BE49-F238E27FC236}">
                <a16:creationId xmlns:a16="http://schemas.microsoft.com/office/drawing/2014/main" id="{80FC0A35-1890-4163-9640-069F43B0EF8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F541EA4E-3089-4A54-8159-D2437C88A94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8592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44BAC-F950-4A1D-8A4A-B87D7CA3B71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AAFD37-6C34-4823-9FF1-864DC30A1FA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87D413-7831-4747-A932-A6D70834E993}"/>
              </a:ext>
            </a:extLst>
          </p:cNvPr>
          <p:cNvSpPr>
            <a:spLocks noGrp="1"/>
          </p:cNvSpPr>
          <p:nvPr>
            <p:ph type="dt" sz="half" idx="10"/>
          </p:nvPr>
        </p:nvSpPr>
        <p:spPr/>
        <p:txBody>
          <a:bodyPr/>
          <a:lstStyle/>
          <a:p>
            <a:fld id="{B61BEF0D-F0BB-DE4B-95CE-6DB70DBA9567}" type="datetimeFigureOut">
              <a:rPr lang="en-US" smtClean="0"/>
              <a:pPr/>
              <a:t>1/3/2022</a:t>
            </a:fld>
            <a:endParaRPr lang="en-US" dirty="0"/>
          </a:p>
        </p:txBody>
      </p:sp>
      <p:sp>
        <p:nvSpPr>
          <p:cNvPr id="5" name="Marcador de pie de página 4">
            <a:extLst>
              <a:ext uri="{FF2B5EF4-FFF2-40B4-BE49-F238E27FC236}">
                <a16:creationId xmlns:a16="http://schemas.microsoft.com/office/drawing/2014/main" id="{CDE045F8-2392-4801-B8F0-8CB5542C54C1}"/>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63658E79-5C9E-47EF-A2D0-78F0D7894C28}"/>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1200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112C0-EA9E-4C0F-8758-1D41406542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EBF6F30-B645-477D-90E5-FA72791F16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D5D3789-8EE3-4290-BA8B-E3DF69DFAFDA}"/>
              </a:ext>
            </a:extLst>
          </p:cNvPr>
          <p:cNvSpPr>
            <a:spLocks noGrp="1"/>
          </p:cNvSpPr>
          <p:nvPr>
            <p:ph type="dt" sz="half" idx="10"/>
          </p:nvPr>
        </p:nvSpPr>
        <p:spPr/>
        <p:txBody>
          <a:bodyPr/>
          <a:lstStyle/>
          <a:p>
            <a:fld id="{B61BEF0D-F0BB-DE4B-95CE-6DB70DBA9567}" type="datetimeFigureOut">
              <a:rPr lang="en-US" smtClean="0"/>
              <a:pPr/>
              <a:t>1/3/2022</a:t>
            </a:fld>
            <a:endParaRPr lang="en-US" dirty="0"/>
          </a:p>
        </p:txBody>
      </p:sp>
      <p:sp>
        <p:nvSpPr>
          <p:cNvPr id="5" name="Marcador de pie de página 4">
            <a:extLst>
              <a:ext uri="{FF2B5EF4-FFF2-40B4-BE49-F238E27FC236}">
                <a16:creationId xmlns:a16="http://schemas.microsoft.com/office/drawing/2014/main" id="{324006E5-E8E4-46B0-846F-24B0293184B6}"/>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A0D1467-7D4F-413C-B431-6E408215996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78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E9E7F-BA7A-4104-83FF-3E696AB151E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F10D878-68B8-40F5-AD7F-2613205275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6EF889D-B3CC-4156-ACCF-E3529C4DD6B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29E7F01-2B07-4217-B5EC-E10195D151A7}"/>
              </a:ext>
            </a:extLst>
          </p:cNvPr>
          <p:cNvSpPr>
            <a:spLocks noGrp="1"/>
          </p:cNvSpPr>
          <p:nvPr>
            <p:ph type="dt" sz="half" idx="10"/>
          </p:nvPr>
        </p:nvSpPr>
        <p:spPr/>
        <p:txBody>
          <a:bodyPr/>
          <a:lstStyle/>
          <a:p>
            <a:fld id="{EB712588-04B1-427B-82EE-E8DB90309F08}" type="datetimeFigureOut">
              <a:rPr lang="en-US" smtClean="0"/>
              <a:t>1/3/2022</a:t>
            </a:fld>
            <a:endParaRPr lang="en-US" dirty="0"/>
          </a:p>
        </p:txBody>
      </p:sp>
      <p:sp>
        <p:nvSpPr>
          <p:cNvPr id="6" name="Marcador de pie de página 5">
            <a:extLst>
              <a:ext uri="{FF2B5EF4-FFF2-40B4-BE49-F238E27FC236}">
                <a16:creationId xmlns:a16="http://schemas.microsoft.com/office/drawing/2014/main" id="{094E7BB6-2E70-4213-8CFC-C6055426A6B2}"/>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35458FC0-1EE5-4DF8-949A-8CA1B6083AE6}"/>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66268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203B0-8B4B-4C85-AFCD-51E0A521BA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7FE1F57-7609-4E9F-9FB3-62B92E005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E1D3B41-1544-4843-B4D8-EB5060C527B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29C9397-96B6-4DAB-96AD-7CCB79F64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9EB278C-2B57-4BF8-9254-16148D8E72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35CAE4F-B4FF-42A3-9638-22BCE140D785}"/>
              </a:ext>
            </a:extLst>
          </p:cNvPr>
          <p:cNvSpPr>
            <a:spLocks noGrp="1"/>
          </p:cNvSpPr>
          <p:nvPr>
            <p:ph type="dt" sz="half" idx="10"/>
          </p:nvPr>
        </p:nvSpPr>
        <p:spPr/>
        <p:txBody>
          <a:bodyPr/>
          <a:lstStyle/>
          <a:p>
            <a:fld id="{B61BEF0D-F0BB-DE4B-95CE-6DB70DBA9567}" type="datetimeFigureOut">
              <a:rPr lang="en-US" smtClean="0"/>
              <a:pPr/>
              <a:t>1/3/2022</a:t>
            </a:fld>
            <a:endParaRPr lang="en-US" dirty="0"/>
          </a:p>
        </p:txBody>
      </p:sp>
      <p:sp>
        <p:nvSpPr>
          <p:cNvPr id="8" name="Marcador de pie de página 7">
            <a:extLst>
              <a:ext uri="{FF2B5EF4-FFF2-40B4-BE49-F238E27FC236}">
                <a16:creationId xmlns:a16="http://schemas.microsoft.com/office/drawing/2014/main" id="{BFF78608-994D-4FA6-92C1-8E4614B5AF71}"/>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BA3258E0-8404-4B1F-9575-5CA455F4B83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5995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9590-6BE2-42A2-AA8C-012AB7B18B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FDCE210-A126-4895-A371-67C6B2913BC9}"/>
              </a:ext>
            </a:extLst>
          </p:cNvPr>
          <p:cNvSpPr>
            <a:spLocks noGrp="1"/>
          </p:cNvSpPr>
          <p:nvPr>
            <p:ph type="dt" sz="half" idx="10"/>
          </p:nvPr>
        </p:nvSpPr>
        <p:spPr/>
        <p:txBody>
          <a:bodyPr/>
          <a:lstStyle/>
          <a:p>
            <a:fld id="{B61BEF0D-F0BB-DE4B-95CE-6DB70DBA9567}" type="datetimeFigureOut">
              <a:rPr lang="en-US" smtClean="0"/>
              <a:pPr/>
              <a:t>1/3/2022</a:t>
            </a:fld>
            <a:endParaRPr lang="en-US" dirty="0"/>
          </a:p>
        </p:txBody>
      </p:sp>
      <p:sp>
        <p:nvSpPr>
          <p:cNvPr id="4" name="Marcador de pie de página 3">
            <a:extLst>
              <a:ext uri="{FF2B5EF4-FFF2-40B4-BE49-F238E27FC236}">
                <a16:creationId xmlns:a16="http://schemas.microsoft.com/office/drawing/2014/main" id="{8E94AEE2-E999-40B1-B7BD-D31468B6FDC0}"/>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38AE2D72-D154-462C-8BF0-DF3CC9FB9AB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1038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D77409D-110F-4840-BCE7-10221EC717D2}"/>
              </a:ext>
            </a:extLst>
          </p:cNvPr>
          <p:cNvSpPr>
            <a:spLocks noGrp="1"/>
          </p:cNvSpPr>
          <p:nvPr>
            <p:ph type="dt" sz="half" idx="10"/>
          </p:nvPr>
        </p:nvSpPr>
        <p:spPr/>
        <p:txBody>
          <a:bodyPr/>
          <a:lstStyle/>
          <a:p>
            <a:fld id="{B61BEF0D-F0BB-DE4B-95CE-6DB70DBA9567}" type="datetimeFigureOut">
              <a:rPr lang="en-US" smtClean="0"/>
              <a:pPr/>
              <a:t>1/3/2022</a:t>
            </a:fld>
            <a:endParaRPr lang="en-US" dirty="0"/>
          </a:p>
        </p:txBody>
      </p:sp>
      <p:sp>
        <p:nvSpPr>
          <p:cNvPr id="3" name="Marcador de pie de página 2">
            <a:extLst>
              <a:ext uri="{FF2B5EF4-FFF2-40B4-BE49-F238E27FC236}">
                <a16:creationId xmlns:a16="http://schemas.microsoft.com/office/drawing/2014/main" id="{962290C2-BF7D-4D2B-BB04-4C9167E2F7E0}"/>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28105DA9-ADCB-4ACB-BD03-17FF2E7B09A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945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E54BD-6658-45FE-B598-E9A83FA303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7600261-C07E-4FCF-B56E-C7CB35BBAC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AE37172-1C83-4D1E-B54F-70703B520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32C95D-8F24-4F02-8DB6-57303232F47B}"/>
              </a:ext>
            </a:extLst>
          </p:cNvPr>
          <p:cNvSpPr>
            <a:spLocks noGrp="1"/>
          </p:cNvSpPr>
          <p:nvPr>
            <p:ph type="dt" sz="half" idx="10"/>
          </p:nvPr>
        </p:nvSpPr>
        <p:spPr/>
        <p:txBody>
          <a:bodyPr/>
          <a:lstStyle/>
          <a:p>
            <a:fld id="{42A54C80-263E-416B-A8E0-580EDEADCBDC}" type="datetimeFigureOut">
              <a:rPr lang="en-US" smtClean="0"/>
              <a:t>1/3/2022</a:t>
            </a:fld>
            <a:endParaRPr lang="en-US" dirty="0"/>
          </a:p>
        </p:txBody>
      </p:sp>
      <p:sp>
        <p:nvSpPr>
          <p:cNvPr id="6" name="Marcador de pie de página 5">
            <a:extLst>
              <a:ext uri="{FF2B5EF4-FFF2-40B4-BE49-F238E27FC236}">
                <a16:creationId xmlns:a16="http://schemas.microsoft.com/office/drawing/2014/main" id="{C4EA85FD-A663-4AD1-911C-E0C5E9FEEE66}"/>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7B31CDB5-6C72-4496-B69C-B9C1FC320004}"/>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43964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26A63-7B1C-4FFA-8115-8AE45C56B0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2FC1876-B861-437C-AC4C-1D36B5988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B6BBA2A-CEBE-4720-B6EF-321EAB675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EC946A-9019-4A35-99FD-C96809549E0B}"/>
              </a:ext>
            </a:extLst>
          </p:cNvPr>
          <p:cNvSpPr>
            <a:spLocks noGrp="1"/>
          </p:cNvSpPr>
          <p:nvPr>
            <p:ph type="dt" sz="half" idx="10"/>
          </p:nvPr>
        </p:nvSpPr>
        <p:spPr/>
        <p:txBody>
          <a:bodyPr/>
          <a:lstStyle/>
          <a:p>
            <a:fld id="{B61BEF0D-F0BB-DE4B-95CE-6DB70DBA9567}" type="datetimeFigureOut">
              <a:rPr lang="en-US" smtClean="0"/>
              <a:pPr/>
              <a:t>1/3/2022</a:t>
            </a:fld>
            <a:endParaRPr lang="en-US" dirty="0"/>
          </a:p>
        </p:txBody>
      </p:sp>
      <p:sp>
        <p:nvSpPr>
          <p:cNvPr id="6" name="Marcador de pie de página 5">
            <a:extLst>
              <a:ext uri="{FF2B5EF4-FFF2-40B4-BE49-F238E27FC236}">
                <a16:creationId xmlns:a16="http://schemas.microsoft.com/office/drawing/2014/main" id="{EAC811AF-18FA-4370-A7AA-6CAD08B337F4}"/>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34620CD0-B49F-48FC-A855-92730D385D0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0033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F241BF4-D46D-4343-A96E-4E6401A909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D0B0AA9-E8B2-46F3-9B77-12B3B449B7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787F7AE-C7DF-4FCC-9F84-A4D371AD7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1/3/2022</a:t>
            </a:fld>
            <a:endParaRPr lang="en-US" dirty="0"/>
          </a:p>
        </p:txBody>
      </p:sp>
      <p:sp>
        <p:nvSpPr>
          <p:cNvPr id="5" name="Marcador de pie de página 4">
            <a:extLst>
              <a:ext uri="{FF2B5EF4-FFF2-40B4-BE49-F238E27FC236}">
                <a16:creationId xmlns:a16="http://schemas.microsoft.com/office/drawing/2014/main" id="{760D2AC7-F7BF-45F2-93A6-CCD36C2462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30A0F1C8-8EC5-4B48-9772-D9634C31A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9981009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78306-DE1B-450B-88F0-02781EA022B5}"/>
              </a:ext>
            </a:extLst>
          </p:cNvPr>
          <p:cNvSpPr>
            <a:spLocks noGrp="1"/>
          </p:cNvSpPr>
          <p:nvPr>
            <p:ph type="ctrTitle"/>
          </p:nvPr>
        </p:nvSpPr>
        <p:spPr/>
        <p:txBody>
          <a:bodyPr>
            <a:normAutofit fontScale="90000"/>
          </a:bodyPr>
          <a:lstStyle/>
          <a:p>
            <a:r>
              <a:rPr lang="es-CO" dirty="0"/>
              <a:t>CURSO ESPECIAL DE PRESUPUESTOS PARA   OBRAS CIVILES</a:t>
            </a:r>
          </a:p>
        </p:txBody>
      </p:sp>
      <p:sp>
        <p:nvSpPr>
          <p:cNvPr id="3" name="Subtítulo 2">
            <a:extLst>
              <a:ext uri="{FF2B5EF4-FFF2-40B4-BE49-F238E27FC236}">
                <a16:creationId xmlns:a16="http://schemas.microsoft.com/office/drawing/2014/main" id="{E6FCBC8C-3C6D-405F-B129-E27063D2AD3A}"/>
              </a:ext>
            </a:extLst>
          </p:cNvPr>
          <p:cNvSpPr>
            <a:spLocks noGrp="1"/>
          </p:cNvSpPr>
          <p:nvPr>
            <p:ph type="subTitle" idx="1"/>
          </p:nvPr>
        </p:nvSpPr>
        <p:spPr/>
        <p:txBody>
          <a:bodyPr>
            <a:normAutofit/>
          </a:bodyPr>
          <a:lstStyle/>
          <a:p>
            <a:r>
              <a:rPr lang="es-CO" dirty="0"/>
              <a:t>Especialista en Gerencia de Obras</a:t>
            </a:r>
          </a:p>
          <a:p>
            <a:r>
              <a:rPr lang="es-CO" dirty="0"/>
              <a:t>Ingeniero Civil Jorge Luis Tejada</a:t>
            </a:r>
          </a:p>
        </p:txBody>
      </p:sp>
    </p:spTree>
    <p:extLst>
      <p:ext uri="{BB962C8B-B14F-4D97-AF65-F5344CB8AC3E}">
        <p14:creationId xmlns:p14="http://schemas.microsoft.com/office/powerpoint/2010/main" val="286574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777F37-9663-49DB-B469-26E932BA182A}"/>
              </a:ext>
            </a:extLst>
          </p:cNvPr>
          <p:cNvSpPr>
            <a:spLocks noGrp="1"/>
          </p:cNvSpPr>
          <p:nvPr>
            <p:ph type="title"/>
          </p:nvPr>
        </p:nvSpPr>
        <p:spPr/>
        <p:txBody>
          <a:bodyPr>
            <a:noAutofit/>
          </a:bodyPr>
          <a:lstStyle/>
          <a:p>
            <a:pPr marL="0" indent="0">
              <a:buNone/>
            </a:pPr>
            <a:r>
              <a:rPr lang="es-MX" sz="2800" dirty="0">
                <a:solidFill>
                  <a:schemeClr val="accent2">
                    <a:lumMod val="60000"/>
                    <a:lumOff val="40000"/>
                  </a:schemeClr>
                </a:solidFill>
              </a:rPr>
              <a:t>1, Aspectos Generales</a:t>
            </a:r>
            <a:br>
              <a:rPr lang="es-MX" sz="2800" dirty="0">
                <a:solidFill>
                  <a:schemeClr val="accent2">
                    <a:lumMod val="60000"/>
                    <a:lumOff val="40000"/>
                  </a:schemeClr>
                </a:solidFill>
              </a:rPr>
            </a:br>
            <a:r>
              <a:rPr lang="es-MX" sz="2800" dirty="0">
                <a:solidFill>
                  <a:schemeClr val="accent2">
                    <a:lumMod val="60000"/>
                    <a:lumOff val="40000"/>
                  </a:schemeClr>
                </a:solidFill>
              </a:rPr>
              <a:t>Definiciones Básicas</a:t>
            </a:r>
            <a:br>
              <a:rPr lang="es-MX" sz="2800" dirty="0">
                <a:solidFill>
                  <a:schemeClr val="accent2">
                    <a:lumMod val="60000"/>
                    <a:lumOff val="40000"/>
                  </a:schemeClr>
                </a:solidFill>
              </a:rPr>
            </a:br>
            <a:endParaRPr lang="es-CO" sz="2800" dirty="0">
              <a:solidFill>
                <a:schemeClr val="accent2">
                  <a:lumMod val="60000"/>
                  <a:lumOff val="40000"/>
                </a:schemeClr>
              </a:solidFill>
            </a:endParaRPr>
          </a:p>
        </p:txBody>
      </p:sp>
      <p:sp>
        <p:nvSpPr>
          <p:cNvPr id="5" name="Marcador de contenido 4">
            <a:extLst>
              <a:ext uri="{FF2B5EF4-FFF2-40B4-BE49-F238E27FC236}">
                <a16:creationId xmlns:a16="http://schemas.microsoft.com/office/drawing/2014/main" id="{A545F4C9-AB00-4B1A-A6C4-E55C1BCCCAE0}"/>
              </a:ext>
            </a:extLst>
          </p:cNvPr>
          <p:cNvSpPr>
            <a:spLocks noGrp="1"/>
          </p:cNvSpPr>
          <p:nvPr>
            <p:ph sz="half" idx="1"/>
          </p:nvPr>
        </p:nvSpPr>
        <p:spPr>
          <a:xfrm>
            <a:off x="174829" y="2160589"/>
            <a:ext cx="4915142" cy="4380888"/>
          </a:xfrm>
        </p:spPr>
        <p:txBody>
          <a:bodyPr/>
          <a:lstStyle/>
          <a:p>
            <a:r>
              <a:rPr lang="es-MX" dirty="0"/>
              <a:t>Herramienta Menor</a:t>
            </a:r>
            <a:endParaRPr lang="es-CO" dirty="0"/>
          </a:p>
        </p:txBody>
      </p:sp>
      <p:pic>
        <p:nvPicPr>
          <p:cNvPr id="3" name="Marcador de contenido 2">
            <a:extLst>
              <a:ext uri="{FF2B5EF4-FFF2-40B4-BE49-F238E27FC236}">
                <a16:creationId xmlns:a16="http://schemas.microsoft.com/office/drawing/2014/main" id="{A6ED887C-0965-49B4-A8F4-077C5F911BCF}"/>
              </a:ext>
            </a:extLst>
          </p:cNvPr>
          <p:cNvPicPr>
            <a:picLocks noGrp="1" noChangeAspect="1"/>
          </p:cNvPicPr>
          <p:nvPr>
            <p:ph sz="half" idx="2"/>
          </p:nvPr>
        </p:nvPicPr>
        <p:blipFill>
          <a:blip r:embed="rId2"/>
          <a:stretch>
            <a:fillRect/>
          </a:stretch>
        </p:blipFill>
        <p:spPr>
          <a:xfrm>
            <a:off x="6396037" y="2553494"/>
            <a:ext cx="4733925" cy="2895600"/>
          </a:xfrm>
          <a:prstGeom prst="rect">
            <a:avLst/>
          </a:prstGeom>
        </p:spPr>
      </p:pic>
      <p:pic>
        <p:nvPicPr>
          <p:cNvPr id="2" name="Imagen 1">
            <a:extLst>
              <a:ext uri="{FF2B5EF4-FFF2-40B4-BE49-F238E27FC236}">
                <a16:creationId xmlns:a16="http://schemas.microsoft.com/office/drawing/2014/main" id="{909C4934-9664-4B81-B405-2929D5A0C0C5}"/>
              </a:ext>
            </a:extLst>
          </p:cNvPr>
          <p:cNvPicPr>
            <a:picLocks noChangeAspect="1"/>
          </p:cNvPicPr>
          <p:nvPr/>
        </p:nvPicPr>
        <p:blipFill>
          <a:blip r:embed="rId3"/>
          <a:stretch>
            <a:fillRect/>
          </a:stretch>
        </p:blipFill>
        <p:spPr>
          <a:xfrm>
            <a:off x="622625" y="2684658"/>
            <a:ext cx="3260058" cy="3692672"/>
          </a:xfrm>
          <a:prstGeom prst="rect">
            <a:avLst/>
          </a:prstGeom>
        </p:spPr>
      </p:pic>
    </p:spTree>
    <p:extLst>
      <p:ext uri="{BB962C8B-B14F-4D97-AF65-F5344CB8AC3E}">
        <p14:creationId xmlns:p14="http://schemas.microsoft.com/office/powerpoint/2010/main" val="12217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1C0A038-2723-43AB-BF20-11A7E277D443}"/>
              </a:ext>
            </a:extLst>
          </p:cNvPr>
          <p:cNvSpPr>
            <a:spLocks noGrp="1"/>
          </p:cNvSpPr>
          <p:nvPr>
            <p:ph type="title"/>
          </p:nvPr>
        </p:nvSpPr>
        <p:spPr/>
        <p:txBody>
          <a:bodyPr>
            <a:normAutofit fontScale="90000"/>
          </a:bodyPr>
          <a:lstStyle/>
          <a:p>
            <a:r>
              <a:rPr lang="es-MX" sz="3600" dirty="0">
                <a:solidFill>
                  <a:schemeClr val="accent2">
                    <a:lumMod val="60000"/>
                    <a:lumOff val="40000"/>
                  </a:schemeClr>
                </a:solidFill>
              </a:rPr>
              <a:t>1, Aspectos Generales</a:t>
            </a:r>
            <a:br>
              <a:rPr lang="es-MX" sz="3600" dirty="0">
                <a:solidFill>
                  <a:schemeClr val="accent2">
                    <a:lumMod val="60000"/>
                    <a:lumOff val="40000"/>
                  </a:schemeClr>
                </a:solidFill>
              </a:rPr>
            </a:br>
            <a:r>
              <a:rPr lang="es-MX" sz="3600" dirty="0">
                <a:solidFill>
                  <a:schemeClr val="accent2">
                    <a:lumMod val="60000"/>
                    <a:lumOff val="40000"/>
                  </a:schemeClr>
                </a:solidFill>
              </a:rPr>
              <a:t>Definiciones Básicas</a:t>
            </a:r>
            <a:br>
              <a:rPr lang="es-MX" sz="3600" dirty="0">
                <a:solidFill>
                  <a:schemeClr val="accent2">
                    <a:lumMod val="60000"/>
                    <a:lumOff val="40000"/>
                  </a:schemeClr>
                </a:solidFill>
              </a:rPr>
            </a:br>
            <a:endParaRPr lang="es-CO" dirty="0"/>
          </a:p>
        </p:txBody>
      </p:sp>
      <p:sp>
        <p:nvSpPr>
          <p:cNvPr id="6" name="Marcador de contenido 5">
            <a:extLst>
              <a:ext uri="{FF2B5EF4-FFF2-40B4-BE49-F238E27FC236}">
                <a16:creationId xmlns:a16="http://schemas.microsoft.com/office/drawing/2014/main" id="{76743F6E-4177-4D48-9FCA-79D68C14246D}"/>
              </a:ext>
            </a:extLst>
          </p:cNvPr>
          <p:cNvSpPr>
            <a:spLocks noGrp="1"/>
          </p:cNvSpPr>
          <p:nvPr>
            <p:ph idx="1"/>
          </p:nvPr>
        </p:nvSpPr>
        <p:spPr/>
        <p:txBody>
          <a:bodyPr>
            <a:normAutofit fontScale="70000" lnSpcReduction="20000"/>
          </a:bodyPr>
          <a:lstStyle/>
          <a:p>
            <a:pPr>
              <a:buFont typeface="Arial" panose="020B0604020202020204" pitchFamily="34" charset="0"/>
              <a:buChar char="•"/>
            </a:pPr>
            <a:r>
              <a:rPr lang="es-CO" dirty="0"/>
              <a:t>Personal de obra: dentro del personal que trabaja en las obras civiles tenemos:</a:t>
            </a:r>
          </a:p>
          <a:p>
            <a:pPr>
              <a:buFont typeface="Courier New" panose="02070309020205020404" pitchFamily="49" charset="0"/>
              <a:buChar char="o"/>
            </a:pPr>
            <a:r>
              <a:rPr lang="es-CO" dirty="0"/>
              <a:t>Maestro General: Es una persona que se ha profesionalizado en la construcción y esta capacitado para dirigir la ejecución de las obras civiles; en nuestro país, se tiene que hay maestros de formación empírica y de formación académica tales como los técnicos en obras civiles y tecnólogos de construcción que salen del Servicio Nacional de Aprendizaje (SENA) o de algunas  universidades que ofrecen estos programas de manera presencial o a distancia; los maestros empíricos han obtenido su licencia ante el COPNIA, debido a que presentan certificados de obras ejecutadas, expedidos por los ingenieros conque han trabajado mucho tiempo.</a:t>
            </a:r>
          </a:p>
          <a:p>
            <a:pPr>
              <a:buFont typeface="Courier New" panose="02070309020205020404" pitchFamily="49" charset="0"/>
              <a:buChar char="o"/>
            </a:pPr>
            <a:r>
              <a:rPr lang="es-CO" dirty="0"/>
              <a:t>Oficiales: Estos han aprendido empíricamente o han realizado cursos en el SENA o en las mismas empresas donde han laborado</a:t>
            </a:r>
          </a:p>
          <a:p>
            <a:pPr>
              <a:buFont typeface="Courier New" panose="02070309020205020404" pitchFamily="49" charset="0"/>
              <a:buChar char="o"/>
            </a:pPr>
            <a:r>
              <a:rPr lang="es-CO" dirty="0"/>
              <a:t>Ayudantes: Los hay ayudantes prácticos y ayudantes rasos; los primeros se han especializado en determinados trabajos y ya tienen algunos conocimientos  aprendidos  directamente de los oficiales y maestros, los rasos empiezan a ser trabajadores de la construcción y sus labores son apenas básicas, tales como, pasar material , acomodar andamios, ayudar a mezclar morteros y concretos, apoyo en la ejecución de obras de mampostería.</a:t>
            </a:r>
          </a:p>
        </p:txBody>
      </p:sp>
    </p:spTree>
    <p:extLst>
      <p:ext uri="{BB962C8B-B14F-4D97-AF65-F5344CB8AC3E}">
        <p14:creationId xmlns:p14="http://schemas.microsoft.com/office/powerpoint/2010/main" val="202891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69D5D74-9404-4DEC-A2F5-4F0D71FEF0FA}"/>
              </a:ext>
            </a:extLst>
          </p:cNvPr>
          <p:cNvSpPr>
            <a:spLocks noGrp="1"/>
          </p:cNvSpPr>
          <p:nvPr>
            <p:ph type="title"/>
          </p:nvPr>
        </p:nvSpPr>
        <p:spPr/>
        <p:txBody>
          <a:bodyPr>
            <a:normAutofit fontScale="90000"/>
          </a:bodyPr>
          <a:lstStyle/>
          <a:p>
            <a:r>
              <a:rPr lang="es-MX" sz="3600" dirty="0">
                <a:solidFill>
                  <a:schemeClr val="accent2">
                    <a:lumMod val="60000"/>
                    <a:lumOff val="40000"/>
                  </a:schemeClr>
                </a:solidFill>
              </a:rPr>
              <a:t>1, Aspectos Generales</a:t>
            </a:r>
            <a:br>
              <a:rPr lang="es-MX" sz="3600" dirty="0">
                <a:solidFill>
                  <a:schemeClr val="accent2">
                    <a:lumMod val="60000"/>
                    <a:lumOff val="40000"/>
                  </a:schemeClr>
                </a:solidFill>
              </a:rPr>
            </a:br>
            <a:r>
              <a:rPr lang="es-MX" sz="3600" dirty="0">
                <a:solidFill>
                  <a:schemeClr val="accent2">
                    <a:lumMod val="60000"/>
                    <a:lumOff val="40000"/>
                  </a:schemeClr>
                </a:solidFill>
              </a:rPr>
              <a:t>Definiciones Básicas</a:t>
            </a:r>
            <a:br>
              <a:rPr lang="es-MX" sz="3600" dirty="0">
                <a:solidFill>
                  <a:schemeClr val="accent2">
                    <a:lumMod val="60000"/>
                    <a:lumOff val="40000"/>
                  </a:schemeClr>
                </a:solidFill>
              </a:rPr>
            </a:br>
            <a:endParaRPr lang="es-CO" dirty="0"/>
          </a:p>
        </p:txBody>
      </p:sp>
      <p:sp>
        <p:nvSpPr>
          <p:cNvPr id="6" name="Marcador de contenido 5">
            <a:extLst>
              <a:ext uri="{FF2B5EF4-FFF2-40B4-BE49-F238E27FC236}">
                <a16:creationId xmlns:a16="http://schemas.microsoft.com/office/drawing/2014/main" id="{F8662F8E-3C68-4528-87AC-7C56E39A38C5}"/>
              </a:ext>
            </a:extLst>
          </p:cNvPr>
          <p:cNvSpPr>
            <a:spLocks noGrp="1"/>
          </p:cNvSpPr>
          <p:nvPr>
            <p:ph idx="1"/>
          </p:nvPr>
        </p:nvSpPr>
        <p:spPr/>
        <p:txBody>
          <a:bodyPr/>
          <a:lstStyle/>
          <a:p>
            <a:pPr marL="0" indent="0">
              <a:buNone/>
            </a:pPr>
            <a:r>
              <a:rPr lang="es-CO" dirty="0"/>
              <a:t>De acuerdo al personal descrito se da la formación de cuadrillas; las cuales consisten en la componenda de un grupo de trabajadores de acuerdo a sus capacidades y funciones</a:t>
            </a:r>
          </a:p>
          <a:p>
            <a:pPr marL="0" indent="0">
              <a:buNone/>
            </a:pPr>
            <a:endParaRPr lang="es-CO" dirty="0"/>
          </a:p>
        </p:txBody>
      </p:sp>
      <p:graphicFrame>
        <p:nvGraphicFramePr>
          <p:cNvPr id="8" name="Tabla 8">
            <a:extLst>
              <a:ext uri="{FF2B5EF4-FFF2-40B4-BE49-F238E27FC236}">
                <a16:creationId xmlns:a16="http://schemas.microsoft.com/office/drawing/2014/main" id="{484E1CDB-718D-4CF5-B3EC-281671103E50}"/>
              </a:ext>
            </a:extLst>
          </p:cNvPr>
          <p:cNvGraphicFramePr>
            <a:graphicFrameLocks noGrp="1"/>
          </p:cNvGraphicFramePr>
          <p:nvPr>
            <p:extLst>
              <p:ext uri="{D42A27DB-BD31-4B8C-83A1-F6EECF244321}">
                <p14:modId xmlns:p14="http://schemas.microsoft.com/office/powerpoint/2010/main" val="1633282510"/>
              </p:ext>
            </p:extLst>
          </p:nvPr>
        </p:nvGraphicFramePr>
        <p:xfrm>
          <a:off x="911668" y="3171318"/>
          <a:ext cx="8128000" cy="3037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19101267"/>
                    </a:ext>
                  </a:extLst>
                </a:gridCol>
                <a:gridCol w="4064000">
                  <a:extLst>
                    <a:ext uri="{9D8B030D-6E8A-4147-A177-3AD203B41FA5}">
                      <a16:colId xmlns:a16="http://schemas.microsoft.com/office/drawing/2014/main" val="376533438"/>
                    </a:ext>
                  </a:extLst>
                </a:gridCol>
              </a:tblGrid>
              <a:tr h="370840">
                <a:tc gridSpan="2">
                  <a:txBody>
                    <a:bodyPr/>
                    <a:lstStyle/>
                    <a:p>
                      <a:pPr algn="ctr"/>
                      <a:r>
                        <a:rPr lang="es-CO" dirty="0"/>
                        <a:t>COMPOCISION DE CUADRILLAS BASICAS</a:t>
                      </a:r>
                    </a:p>
                  </a:txBody>
                  <a:tcPr/>
                </a:tc>
                <a:tc hMerge="1">
                  <a:txBody>
                    <a:bodyPr/>
                    <a:lstStyle/>
                    <a:p>
                      <a:endParaRPr lang="es-CO" dirty="0"/>
                    </a:p>
                  </a:txBody>
                  <a:tcPr/>
                </a:tc>
                <a:extLst>
                  <a:ext uri="{0D108BD9-81ED-4DB2-BD59-A6C34878D82A}">
                    <a16:rowId xmlns:a16="http://schemas.microsoft.com/office/drawing/2014/main" val="3645361319"/>
                  </a:ext>
                </a:extLst>
              </a:tr>
              <a:tr h="370840">
                <a:tc>
                  <a:txBody>
                    <a:bodyPr/>
                    <a:lstStyle/>
                    <a:p>
                      <a:r>
                        <a:rPr lang="es-CO" dirty="0"/>
                        <a:t>Cuadrilla 1 /( AA)/ o básica</a:t>
                      </a:r>
                    </a:p>
                  </a:txBody>
                  <a:tcPr/>
                </a:tc>
                <a:tc>
                  <a:txBody>
                    <a:bodyPr/>
                    <a:lstStyle/>
                    <a:p>
                      <a:r>
                        <a:rPr lang="es-CO" dirty="0"/>
                        <a:t>1 ayudante raso</a:t>
                      </a:r>
                    </a:p>
                  </a:txBody>
                  <a:tcPr/>
                </a:tc>
                <a:extLst>
                  <a:ext uri="{0D108BD9-81ED-4DB2-BD59-A6C34878D82A}">
                    <a16:rowId xmlns:a16="http://schemas.microsoft.com/office/drawing/2014/main" val="2551647173"/>
                  </a:ext>
                </a:extLst>
              </a:tr>
              <a:tr h="370840">
                <a:tc>
                  <a:txBody>
                    <a:bodyPr/>
                    <a:lstStyle/>
                    <a:p>
                      <a:r>
                        <a:rPr lang="es-CO" dirty="0"/>
                        <a:t>Cuadrilla 2 /(BB)/ o básica practica</a:t>
                      </a:r>
                    </a:p>
                  </a:txBody>
                  <a:tcPr/>
                </a:tc>
                <a:tc>
                  <a:txBody>
                    <a:bodyPr/>
                    <a:lstStyle/>
                    <a:p>
                      <a:r>
                        <a:rPr lang="es-CO" dirty="0"/>
                        <a:t>1 ayudante practico</a:t>
                      </a:r>
                    </a:p>
                  </a:txBody>
                  <a:tcPr/>
                </a:tc>
                <a:extLst>
                  <a:ext uri="{0D108BD9-81ED-4DB2-BD59-A6C34878D82A}">
                    <a16:rowId xmlns:a16="http://schemas.microsoft.com/office/drawing/2014/main" val="167558943"/>
                  </a:ext>
                </a:extLst>
              </a:tr>
              <a:tr h="370840">
                <a:tc>
                  <a:txBody>
                    <a:bodyPr/>
                    <a:lstStyle/>
                    <a:p>
                      <a:r>
                        <a:rPr lang="es-CO" dirty="0"/>
                        <a:t>Cuadrilla 3 / (CC) /básica albañilería</a:t>
                      </a:r>
                    </a:p>
                  </a:txBody>
                  <a:tcPr/>
                </a:tc>
                <a:tc>
                  <a:txBody>
                    <a:bodyPr/>
                    <a:lstStyle/>
                    <a:p>
                      <a:r>
                        <a:rPr lang="es-CO" dirty="0"/>
                        <a:t>1ayudante practico + 1 oficial</a:t>
                      </a:r>
                    </a:p>
                  </a:txBody>
                  <a:tcPr/>
                </a:tc>
                <a:extLst>
                  <a:ext uri="{0D108BD9-81ED-4DB2-BD59-A6C34878D82A}">
                    <a16:rowId xmlns:a16="http://schemas.microsoft.com/office/drawing/2014/main" val="2876405591"/>
                  </a:ext>
                </a:extLst>
              </a:tr>
              <a:tr h="370840">
                <a:tc>
                  <a:txBody>
                    <a:bodyPr/>
                    <a:lstStyle/>
                    <a:p>
                      <a:r>
                        <a:rPr lang="es-CO" dirty="0"/>
                        <a:t>Cuadrilla 4/ (DD)/ básica mampostería</a:t>
                      </a:r>
                    </a:p>
                  </a:txBody>
                  <a:tcPr/>
                </a:tc>
                <a:tc>
                  <a:txBody>
                    <a:bodyPr/>
                    <a:lstStyle/>
                    <a:p>
                      <a:r>
                        <a:rPr lang="es-CO" dirty="0"/>
                        <a:t>1ayudante raso+ 1 ayudante practico+1 oficial mampostero</a:t>
                      </a:r>
                    </a:p>
                  </a:txBody>
                  <a:tcPr/>
                </a:tc>
                <a:extLst>
                  <a:ext uri="{0D108BD9-81ED-4DB2-BD59-A6C34878D82A}">
                    <a16:rowId xmlns:a16="http://schemas.microsoft.com/office/drawing/2014/main" val="3941321737"/>
                  </a:ext>
                </a:extLst>
              </a:tr>
              <a:tr h="370840">
                <a:tc>
                  <a:txBody>
                    <a:bodyPr/>
                    <a:lstStyle/>
                    <a:p>
                      <a:r>
                        <a:rPr lang="es-CO" dirty="0"/>
                        <a:t>Cuadrilla 5/ (EE)/básica estructuras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dirty="0"/>
                        <a:t>2ayudante raso+ 4 ayudante practico+2 </a:t>
                      </a:r>
                      <a:r>
                        <a:rPr lang="es-CO"/>
                        <a:t>oficial estructuras</a:t>
                      </a:r>
                    </a:p>
                    <a:p>
                      <a:endParaRPr lang="es-CO" dirty="0"/>
                    </a:p>
                  </a:txBody>
                  <a:tcPr/>
                </a:tc>
                <a:extLst>
                  <a:ext uri="{0D108BD9-81ED-4DB2-BD59-A6C34878D82A}">
                    <a16:rowId xmlns:a16="http://schemas.microsoft.com/office/drawing/2014/main" val="374614144"/>
                  </a:ext>
                </a:extLst>
              </a:tr>
            </a:tbl>
          </a:graphicData>
        </a:graphic>
      </p:graphicFrame>
    </p:spTree>
    <p:extLst>
      <p:ext uri="{BB962C8B-B14F-4D97-AF65-F5344CB8AC3E}">
        <p14:creationId xmlns:p14="http://schemas.microsoft.com/office/powerpoint/2010/main" val="339503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BEE4D-71E7-4548-8A6F-C0E27EF0668D}"/>
              </a:ext>
            </a:extLst>
          </p:cNvPr>
          <p:cNvSpPr>
            <a:spLocks noGrp="1"/>
          </p:cNvSpPr>
          <p:nvPr>
            <p:ph type="title"/>
          </p:nvPr>
        </p:nvSpPr>
        <p:spPr>
          <a:xfrm>
            <a:off x="677334" y="609600"/>
            <a:ext cx="8596668" cy="702365"/>
          </a:xfrm>
        </p:spPr>
        <p:txBody>
          <a:bodyPr/>
          <a:lstStyle/>
          <a:p>
            <a:r>
              <a:rPr lang="es-MX" dirty="0"/>
              <a:t>2. Concepto de Costos</a:t>
            </a:r>
            <a:endParaRPr lang="es-CO" dirty="0"/>
          </a:p>
        </p:txBody>
      </p:sp>
      <p:sp>
        <p:nvSpPr>
          <p:cNvPr id="3" name="Marcador de contenido 2">
            <a:extLst>
              <a:ext uri="{FF2B5EF4-FFF2-40B4-BE49-F238E27FC236}">
                <a16:creationId xmlns:a16="http://schemas.microsoft.com/office/drawing/2014/main" id="{51223D7A-BFA2-43AE-82B9-C05621949048}"/>
              </a:ext>
            </a:extLst>
          </p:cNvPr>
          <p:cNvSpPr>
            <a:spLocks noGrp="1"/>
          </p:cNvSpPr>
          <p:nvPr>
            <p:ph idx="1"/>
          </p:nvPr>
        </p:nvSpPr>
        <p:spPr>
          <a:xfrm>
            <a:off x="838200" y="1825625"/>
            <a:ext cx="11009243" cy="4351338"/>
          </a:xfrm>
        </p:spPr>
        <p:txBody>
          <a:bodyPr/>
          <a:lstStyle/>
          <a:p>
            <a:pPr marL="0" indent="0">
              <a:buNone/>
            </a:pPr>
            <a:r>
              <a:rPr lang="es-CO" dirty="0"/>
              <a:t>Concepto de Costos</a:t>
            </a:r>
          </a:p>
          <a:p>
            <a:pPr marL="0" indent="0">
              <a:buNone/>
            </a:pPr>
            <a:r>
              <a:rPr lang="es-CO" dirty="0"/>
              <a:t>En las obras civiles se presentan varios tipos de costos</a:t>
            </a:r>
          </a:p>
          <a:p>
            <a:pPr marL="0" indent="0">
              <a:buNone/>
            </a:pPr>
            <a:endParaRPr lang="es-CO" dirty="0"/>
          </a:p>
          <a:p>
            <a:pPr marL="0" indent="0">
              <a:buNone/>
            </a:pPr>
            <a:endParaRPr lang="es-CO" dirty="0"/>
          </a:p>
          <a:p>
            <a:pPr marL="0" indent="0">
              <a:buNone/>
            </a:pPr>
            <a:r>
              <a:rPr lang="es-CO" dirty="0"/>
              <a:t>Tipos de Costos asociados a las obras civiles</a:t>
            </a:r>
          </a:p>
        </p:txBody>
      </p:sp>
      <p:sp>
        <p:nvSpPr>
          <p:cNvPr id="4" name="Llaves 3">
            <a:extLst>
              <a:ext uri="{FF2B5EF4-FFF2-40B4-BE49-F238E27FC236}">
                <a16:creationId xmlns:a16="http://schemas.microsoft.com/office/drawing/2014/main" id="{A6F5DF5F-4912-40E6-9AA9-528D84A26BF7}"/>
              </a:ext>
            </a:extLst>
          </p:cNvPr>
          <p:cNvSpPr/>
          <p:nvPr/>
        </p:nvSpPr>
        <p:spPr>
          <a:xfrm>
            <a:off x="7235687" y="2835965"/>
            <a:ext cx="4373217" cy="255767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just"/>
            <a:r>
              <a:rPr lang="es-CO" dirty="0"/>
              <a:t>- </a:t>
            </a:r>
            <a:r>
              <a:rPr lang="es-CO" sz="1600" dirty="0"/>
              <a:t>Costos del Proyecto:</a:t>
            </a:r>
          </a:p>
          <a:p>
            <a:pPr marL="285750" indent="-285750" algn="just">
              <a:buFont typeface="Arial" panose="020B0604020202020204" pitchFamily="34" charset="0"/>
              <a:buChar char="•"/>
            </a:pPr>
            <a:r>
              <a:rPr lang="es-CO" sz="1600" dirty="0"/>
              <a:t>Adquisición de terrenos</a:t>
            </a:r>
          </a:p>
          <a:p>
            <a:pPr marL="285750" indent="-285750" algn="just">
              <a:buFont typeface="Arial" panose="020B0604020202020204" pitchFamily="34" charset="0"/>
              <a:buChar char="•"/>
            </a:pPr>
            <a:r>
              <a:rPr lang="es-CO" sz="1600" dirty="0"/>
              <a:t>Elaboración de estudios</a:t>
            </a:r>
          </a:p>
          <a:p>
            <a:pPr marL="285750" indent="-285750" algn="just">
              <a:buFont typeface="Arial" panose="020B0604020202020204" pitchFamily="34" charset="0"/>
              <a:buChar char="•"/>
            </a:pPr>
            <a:r>
              <a:rPr lang="es-CO" sz="1600" dirty="0"/>
              <a:t>Obtención de licencias y permisos</a:t>
            </a:r>
          </a:p>
          <a:p>
            <a:pPr marL="285750" indent="-285750" algn="just">
              <a:buFontTx/>
              <a:buChar char="-"/>
            </a:pPr>
            <a:r>
              <a:rPr lang="es-CO" sz="1600" dirty="0"/>
              <a:t>Costos de la obra civil</a:t>
            </a:r>
          </a:p>
          <a:p>
            <a:pPr marL="285750" indent="-285750" algn="just">
              <a:buFont typeface="Arial" panose="020B0604020202020204" pitchFamily="34" charset="0"/>
              <a:buChar char="•"/>
            </a:pPr>
            <a:r>
              <a:rPr lang="es-CO" sz="1600" dirty="0"/>
              <a:t>Costos  Directos</a:t>
            </a:r>
          </a:p>
          <a:p>
            <a:pPr marL="285750" indent="-285750" algn="just">
              <a:buFont typeface="Arial" panose="020B0604020202020204" pitchFamily="34" charset="0"/>
              <a:buChar char="•"/>
            </a:pPr>
            <a:r>
              <a:rPr lang="es-CO" sz="1600" dirty="0"/>
              <a:t>Indirectos</a:t>
            </a:r>
          </a:p>
          <a:p>
            <a:pPr marL="285750" indent="-285750" algn="just">
              <a:buFont typeface="Arial" panose="020B0604020202020204" pitchFamily="34" charset="0"/>
              <a:buChar char="•"/>
            </a:pPr>
            <a:r>
              <a:rPr lang="es-CO" sz="1600" dirty="0"/>
              <a:t>Financieros</a:t>
            </a:r>
          </a:p>
          <a:p>
            <a:pPr marL="285750" indent="-285750" algn="just">
              <a:buFont typeface="Arial" panose="020B0604020202020204" pitchFamily="34" charset="0"/>
              <a:buChar char="•"/>
            </a:pPr>
            <a:r>
              <a:rPr lang="es-CO" sz="1600" dirty="0"/>
              <a:t>De legalizaciones del contrato</a:t>
            </a:r>
          </a:p>
        </p:txBody>
      </p:sp>
    </p:spTree>
    <p:extLst>
      <p:ext uri="{BB962C8B-B14F-4D97-AF65-F5344CB8AC3E}">
        <p14:creationId xmlns:p14="http://schemas.microsoft.com/office/powerpoint/2010/main" val="149220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F6EC09-3E87-4604-B0EB-D53C765129CF}"/>
              </a:ext>
            </a:extLst>
          </p:cNvPr>
          <p:cNvSpPr>
            <a:spLocks noGrp="1"/>
          </p:cNvSpPr>
          <p:nvPr>
            <p:ph type="title"/>
          </p:nvPr>
        </p:nvSpPr>
        <p:spPr/>
        <p:txBody>
          <a:bodyPr/>
          <a:lstStyle/>
          <a:p>
            <a:r>
              <a:rPr lang="es-CO" dirty="0"/>
              <a:t>2, Concepto de Costos</a:t>
            </a:r>
            <a:br>
              <a:rPr lang="es-CO" dirty="0"/>
            </a:br>
            <a:endParaRPr lang="es-CO" dirty="0"/>
          </a:p>
        </p:txBody>
      </p:sp>
      <p:sp>
        <p:nvSpPr>
          <p:cNvPr id="3" name="Marcador de contenido 2">
            <a:extLst>
              <a:ext uri="{FF2B5EF4-FFF2-40B4-BE49-F238E27FC236}">
                <a16:creationId xmlns:a16="http://schemas.microsoft.com/office/drawing/2014/main" id="{40110EC5-28F4-4C9B-A9E6-367CFFF90AFA}"/>
              </a:ext>
            </a:extLst>
          </p:cNvPr>
          <p:cNvSpPr>
            <a:spLocks noGrp="1"/>
          </p:cNvSpPr>
          <p:nvPr>
            <p:ph idx="1"/>
          </p:nvPr>
        </p:nvSpPr>
        <p:spPr/>
        <p:txBody>
          <a:bodyPr/>
          <a:lstStyle/>
          <a:p>
            <a:pPr marL="0" indent="0">
              <a:buNone/>
            </a:pPr>
            <a:r>
              <a:rPr lang="es-CO" dirty="0"/>
              <a:t>El Costo como tal, es un pago, un desembolso económico que se hace con el propósito de producir un bien u ofrecer algún servicio.</a:t>
            </a:r>
          </a:p>
          <a:p>
            <a:pPr marL="0" indent="0">
              <a:buNone/>
            </a:pPr>
            <a:r>
              <a:rPr lang="es-CO" dirty="0"/>
              <a:t>En obras civiles, los costos están relacionados con los factores de producción y los productos en sí; así se tienen:</a:t>
            </a:r>
          </a:p>
          <a:p>
            <a:pPr>
              <a:buFont typeface="Wingdings" panose="05000000000000000000" pitchFamily="2" charset="2"/>
              <a:buChar char="Ø"/>
            </a:pPr>
            <a:r>
              <a:rPr lang="es-CO" dirty="0"/>
              <a:t>Costos Directos: son asignados a los bienes o insumos en particular que permiten producir una unidad definida de trabajo dentro de un ítem cualquiera; también se refieren a la unidad de servicio que se pueda prestar.</a:t>
            </a:r>
          </a:p>
          <a:p>
            <a:pPr marL="0" indent="0">
              <a:buNone/>
            </a:pPr>
            <a:r>
              <a:rPr lang="es-CO" dirty="0"/>
              <a:t>El alza del precio del ladrillo – que tiene que ver con la producción en un ítem de mampostería- impacta el costo de producción de ese ítem</a:t>
            </a:r>
          </a:p>
        </p:txBody>
      </p:sp>
    </p:spTree>
    <p:extLst>
      <p:ext uri="{BB962C8B-B14F-4D97-AF65-F5344CB8AC3E}">
        <p14:creationId xmlns:p14="http://schemas.microsoft.com/office/powerpoint/2010/main" val="1948218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D7F66-4D01-46D3-8091-B91F967E694E}"/>
              </a:ext>
            </a:extLst>
          </p:cNvPr>
          <p:cNvSpPr>
            <a:spLocks noGrp="1"/>
          </p:cNvSpPr>
          <p:nvPr>
            <p:ph type="title"/>
          </p:nvPr>
        </p:nvSpPr>
        <p:spPr/>
        <p:txBody>
          <a:bodyPr/>
          <a:lstStyle/>
          <a:p>
            <a:r>
              <a:rPr lang="es-CO" dirty="0"/>
              <a:t>2, Concepto de Costos</a:t>
            </a:r>
          </a:p>
        </p:txBody>
      </p:sp>
      <p:sp>
        <p:nvSpPr>
          <p:cNvPr id="3" name="Marcador de contenido 2">
            <a:extLst>
              <a:ext uri="{FF2B5EF4-FFF2-40B4-BE49-F238E27FC236}">
                <a16:creationId xmlns:a16="http://schemas.microsoft.com/office/drawing/2014/main" id="{395E9BF9-009F-4659-A924-EEABF4E63FCC}"/>
              </a:ext>
            </a:extLst>
          </p:cNvPr>
          <p:cNvSpPr>
            <a:spLocks noGrp="1"/>
          </p:cNvSpPr>
          <p:nvPr>
            <p:ph idx="1"/>
          </p:nvPr>
        </p:nvSpPr>
        <p:spPr/>
        <p:txBody>
          <a:bodyPr/>
          <a:lstStyle/>
          <a:p>
            <a:pPr>
              <a:buFont typeface="Wingdings" panose="05000000000000000000" pitchFamily="2" charset="2"/>
              <a:buChar char="Ø"/>
            </a:pPr>
            <a:r>
              <a:rPr lang="es-CO" dirty="0"/>
              <a:t> Costos Indirectos: Estos afectan la producción de los ítems en forma total,  no pueden ser asignados  a un solo producto. Estos se reparten equivalentemente entre todos los bienes producidos.</a:t>
            </a:r>
          </a:p>
          <a:p>
            <a:pPr marL="0" indent="0">
              <a:buNone/>
            </a:pPr>
            <a:endParaRPr lang="es-CO" dirty="0"/>
          </a:p>
          <a:p>
            <a:pPr marL="0" indent="0">
              <a:buNone/>
            </a:pPr>
            <a:r>
              <a:rPr lang="es-CO" dirty="0"/>
              <a:t>El alza de los factores de aportes al sistema de seguridad social integral – que tienen que ver con el factor salarial-  impacta los costos administrativos del valor del proyecto</a:t>
            </a:r>
          </a:p>
        </p:txBody>
      </p:sp>
    </p:spTree>
    <p:extLst>
      <p:ext uri="{BB962C8B-B14F-4D97-AF65-F5344CB8AC3E}">
        <p14:creationId xmlns:p14="http://schemas.microsoft.com/office/powerpoint/2010/main" val="429417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E642B-4E05-4CA0-8534-13783092ABD7}"/>
              </a:ext>
            </a:extLst>
          </p:cNvPr>
          <p:cNvSpPr>
            <a:spLocks noGrp="1"/>
          </p:cNvSpPr>
          <p:nvPr>
            <p:ph type="title"/>
          </p:nvPr>
        </p:nvSpPr>
        <p:spPr/>
        <p:txBody>
          <a:bodyPr/>
          <a:lstStyle/>
          <a:p>
            <a:r>
              <a:rPr lang="es-CO" dirty="0"/>
              <a:t>2, Concepto de Costos</a:t>
            </a:r>
          </a:p>
        </p:txBody>
      </p:sp>
      <p:sp>
        <p:nvSpPr>
          <p:cNvPr id="3" name="Marcador de contenido 2">
            <a:extLst>
              <a:ext uri="{FF2B5EF4-FFF2-40B4-BE49-F238E27FC236}">
                <a16:creationId xmlns:a16="http://schemas.microsoft.com/office/drawing/2014/main" id="{11060FDE-0059-4C53-B489-CAD1851741CB}"/>
              </a:ext>
            </a:extLst>
          </p:cNvPr>
          <p:cNvSpPr>
            <a:spLocks noGrp="1"/>
          </p:cNvSpPr>
          <p:nvPr>
            <p:ph idx="1"/>
          </p:nvPr>
        </p:nvSpPr>
        <p:spPr>
          <a:xfrm>
            <a:off x="838200" y="1825625"/>
            <a:ext cx="9299713" cy="3501749"/>
          </a:xfrm>
        </p:spPr>
        <p:txBody>
          <a:bodyPr/>
          <a:lstStyle/>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p:txBody>
      </p:sp>
      <p:graphicFrame>
        <p:nvGraphicFramePr>
          <p:cNvPr id="6" name="Tabla 6">
            <a:extLst>
              <a:ext uri="{FF2B5EF4-FFF2-40B4-BE49-F238E27FC236}">
                <a16:creationId xmlns:a16="http://schemas.microsoft.com/office/drawing/2014/main" id="{F012F66E-FD8D-43CE-B748-A740CE43C49C}"/>
              </a:ext>
            </a:extLst>
          </p:cNvPr>
          <p:cNvGraphicFramePr>
            <a:graphicFrameLocks noGrp="1"/>
          </p:cNvGraphicFramePr>
          <p:nvPr>
            <p:extLst>
              <p:ext uri="{D42A27DB-BD31-4B8C-83A1-F6EECF244321}">
                <p14:modId xmlns:p14="http://schemas.microsoft.com/office/powerpoint/2010/main" val="1450116066"/>
              </p:ext>
            </p:extLst>
          </p:nvPr>
        </p:nvGraphicFramePr>
        <p:xfrm>
          <a:off x="1674192" y="1553955"/>
          <a:ext cx="7403548" cy="5014060"/>
        </p:xfrm>
        <a:graphic>
          <a:graphicData uri="http://schemas.openxmlformats.org/drawingml/2006/table">
            <a:tbl>
              <a:tblPr firstRow="1" bandRow="1">
                <a:tableStyleId>{5940675A-B579-460E-94D1-54222C63F5DA}</a:tableStyleId>
              </a:tblPr>
              <a:tblGrid>
                <a:gridCol w="2815958">
                  <a:extLst>
                    <a:ext uri="{9D8B030D-6E8A-4147-A177-3AD203B41FA5}">
                      <a16:colId xmlns:a16="http://schemas.microsoft.com/office/drawing/2014/main" val="505767678"/>
                    </a:ext>
                  </a:extLst>
                </a:gridCol>
                <a:gridCol w="4587590">
                  <a:extLst>
                    <a:ext uri="{9D8B030D-6E8A-4147-A177-3AD203B41FA5}">
                      <a16:colId xmlns:a16="http://schemas.microsoft.com/office/drawing/2014/main" val="933495445"/>
                    </a:ext>
                  </a:extLst>
                </a:gridCol>
              </a:tblGrid>
              <a:tr h="285220">
                <a:tc rowSpan="10">
                  <a:txBody>
                    <a:bodyPr/>
                    <a:lstStyle/>
                    <a:p>
                      <a:pPr algn="ctr"/>
                      <a:endParaRPr lang="es-CO" dirty="0"/>
                    </a:p>
                    <a:p>
                      <a:pPr algn="ctr"/>
                      <a:endParaRPr lang="es-CO" dirty="0"/>
                    </a:p>
                    <a:p>
                      <a:pPr algn="ctr"/>
                      <a:endParaRPr lang="es-CO" dirty="0"/>
                    </a:p>
                    <a:p>
                      <a:pPr algn="ctr"/>
                      <a:endParaRPr lang="es-CO" dirty="0"/>
                    </a:p>
                    <a:p>
                      <a:pPr algn="ctr"/>
                      <a:endParaRPr lang="es-CO" dirty="0"/>
                    </a:p>
                    <a:p>
                      <a:pPr algn="ctr"/>
                      <a:r>
                        <a:rPr lang="es-CO" dirty="0"/>
                        <a:t>Costos Directos</a:t>
                      </a:r>
                    </a:p>
                  </a:txBody>
                  <a:tcPr/>
                </a:tc>
                <a:tc>
                  <a:txBody>
                    <a:bodyPr/>
                    <a:lstStyle/>
                    <a:p>
                      <a:r>
                        <a:rPr lang="es-CO" dirty="0"/>
                        <a:t>Materiales</a:t>
                      </a:r>
                    </a:p>
                  </a:txBody>
                  <a:tcPr/>
                </a:tc>
                <a:extLst>
                  <a:ext uri="{0D108BD9-81ED-4DB2-BD59-A6C34878D82A}">
                    <a16:rowId xmlns:a16="http://schemas.microsoft.com/office/drawing/2014/main" val="2520572060"/>
                  </a:ext>
                </a:extLst>
              </a:tr>
              <a:tr h="318105">
                <a:tc vMerge="1">
                  <a:txBody>
                    <a:bodyPr/>
                    <a:lstStyle/>
                    <a:p>
                      <a:endParaRPr lang="es-C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Mano de Obra</a:t>
                      </a:r>
                    </a:p>
                  </a:txBody>
                  <a:tcPr/>
                </a:tc>
                <a:extLst>
                  <a:ext uri="{0D108BD9-81ED-4DB2-BD59-A6C34878D82A}">
                    <a16:rowId xmlns:a16="http://schemas.microsoft.com/office/drawing/2014/main" val="2994419524"/>
                  </a:ext>
                </a:extLst>
              </a:tr>
              <a:tr h="499135">
                <a:tc vMerge="1">
                  <a:txBody>
                    <a:bodyPr/>
                    <a:lstStyle/>
                    <a:p>
                      <a:endParaRPr lang="es-C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Herramienta Menor</a:t>
                      </a:r>
                    </a:p>
                  </a:txBody>
                  <a:tcPr/>
                </a:tc>
                <a:extLst>
                  <a:ext uri="{0D108BD9-81ED-4DB2-BD59-A6C34878D82A}">
                    <a16:rowId xmlns:a16="http://schemas.microsoft.com/office/drawing/2014/main" val="2157852066"/>
                  </a:ext>
                </a:extLst>
              </a:tr>
              <a:tr h="499135">
                <a:tc vMerge="1">
                  <a:txBody>
                    <a:bodyPr/>
                    <a:lstStyle/>
                    <a:p>
                      <a:endParaRPr lang="es-C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Equipos</a:t>
                      </a:r>
                    </a:p>
                  </a:txBody>
                  <a:tcPr/>
                </a:tc>
                <a:extLst>
                  <a:ext uri="{0D108BD9-81ED-4DB2-BD59-A6C34878D82A}">
                    <a16:rowId xmlns:a16="http://schemas.microsoft.com/office/drawing/2014/main" val="1744613536"/>
                  </a:ext>
                </a:extLst>
              </a:tr>
              <a:tr h="499135">
                <a:tc vMerge="1">
                  <a:txBody>
                    <a:bodyPr/>
                    <a:lstStyle/>
                    <a:p>
                      <a:endParaRPr lang="es-C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Maquinaria</a:t>
                      </a:r>
                    </a:p>
                  </a:txBody>
                  <a:tcPr/>
                </a:tc>
                <a:extLst>
                  <a:ext uri="{0D108BD9-81ED-4DB2-BD59-A6C34878D82A}">
                    <a16:rowId xmlns:a16="http://schemas.microsoft.com/office/drawing/2014/main" val="73644325"/>
                  </a:ext>
                </a:extLst>
              </a:tr>
              <a:tr h="499135">
                <a:tc vMerge="1">
                  <a:txBody>
                    <a:bodyPr/>
                    <a:lstStyle/>
                    <a:p>
                      <a:endParaRPr lang="es-C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Transporte</a:t>
                      </a:r>
                    </a:p>
                  </a:txBody>
                  <a:tcPr/>
                </a:tc>
                <a:extLst>
                  <a:ext uri="{0D108BD9-81ED-4DB2-BD59-A6C34878D82A}">
                    <a16:rowId xmlns:a16="http://schemas.microsoft.com/office/drawing/2014/main" val="2756141503"/>
                  </a:ext>
                </a:extLst>
              </a:tr>
              <a:tr h="499135">
                <a:tc vMerge="1">
                  <a:txBody>
                    <a:bodyPr/>
                    <a:lstStyle/>
                    <a:p>
                      <a:endParaRPr lang="es-C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Cargue de materiales</a:t>
                      </a:r>
                    </a:p>
                    <a:p>
                      <a:endParaRPr lang="es-CO" dirty="0"/>
                    </a:p>
                  </a:txBody>
                  <a:tcPr/>
                </a:tc>
                <a:extLst>
                  <a:ext uri="{0D108BD9-81ED-4DB2-BD59-A6C34878D82A}">
                    <a16:rowId xmlns:a16="http://schemas.microsoft.com/office/drawing/2014/main" val="4134761935"/>
                  </a:ext>
                </a:extLst>
              </a:tr>
              <a:tr h="499135">
                <a:tc vMerge="1">
                  <a:txBody>
                    <a:bodyPr/>
                    <a:lstStyle/>
                    <a:p>
                      <a:endParaRPr lang="es-C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Descargue de Materiales</a:t>
                      </a:r>
                    </a:p>
                    <a:p>
                      <a:endParaRPr lang="es-CO" dirty="0"/>
                    </a:p>
                  </a:txBody>
                  <a:tcPr/>
                </a:tc>
                <a:extLst>
                  <a:ext uri="{0D108BD9-81ED-4DB2-BD59-A6C34878D82A}">
                    <a16:rowId xmlns:a16="http://schemas.microsoft.com/office/drawing/2014/main" val="1807188214"/>
                  </a:ext>
                </a:extLst>
              </a:tr>
              <a:tr h="499135">
                <a:tc vMerge="1">
                  <a:txBody>
                    <a:bodyPr/>
                    <a:lstStyle/>
                    <a:p>
                      <a:endParaRPr lang="es-CO"/>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Acarreo Interno ( trasiego)</a:t>
                      </a:r>
                    </a:p>
                    <a:p>
                      <a:endParaRPr lang="es-CO" dirty="0"/>
                    </a:p>
                  </a:txBody>
                  <a:tcPr/>
                </a:tc>
                <a:extLst>
                  <a:ext uri="{0D108BD9-81ED-4DB2-BD59-A6C34878D82A}">
                    <a16:rowId xmlns:a16="http://schemas.microsoft.com/office/drawing/2014/main" val="1252712164"/>
                  </a:ext>
                </a:extLst>
              </a:tr>
              <a:tr h="285220">
                <a:tc vMerge="1">
                  <a:txBody>
                    <a:bodyPr/>
                    <a:lstStyle/>
                    <a:p>
                      <a:endParaRPr lang="es-CO"/>
                    </a:p>
                  </a:txBody>
                  <a:tcPr/>
                </a:tc>
                <a:tc>
                  <a:txBody>
                    <a:bodyPr/>
                    <a:lstStyle/>
                    <a:p>
                      <a:r>
                        <a:rPr lang="es-CO" dirty="0"/>
                        <a:t>Otros</a:t>
                      </a:r>
                    </a:p>
                  </a:txBody>
                  <a:tcPr/>
                </a:tc>
                <a:extLst>
                  <a:ext uri="{0D108BD9-81ED-4DB2-BD59-A6C34878D82A}">
                    <a16:rowId xmlns:a16="http://schemas.microsoft.com/office/drawing/2014/main" val="670725380"/>
                  </a:ext>
                </a:extLst>
              </a:tr>
            </a:tbl>
          </a:graphicData>
        </a:graphic>
      </p:graphicFrame>
    </p:spTree>
    <p:extLst>
      <p:ext uri="{BB962C8B-B14F-4D97-AF65-F5344CB8AC3E}">
        <p14:creationId xmlns:p14="http://schemas.microsoft.com/office/powerpoint/2010/main" val="169357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0369C-7333-4C38-907D-0E356EA69EBC}"/>
              </a:ext>
            </a:extLst>
          </p:cNvPr>
          <p:cNvSpPr>
            <a:spLocks noGrp="1"/>
          </p:cNvSpPr>
          <p:nvPr>
            <p:ph type="title"/>
          </p:nvPr>
        </p:nvSpPr>
        <p:spPr/>
        <p:txBody>
          <a:bodyPr/>
          <a:lstStyle/>
          <a:p>
            <a:r>
              <a:rPr lang="es-CO" dirty="0"/>
              <a:t>2, Concepto de Costos</a:t>
            </a:r>
          </a:p>
        </p:txBody>
      </p:sp>
      <p:graphicFrame>
        <p:nvGraphicFramePr>
          <p:cNvPr id="7" name="Tabla 7">
            <a:extLst>
              <a:ext uri="{FF2B5EF4-FFF2-40B4-BE49-F238E27FC236}">
                <a16:creationId xmlns:a16="http://schemas.microsoft.com/office/drawing/2014/main" id="{B7B3F7D2-A19A-475B-90A8-E5CD210FFCD1}"/>
              </a:ext>
            </a:extLst>
          </p:cNvPr>
          <p:cNvGraphicFramePr>
            <a:graphicFrameLocks noGrp="1"/>
          </p:cNvGraphicFramePr>
          <p:nvPr>
            <p:ph idx="1"/>
            <p:extLst>
              <p:ext uri="{D42A27DB-BD31-4B8C-83A1-F6EECF244321}">
                <p14:modId xmlns:p14="http://schemas.microsoft.com/office/powerpoint/2010/main" val="1223269251"/>
              </p:ext>
            </p:extLst>
          </p:nvPr>
        </p:nvGraphicFramePr>
        <p:xfrm>
          <a:off x="753139" y="1410955"/>
          <a:ext cx="10515606" cy="4834865"/>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72734384"/>
                    </a:ext>
                  </a:extLst>
                </a:gridCol>
                <a:gridCol w="1752601">
                  <a:extLst>
                    <a:ext uri="{9D8B030D-6E8A-4147-A177-3AD203B41FA5}">
                      <a16:colId xmlns:a16="http://schemas.microsoft.com/office/drawing/2014/main" val="2595593330"/>
                    </a:ext>
                  </a:extLst>
                </a:gridCol>
                <a:gridCol w="1752601">
                  <a:extLst>
                    <a:ext uri="{9D8B030D-6E8A-4147-A177-3AD203B41FA5}">
                      <a16:colId xmlns:a16="http://schemas.microsoft.com/office/drawing/2014/main" val="4081253733"/>
                    </a:ext>
                  </a:extLst>
                </a:gridCol>
                <a:gridCol w="1752601">
                  <a:extLst>
                    <a:ext uri="{9D8B030D-6E8A-4147-A177-3AD203B41FA5}">
                      <a16:colId xmlns:a16="http://schemas.microsoft.com/office/drawing/2014/main" val="921449132"/>
                    </a:ext>
                  </a:extLst>
                </a:gridCol>
                <a:gridCol w="1752601">
                  <a:extLst>
                    <a:ext uri="{9D8B030D-6E8A-4147-A177-3AD203B41FA5}">
                      <a16:colId xmlns:a16="http://schemas.microsoft.com/office/drawing/2014/main" val="1426914575"/>
                    </a:ext>
                  </a:extLst>
                </a:gridCol>
                <a:gridCol w="1752601">
                  <a:extLst>
                    <a:ext uri="{9D8B030D-6E8A-4147-A177-3AD203B41FA5}">
                      <a16:colId xmlns:a16="http://schemas.microsoft.com/office/drawing/2014/main" val="631255555"/>
                    </a:ext>
                  </a:extLst>
                </a:gridCol>
              </a:tblGrid>
              <a:tr h="354901">
                <a:tc gridSpan="6">
                  <a:txBody>
                    <a:bodyPr/>
                    <a:lstStyle/>
                    <a:p>
                      <a:r>
                        <a:rPr lang="es-CO" dirty="0"/>
                        <a:t>ANALISIS DEL AIU</a:t>
                      </a:r>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233202101"/>
                  </a:ext>
                </a:extLst>
              </a:tr>
              <a:tr h="354901">
                <a:tc gridSpan="6">
                  <a:txBody>
                    <a:bodyPr/>
                    <a:lstStyle/>
                    <a:p>
                      <a:r>
                        <a:rPr lang="es-CO" sz="1100" dirty="0"/>
                        <a:t>1. Costos Mensuales de personal</a:t>
                      </a:r>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1376335336"/>
                  </a:ext>
                </a:extLst>
              </a:tr>
              <a:tr h="568814">
                <a:tc>
                  <a:txBody>
                    <a:bodyPr/>
                    <a:lstStyle/>
                    <a:p>
                      <a:r>
                        <a:rPr lang="es-CO" sz="1100" dirty="0"/>
                        <a:t>PERSONAL</a:t>
                      </a:r>
                    </a:p>
                    <a:p>
                      <a:r>
                        <a:rPr lang="es-CO" sz="1100" dirty="0"/>
                        <a:t>(A)</a:t>
                      </a:r>
                    </a:p>
                  </a:txBody>
                  <a:tcPr/>
                </a:tc>
                <a:tc>
                  <a:txBody>
                    <a:bodyPr/>
                    <a:lstStyle/>
                    <a:p>
                      <a:r>
                        <a:rPr lang="es-CO" sz="1100" dirty="0"/>
                        <a:t>CATEGORIA</a:t>
                      </a:r>
                    </a:p>
                    <a:p>
                      <a:r>
                        <a:rPr lang="es-CO" sz="1100" dirty="0"/>
                        <a:t>(B)</a:t>
                      </a:r>
                    </a:p>
                  </a:txBody>
                  <a:tcPr/>
                </a:tc>
                <a:tc>
                  <a:txBody>
                    <a:bodyPr/>
                    <a:lstStyle/>
                    <a:p>
                      <a:r>
                        <a:rPr lang="es-CO" sz="1100" dirty="0"/>
                        <a:t>CANTIDAD</a:t>
                      </a:r>
                    </a:p>
                    <a:p>
                      <a:r>
                        <a:rPr lang="es-CO" sz="1100" dirty="0"/>
                        <a:t>(C )</a:t>
                      </a:r>
                    </a:p>
                  </a:txBody>
                  <a:tcPr/>
                </a:tc>
                <a:tc>
                  <a:txBody>
                    <a:bodyPr/>
                    <a:lstStyle/>
                    <a:p>
                      <a:r>
                        <a:rPr lang="es-CO" sz="1100" dirty="0"/>
                        <a:t>DEDICACION</a:t>
                      </a:r>
                    </a:p>
                    <a:p>
                      <a:r>
                        <a:rPr lang="es-CO" sz="1100" dirty="0"/>
                        <a:t>(D)</a:t>
                      </a:r>
                    </a:p>
                  </a:txBody>
                  <a:tcPr/>
                </a:tc>
                <a:tc>
                  <a:txBody>
                    <a:bodyPr/>
                    <a:lstStyle/>
                    <a:p>
                      <a:r>
                        <a:rPr lang="es-CO" sz="1100" dirty="0"/>
                        <a:t>SALARIO (INCLUYE FACTOR PRESTACIONAL)</a:t>
                      </a:r>
                    </a:p>
                    <a:p>
                      <a:r>
                        <a:rPr lang="es-CO" sz="1100" dirty="0"/>
                        <a:t>(E)</a:t>
                      </a:r>
                    </a:p>
                  </a:txBody>
                  <a:tcPr/>
                </a:tc>
                <a:tc>
                  <a:txBody>
                    <a:bodyPr/>
                    <a:lstStyle/>
                    <a:p>
                      <a:r>
                        <a:rPr lang="es-CO" sz="1100" dirty="0"/>
                        <a:t>VALOR </a:t>
                      </a:r>
                    </a:p>
                    <a:p>
                      <a:r>
                        <a:rPr lang="es-CO" sz="1100" dirty="0"/>
                        <a:t>(D)*(E)</a:t>
                      </a:r>
                    </a:p>
                  </a:txBody>
                  <a:tcPr/>
                </a:tc>
                <a:extLst>
                  <a:ext uri="{0D108BD9-81ED-4DB2-BD59-A6C34878D82A}">
                    <a16:rowId xmlns:a16="http://schemas.microsoft.com/office/drawing/2014/main" val="3610186263"/>
                  </a:ext>
                </a:extLst>
              </a:tr>
              <a:tr h="354901">
                <a:tc gridSpan="6">
                  <a:txBody>
                    <a:bodyPr/>
                    <a:lstStyle/>
                    <a:p>
                      <a:r>
                        <a:rPr lang="es-CO" sz="1100" dirty="0"/>
                        <a:t>2. Gastos Operacionales Mensuales                                                                                                                                                          </a:t>
                      </a:r>
                      <a:r>
                        <a:rPr lang="es-CO" sz="1100" kern="1200" dirty="0">
                          <a:solidFill>
                            <a:schemeClr val="dk1"/>
                          </a:solidFill>
                          <a:latin typeface="+mn-lt"/>
                          <a:ea typeface="+mn-ea"/>
                          <a:cs typeface="+mn-cs"/>
                        </a:rPr>
                        <a:t>VALOR</a:t>
                      </a:r>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2140689721"/>
                  </a:ext>
                </a:extLst>
              </a:tr>
              <a:tr h="354901">
                <a:tc gridSpan="5">
                  <a:txBody>
                    <a:bodyPr/>
                    <a:lstStyle/>
                    <a:p>
                      <a:r>
                        <a:rPr lang="es-CO" sz="1100" dirty="0"/>
                        <a:t>Gastos de Oficina(mensajero, comunicaciones, papelería, gestión documental, vallas, entre otros)</a:t>
                      </a:r>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a:txBody>
                    <a:bodyPr/>
                    <a:lstStyle/>
                    <a:p>
                      <a:endParaRPr lang="es-CO" sz="1100" dirty="0"/>
                    </a:p>
                  </a:txBody>
                  <a:tcPr/>
                </a:tc>
                <a:extLst>
                  <a:ext uri="{0D108BD9-81ED-4DB2-BD59-A6C34878D82A}">
                    <a16:rowId xmlns:a16="http://schemas.microsoft.com/office/drawing/2014/main" val="2559985018"/>
                  </a:ext>
                </a:extLst>
              </a:tr>
              <a:tr h="354901">
                <a:tc gridSpan="5">
                  <a:txBody>
                    <a:bodyPr/>
                    <a:lstStyle/>
                    <a:p>
                      <a:r>
                        <a:rPr lang="es-CO" sz="1100" dirty="0"/>
                        <a:t>3. Impuestos y Garantías</a:t>
                      </a:r>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a:txBody>
                    <a:bodyPr/>
                    <a:lstStyle/>
                    <a:p>
                      <a:r>
                        <a:rPr lang="es-CO" sz="1100" dirty="0"/>
                        <a:t>VALOR</a:t>
                      </a:r>
                    </a:p>
                  </a:txBody>
                  <a:tcPr/>
                </a:tc>
                <a:extLst>
                  <a:ext uri="{0D108BD9-81ED-4DB2-BD59-A6C34878D82A}">
                    <a16:rowId xmlns:a16="http://schemas.microsoft.com/office/drawing/2014/main" val="3225704501"/>
                  </a:ext>
                </a:extLst>
              </a:tr>
              <a:tr h="354901">
                <a:tc gridSpan="5">
                  <a:txBody>
                    <a:bodyPr/>
                    <a:lstStyle/>
                    <a:p>
                      <a:r>
                        <a:rPr lang="es-CO" sz="1100" dirty="0"/>
                        <a:t>3.1 Impuestos (Contribución especial, ICA, Retefuente, estampillas, cuatro por mil, </a:t>
                      </a:r>
                      <a:r>
                        <a:rPr lang="es-CO" sz="1100" dirty="0" err="1"/>
                        <a:t>etc</a:t>
                      </a:r>
                      <a:r>
                        <a:rPr lang="es-CO" sz="1100" dirty="0"/>
                        <a:t>)</a:t>
                      </a:r>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hMerge="1">
                  <a:txBody>
                    <a:bodyPr/>
                    <a:lstStyle/>
                    <a:p>
                      <a:endParaRPr lang="es-CO" dirty="0"/>
                    </a:p>
                  </a:txBody>
                  <a:tcPr/>
                </a:tc>
                <a:tc>
                  <a:txBody>
                    <a:bodyPr/>
                    <a:lstStyle/>
                    <a:p>
                      <a:endParaRPr lang="es-CO" sz="1100" dirty="0"/>
                    </a:p>
                  </a:txBody>
                  <a:tcPr/>
                </a:tc>
                <a:extLst>
                  <a:ext uri="{0D108BD9-81ED-4DB2-BD59-A6C34878D82A}">
                    <a16:rowId xmlns:a16="http://schemas.microsoft.com/office/drawing/2014/main" val="4013654255"/>
                  </a:ext>
                </a:extLst>
              </a:tr>
              <a:tr h="350040">
                <a:tc gridSpan="5">
                  <a:txBody>
                    <a:bodyPr/>
                    <a:lstStyle/>
                    <a:p>
                      <a:r>
                        <a:rPr lang="es-CO" sz="1100" dirty="0"/>
                        <a:t>3.2 Garantías ( Cumplimiento, Manejo del Anticipo, Salarios y prestaciones, Calidad del servicio, estabilidad y RCE)</a:t>
                      </a:r>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a:txBody>
                    <a:bodyPr/>
                    <a:lstStyle/>
                    <a:p>
                      <a:r>
                        <a:rPr lang="es-CO" sz="1100" dirty="0"/>
                        <a:t>VALOR</a:t>
                      </a:r>
                    </a:p>
                  </a:txBody>
                  <a:tcPr/>
                </a:tc>
                <a:extLst>
                  <a:ext uri="{0D108BD9-81ED-4DB2-BD59-A6C34878D82A}">
                    <a16:rowId xmlns:a16="http://schemas.microsoft.com/office/drawing/2014/main" val="3652454287"/>
                  </a:ext>
                </a:extLst>
              </a:tr>
              <a:tr h="350040">
                <a:tc gridSpan="5">
                  <a:txBody>
                    <a:bodyPr/>
                    <a:lstStyle/>
                    <a:p>
                      <a:pPr algn="r"/>
                      <a:r>
                        <a:rPr lang="es-CO" sz="1100" dirty="0"/>
                        <a:t>Sub  Total Administración</a:t>
                      </a:r>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a:txBody>
                    <a:bodyPr/>
                    <a:lstStyle/>
                    <a:p>
                      <a:endParaRPr lang="es-CO" sz="1100" dirty="0"/>
                    </a:p>
                  </a:txBody>
                  <a:tcPr/>
                </a:tc>
                <a:extLst>
                  <a:ext uri="{0D108BD9-81ED-4DB2-BD59-A6C34878D82A}">
                    <a16:rowId xmlns:a16="http://schemas.microsoft.com/office/drawing/2014/main" val="3858927918"/>
                  </a:ext>
                </a:extLst>
              </a:tr>
              <a:tr h="350040">
                <a:tc gridSpan="5">
                  <a:txBody>
                    <a:bodyPr/>
                    <a:lstStyle/>
                    <a:p>
                      <a:pPr algn="r"/>
                      <a:r>
                        <a:rPr lang="es-CO" sz="1100" dirty="0"/>
                        <a:t>(Sub total Administración/ Valor total Costos Directos)*100</a:t>
                      </a:r>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a:txBody>
                    <a:bodyPr/>
                    <a:lstStyle/>
                    <a:p>
                      <a:r>
                        <a:rPr lang="es-CO" sz="1100" dirty="0"/>
                        <a:t>A%</a:t>
                      </a:r>
                    </a:p>
                  </a:txBody>
                  <a:tcPr/>
                </a:tc>
                <a:extLst>
                  <a:ext uri="{0D108BD9-81ED-4DB2-BD59-A6C34878D82A}">
                    <a16:rowId xmlns:a16="http://schemas.microsoft.com/office/drawing/2014/main" val="1877223504"/>
                  </a:ext>
                </a:extLst>
              </a:tr>
              <a:tr h="350040">
                <a:tc gridSpan="5">
                  <a:txBody>
                    <a:bodyPr/>
                    <a:lstStyle/>
                    <a:p>
                      <a:pPr algn="r"/>
                      <a:r>
                        <a:rPr lang="es-CO" sz="1100" dirty="0"/>
                        <a:t>Imprevistos (según la naturaleza del contrato se determina un porcentaje que puede ir del 0.5% al 3%)</a:t>
                      </a:r>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a:txBody>
                    <a:bodyPr/>
                    <a:lstStyle/>
                    <a:p>
                      <a:r>
                        <a:rPr lang="es-CO" sz="1100" dirty="0"/>
                        <a:t>I %</a:t>
                      </a:r>
                    </a:p>
                  </a:txBody>
                  <a:tcPr/>
                </a:tc>
                <a:extLst>
                  <a:ext uri="{0D108BD9-81ED-4DB2-BD59-A6C34878D82A}">
                    <a16:rowId xmlns:a16="http://schemas.microsoft.com/office/drawing/2014/main" val="913861922"/>
                  </a:ext>
                </a:extLst>
              </a:tr>
              <a:tr h="350040">
                <a:tc gridSpan="5">
                  <a:txBody>
                    <a:bodyPr/>
                    <a:lstStyle/>
                    <a:p>
                      <a:pPr algn="r"/>
                      <a:r>
                        <a:rPr lang="es-CO" sz="1100" dirty="0"/>
                        <a:t>Utilidad (se  determina un porcentaje el cual se estima por lo general en un 5%)</a:t>
                      </a:r>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a:txBody>
                    <a:bodyPr/>
                    <a:lstStyle/>
                    <a:p>
                      <a:r>
                        <a:rPr lang="es-CO" sz="1100" dirty="0"/>
                        <a:t>U %</a:t>
                      </a:r>
                    </a:p>
                  </a:txBody>
                  <a:tcPr/>
                </a:tc>
                <a:extLst>
                  <a:ext uri="{0D108BD9-81ED-4DB2-BD59-A6C34878D82A}">
                    <a16:rowId xmlns:a16="http://schemas.microsoft.com/office/drawing/2014/main" val="1069951844"/>
                  </a:ext>
                </a:extLst>
              </a:tr>
              <a:tr h="350040">
                <a:tc gridSpan="5">
                  <a:txBody>
                    <a:bodyPr/>
                    <a:lstStyle/>
                    <a:p>
                      <a:pPr algn="r"/>
                      <a:r>
                        <a:rPr lang="es-CO" sz="1100" dirty="0"/>
                        <a:t>PORCENTAJE DEL AIU</a:t>
                      </a:r>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hMerge="1">
                  <a:txBody>
                    <a:bodyPr/>
                    <a:lstStyle/>
                    <a:p>
                      <a:endParaRPr lang="es-CO" sz="1100" dirty="0"/>
                    </a:p>
                  </a:txBody>
                  <a:tcPr/>
                </a:tc>
                <a:tc>
                  <a:txBody>
                    <a:bodyPr/>
                    <a:lstStyle/>
                    <a:p>
                      <a:r>
                        <a:rPr lang="es-CO" sz="1100" dirty="0"/>
                        <a:t>A+I+U (%)</a:t>
                      </a:r>
                    </a:p>
                  </a:txBody>
                  <a:tcPr/>
                </a:tc>
                <a:extLst>
                  <a:ext uri="{0D108BD9-81ED-4DB2-BD59-A6C34878D82A}">
                    <a16:rowId xmlns:a16="http://schemas.microsoft.com/office/drawing/2014/main" val="2206469387"/>
                  </a:ext>
                </a:extLst>
              </a:tr>
            </a:tbl>
          </a:graphicData>
        </a:graphic>
      </p:graphicFrame>
    </p:spTree>
    <p:extLst>
      <p:ext uri="{BB962C8B-B14F-4D97-AF65-F5344CB8AC3E}">
        <p14:creationId xmlns:p14="http://schemas.microsoft.com/office/powerpoint/2010/main" val="350656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5C2E2-E0A6-4EAB-94AD-823CC520E825}"/>
              </a:ext>
            </a:extLst>
          </p:cNvPr>
          <p:cNvSpPr>
            <a:spLocks noGrp="1"/>
          </p:cNvSpPr>
          <p:nvPr>
            <p:ph type="title"/>
          </p:nvPr>
        </p:nvSpPr>
        <p:spPr/>
        <p:txBody>
          <a:bodyPr/>
          <a:lstStyle/>
          <a:p>
            <a:r>
              <a:rPr lang="es-CO" dirty="0"/>
              <a:t>3. Materiales de Construcción</a:t>
            </a:r>
          </a:p>
        </p:txBody>
      </p:sp>
      <p:sp>
        <p:nvSpPr>
          <p:cNvPr id="3" name="Marcador de contenido 2">
            <a:extLst>
              <a:ext uri="{FF2B5EF4-FFF2-40B4-BE49-F238E27FC236}">
                <a16:creationId xmlns:a16="http://schemas.microsoft.com/office/drawing/2014/main" id="{9CA5E48B-AFA0-4BF8-8A8F-26494EB93217}"/>
              </a:ext>
            </a:extLst>
          </p:cNvPr>
          <p:cNvSpPr>
            <a:spLocks noGrp="1"/>
          </p:cNvSpPr>
          <p:nvPr>
            <p:ph idx="1"/>
          </p:nvPr>
        </p:nvSpPr>
        <p:spPr/>
        <p:txBody>
          <a:bodyPr/>
          <a:lstStyle/>
          <a:p>
            <a:pPr marL="0" indent="0" algn="just">
              <a:buNone/>
            </a:pPr>
            <a:r>
              <a:rPr lang="es-CO" dirty="0"/>
              <a:t>Los materiales de construcción influyen significativamente en los costos de las obras, para determinar su precio, es preciso tener claro la cantidad de material a utilizar, el valor de compra en la ferretería, almacén o distribuidor  autorizado o en su defecto directamente en le fabricante; debe considerarse además su cargue y descargue, su </a:t>
            </a:r>
            <a:r>
              <a:rPr lang="es-CO" sz="2400" dirty="0"/>
              <a:t>almacenaje</a:t>
            </a:r>
            <a:r>
              <a:rPr lang="es-CO" dirty="0"/>
              <a:t> en obra, su trasiego y el desperdicio en la ejecución de la obra.</a:t>
            </a:r>
          </a:p>
        </p:txBody>
      </p:sp>
    </p:spTree>
    <p:extLst>
      <p:ext uri="{BB962C8B-B14F-4D97-AF65-F5344CB8AC3E}">
        <p14:creationId xmlns:p14="http://schemas.microsoft.com/office/powerpoint/2010/main" val="1963009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D4A036-5D0C-4E2C-890A-AF90D35D8D21}"/>
              </a:ext>
            </a:extLst>
          </p:cNvPr>
          <p:cNvSpPr>
            <a:spLocks noGrp="1"/>
          </p:cNvSpPr>
          <p:nvPr>
            <p:ph type="title"/>
          </p:nvPr>
        </p:nvSpPr>
        <p:spPr>
          <a:xfrm>
            <a:off x="677334" y="609600"/>
            <a:ext cx="8596668" cy="781878"/>
          </a:xfrm>
        </p:spPr>
        <p:txBody>
          <a:bodyPr>
            <a:normAutofit/>
          </a:bodyPr>
          <a:lstStyle/>
          <a:p>
            <a:r>
              <a:rPr lang="es-CO" dirty="0"/>
              <a:t>3. Materiales de Construcción</a:t>
            </a:r>
          </a:p>
        </p:txBody>
      </p:sp>
      <p:graphicFrame>
        <p:nvGraphicFramePr>
          <p:cNvPr id="5" name="Tabla 5">
            <a:extLst>
              <a:ext uri="{FF2B5EF4-FFF2-40B4-BE49-F238E27FC236}">
                <a16:creationId xmlns:a16="http://schemas.microsoft.com/office/drawing/2014/main" id="{D526240B-A6C1-4BD2-8A30-F25A9CF0FC71}"/>
              </a:ext>
            </a:extLst>
          </p:cNvPr>
          <p:cNvGraphicFramePr>
            <a:graphicFrameLocks noGrp="1"/>
          </p:cNvGraphicFramePr>
          <p:nvPr>
            <p:ph idx="1"/>
            <p:extLst>
              <p:ext uri="{D42A27DB-BD31-4B8C-83A1-F6EECF244321}">
                <p14:modId xmlns:p14="http://schemas.microsoft.com/office/powerpoint/2010/main" val="3871254257"/>
              </p:ext>
            </p:extLst>
          </p:nvPr>
        </p:nvGraphicFramePr>
        <p:xfrm>
          <a:off x="677334" y="1816032"/>
          <a:ext cx="8596312" cy="393192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4228933744"/>
                    </a:ext>
                  </a:extLst>
                </a:gridCol>
                <a:gridCol w="4298156">
                  <a:extLst>
                    <a:ext uri="{9D8B030D-6E8A-4147-A177-3AD203B41FA5}">
                      <a16:colId xmlns:a16="http://schemas.microsoft.com/office/drawing/2014/main" val="809276137"/>
                    </a:ext>
                  </a:extLst>
                </a:gridCol>
              </a:tblGrid>
              <a:tr h="3630613">
                <a:tc>
                  <a:txBody>
                    <a:bodyPr/>
                    <a:lstStyle/>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endParaRPr lang="es-CO" dirty="0">
                        <a:solidFill>
                          <a:schemeClr val="tx1"/>
                        </a:solidFill>
                      </a:endParaRPr>
                    </a:p>
                    <a:p>
                      <a:pPr algn="ctr"/>
                      <a:r>
                        <a:rPr lang="es-CO" dirty="0">
                          <a:solidFill>
                            <a:schemeClr val="tx1"/>
                          </a:solidFill>
                        </a:rPr>
                        <a:t>Cuantificación de Materiales</a:t>
                      </a:r>
                    </a:p>
                  </a:txBody>
                  <a:tcPr marL="74751" marR="74751">
                    <a:blipFill>
                      <a:blip r:embed="rId2"/>
                      <a:tile tx="0" ty="0" sx="100000" sy="100000" flip="none" algn="tl"/>
                    </a:blipFill>
                  </a:tcPr>
                </a:tc>
                <a:tc>
                  <a:txBody>
                    <a:bodyPr/>
                    <a:lstStyle/>
                    <a:p>
                      <a:pPr marL="285750" indent="-285750">
                        <a:buFont typeface="Wingdings" panose="05000000000000000000" pitchFamily="2" charset="2"/>
                        <a:buChar char="Ø"/>
                      </a:pPr>
                      <a:r>
                        <a:rPr lang="es-CO" dirty="0">
                          <a:solidFill>
                            <a:schemeClr val="tx1"/>
                          </a:solidFill>
                        </a:rPr>
                        <a:t>Modulación de la Obra</a:t>
                      </a:r>
                    </a:p>
                    <a:p>
                      <a:pPr marL="285750" indent="-285750">
                        <a:buFont typeface="Wingdings" panose="05000000000000000000" pitchFamily="2" charset="2"/>
                        <a:buChar char="Ø"/>
                      </a:pPr>
                      <a:r>
                        <a:rPr lang="es-CO" dirty="0">
                          <a:solidFill>
                            <a:schemeClr val="tx1"/>
                          </a:solidFill>
                        </a:rPr>
                        <a:t>Medidas estándar del  material</a:t>
                      </a:r>
                    </a:p>
                    <a:p>
                      <a:pPr marL="285750" indent="-285750">
                        <a:buFont typeface="Wingdings" panose="05000000000000000000" pitchFamily="2" charset="2"/>
                        <a:buChar char="Ø"/>
                      </a:pPr>
                      <a:r>
                        <a:rPr lang="es-CO" dirty="0">
                          <a:solidFill>
                            <a:schemeClr val="tx1"/>
                          </a:solidFill>
                        </a:rPr>
                        <a:t>Peso</a:t>
                      </a:r>
                    </a:p>
                    <a:p>
                      <a:pPr marL="285750" indent="-285750">
                        <a:buFont typeface="Wingdings" panose="05000000000000000000" pitchFamily="2" charset="2"/>
                        <a:buChar char="Ø"/>
                      </a:pPr>
                      <a:r>
                        <a:rPr lang="es-CO" dirty="0">
                          <a:solidFill>
                            <a:schemeClr val="tx1"/>
                          </a:solidFill>
                        </a:rPr>
                        <a:t>Unidades de medida (inglesas o SI)</a:t>
                      </a:r>
                    </a:p>
                    <a:p>
                      <a:pPr marL="285750" indent="-285750">
                        <a:buFont typeface="Wingdings" panose="05000000000000000000" pitchFamily="2" charset="2"/>
                        <a:buChar char="Ø"/>
                      </a:pPr>
                      <a:r>
                        <a:rPr lang="es-CO" dirty="0">
                          <a:solidFill>
                            <a:schemeClr val="tx1"/>
                          </a:solidFill>
                        </a:rPr>
                        <a:t>Unidad de embalaje o empaque</a:t>
                      </a:r>
                    </a:p>
                    <a:p>
                      <a:pPr marL="285750" indent="-285750">
                        <a:buFont typeface="Wingdings" panose="05000000000000000000" pitchFamily="2" charset="2"/>
                        <a:buChar char="Ø"/>
                      </a:pPr>
                      <a:r>
                        <a:rPr lang="es-CO" dirty="0">
                          <a:solidFill>
                            <a:schemeClr val="tx1"/>
                          </a:solidFill>
                        </a:rPr>
                        <a:t>Tolerancias</a:t>
                      </a:r>
                    </a:p>
                    <a:p>
                      <a:pPr marL="285750" indent="-285750">
                        <a:buFont typeface="Wingdings" panose="05000000000000000000" pitchFamily="2" charset="2"/>
                        <a:buChar char="Ø"/>
                      </a:pPr>
                      <a:r>
                        <a:rPr lang="es-CO" dirty="0">
                          <a:solidFill>
                            <a:schemeClr val="tx1"/>
                          </a:solidFill>
                        </a:rPr>
                        <a:t>Ajustes</a:t>
                      </a:r>
                    </a:p>
                    <a:p>
                      <a:pPr marL="285750" indent="-285750">
                        <a:buFont typeface="Wingdings" panose="05000000000000000000" pitchFamily="2" charset="2"/>
                        <a:buChar char="Ø"/>
                      </a:pPr>
                      <a:r>
                        <a:rPr lang="es-CO" dirty="0">
                          <a:solidFill>
                            <a:schemeClr val="tx1"/>
                          </a:solidFill>
                        </a:rPr>
                        <a:t>Despacho mínimo</a:t>
                      </a:r>
                    </a:p>
                    <a:p>
                      <a:pPr marL="285750" indent="-285750">
                        <a:buFont typeface="Wingdings" panose="05000000000000000000" pitchFamily="2" charset="2"/>
                        <a:buChar char="Ø"/>
                      </a:pPr>
                      <a:r>
                        <a:rPr lang="es-CO" dirty="0">
                          <a:solidFill>
                            <a:schemeClr val="tx1"/>
                          </a:solidFill>
                        </a:rPr>
                        <a:t>Despacho máximo</a:t>
                      </a:r>
                    </a:p>
                    <a:p>
                      <a:pPr marL="285750" indent="-285750">
                        <a:buFont typeface="Wingdings" panose="05000000000000000000" pitchFamily="2" charset="2"/>
                        <a:buChar char="Ø"/>
                      </a:pPr>
                      <a:r>
                        <a:rPr lang="es-CO" dirty="0">
                          <a:solidFill>
                            <a:schemeClr val="tx1"/>
                          </a:solidFill>
                        </a:rPr>
                        <a:t>Vehículo de transporte</a:t>
                      </a:r>
                    </a:p>
                    <a:p>
                      <a:pPr marL="285750" indent="-285750">
                        <a:buFont typeface="Wingdings" panose="05000000000000000000" pitchFamily="2" charset="2"/>
                        <a:buChar char="Ø"/>
                      </a:pPr>
                      <a:r>
                        <a:rPr lang="es-CO" dirty="0">
                          <a:solidFill>
                            <a:schemeClr val="tx1"/>
                          </a:solidFill>
                        </a:rPr>
                        <a:t>Cargue del material</a:t>
                      </a:r>
                    </a:p>
                    <a:p>
                      <a:pPr marL="285750" indent="-285750">
                        <a:buFont typeface="Wingdings" panose="05000000000000000000" pitchFamily="2" charset="2"/>
                        <a:buChar char="Ø"/>
                      </a:pPr>
                      <a:r>
                        <a:rPr lang="es-CO" dirty="0">
                          <a:solidFill>
                            <a:schemeClr val="tx1"/>
                          </a:solidFill>
                        </a:rPr>
                        <a:t>Almacenamiento</a:t>
                      </a:r>
                    </a:p>
                    <a:p>
                      <a:pPr marL="285750" indent="-285750">
                        <a:buFont typeface="Wingdings" panose="05000000000000000000" pitchFamily="2" charset="2"/>
                        <a:buChar char="Ø"/>
                      </a:pPr>
                      <a:r>
                        <a:rPr lang="es-CO" dirty="0">
                          <a:solidFill>
                            <a:schemeClr val="tx1"/>
                          </a:solidFill>
                        </a:rPr>
                        <a:t>Manejo en obra</a:t>
                      </a:r>
                    </a:p>
                    <a:p>
                      <a:pPr marL="285750" indent="-285750">
                        <a:buFont typeface="Wingdings" panose="05000000000000000000" pitchFamily="2" charset="2"/>
                        <a:buChar char="Ø"/>
                      </a:pPr>
                      <a:endParaRPr lang="es-CO" dirty="0">
                        <a:solidFill>
                          <a:schemeClr val="tx1"/>
                        </a:solidFill>
                      </a:endParaRPr>
                    </a:p>
                  </a:txBody>
                  <a:tcPr marL="74751" marR="74751">
                    <a:blipFill>
                      <a:blip r:embed="rId2"/>
                      <a:tile tx="0" ty="0" sx="100000" sy="100000" flip="none" algn="tl"/>
                    </a:blipFill>
                  </a:tcPr>
                </a:tc>
                <a:extLst>
                  <a:ext uri="{0D108BD9-81ED-4DB2-BD59-A6C34878D82A}">
                    <a16:rowId xmlns:a16="http://schemas.microsoft.com/office/drawing/2014/main" val="2729903457"/>
                  </a:ext>
                </a:extLst>
              </a:tr>
            </a:tbl>
          </a:graphicData>
        </a:graphic>
      </p:graphicFrame>
    </p:spTree>
    <p:extLst>
      <p:ext uri="{BB962C8B-B14F-4D97-AF65-F5344CB8AC3E}">
        <p14:creationId xmlns:p14="http://schemas.microsoft.com/office/powerpoint/2010/main" val="428106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28415-E230-4AD3-84A4-4BDC57C4B893}"/>
              </a:ext>
            </a:extLst>
          </p:cNvPr>
          <p:cNvSpPr>
            <a:spLocks noGrp="1"/>
          </p:cNvSpPr>
          <p:nvPr>
            <p:ph type="title"/>
          </p:nvPr>
        </p:nvSpPr>
        <p:spPr>
          <a:xfrm>
            <a:off x="838200" y="901148"/>
            <a:ext cx="10515600" cy="1620492"/>
          </a:xfrm>
        </p:spPr>
        <p:txBody>
          <a:bodyPr>
            <a:normAutofit/>
          </a:bodyPr>
          <a:lstStyle/>
          <a:p>
            <a:pPr algn="ctr"/>
            <a:r>
              <a:rPr lang="es-CO" sz="5400" dirty="0"/>
              <a:t>CURSO ESPECIAL DE PRESUPUESTOS  PARA OBRAS CIVILES</a:t>
            </a:r>
          </a:p>
        </p:txBody>
      </p:sp>
      <p:sp>
        <p:nvSpPr>
          <p:cNvPr id="3" name="Marcador de texto 2">
            <a:extLst>
              <a:ext uri="{FF2B5EF4-FFF2-40B4-BE49-F238E27FC236}">
                <a16:creationId xmlns:a16="http://schemas.microsoft.com/office/drawing/2014/main" id="{BF2CD5FE-24CC-40CC-85A8-D534D05C68D7}"/>
              </a:ext>
            </a:extLst>
          </p:cNvPr>
          <p:cNvSpPr>
            <a:spLocks noGrp="1"/>
          </p:cNvSpPr>
          <p:nvPr>
            <p:ph type="body" idx="1"/>
          </p:nvPr>
        </p:nvSpPr>
        <p:spPr>
          <a:xfrm>
            <a:off x="686076" y="2928731"/>
            <a:ext cx="9597611" cy="1915215"/>
          </a:xfrm>
        </p:spPr>
        <p:txBody>
          <a:bodyPr>
            <a:normAutofit/>
          </a:bodyPr>
          <a:lstStyle/>
          <a:p>
            <a:pPr algn="just"/>
            <a:r>
              <a:rPr lang="es-CO" sz="2400" dirty="0"/>
              <a:t>En este curso se pretende entender los conceptos básicos asociados a la cuantificación de los </a:t>
            </a:r>
            <a:r>
              <a:rPr lang="es-CO" dirty="0"/>
              <a:t>presupuestos</a:t>
            </a:r>
            <a:r>
              <a:rPr lang="es-CO" sz="2400" dirty="0"/>
              <a:t> de las obras civiles y aplicarlos para obtener un análisis de precios unitario completo  y por consecuencia poder elaborar un presupuesto.</a:t>
            </a:r>
          </a:p>
        </p:txBody>
      </p:sp>
    </p:spTree>
    <p:extLst>
      <p:ext uri="{BB962C8B-B14F-4D97-AF65-F5344CB8AC3E}">
        <p14:creationId xmlns:p14="http://schemas.microsoft.com/office/powerpoint/2010/main" val="258209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1F256-352F-4655-A6A6-3B3A88B186C4}"/>
              </a:ext>
            </a:extLst>
          </p:cNvPr>
          <p:cNvSpPr>
            <a:spLocks noGrp="1"/>
          </p:cNvSpPr>
          <p:nvPr>
            <p:ph type="title"/>
          </p:nvPr>
        </p:nvSpPr>
        <p:spPr>
          <a:xfrm>
            <a:off x="677334" y="609600"/>
            <a:ext cx="8596668" cy="742122"/>
          </a:xfrm>
        </p:spPr>
        <p:txBody>
          <a:bodyPr/>
          <a:lstStyle/>
          <a:p>
            <a:r>
              <a:rPr lang="es-CO" dirty="0"/>
              <a:t>3. Materiales de Construcción</a:t>
            </a:r>
          </a:p>
        </p:txBody>
      </p:sp>
      <p:pic>
        <p:nvPicPr>
          <p:cNvPr id="4" name="Marcador de contenido 3">
            <a:extLst>
              <a:ext uri="{FF2B5EF4-FFF2-40B4-BE49-F238E27FC236}">
                <a16:creationId xmlns:a16="http://schemas.microsoft.com/office/drawing/2014/main" id="{760BF4C2-DBB2-43E9-A796-D1814D8A11D5}"/>
              </a:ext>
            </a:extLst>
          </p:cNvPr>
          <p:cNvPicPr>
            <a:picLocks noGrp="1" noChangeAspect="1"/>
          </p:cNvPicPr>
          <p:nvPr>
            <p:ph idx="1"/>
          </p:nvPr>
        </p:nvPicPr>
        <p:blipFill rotWithShape="1">
          <a:blip r:embed="rId2"/>
          <a:srcRect l="28798" t="33305" r="30263" b="40061"/>
          <a:stretch/>
        </p:blipFill>
        <p:spPr>
          <a:xfrm>
            <a:off x="1169581" y="1818168"/>
            <a:ext cx="3168502" cy="1158949"/>
          </a:xfrm>
          <a:prstGeom prst="rect">
            <a:avLst/>
          </a:prstGeom>
        </p:spPr>
      </p:pic>
      <p:pic>
        <p:nvPicPr>
          <p:cNvPr id="6" name="Imagen 5">
            <a:extLst>
              <a:ext uri="{FF2B5EF4-FFF2-40B4-BE49-F238E27FC236}">
                <a16:creationId xmlns:a16="http://schemas.microsoft.com/office/drawing/2014/main" id="{C336A9E1-23D5-4DAB-A543-CDAADFC8D1AF}"/>
              </a:ext>
            </a:extLst>
          </p:cNvPr>
          <p:cNvPicPr>
            <a:picLocks noChangeAspect="1"/>
          </p:cNvPicPr>
          <p:nvPr/>
        </p:nvPicPr>
        <p:blipFill rotWithShape="1">
          <a:blip r:embed="rId3"/>
          <a:srcRect l="24593" t="45269" r="31628" b="41546"/>
          <a:stretch/>
        </p:blipFill>
        <p:spPr>
          <a:xfrm>
            <a:off x="4901609" y="1818169"/>
            <a:ext cx="5337544" cy="1158948"/>
          </a:xfrm>
          <a:prstGeom prst="rect">
            <a:avLst/>
          </a:prstGeom>
        </p:spPr>
      </p:pic>
      <p:pic>
        <p:nvPicPr>
          <p:cNvPr id="7" name="Imagen 6">
            <a:extLst>
              <a:ext uri="{FF2B5EF4-FFF2-40B4-BE49-F238E27FC236}">
                <a16:creationId xmlns:a16="http://schemas.microsoft.com/office/drawing/2014/main" id="{515125FB-6B29-440E-A68E-00B79C853D07}"/>
              </a:ext>
            </a:extLst>
          </p:cNvPr>
          <p:cNvPicPr>
            <a:picLocks noChangeAspect="1"/>
          </p:cNvPicPr>
          <p:nvPr/>
        </p:nvPicPr>
        <p:blipFill rotWithShape="1">
          <a:blip r:embed="rId4"/>
          <a:srcRect l="27265" t="26613" r="31020" b="37980"/>
          <a:stretch/>
        </p:blipFill>
        <p:spPr>
          <a:xfrm>
            <a:off x="938836" y="3880884"/>
            <a:ext cx="9969238" cy="2126511"/>
          </a:xfrm>
          <a:prstGeom prst="rect">
            <a:avLst/>
          </a:prstGeom>
        </p:spPr>
      </p:pic>
    </p:spTree>
    <p:extLst>
      <p:ext uri="{BB962C8B-B14F-4D97-AF65-F5344CB8AC3E}">
        <p14:creationId xmlns:p14="http://schemas.microsoft.com/office/powerpoint/2010/main" val="162375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511DF-C8F2-4BAB-AAF3-6071CBB81618}"/>
              </a:ext>
            </a:extLst>
          </p:cNvPr>
          <p:cNvSpPr>
            <a:spLocks noGrp="1"/>
          </p:cNvSpPr>
          <p:nvPr>
            <p:ph type="title"/>
          </p:nvPr>
        </p:nvSpPr>
        <p:spPr/>
        <p:txBody>
          <a:bodyPr/>
          <a:lstStyle/>
          <a:p>
            <a:r>
              <a:rPr lang="es-CO" dirty="0"/>
              <a:t>3. Materiales de Construcción</a:t>
            </a:r>
          </a:p>
        </p:txBody>
      </p:sp>
      <p:pic>
        <p:nvPicPr>
          <p:cNvPr id="1026" name="Picture 2" descr="JOSÉ PINTO Ingeniería Civil">
            <a:extLst>
              <a:ext uri="{FF2B5EF4-FFF2-40B4-BE49-F238E27FC236}">
                <a16:creationId xmlns:a16="http://schemas.microsoft.com/office/drawing/2014/main" id="{2A3DB80C-F23D-4E76-92F8-0A59E6606F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777" y="1268985"/>
            <a:ext cx="53435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importancia de los materiales de construcción en la obra">
            <a:extLst>
              <a:ext uri="{FF2B5EF4-FFF2-40B4-BE49-F238E27FC236}">
                <a16:creationId xmlns:a16="http://schemas.microsoft.com/office/drawing/2014/main" id="{7F791C63-4D04-4645-881D-4A917662D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1796" y="1256857"/>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novación en materiales de construcción - Catalunya Vanguardista">
            <a:extLst>
              <a:ext uri="{FF2B5EF4-FFF2-40B4-BE49-F238E27FC236}">
                <a16:creationId xmlns:a16="http://schemas.microsoft.com/office/drawing/2014/main" id="{6C948C47-0D7F-4768-8603-887DBA61D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777" y="3560191"/>
            <a:ext cx="3873242" cy="26338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nstrucción ¿Qué materiales son los mejores para construir una casa?">
            <a:extLst>
              <a:ext uri="{FF2B5EF4-FFF2-40B4-BE49-F238E27FC236}">
                <a16:creationId xmlns:a16="http://schemas.microsoft.com/office/drawing/2014/main" id="{308A04EC-BC87-41F5-A7DB-F194485338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6821" y="3560191"/>
            <a:ext cx="4875975" cy="322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542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694D4-EE1C-4CEA-BC93-3E13AA37E685}"/>
              </a:ext>
            </a:extLst>
          </p:cNvPr>
          <p:cNvSpPr>
            <a:spLocks noGrp="1"/>
          </p:cNvSpPr>
          <p:nvPr>
            <p:ph type="title"/>
          </p:nvPr>
        </p:nvSpPr>
        <p:spPr/>
        <p:txBody>
          <a:bodyPr/>
          <a:lstStyle/>
          <a:p>
            <a:r>
              <a:rPr lang="es-CO" dirty="0"/>
              <a:t>4. Herramientas y Equipos</a:t>
            </a:r>
          </a:p>
        </p:txBody>
      </p:sp>
      <p:sp>
        <p:nvSpPr>
          <p:cNvPr id="3" name="Marcador de contenido 2">
            <a:extLst>
              <a:ext uri="{FF2B5EF4-FFF2-40B4-BE49-F238E27FC236}">
                <a16:creationId xmlns:a16="http://schemas.microsoft.com/office/drawing/2014/main" id="{C795EE5C-CB44-4653-9220-87F2C7A22459}"/>
              </a:ext>
            </a:extLst>
          </p:cNvPr>
          <p:cNvSpPr>
            <a:spLocks noGrp="1"/>
          </p:cNvSpPr>
          <p:nvPr>
            <p:ph idx="1"/>
          </p:nvPr>
        </p:nvSpPr>
        <p:spPr/>
        <p:txBody>
          <a:bodyPr/>
          <a:lstStyle/>
          <a:p>
            <a:pPr marL="0" indent="0">
              <a:buNone/>
            </a:pPr>
            <a:r>
              <a:rPr lang="es-CO" dirty="0"/>
              <a:t>En cuanto a las herramientas, que por lo general se denominan herramienta menor dentro del  Análisis de Precios, se tiene que se toma como un porcentaje de la mano de obra   --por lo general el 5%--</a:t>
            </a:r>
          </a:p>
          <a:p>
            <a:pPr marL="0" indent="0">
              <a:buNone/>
            </a:pPr>
            <a:r>
              <a:rPr lang="es-CO" dirty="0"/>
              <a:t>Como otro aspecto a considerar, en los presupuestos de obras civiles, la herramienta es asumida por el sub contratista (maestro general y por los oficiales y ayudantes prácticos) </a:t>
            </a:r>
          </a:p>
          <a:p>
            <a:pPr marL="0" indent="0">
              <a:buNone/>
            </a:pPr>
            <a:r>
              <a:rPr lang="es-CO" dirty="0"/>
              <a:t>En algunos casos, se apoya al maestro general suministrándole los discos de las pulidoras, o adquiriendo un elemento especial  que  se mande a fabricar como grifas (perros o palancas) para doblar acero, etc.</a:t>
            </a:r>
          </a:p>
          <a:p>
            <a:pPr marL="0" indent="0">
              <a:buNone/>
            </a:pPr>
            <a:endParaRPr lang="es-CO" dirty="0"/>
          </a:p>
          <a:p>
            <a:pPr marL="0" indent="0">
              <a:buNone/>
            </a:pPr>
            <a:endParaRPr lang="es-CO" dirty="0"/>
          </a:p>
          <a:p>
            <a:pPr marL="0" indent="0">
              <a:buNone/>
            </a:pPr>
            <a:endParaRPr lang="es-CO" dirty="0"/>
          </a:p>
        </p:txBody>
      </p:sp>
    </p:spTree>
    <p:extLst>
      <p:ext uri="{BB962C8B-B14F-4D97-AF65-F5344CB8AC3E}">
        <p14:creationId xmlns:p14="http://schemas.microsoft.com/office/powerpoint/2010/main" val="2646949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5DBFC-8A6D-401F-8498-48215E37EC12}"/>
              </a:ext>
            </a:extLst>
          </p:cNvPr>
          <p:cNvSpPr>
            <a:spLocks noGrp="1"/>
          </p:cNvSpPr>
          <p:nvPr>
            <p:ph type="title"/>
          </p:nvPr>
        </p:nvSpPr>
        <p:spPr/>
        <p:txBody>
          <a:bodyPr/>
          <a:lstStyle/>
          <a:p>
            <a:r>
              <a:rPr lang="es-CO" dirty="0"/>
              <a:t>4. Herramientas y Equipos</a:t>
            </a:r>
          </a:p>
        </p:txBody>
      </p:sp>
      <p:sp>
        <p:nvSpPr>
          <p:cNvPr id="3" name="Marcador de contenido 2">
            <a:extLst>
              <a:ext uri="{FF2B5EF4-FFF2-40B4-BE49-F238E27FC236}">
                <a16:creationId xmlns:a16="http://schemas.microsoft.com/office/drawing/2014/main" id="{D75CC4D2-C55D-4F8F-BB75-F90549496797}"/>
              </a:ext>
            </a:extLst>
          </p:cNvPr>
          <p:cNvSpPr>
            <a:spLocks noGrp="1"/>
          </p:cNvSpPr>
          <p:nvPr>
            <p:ph idx="1"/>
          </p:nvPr>
        </p:nvSpPr>
        <p:spPr>
          <a:xfrm>
            <a:off x="838200" y="1825625"/>
            <a:ext cx="10515600" cy="3330540"/>
          </a:xfrm>
        </p:spPr>
        <p:txBody>
          <a:bodyPr/>
          <a:lstStyle/>
          <a:p>
            <a:pPr marL="0" indent="0">
              <a:buNone/>
            </a:pPr>
            <a:r>
              <a:rPr lang="es-CO" dirty="0"/>
              <a:t>Para determinar el precio aplicable en un ítem de la herramienta menor se puede hacer un cuadro de distribución, como por ejemplo:</a:t>
            </a:r>
          </a:p>
          <a:p>
            <a:pPr marL="0" indent="0">
              <a:buNone/>
            </a:pPr>
            <a:endParaRPr lang="es-CO" dirty="0"/>
          </a:p>
        </p:txBody>
      </p:sp>
      <p:graphicFrame>
        <p:nvGraphicFramePr>
          <p:cNvPr id="4" name="Tabla 4">
            <a:extLst>
              <a:ext uri="{FF2B5EF4-FFF2-40B4-BE49-F238E27FC236}">
                <a16:creationId xmlns:a16="http://schemas.microsoft.com/office/drawing/2014/main" id="{19084DF6-60E7-4E05-AADD-0BBB30B8DD1E}"/>
              </a:ext>
            </a:extLst>
          </p:cNvPr>
          <p:cNvGraphicFramePr>
            <a:graphicFrameLocks noGrp="1"/>
          </p:cNvGraphicFramePr>
          <p:nvPr>
            <p:extLst>
              <p:ext uri="{D42A27DB-BD31-4B8C-83A1-F6EECF244321}">
                <p14:modId xmlns:p14="http://schemas.microsoft.com/office/powerpoint/2010/main" val="2657739891"/>
              </p:ext>
            </p:extLst>
          </p:nvPr>
        </p:nvGraphicFramePr>
        <p:xfrm>
          <a:off x="520995" y="2841282"/>
          <a:ext cx="11152963" cy="2668785"/>
        </p:xfrm>
        <a:graphic>
          <a:graphicData uri="http://schemas.openxmlformats.org/drawingml/2006/table">
            <a:tbl>
              <a:tblPr firstRow="1" bandRow="1">
                <a:tableStyleId>{5C22544A-7EE6-4342-B048-85BDC9FD1C3A}</a:tableStyleId>
              </a:tblPr>
              <a:tblGrid>
                <a:gridCol w="776177">
                  <a:extLst>
                    <a:ext uri="{9D8B030D-6E8A-4147-A177-3AD203B41FA5}">
                      <a16:colId xmlns:a16="http://schemas.microsoft.com/office/drawing/2014/main" val="4038413062"/>
                    </a:ext>
                  </a:extLst>
                </a:gridCol>
                <a:gridCol w="712381">
                  <a:extLst>
                    <a:ext uri="{9D8B030D-6E8A-4147-A177-3AD203B41FA5}">
                      <a16:colId xmlns:a16="http://schemas.microsoft.com/office/drawing/2014/main" val="1521316898"/>
                    </a:ext>
                  </a:extLst>
                </a:gridCol>
                <a:gridCol w="1041400">
                  <a:extLst>
                    <a:ext uri="{9D8B030D-6E8A-4147-A177-3AD203B41FA5}">
                      <a16:colId xmlns:a16="http://schemas.microsoft.com/office/drawing/2014/main" val="2080303419"/>
                    </a:ext>
                  </a:extLst>
                </a:gridCol>
                <a:gridCol w="4317410">
                  <a:extLst>
                    <a:ext uri="{9D8B030D-6E8A-4147-A177-3AD203B41FA5}">
                      <a16:colId xmlns:a16="http://schemas.microsoft.com/office/drawing/2014/main" val="3514710133"/>
                    </a:ext>
                  </a:extLst>
                </a:gridCol>
                <a:gridCol w="1286539">
                  <a:extLst>
                    <a:ext uri="{9D8B030D-6E8A-4147-A177-3AD203B41FA5}">
                      <a16:colId xmlns:a16="http://schemas.microsoft.com/office/drawing/2014/main" val="882034734"/>
                    </a:ext>
                  </a:extLst>
                </a:gridCol>
                <a:gridCol w="1509824">
                  <a:extLst>
                    <a:ext uri="{9D8B030D-6E8A-4147-A177-3AD203B41FA5}">
                      <a16:colId xmlns:a16="http://schemas.microsoft.com/office/drawing/2014/main" val="1729753406"/>
                    </a:ext>
                  </a:extLst>
                </a:gridCol>
                <a:gridCol w="1509232">
                  <a:extLst>
                    <a:ext uri="{9D8B030D-6E8A-4147-A177-3AD203B41FA5}">
                      <a16:colId xmlns:a16="http://schemas.microsoft.com/office/drawing/2014/main" val="2958158923"/>
                    </a:ext>
                  </a:extLst>
                </a:gridCol>
              </a:tblGrid>
              <a:tr h="334177">
                <a:tc>
                  <a:txBody>
                    <a:bodyPr/>
                    <a:lstStyle/>
                    <a:p>
                      <a:r>
                        <a:rPr lang="es-CO" sz="1100" dirty="0"/>
                        <a:t>ITEM</a:t>
                      </a:r>
                    </a:p>
                  </a:txBody>
                  <a:tcPr/>
                </a:tc>
                <a:tc>
                  <a:txBody>
                    <a:bodyPr/>
                    <a:lstStyle/>
                    <a:p>
                      <a:r>
                        <a:rPr lang="es-CO" sz="1100" dirty="0"/>
                        <a:t>UND</a:t>
                      </a:r>
                    </a:p>
                  </a:txBody>
                  <a:tcPr/>
                </a:tc>
                <a:tc gridSpan="2">
                  <a:txBody>
                    <a:bodyPr/>
                    <a:lstStyle/>
                    <a:p>
                      <a:r>
                        <a:rPr lang="es-CO" sz="1100" dirty="0"/>
                        <a:t>HERRAMIENTAS</a:t>
                      </a:r>
                    </a:p>
                  </a:txBody>
                  <a:tcPr/>
                </a:tc>
                <a:tc hMerge="1">
                  <a:txBody>
                    <a:bodyPr/>
                    <a:lstStyle/>
                    <a:p>
                      <a:endParaRPr lang="es-CO"/>
                    </a:p>
                  </a:txBody>
                  <a:tcPr/>
                </a:tc>
                <a:tc>
                  <a:txBody>
                    <a:bodyPr/>
                    <a:lstStyle/>
                    <a:p>
                      <a:r>
                        <a:rPr lang="es-CO" sz="1100" dirty="0"/>
                        <a:t>% INCIDENCIA</a:t>
                      </a:r>
                    </a:p>
                  </a:txBody>
                  <a:tcPr/>
                </a:tc>
                <a:tc>
                  <a:txBody>
                    <a:bodyPr/>
                    <a:lstStyle/>
                    <a:p>
                      <a:r>
                        <a:rPr lang="es-CO" sz="1100" dirty="0"/>
                        <a:t>PRECIO POR UNIDAD</a:t>
                      </a:r>
                    </a:p>
                  </a:txBody>
                  <a:tcPr/>
                </a:tc>
                <a:tc>
                  <a:txBody>
                    <a:bodyPr/>
                    <a:lstStyle/>
                    <a:p>
                      <a:r>
                        <a:rPr lang="es-CO" sz="1100" dirty="0"/>
                        <a:t>V/HERRAMIENTA EN EL ITEM</a:t>
                      </a:r>
                    </a:p>
                  </a:txBody>
                  <a:tcPr/>
                </a:tc>
                <a:extLst>
                  <a:ext uri="{0D108BD9-81ED-4DB2-BD59-A6C34878D82A}">
                    <a16:rowId xmlns:a16="http://schemas.microsoft.com/office/drawing/2014/main" val="350088384"/>
                  </a:ext>
                </a:extLst>
              </a:tr>
              <a:tr h="632597">
                <a:tc rowSpan="4">
                  <a:txBody>
                    <a:bodyPr/>
                    <a:lstStyle/>
                    <a:p>
                      <a:r>
                        <a:rPr lang="es-CO" sz="1100" dirty="0"/>
                        <a:t>Excavación manual  en zanja ( material común)</a:t>
                      </a:r>
                    </a:p>
                  </a:txBody>
                  <a:tcPr/>
                </a:tc>
                <a:tc rowSpan="4">
                  <a:txBody>
                    <a:bodyPr/>
                    <a:lstStyle/>
                    <a:p>
                      <a:r>
                        <a:rPr lang="es-CO" sz="1100" dirty="0"/>
                        <a:t>M3</a:t>
                      </a:r>
                    </a:p>
                  </a:txBody>
                  <a:tcPr/>
                </a:tc>
                <a:tc>
                  <a:txBody>
                    <a:bodyPr/>
                    <a:lstStyle/>
                    <a:p>
                      <a:r>
                        <a:rPr lang="es-CO" sz="1100" dirty="0"/>
                        <a:t>Pala</a:t>
                      </a:r>
                    </a:p>
                  </a:txBody>
                  <a:tcPr/>
                </a:tc>
                <a:tc>
                  <a:txBody>
                    <a:bodyPr/>
                    <a:lstStyle/>
                    <a:p>
                      <a:endParaRPr lang="es-CO" sz="1100" dirty="0"/>
                    </a:p>
                  </a:txBody>
                  <a:tcPr/>
                </a:tc>
                <a:tc>
                  <a:txBody>
                    <a:bodyPr/>
                    <a:lstStyle/>
                    <a:p>
                      <a:r>
                        <a:rPr lang="es-CO" sz="1100" dirty="0"/>
                        <a:t>0,9%</a:t>
                      </a:r>
                    </a:p>
                  </a:txBody>
                  <a:tcPr/>
                </a:tc>
                <a:tc>
                  <a:txBody>
                    <a:bodyPr/>
                    <a:lstStyle/>
                    <a:p>
                      <a:r>
                        <a:rPr lang="es-CO" sz="1100" dirty="0"/>
                        <a:t>$25,000</a:t>
                      </a:r>
                    </a:p>
                  </a:txBody>
                  <a:tcPr/>
                </a:tc>
                <a:tc>
                  <a:txBody>
                    <a:bodyPr/>
                    <a:lstStyle/>
                    <a:p>
                      <a:r>
                        <a:rPr lang="es-CO" sz="1100" dirty="0"/>
                        <a:t>$225</a:t>
                      </a:r>
                    </a:p>
                  </a:txBody>
                  <a:tcPr/>
                </a:tc>
                <a:extLst>
                  <a:ext uri="{0D108BD9-81ED-4DB2-BD59-A6C34878D82A}">
                    <a16:rowId xmlns:a16="http://schemas.microsoft.com/office/drawing/2014/main" val="2355939518"/>
                  </a:ext>
                </a:extLst>
              </a:tr>
              <a:tr h="613991">
                <a:tc vMerge="1">
                  <a:txBody>
                    <a:bodyPr/>
                    <a:lstStyle/>
                    <a:p>
                      <a:endParaRPr lang="es-CO"/>
                    </a:p>
                  </a:txBody>
                  <a:tcPr/>
                </a:tc>
                <a:tc vMerge="1">
                  <a:txBody>
                    <a:bodyPr/>
                    <a:lstStyle/>
                    <a:p>
                      <a:endParaRPr lang="es-CO"/>
                    </a:p>
                  </a:txBody>
                  <a:tcPr/>
                </a:tc>
                <a:tc>
                  <a:txBody>
                    <a:bodyPr/>
                    <a:lstStyle/>
                    <a:p>
                      <a:r>
                        <a:rPr lang="es-CO" sz="1100" dirty="0"/>
                        <a:t>Pica</a:t>
                      </a:r>
                    </a:p>
                  </a:txBody>
                  <a:tcPr/>
                </a:tc>
                <a:tc>
                  <a:txBody>
                    <a:bodyPr/>
                    <a:lstStyle/>
                    <a:p>
                      <a:endParaRPr lang="es-CO" sz="1100" dirty="0"/>
                    </a:p>
                  </a:txBody>
                  <a:tcPr/>
                </a:tc>
                <a:tc>
                  <a:txBody>
                    <a:bodyPr/>
                    <a:lstStyle/>
                    <a:p>
                      <a:r>
                        <a:rPr lang="es-CO" sz="1100" dirty="0"/>
                        <a:t>1,3%</a:t>
                      </a:r>
                    </a:p>
                  </a:txBody>
                  <a:tcPr/>
                </a:tc>
                <a:tc>
                  <a:txBody>
                    <a:bodyPr/>
                    <a:lstStyle/>
                    <a:p>
                      <a:r>
                        <a:rPr lang="es-CO" sz="1100" dirty="0"/>
                        <a:t>$26,000</a:t>
                      </a:r>
                    </a:p>
                  </a:txBody>
                  <a:tcPr/>
                </a:tc>
                <a:tc>
                  <a:txBody>
                    <a:bodyPr/>
                    <a:lstStyle/>
                    <a:p>
                      <a:r>
                        <a:rPr lang="es-CO" sz="1100" dirty="0"/>
                        <a:t>$338</a:t>
                      </a:r>
                    </a:p>
                  </a:txBody>
                  <a:tcPr/>
                </a:tc>
                <a:extLst>
                  <a:ext uri="{0D108BD9-81ED-4DB2-BD59-A6C34878D82A}">
                    <a16:rowId xmlns:a16="http://schemas.microsoft.com/office/drawing/2014/main" val="773648449"/>
                  </a:ext>
                </a:extLst>
              </a:tr>
              <a:tr h="628418">
                <a:tc vMerge="1">
                  <a:txBody>
                    <a:bodyPr/>
                    <a:lstStyle/>
                    <a:p>
                      <a:endParaRPr lang="es-CO"/>
                    </a:p>
                  </a:txBody>
                  <a:tcPr/>
                </a:tc>
                <a:tc vMerge="1">
                  <a:txBody>
                    <a:bodyPr/>
                    <a:lstStyle/>
                    <a:p>
                      <a:endParaRPr lang="es-CO"/>
                    </a:p>
                  </a:txBody>
                  <a:tcPr/>
                </a:tc>
                <a:tc>
                  <a:txBody>
                    <a:bodyPr/>
                    <a:lstStyle/>
                    <a:p>
                      <a:r>
                        <a:rPr lang="es-CO" sz="1100" dirty="0"/>
                        <a:t>Barra</a:t>
                      </a:r>
                    </a:p>
                  </a:txBody>
                  <a:tcPr/>
                </a:tc>
                <a:tc>
                  <a:txBody>
                    <a:bodyPr/>
                    <a:lstStyle/>
                    <a:p>
                      <a:endParaRPr lang="es-CO" sz="1100" dirty="0"/>
                    </a:p>
                  </a:txBody>
                  <a:tcPr/>
                </a:tc>
                <a:tc>
                  <a:txBody>
                    <a:bodyPr/>
                    <a:lstStyle/>
                    <a:p>
                      <a:r>
                        <a:rPr lang="es-CO" sz="1100" dirty="0"/>
                        <a:t>0,3%</a:t>
                      </a:r>
                    </a:p>
                  </a:txBody>
                  <a:tcPr/>
                </a:tc>
                <a:tc>
                  <a:txBody>
                    <a:bodyPr/>
                    <a:lstStyle/>
                    <a:p>
                      <a:r>
                        <a:rPr lang="es-CO" sz="1100" dirty="0"/>
                        <a:t>$73,800</a:t>
                      </a:r>
                    </a:p>
                  </a:txBody>
                  <a:tcPr/>
                </a:tc>
                <a:tc>
                  <a:txBody>
                    <a:bodyPr/>
                    <a:lstStyle/>
                    <a:p>
                      <a:r>
                        <a:rPr lang="es-CO" sz="1100" dirty="0"/>
                        <a:t>$221</a:t>
                      </a:r>
                    </a:p>
                  </a:txBody>
                  <a:tcPr/>
                </a:tc>
                <a:extLst>
                  <a:ext uri="{0D108BD9-81ED-4DB2-BD59-A6C34878D82A}">
                    <a16:rowId xmlns:a16="http://schemas.microsoft.com/office/drawing/2014/main" val="1539527343"/>
                  </a:ext>
                </a:extLst>
              </a:tr>
              <a:tr h="367059">
                <a:tc vMerge="1">
                  <a:txBody>
                    <a:bodyPr/>
                    <a:lstStyle/>
                    <a:p>
                      <a:endParaRPr lang="es-CO"/>
                    </a:p>
                  </a:txBody>
                  <a:tcPr/>
                </a:tc>
                <a:tc vMerge="1">
                  <a:txBody>
                    <a:bodyPr/>
                    <a:lstStyle/>
                    <a:p>
                      <a:endParaRPr lang="es-CO"/>
                    </a:p>
                  </a:txBody>
                  <a:tcPr/>
                </a:tc>
                <a:tc>
                  <a:txBody>
                    <a:bodyPr/>
                    <a:lstStyle/>
                    <a:p>
                      <a:endParaRPr lang="es-CO" sz="1100" dirty="0"/>
                    </a:p>
                  </a:txBody>
                  <a:tcPr/>
                </a:tc>
                <a:tc>
                  <a:txBody>
                    <a:bodyPr/>
                    <a:lstStyle/>
                    <a:p>
                      <a:endParaRPr lang="es-CO" sz="1100" dirty="0"/>
                    </a:p>
                  </a:txBody>
                  <a:tcPr/>
                </a:tc>
                <a:tc>
                  <a:txBody>
                    <a:bodyPr/>
                    <a:lstStyle/>
                    <a:p>
                      <a:endParaRPr lang="es-CO" sz="1100" dirty="0"/>
                    </a:p>
                  </a:txBody>
                  <a:tcPr/>
                </a:tc>
                <a:tc>
                  <a:txBody>
                    <a:bodyPr/>
                    <a:lstStyle/>
                    <a:p>
                      <a:endParaRPr lang="es-CO" sz="1100" dirty="0"/>
                    </a:p>
                  </a:txBody>
                  <a:tcPr/>
                </a:tc>
                <a:tc>
                  <a:txBody>
                    <a:bodyPr/>
                    <a:lstStyle/>
                    <a:p>
                      <a:r>
                        <a:rPr lang="es-CO" sz="1100" dirty="0"/>
                        <a:t>$784</a:t>
                      </a:r>
                    </a:p>
                  </a:txBody>
                  <a:tcPr/>
                </a:tc>
                <a:extLst>
                  <a:ext uri="{0D108BD9-81ED-4DB2-BD59-A6C34878D82A}">
                    <a16:rowId xmlns:a16="http://schemas.microsoft.com/office/drawing/2014/main" val="1819992398"/>
                  </a:ext>
                </a:extLst>
              </a:tr>
            </a:tbl>
          </a:graphicData>
        </a:graphic>
      </p:graphicFrame>
      <p:pic>
        <p:nvPicPr>
          <p:cNvPr id="2050" name="Picture 2" descr="Pala Punta 6056 N° 1 Con Cabo">
            <a:extLst>
              <a:ext uri="{FF2B5EF4-FFF2-40B4-BE49-F238E27FC236}">
                <a16:creationId xmlns:a16="http://schemas.microsoft.com/office/drawing/2014/main" id="{5C9A354F-2F18-45A9-B0D1-2AFAA0F85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422" y="3319836"/>
            <a:ext cx="1386980" cy="5309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A - Especificaciones Técnicas para Construcción de Viviendas">
            <a:extLst>
              <a:ext uri="{FF2B5EF4-FFF2-40B4-BE49-F238E27FC236}">
                <a16:creationId xmlns:a16="http://schemas.microsoft.com/office/drawing/2014/main" id="{AAEB5F75-4D5B-42D1-B652-636E123F5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563" y="3939504"/>
            <a:ext cx="1384420" cy="5309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RRA AGRICOLA | Indurruedas">
            <a:extLst>
              <a:ext uri="{FF2B5EF4-FFF2-40B4-BE49-F238E27FC236}">
                <a16:creationId xmlns:a16="http://schemas.microsoft.com/office/drawing/2014/main" id="{B832B622-610A-41A9-A688-A9D7B6A67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934" y="4496217"/>
            <a:ext cx="1386981" cy="55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98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5CBEB2-D744-46CF-AAB0-6BE2727C3A96}"/>
              </a:ext>
            </a:extLst>
          </p:cNvPr>
          <p:cNvSpPr>
            <a:spLocks noGrp="1"/>
          </p:cNvSpPr>
          <p:nvPr>
            <p:ph type="title"/>
          </p:nvPr>
        </p:nvSpPr>
        <p:spPr/>
        <p:txBody>
          <a:bodyPr/>
          <a:lstStyle/>
          <a:p>
            <a:r>
              <a:rPr lang="es-CO" dirty="0"/>
              <a:t>4. Herramientas y Equipos</a:t>
            </a:r>
          </a:p>
        </p:txBody>
      </p:sp>
      <p:sp>
        <p:nvSpPr>
          <p:cNvPr id="3" name="Marcador de contenido 2">
            <a:extLst>
              <a:ext uri="{FF2B5EF4-FFF2-40B4-BE49-F238E27FC236}">
                <a16:creationId xmlns:a16="http://schemas.microsoft.com/office/drawing/2014/main" id="{1FECCBEC-AE92-4A87-947C-BDF5C9849780}"/>
              </a:ext>
            </a:extLst>
          </p:cNvPr>
          <p:cNvSpPr>
            <a:spLocks noGrp="1"/>
          </p:cNvSpPr>
          <p:nvPr>
            <p:ph idx="1"/>
          </p:nvPr>
        </p:nvSpPr>
        <p:spPr/>
        <p:txBody>
          <a:bodyPr>
            <a:normAutofit/>
          </a:bodyPr>
          <a:lstStyle/>
          <a:p>
            <a:pPr marL="0" indent="0" algn="just">
              <a:buNone/>
            </a:pPr>
            <a:endParaRPr lang="es-CO" dirty="0"/>
          </a:p>
          <a:p>
            <a:pPr marL="0" indent="0" algn="just">
              <a:buNone/>
            </a:pPr>
            <a:r>
              <a:rPr lang="es-CO" sz="2600" dirty="0"/>
              <a:t>Si para el ítem que se analiza </a:t>
            </a:r>
            <a:r>
              <a:rPr lang="es-CO" sz="2800" dirty="0"/>
              <a:t>Excavación manual  en zanja ( material común), el valor de la mano de obra por unidad (m3) es de $14.200, el valor de la herramienta calculado como el 5 % será de $710 ,  es decir el análisis de distribución de herramientas da un precio  mayor  de $784; se concluye que usando el 5% del valor de la mano de obra como valor de la herramienta   se cubre el 90% del costo real de la misma para una unidad de un ítem como excavación en zanja</a:t>
            </a:r>
          </a:p>
          <a:p>
            <a:pPr marL="0" indent="0">
              <a:buNone/>
            </a:pPr>
            <a:endParaRPr lang="es-CO" dirty="0"/>
          </a:p>
        </p:txBody>
      </p:sp>
    </p:spTree>
    <p:extLst>
      <p:ext uri="{BB962C8B-B14F-4D97-AF65-F5344CB8AC3E}">
        <p14:creationId xmlns:p14="http://schemas.microsoft.com/office/powerpoint/2010/main" val="1105122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5F2984-249E-4596-AC9A-65A1DDCE0CDD}"/>
              </a:ext>
            </a:extLst>
          </p:cNvPr>
          <p:cNvSpPr>
            <a:spLocks noGrp="1"/>
          </p:cNvSpPr>
          <p:nvPr>
            <p:ph type="title"/>
          </p:nvPr>
        </p:nvSpPr>
        <p:spPr/>
        <p:txBody>
          <a:bodyPr/>
          <a:lstStyle/>
          <a:p>
            <a:r>
              <a:rPr lang="es-CO" dirty="0"/>
              <a:t>4. Herramientas y Equipos</a:t>
            </a:r>
          </a:p>
        </p:txBody>
      </p:sp>
      <p:sp>
        <p:nvSpPr>
          <p:cNvPr id="3" name="Marcador de contenido 2">
            <a:extLst>
              <a:ext uri="{FF2B5EF4-FFF2-40B4-BE49-F238E27FC236}">
                <a16:creationId xmlns:a16="http://schemas.microsoft.com/office/drawing/2014/main" id="{283C74C9-175C-42AC-ADB7-11C77967D9FF}"/>
              </a:ext>
            </a:extLst>
          </p:cNvPr>
          <p:cNvSpPr>
            <a:spLocks noGrp="1"/>
          </p:cNvSpPr>
          <p:nvPr>
            <p:ph idx="1"/>
          </p:nvPr>
        </p:nvSpPr>
        <p:spPr/>
        <p:txBody>
          <a:bodyPr/>
          <a:lstStyle/>
          <a:p>
            <a:pPr marL="0" indent="0" algn="just">
              <a:buNone/>
            </a:pPr>
            <a:r>
              <a:rPr lang="es-CO" u="sng" dirty="0"/>
              <a:t>En cuanto a los equipos</a:t>
            </a:r>
            <a:r>
              <a:rPr lang="es-CO" dirty="0"/>
              <a:t>, en nuestro país, por lo general se suelen arrendar, ya que el mantener equipos es costos, puesto que se debe disponer de una bodega para guardarlos y personal para que les haga el mantenimiento, además se consumen insumos como aceites, grasas, repuestos, etc.</a:t>
            </a:r>
          </a:p>
          <a:p>
            <a:pPr marL="0" indent="0" algn="just">
              <a:buNone/>
            </a:pPr>
            <a:r>
              <a:rPr lang="es-CO" dirty="0"/>
              <a:t>Adquirir un equipo puede ser conveniente según la magnitud  del  contrato y la cantidad de uso que  se vaya a dar al equipo durante la ejecución del mismo; por ejemplo si se va a construir gran volumen de muros de contención de  modulo constante, puede convenir comprar el juego de formaletas metalices para tal fin</a:t>
            </a:r>
          </a:p>
          <a:p>
            <a:pPr marL="0" indent="0">
              <a:buNone/>
            </a:pPr>
            <a:endParaRPr lang="es-CO" dirty="0"/>
          </a:p>
        </p:txBody>
      </p:sp>
    </p:spTree>
    <p:extLst>
      <p:ext uri="{BB962C8B-B14F-4D97-AF65-F5344CB8AC3E}">
        <p14:creationId xmlns:p14="http://schemas.microsoft.com/office/powerpoint/2010/main" val="3893409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1C4AD7-91A6-4A82-87E8-7FBA6F01E4F0}"/>
              </a:ext>
            </a:extLst>
          </p:cNvPr>
          <p:cNvSpPr>
            <a:spLocks noGrp="1"/>
          </p:cNvSpPr>
          <p:nvPr>
            <p:ph type="title"/>
          </p:nvPr>
        </p:nvSpPr>
        <p:spPr/>
        <p:txBody>
          <a:bodyPr/>
          <a:lstStyle/>
          <a:p>
            <a:r>
              <a:rPr lang="es-CO" dirty="0"/>
              <a:t>4. Herramientas y Equipos</a:t>
            </a:r>
          </a:p>
        </p:txBody>
      </p:sp>
      <p:sp>
        <p:nvSpPr>
          <p:cNvPr id="3" name="Marcador de contenido 2">
            <a:extLst>
              <a:ext uri="{FF2B5EF4-FFF2-40B4-BE49-F238E27FC236}">
                <a16:creationId xmlns:a16="http://schemas.microsoft.com/office/drawing/2014/main" id="{F1F344B6-EB56-45F0-A14F-EC7FBA9D5FB9}"/>
              </a:ext>
            </a:extLst>
          </p:cNvPr>
          <p:cNvSpPr>
            <a:spLocks noGrp="1"/>
          </p:cNvSpPr>
          <p:nvPr>
            <p:ph idx="1"/>
          </p:nvPr>
        </p:nvSpPr>
        <p:spPr/>
        <p:txBody>
          <a:bodyPr>
            <a:normAutofit fontScale="62500" lnSpcReduction="20000"/>
          </a:bodyPr>
          <a:lstStyle/>
          <a:p>
            <a:pPr marL="0" indent="0">
              <a:buNone/>
            </a:pPr>
            <a:r>
              <a:rPr lang="es-CO" dirty="0"/>
              <a:t>Los Equipos de construcción pueden ser fijos o móviles</a:t>
            </a:r>
          </a:p>
          <a:p>
            <a:pPr marL="0" indent="0">
              <a:buNone/>
            </a:pPr>
            <a:r>
              <a:rPr lang="es-CO" dirty="0"/>
              <a:t>Equipos Fijos:</a:t>
            </a:r>
          </a:p>
          <a:p>
            <a:pPr>
              <a:buFont typeface="Wingdings" panose="05000000000000000000" pitchFamily="2" charset="2"/>
              <a:buChar char="q"/>
            </a:pPr>
            <a:r>
              <a:rPr lang="es-CO" dirty="0"/>
              <a:t>Formaletas</a:t>
            </a:r>
          </a:p>
          <a:p>
            <a:pPr>
              <a:buFont typeface="Wingdings" panose="05000000000000000000" pitchFamily="2" charset="2"/>
              <a:buChar char="q"/>
            </a:pPr>
            <a:r>
              <a:rPr lang="es-CO" dirty="0"/>
              <a:t>Cerchas, parales o telescopios</a:t>
            </a:r>
          </a:p>
          <a:p>
            <a:pPr>
              <a:buFont typeface="Wingdings" panose="05000000000000000000" pitchFamily="2" charset="2"/>
              <a:buChar char="q"/>
            </a:pPr>
            <a:r>
              <a:rPr lang="es-CO" dirty="0"/>
              <a:t>Andamios</a:t>
            </a:r>
          </a:p>
          <a:p>
            <a:pPr>
              <a:buFont typeface="Wingdings" panose="05000000000000000000" pitchFamily="2" charset="2"/>
              <a:buChar char="q"/>
            </a:pPr>
            <a:r>
              <a:rPr lang="es-CO" dirty="0"/>
              <a:t>Pluma grúa</a:t>
            </a:r>
          </a:p>
          <a:p>
            <a:pPr>
              <a:buFont typeface="Wingdings" panose="05000000000000000000" pitchFamily="2" charset="2"/>
              <a:buChar char="q"/>
            </a:pPr>
            <a:r>
              <a:rPr lang="es-CO" dirty="0"/>
              <a:t>Motobombas</a:t>
            </a:r>
          </a:p>
          <a:p>
            <a:pPr>
              <a:buFont typeface="Wingdings" panose="05000000000000000000" pitchFamily="2" charset="2"/>
              <a:buChar char="q"/>
            </a:pPr>
            <a:r>
              <a:rPr lang="es-CO" dirty="0"/>
              <a:t>Plantas eléctricas</a:t>
            </a:r>
          </a:p>
          <a:p>
            <a:pPr marL="0" indent="0">
              <a:buNone/>
            </a:pPr>
            <a:r>
              <a:rPr lang="es-CO" dirty="0"/>
              <a:t>Equipos Móviles</a:t>
            </a:r>
          </a:p>
          <a:p>
            <a:r>
              <a:rPr lang="es-CO" dirty="0"/>
              <a:t>Cortadoras de pavimento</a:t>
            </a:r>
          </a:p>
          <a:p>
            <a:r>
              <a:rPr lang="es-CO" dirty="0"/>
              <a:t>Planchas vibrocompactadora</a:t>
            </a:r>
          </a:p>
          <a:p>
            <a:r>
              <a:rPr lang="es-CO" dirty="0"/>
              <a:t>Allanadoras de pavimento</a:t>
            </a:r>
          </a:p>
          <a:p>
            <a:r>
              <a:rPr lang="es-CO" dirty="0"/>
              <a:t>Mezcladoras </a:t>
            </a:r>
          </a:p>
          <a:p>
            <a:pPr>
              <a:buFont typeface="Wingdings" panose="05000000000000000000" pitchFamily="2" charset="2"/>
              <a:buChar char="q"/>
            </a:pPr>
            <a:endParaRPr lang="es-CO" dirty="0"/>
          </a:p>
        </p:txBody>
      </p:sp>
    </p:spTree>
    <p:extLst>
      <p:ext uri="{BB962C8B-B14F-4D97-AF65-F5344CB8AC3E}">
        <p14:creationId xmlns:p14="http://schemas.microsoft.com/office/powerpoint/2010/main" val="2508938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BDD7E-6DA3-46E7-98DB-925A8773798B}"/>
              </a:ext>
            </a:extLst>
          </p:cNvPr>
          <p:cNvSpPr>
            <a:spLocks noGrp="1"/>
          </p:cNvSpPr>
          <p:nvPr>
            <p:ph type="title"/>
          </p:nvPr>
        </p:nvSpPr>
        <p:spPr/>
        <p:txBody>
          <a:bodyPr/>
          <a:lstStyle/>
          <a:p>
            <a:r>
              <a:rPr lang="es-CO" dirty="0"/>
              <a:t>4. Herramientas y Equipos</a:t>
            </a:r>
          </a:p>
        </p:txBody>
      </p:sp>
      <p:pic>
        <p:nvPicPr>
          <p:cNvPr id="4" name="Marcador de contenido 3">
            <a:extLst>
              <a:ext uri="{FF2B5EF4-FFF2-40B4-BE49-F238E27FC236}">
                <a16:creationId xmlns:a16="http://schemas.microsoft.com/office/drawing/2014/main" id="{DE8B9CAB-BEB4-4523-B88F-46D9144B7BCE}"/>
              </a:ext>
            </a:extLst>
          </p:cNvPr>
          <p:cNvPicPr>
            <a:picLocks noGrp="1" noChangeAspect="1"/>
          </p:cNvPicPr>
          <p:nvPr>
            <p:ph idx="1"/>
          </p:nvPr>
        </p:nvPicPr>
        <p:blipFill>
          <a:blip r:embed="rId2"/>
          <a:stretch>
            <a:fillRect/>
          </a:stretch>
        </p:blipFill>
        <p:spPr>
          <a:xfrm>
            <a:off x="390381" y="1930400"/>
            <a:ext cx="2527617" cy="2527617"/>
          </a:xfrm>
          <a:prstGeom prst="rect">
            <a:avLst/>
          </a:prstGeom>
        </p:spPr>
      </p:pic>
      <p:pic>
        <p:nvPicPr>
          <p:cNvPr id="5" name="Imagen 4">
            <a:extLst>
              <a:ext uri="{FF2B5EF4-FFF2-40B4-BE49-F238E27FC236}">
                <a16:creationId xmlns:a16="http://schemas.microsoft.com/office/drawing/2014/main" id="{E0B8F21D-2BBA-48BF-8FAC-A937377D68CA}"/>
              </a:ext>
            </a:extLst>
          </p:cNvPr>
          <p:cNvPicPr>
            <a:picLocks noChangeAspect="1"/>
          </p:cNvPicPr>
          <p:nvPr/>
        </p:nvPicPr>
        <p:blipFill>
          <a:blip r:embed="rId3"/>
          <a:stretch>
            <a:fillRect/>
          </a:stretch>
        </p:blipFill>
        <p:spPr>
          <a:xfrm>
            <a:off x="2950823" y="1945310"/>
            <a:ext cx="2143125" cy="2512707"/>
          </a:xfrm>
          <a:prstGeom prst="rect">
            <a:avLst/>
          </a:prstGeom>
        </p:spPr>
      </p:pic>
      <p:pic>
        <p:nvPicPr>
          <p:cNvPr id="6" name="Imagen 5">
            <a:extLst>
              <a:ext uri="{FF2B5EF4-FFF2-40B4-BE49-F238E27FC236}">
                <a16:creationId xmlns:a16="http://schemas.microsoft.com/office/drawing/2014/main" id="{DA3FDB14-66CE-4FC3-82B1-53B567F2DA66}"/>
              </a:ext>
            </a:extLst>
          </p:cNvPr>
          <p:cNvPicPr>
            <a:picLocks noChangeAspect="1"/>
          </p:cNvPicPr>
          <p:nvPr/>
        </p:nvPicPr>
        <p:blipFill>
          <a:blip r:embed="rId4"/>
          <a:stretch>
            <a:fillRect/>
          </a:stretch>
        </p:blipFill>
        <p:spPr>
          <a:xfrm>
            <a:off x="5721367" y="1879601"/>
            <a:ext cx="2698009" cy="2706467"/>
          </a:xfrm>
          <a:prstGeom prst="rect">
            <a:avLst/>
          </a:prstGeom>
        </p:spPr>
      </p:pic>
      <p:pic>
        <p:nvPicPr>
          <p:cNvPr id="7" name="Imagen 6">
            <a:extLst>
              <a:ext uri="{FF2B5EF4-FFF2-40B4-BE49-F238E27FC236}">
                <a16:creationId xmlns:a16="http://schemas.microsoft.com/office/drawing/2014/main" id="{5084F966-293A-415C-AFEF-08A14A0F4968}"/>
              </a:ext>
            </a:extLst>
          </p:cNvPr>
          <p:cNvPicPr>
            <a:picLocks noChangeAspect="1"/>
          </p:cNvPicPr>
          <p:nvPr/>
        </p:nvPicPr>
        <p:blipFill>
          <a:blip r:embed="rId5"/>
          <a:stretch>
            <a:fillRect/>
          </a:stretch>
        </p:blipFill>
        <p:spPr>
          <a:xfrm>
            <a:off x="674175" y="4586068"/>
            <a:ext cx="2698009" cy="1796916"/>
          </a:xfrm>
          <a:prstGeom prst="rect">
            <a:avLst/>
          </a:prstGeom>
        </p:spPr>
      </p:pic>
      <p:pic>
        <p:nvPicPr>
          <p:cNvPr id="8" name="Imagen 7">
            <a:extLst>
              <a:ext uri="{FF2B5EF4-FFF2-40B4-BE49-F238E27FC236}">
                <a16:creationId xmlns:a16="http://schemas.microsoft.com/office/drawing/2014/main" id="{8021E29E-012A-42C5-B0E3-CCCDB03C4890}"/>
              </a:ext>
            </a:extLst>
          </p:cNvPr>
          <p:cNvPicPr>
            <a:picLocks noChangeAspect="1"/>
          </p:cNvPicPr>
          <p:nvPr/>
        </p:nvPicPr>
        <p:blipFill>
          <a:blip r:embed="rId6"/>
          <a:stretch>
            <a:fillRect/>
          </a:stretch>
        </p:blipFill>
        <p:spPr>
          <a:xfrm>
            <a:off x="3629120" y="4586068"/>
            <a:ext cx="1835311" cy="1897001"/>
          </a:xfrm>
          <a:prstGeom prst="rect">
            <a:avLst/>
          </a:prstGeom>
        </p:spPr>
      </p:pic>
    </p:spTree>
    <p:extLst>
      <p:ext uri="{BB962C8B-B14F-4D97-AF65-F5344CB8AC3E}">
        <p14:creationId xmlns:p14="http://schemas.microsoft.com/office/powerpoint/2010/main" val="1549012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CA33B-FD65-4E38-960E-13B1AE6A2AC6}"/>
              </a:ext>
            </a:extLst>
          </p:cNvPr>
          <p:cNvSpPr>
            <a:spLocks noGrp="1"/>
          </p:cNvSpPr>
          <p:nvPr>
            <p:ph type="title"/>
          </p:nvPr>
        </p:nvSpPr>
        <p:spPr/>
        <p:txBody>
          <a:bodyPr/>
          <a:lstStyle/>
          <a:p>
            <a:r>
              <a:rPr lang="es-CO" dirty="0"/>
              <a:t>4. Herramientas y Equipos</a:t>
            </a:r>
          </a:p>
        </p:txBody>
      </p:sp>
      <p:sp>
        <p:nvSpPr>
          <p:cNvPr id="3" name="Marcador de contenido 2">
            <a:extLst>
              <a:ext uri="{FF2B5EF4-FFF2-40B4-BE49-F238E27FC236}">
                <a16:creationId xmlns:a16="http://schemas.microsoft.com/office/drawing/2014/main" id="{DE25BC2D-D728-4C51-B6D1-58BF8FD365C5}"/>
              </a:ext>
            </a:extLst>
          </p:cNvPr>
          <p:cNvSpPr>
            <a:spLocks noGrp="1"/>
          </p:cNvSpPr>
          <p:nvPr>
            <p:ph idx="1"/>
          </p:nvPr>
        </p:nvSpPr>
        <p:spPr>
          <a:xfrm>
            <a:off x="677334" y="2160411"/>
            <a:ext cx="8596668" cy="3880773"/>
          </a:xfrm>
        </p:spPr>
        <p:txBody>
          <a:bodyPr/>
          <a:lstStyle/>
          <a:p>
            <a:pPr marL="0" indent="0">
              <a:buNone/>
            </a:pPr>
            <a:r>
              <a:rPr lang="es-CO" dirty="0"/>
              <a:t>Los Equipos pueden ser propios o arrendados; para efecto de los Cálculos de Costos en Obra Civiles debe considerarse:</a:t>
            </a:r>
          </a:p>
          <a:p>
            <a:pPr marL="0" indent="0">
              <a:buNone/>
            </a:pPr>
            <a:endParaRPr lang="es-CO" dirty="0"/>
          </a:p>
          <a:p>
            <a:pPr marL="0" indent="0">
              <a:buNone/>
            </a:pPr>
            <a:endParaRPr lang="es-CO" dirty="0"/>
          </a:p>
        </p:txBody>
      </p:sp>
      <p:graphicFrame>
        <p:nvGraphicFramePr>
          <p:cNvPr id="5" name="Tabla 4">
            <a:extLst>
              <a:ext uri="{FF2B5EF4-FFF2-40B4-BE49-F238E27FC236}">
                <a16:creationId xmlns:a16="http://schemas.microsoft.com/office/drawing/2014/main" id="{8115DEB7-EF1B-4FB7-AD6C-A7C27DD6D5A6}"/>
              </a:ext>
            </a:extLst>
          </p:cNvPr>
          <p:cNvGraphicFramePr>
            <a:graphicFrameLocks noGrp="1"/>
          </p:cNvGraphicFramePr>
          <p:nvPr>
            <p:extLst>
              <p:ext uri="{D42A27DB-BD31-4B8C-83A1-F6EECF244321}">
                <p14:modId xmlns:p14="http://schemas.microsoft.com/office/powerpoint/2010/main" val="2340365727"/>
              </p:ext>
            </p:extLst>
          </p:nvPr>
        </p:nvGraphicFramePr>
        <p:xfrm>
          <a:off x="808155" y="2894426"/>
          <a:ext cx="7673236" cy="452438"/>
        </p:xfrm>
        <a:graphic>
          <a:graphicData uri="http://schemas.openxmlformats.org/drawingml/2006/table">
            <a:tbl>
              <a:tblPr firstRow="1" firstCol="1" bandRow="1">
                <a:tableStyleId>{5C22544A-7EE6-4342-B048-85BDC9FD1C3A}</a:tableStyleId>
              </a:tblPr>
              <a:tblGrid>
                <a:gridCol w="3568907">
                  <a:extLst>
                    <a:ext uri="{9D8B030D-6E8A-4147-A177-3AD203B41FA5}">
                      <a16:colId xmlns:a16="http://schemas.microsoft.com/office/drawing/2014/main" val="316857094"/>
                    </a:ext>
                  </a:extLst>
                </a:gridCol>
                <a:gridCol w="4104329">
                  <a:extLst>
                    <a:ext uri="{9D8B030D-6E8A-4147-A177-3AD203B41FA5}">
                      <a16:colId xmlns:a16="http://schemas.microsoft.com/office/drawing/2014/main" val="2310942795"/>
                    </a:ext>
                  </a:extLst>
                </a:gridCol>
              </a:tblGrid>
              <a:tr h="0">
                <a:tc>
                  <a:txBody>
                    <a:bodyPr/>
                    <a:lstStyle/>
                    <a:p>
                      <a:pPr algn="ctr">
                        <a:lnSpc>
                          <a:spcPct val="107000"/>
                        </a:lnSpc>
                        <a:spcAft>
                          <a:spcPts val="800"/>
                        </a:spcAft>
                      </a:pPr>
                      <a:r>
                        <a:rPr lang="es-CO" sz="1100">
                          <a:effectLst/>
                        </a:rPr>
                        <a:t> </a:t>
                      </a:r>
                    </a:p>
                    <a:p>
                      <a:pPr algn="ctr">
                        <a:lnSpc>
                          <a:spcPct val="107000"/>
                        </a:lnSpc>
                        <a:spcAft>
                          <a:spcPts val="800"/>
                        </a:spcAft>
                      </a:pPr>
                      <a:r>
                        <a:rPr lang="es-CO" sz="1100">
                          <a:effectLst/>
                        </a:rPr>
                        <a:t>COSTO DE LA HORA EQUIPO  (HE) </a:t>
                      </a:r>
                      <a:r>
                        <a:rPr lang="es-CO" sz="1100" u="sng">
                          <a:effectLst/>
                        </a:rPr>
                        <a:t>PROPIO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Symbol" panose="05050102010706020507" pitchFamily="18" charset="2"/>
                        <a:buChar char=""/>
                      </a:pPr>
                      <a:r>
                        <a:rPr lang="es-CO" sz="1100" dirty="0">
                          <a:effectLst/>
                        </a:rPr>
                        <a:t> Costos de Operación</a:t>
                      </a:r>
                    </a:p>
                    <a:p>
                      <a:pPr marL="342900" lvl="0" indent="-342900">
                        <a:lnSpc>
                          <a:spcPct val="107000"/>
                        </a:lnSpc>
                        <a:spcAft>
                          <a:spcPts val="800"/>
                        </a:spcAft>
                        <a:buFont typeface="Symbol" panose="05050102010706020507" pitchFamily="18" charset="2"/>
                        <a:buChar char=""/>
                      </a:pPr>
                      <a:r>
                        <a:rPr lang="es-CO" sz="1100" dirty="0">
                          <a:effectLst/>
                        </a:rPr>
                        <a:t>Costos de Posesión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242616"/>
                  </a:ext>
                </a:extLst>
              </a:tr>
            </a:tbl>
          </a:graphicData>
        </a:graphic>
      </p:graphicFrame>
      <p:graphicFrame>
        <p:nvGraphicFramePr>
          <p:cNvPr id="7" name="Tabla 6">
            <a:extLst>
              <a:ext uri="{FF2B5EF4-FFF2-40B4-BE49-F238E27FC236}">
                <a16:creationId xmlns:a16="http://schemas.microsoft.com/office/drawing/2014/main" id="{05E9D317-FE1B-4F14-817A-A4C271081E3A}"/>
              </a:ext>
            </a:extLst>
          </p:cNvPr>
          <p:cNvGraphicFramePr>
            <a:graphicFrameLocks noGrp="1"/>
          </p:cNvGraphicFramePr>
          <p:nvPr>
            <p:extLst>
              <p:ext uri="{D42A27DB-BD31-4B8C-83A1-F6EECF244321}">
                <p14:modId xmlns:p14="http://schemas.microsoft.com/office/powerpoint/2010/main" val="3023161293"/>
              </p:ext>
            </p:extLst>
          </p:nvPr>
        </p:nvGraphicFramePr>
        <p:xfrm>
          <a:off x="721903" y="4079863"/>
          <a:ext cx="7673235" cy="171450"/>
        </p:xfrm>
        <a:graphic>
          <a:graphicData uri="http://schemas.openxmlformats.org/drawingml/2006/table">
            <a:tbl>
              <a:tblPr firstRow="1" firstCol="1" bandRow="1">
                <a:tableStyleId>{5C22544A-7EE6-4342-B048-85BDC9FD1C3A}</a:tableStyleId>
              </a:tblPr>
              <a:tblGrid>
                <a:gridCol w="3322924">
                  <a:extLst>
                    <a:ext uri="{9D8B030D-6E8A-4147-A177-3AD203B41FA5}">
                      <a16:colId xmlns:a16="http://schemas.microsoft.com/office/drawing/2014/main" val="1033518559"/>
                    </a:ext>
                  </a:extLst>
                </a:gridCol>
                <a:gridCol w="4350311">
                  <a:extLst>
                    <a:ext uri="{9D8B030D-6E8A-4147-A177-3AD203B41FA5}">
                      <a16:colId xmlns:a16="http://schemas.microsoft.com/office/drawing/2014/main" val="2436159838"/>
                    </a:ext>
                  </a:extLst>
                </a:gridCol>
              </a:tblGrid>
              <a:tr h="0">
                <a:tc>
                  <a:txBody>
                    <a:bodyPr/>
                    <a:lstStyle/>
                    <a:p>
                      <a:pPr>
                        <a:lnSpc>
                          <a:spcPct val="107000"/>
                        </a:lnSpc>
                        <a:spcAft>
                          <a:spcPts val="800"/>
                        </a:spcAft>
                      </a:pPr>
                      <a:r>
                        <a:rPr lang="es-CO" sz="1100">
                          <a:effectLst/>
                        </a:rPr>
                        <a:t>COSTOS DE LA HORA EQUIPO  (HE)   </a:t>
                      </a:r>
                      <a:r>
                        <a:rPr lang="es-CO" sz="1100" u="sng">
                          <a:effectLst/>
                        </a:rPr>
                        <a:t>ARRENDADO</a:t>
                      </a: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800"/>
                        </a:spcAft>
                        <a:buFont typeface="Symbol" panose="05050102010706020507" pitchFamily="18" charset="2"/>
                        <a:buChar char=""/>
                      </a:pPr>
                      <a:r>
                        <a:rPr lang="es-CO" sz="1100" dirty="0">
                          <a:effectLst/>
                        </a:rPr>
                        <a:t>Costos de Operación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850422"/>
                  </a:ext>
                </a:extLst>
              </a:tr>
            </a:tbl>
          </a:graphicData>
        </a:graphic>
      </p:graphicFrame>
      <p:graphicFrame>
        <p:nvGraphicFramePr>
          <p:cNvPr id="8" name="Tabla 7">
            <a:extLst>
              <a:ext uri="{FF2B5EF4-FFF2-40B4-BE49-F238E27FC236}">
                <a16:creationId xmlns:a16="http://schemas.microsoft.com/office/drawing/2014/main" id="{31FC8CB0-337D-432D-834B-658DA743B974}"/>
              </a:ext>
            </a:extLst>
          </p:cNvPr>
          <p:cNvGraphicFramePr>
            <a:graphicFrameLocks noGrp="1"/>
          </p:cNvGraphicFramePr>
          <p:nvPr>
            <p:extLst>
              <p:ext uri="{D42A27DB-BD31-4B8C-83A1-F6EECF244321}">
                <p14:modId xmlns:p14="http://schemas.microsoft.com/office/powerpoint/2010/main" val="2323340432"/>
              </p:ext>
            </p:extLst>
          </p:nvPr>
        </p:nvGraphicFramePr>
        <p:xfrm>
          <a:off x="677334" y="4822253"/>
          <a:ext cx="7673234" cy="1427163"/>
        </p:xfrm>
        <a:graphic>
          <a:graphicData uri="http://schemas.openxmlformats.org/drawingml/2006/table">
            <a:tbl>
              <a:tblPr firstRow="1" firstCol="1" bandRow="1">
                <a:tableStyleId>{5C22544A-7EE6-4342-B048-85BDC9FD1C3A}</a:tableStyleId>
              </a:tblPr>
              <a:tblGrid>
                <a:gridCol w="2830092">
                  <a:extLst>
                    <a:ext uri="{9D8B030D-6E8A-4147-A177-3AD203B41FA5}">
                      <a16:colId xmlns:a16="http://schemas.microsoft.com/office/drawing/2014/main" val="3257161760"/>
                    </a:ext>
                  </a:extLst>
                </a:gridCol>
                <a:gridCol w="4843142">
                  <a:extLst>
                    <a:ext uri="{9D8B030D-6E8A-4147-A177-3AD203B41FA5}">
                      <a16:colId xmlns:a16="http://schemas.microsoft.com/office/drawing/2014/main" val="191014493"/>
                    </a:ext>
                  </a:extLst>
                </a:gridCol>
              </a:tblGrid>
              <a:tr h="0">
                <a:tc>
                  <a:txBody>
                    <a:bodyPr/>
                    <a:lstStyle/>
                    <a:p>
                      <a:pPr>
                        <a:lnSpc>
                          <a:spcPct val="107000"/>
                        </a:lnSpc>
                        <a:spcAft>
                          <a:spcPts val="800"/>
                        </a:spcAft>
                      </a:pPr>
                      <a:r>
                        <a:rPr lang="es-CO" sz="1100">
                          <a:effectLst/>
                        </a:rPr>
                        <a:t> </a:t>
                      </a:r>
                    </a:p>
                    <a:p>
                      <a:pPr>
                        <a:lnSpc>
                          <a:spcPct val="107000"/>
                        </a:lnSpc>
                        <a:spcAft>
                          <a:spcPts val="800"/>
                        </a:spcAft>
                      </a:pPr>
                      <a:r>
                        <a:rPr lang="es-CO" sz="1100">
                          <a:effectLst/>
                        </a:rPr>
                        <a:t> </a:t>
                      </a:r>
                    </a:p>
                    <a:p>
                      <a:pPr>
                        <a:lnSpc>
                          <a:spcPct val="107000"/>
                        </a:lnSpc>
                        <a:spcAft>
                          <a:spcPts val="800"/>
                        </a:spcAft>
                      </a:pPr>
                      <a:r>
                        <a:rPr lang="es-CO" sz="1100">
                          <a:effectLst/>
                        </a:rPr>
                        <a:t> </a:t>
                      </a:r>
                    </a:p>
                    <a:p>
                      <a:pPr>
                        <a:lnSpc>
                          <a:spcPct val="107000"/>
                        </a:lnSpc>
                        <a:spcAft>
                          <a:spcPts val="800"/>
                        </a:spcAft>
                      </a:pPr>
                      <a:r>
                        <a:rPr lang="es-CO" sz="1100">
                          <a:effectLst/>
                        </a:rPr>
                        <a:t>COSTOS DE POSESION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Symbol" panose="05050102010706020507" pitchFamily="18" charset="2"/>
                        <a:buChar char=""/>
                      </a:pPr>
                      <a:r>
                        <a:rPr lang="es-CO" sz="1100" dirty="0">
                          <a:effectLst/>
                        </a:rPr>
                        <a:t>Valor de Compra  (VC)</a:t>
                      </a:r>
                    </a:p>
                    <a:p>
                      <a:pPr marL="342900" lvl="0" indent="-342900">
                        <a:lnSpc>
                          <a:spcPct val="107000"/>
                        </a:lnSpc>
                        <a:buFont typeface="Symbol" panose="05050102010706020507" pitchFamily="18" charset="2"/>
                        <a:buChar char=""/>
                      </a:pPr>
                      <a:r>
                        <a:rPr lang="es-CO" sz="1100" dirty="0">
                          <a:effectLst/>
                        </a:rPr>
                        <a:t>Vida Económica del Equipo ( o Útil) (VE)</a:t>
                      </a:r>
                    </a:p>
                    <a:p>
                      <a:pPr marL="342900" lvl="0" indent="-342900">
                        <a:lnSpc>
                          <a:spcPct val="107000"/>
                        </a:lnSpc>
                        <a:buFont typeface="Symbol" panose="05050102010706020507" pitchFamily="18" charset="2"/>
                        <a:buChar char=""/>
                      </a:pPr>
                      <a:r>
                        <a:rPr lang="es-CO" sz="1100" dirty="0">
                          <a:effectLst/>
                        </a:rPr>
                        <a:t>Valor de Salvamento (VS)</a:t>
                      </a:r>
                    </a:p>
                    <a:p>
                      <a:pPr marL="342900" lvl="0" indent="-342900">
                        <a:lnSpc>
                          <a:spcPct val="107000"/>
                        </a:lnSpc>
                        <a:buFont typeface="Symbol" panose="05050102010706020507" pitchFamily="18" charset="2"/>
                        <a:buChar char=""/>
                      </a:pPr>
                      <a:r>
                        <a:rPr lang="es-CO" sz="1100" dirty="0">
                          <a:effectLst/>
                        </a:rPr>
                        <a:t>Depreciación (D)</a:t>
                      </a:r>
                    </a:p>
                    <a:p>
                      <a:pPr marL="342900" lvl="0" indent="-342900">
                        <a:lnSpc>
                          <a:spcPct val="107000"/>
                        </a:lnSpc>
                        <a:buFont typeface="Symbol" panose="05050102010706020507" pitchFamily="18" charset="2"/>
                        <a:buChar char=""/>
                      </a:pPr>
                      <a:r>
                        <a:rPr lang="es-CO" sz="1100" dirty="0">
                          <a:effectLst/>
                        </a:rPr>
                        <a:t>Intereses (I)</a:t>
                      </a:r>
                    </a:p>
                    <a:p>
                      <a:pPr marL="342900" lvl="0" indent="-342900">
                        <a:lnSpc>
                          <a:spcPct val="107000"/>
                        </a:lnSpc>
                        <a:buFont typeface="Symbol" panose="05050102010706020507" pitchFamily="18" charset="2"/>
                        <a:buChar char=""/>
                      </a:pPr>
                      <a:r>
                        <a:rPr lang="es-CO" sz="1100" dirty="0">
                          <a:effectLst/>
                        </a:rPr>
                        <a:t>Seguros (S)</a:t>
                      </a:r>
                    </a:p>
                    <a:p>
                      <a:pPr marL="342900" lvl="0" indent="-342900">
                        <a:lnSpc>
                          <a:spcPct val="107000"/>
                        </a:lnSpc>
                        <a:buFont typeface="Symbol" panose="05050102010706020507" pitchFamily="18" charset="2"/>
                        <a:buChar char=""/>
                      </a:pPr>
                      <a:r>
                        <a:rPr lang="es-CO" sz="1100" dirty="0">
                          <a:effectLst/>
                        </a:rPr>
                        <a:t>Bodegaje (Parqueo) (B) </a:t>
                      </a:r>
                    </a:p>
                    <a:p>
                      <a:pPr marL="342900" lvl="0" indent="-342900">
                        <a:lnSpc>
                          <a:spcPct val="107000"/>
                        </a:lnSpc>
                        <a:spcAft>
                          <a:spcPts val="800"/>
                        </a:spcAft>
                        <a:buFont typeface="Symbol" panose="05050102010706020507" pitchFamily="18" charset="2"/>
                        <a:buChar char=""/>
                      </a:pPr>
                      <a:r>
                        <a:rPr lang="es-CO" sz="1100" dirty="0">
                          <a:effectLst/>
                        </a:rPr>
                        <a:t>Mantenimiento (M)</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4834239"/>
                  </a:ext>
                </a:extLst>
              </a:tr>
            </a:tbl>
          </a:graphicData>
        </a:graphic>
      </p:graphicFrame>
    </p:spTree>
    <p:extLst>
      <p:ext uri="{BB962C8B-B14F-4D97-AF65-F5344CB8AC3E}">
        <p14:creationId xmlns:p14="http://schemas.microsoft.com/office/powerpoint/2010/main" val="2872155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573C0-174C-4D43-952A-0BC487DF189F}"/>
              </a:ext>
            </a:extLst>
          </p:cNvPr>
          <p:cNvSpPr>
            <a:spLocks noGrp="1"/>
          </p:cNvSpPr>
          <p:nvPr>
            <p:ph type="title"/>
          </p:nvPr>
        </p:nvSpPr>
        <p:spPr/>
        <p:txBody>
          <a:bodyPr/>
          <a:lstStyle/>
          <a:p>
            <a:r>
              <a:rPr lang="es-CO" dirty="0"/>
              <a:t>4. Herramientas y Equipos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8490094-78B6-480E-B893-7DCAF61CA696}"/>
                  </a:ext>
                </a:extLst>
              </p:cNvPr>
              <p:cNvSpPr>
                <a:spLocks noGrp="1"/>
              </p:cNvSpPr>
              <p:nvPr>
                <p:ph idx="1"/>
              </p:nvPr>
            </p:nvSpPr>
            <p:spPr/>
            <p:txBody>
              <a:bodyPr>
                <a:normAutofit fontScale="92500" lnSpcReduction="10000"/>
              </a:bodyPr>
              <a:lstStyle/>
              <a:p>
                <a:pPr marL="0" indent="0">
                  <a:buNone/>
                </a:pPr>
                <a:r>
                  <a:rPr lang="es-CO" dirty="0"/>
                  <a:t>La Depreciación del equipo se da por la formula:</a:t>
                </a:r>
              </a:p>
              <a:p>
                <a:pPr marL="0" indent="0">
                  <a:buNone/>
                </a:pPr>
                <a14:m>
                  <m:oMath xmlns:m="http://schemas.openxmlformats.org/officeDocument/2006/math">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𝐷</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𝑉𝐶</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𝑉𝑆</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𝑉𝐸</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h𝑟</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s-CO" sz="1800" dirty="0">
                    <a:effectLst/>
                    <a:latin typeface="Calibri" panose="020F0502020204030204" pitchFamily="34" charset="0"/>
                    <a:ea typeface="Calibri" panose="020F0502020204030204" pitchFamily="34" charset="0"/>
                    <a:cs typeface="Times New Roman" panose="02020603050405020304" pitchFamily="18" charset="0"/>
                  </a:rPr>
                  <a:t>  </a:t>
                </a:r>
                <a:r>
                  <a:rPr lang="es-CO" dirty="0"/>
                  <a:t>Donde:</a:t>
                </a:r>
              </a:p>
              <a:p>
                <a:pPr marL="0" indent="0">
                  <a:buNone/>
                </a:pPr>
                <a:r>
                  <a:rPr lang="es-CO" dirty="0"/>
                  <a:t>D: Depreciación </a:t>
                </a:r>
              </a:p>
              <a:p>
                <a:pPr marL="0" indent="0">
                  <a:buNone/>
                </a:pPr>
                <a:r>
                  <a:rPr lang="es-CO" dirty="0"/>
                  <a:t>VC: Valor de Compra</a:t>
                </a:r>
              </a:p>
              <a:p>
                <a:pPr marL="0" indent="0">
                  <a:buNone/>
                </a:pPr>
                <a:r>
                  <a:rPr lang="es-CO" dirty="0"/>
                  <a:t>VS: valor de salvamento</a:t>
                </a:r>
              </a:p>
              <a:p>
                <a:pPr marL="0" indent="0">
                  <a:buNone/>
                </a:pPr>
                <a:r>
                  <a:rPr lang="es-CO" dirty="0"/>
                  <a:t>VE: Vida útil del equipo en horas</a:t>
                </a:r>
              </a:p>
              <a:p>
                <a:pPr marL="0" indent="0">
                  <a:buNone/>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dirty="0"/>
              </a:p>
              <a:p>
                <a:pPr marL="0" indent="0">
                  <a:buNone/>
                </a:pPr>
                <a:r>
                  <a:rPr lang="es-CO" dirty="0"/>
                  <a:t>Los equipos por lo general tienen una vida de 3 años equivalentes a 6 000 horas</a:t>
                </a:r>
              </a:p>
              <a:p>
                <a:pPr marL="0" indent="0">
                  <a:buNone/>
                </a:pPr>
                <a:endParaRPr lang="es-CO" dirty="0"/>
              </a:p>
            </p:txBody>
          </p:sp>
        </mc:Choice>
        <mc:Fallback xmlns="">
          <p:sp>
            <p:nvSpPr>
              <p:cNvPr id="3" name="Marcador de contenido 2">
                <a:extLst>
                  <a:ext uri="{FF2B5EF4-FFF2-40B4-BE49-F238E27FC236}">
                    <a16:creationId xmlns:a16="http://schemas.microsoft.com/office/drawing/2014/main" id="{E8490094-78B6-480E-B893-7DCAF61CA696}"/>
                  </a:ext>
                </a:extLst>
              </p:cNvPr>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s-CO">
                    <a:noFill/>
                  </a:rPr>
                  <a:t> </a:t>
                </a:r>
              </a:p>
            </p:txBody>
          </p:sp>
        </mc:Fallback>
      </mc:AlternateContent>
      <p:graphicFrame>
        <p:nvGraphicFramePr>
          <p:cNvPr id="4" name="Tabla 3">
            <a:extLst>
              <a:ext uri="{FF2B5EF4-FFF2-40B4-BE49-F238E27FC236}">
                <a16:creationId xmlns:a16="http://schemas.microsoft.com/office/drawing/2014/main" id="{19C59D5A-648D-4D88-B58E-D04FA22059C4}"/>
              </a:ext>
            </a:extLst>
          </p:cNvPr>
          <p:cNvGraphicFramePr>
            <a:graphicFrameLocks noGrp="1"/>
          </p:cNvGraphicFramePr>
          <p:nvPr>
            <p:extLst>
              <p:ext uri="{D42A27DB-BD31-4B8C-83A1-F6EECF244321}">
                <p14:modId xmlns:p14="http://schemas.microsoft.com/office/powerpoint/2010/main" val="4055329242"/>
              </p:ext>
            </p:extLst>
          </p:nvPr>
        </p:nvGraphicFramePr>
        <p:xfrm>
          <a:off x="677333" y="4671081"/>
          <a:ext cx="7963083" cy="530225"/>
        </p:xfrm>
        <a:graphic>
          <a:graphicData uri="http://schemas.openxmlformats.org/drawingml/2006/table">
            <a:tbl>
              <a:tblPr firstRow="1" firstCol="1" bandRow="1">
                <a:tableStyleId>{5C22544A-7EE6-4342-B048-85BDC9FD1C3A}</a:tableStyleId>
              </a:tblPr>
              <a:tblGrid>
                <a:gridCol w="3703718">
                  <a:extLst>
                    <a:ext uri="{9D8B030D-6E8A-4147-A177-3AD203B41FA5}">
                      <a16:colId xmlns:a16="http://schemas.microsoft.com/office/drawing/2014/main" val="1111802131"/>
                    </a:ext>
                  </a:extLst>
                </a:gridCol>
                <a:gridCol w="4259365">
                  <a:extLst>
                    <a:ext uri="{9D8B030D-6E8A-4147-A177-3AD203B41FA5}">
                      <a16:colId xmlns:a16="http://schemas.microsoft.com/office/drawing/2014/main" val="2370162604"/>
                    </a:ext>
                  </a:extLst>
                </a:gridCol>
              </a:tblGrid>
              <a:tr h="0">
                <a:tc>
                  <a:txBody>
                    <a:bodyPr/>
                    <a:lstStyle/>
                    <a:p>
                      <a:pPr algn="just">
                        <a:lnSpc>
                          <a:spcPct val="107000"/>
                        </a:lnSpc>
                        <a:spcAft>
                          <a:spcPts val="800"/>
                        </a:spcAft>
                      </a:pPr>
                      <a:r>
                        <a:rPr lang="es-CO" sz="1100" dirty="0">
                          <a:effectLst/>
                        </a:rPr>
                        <a:t> </a:t>
                      </a:r>
                    </a:p>
                    <a:p>
                      <a:pPr algn="just">
                        <a:lnSpc>
                          <a:spcPct val="107000"/>
                        </a:lnSpc>
                        <a:spcAft>
                          <a:spcPts val="800"/>
                        </a:spcAft>
                      </a:pPr>
                      <a:r>
                        <a:rPr lang="es-CO" sz="1100" dirty="0">
                          <a:effectLst/>
                        </a:rPr>
                        <a:t>Para la Vida  Útil (o Económica) del Equipo  (VE)  considere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buFont typeface="Wingdings" panose="05000000000000000000" pitchFamily="2" charset="2"/>
                        <a:buChar char=""/>
                      </a:pPr>
                      <a:r>
                        <a:rPr lang="es-CO" sz="1100" dirty="0">
                          <a:effectLst/>
                        </a:rPr>
                        <a:t>Año de 10 meses</a:t>
                      </a:r>
                    </a:p>
                    <a:p>
                      <a:pPr marL="342900" lvl="0" indent="-342900" algn="just">
                        <a:lnSpc>
                          <a:spcPct val="107000"/>
                        </a:lnSpc>
                        <a:buFont typeface="Wingdings" panose="05000000000000000000" pitchFamily="2" charset="2"/>
                        <a:buChar char=""/>
                      </a:pPr>
                      <a:r>
                        <a:rPr lang="es-CO" sz="1100" dirty="0">
                          <a:effectLst/>
                        </a:rPr>
                        <a:t>Mes de 25 días</a:t>
                      </a:r>
                    </a:p>
                    <a:p>
                      <a:pPr marL="342900" lvl="0" indent="-342900" algn="just">
                        <a:lnSpc>
                          <a:spcPct val="107000"/>
                        </a:lnSpc>
                        <a:spcAft>
                          <a:spcPts val="800"/>
                        </a:spcAft>
                        <a:buFont typeface="Wingdings" panose="05000000000000000000" pitchFamily="2" charset="2"/>
                        <a:buChar char=""/>
                      </a:pPr>
                      <a:r>
                        <a:rPr lang="es-CO" sz="1100" dirty="0">
                          <a:effectLst/>
                        </a:rPr>
                        <a:t>Día de 8 horas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1485562"/>
                  </a:ext>
                </a:extLst>
              </a:tr>
            </a:tbl>
          </a:graphicData>
        </a:graphic>
      </p:graphicFrame>
    </p:spTree>
    <p:extLst>
      <p:ext uri="{BB962C8B-B14F-4D97-AF65-F5344CB8AC3E}">
        <p14:creationId xmlns:p14="http://schemas.microsoft.com/office/powerpoint/2010/main" val="186941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82A57BB-4830-4AAF-A8B7-055D15AFD8FD}"/>
              </a:ext>
            </a:extLst>
          </p:cNvPr>
          <p:cNvSpPr>
            <a:spLocks noGrp="1"/>
          </p:cNvSpPr>
          <p:nvPr>
            <p:ph type="title"/>
          </p:nvPr>
        </p:nvSpPr>
        <p:spPr/>
        <p:txBody>
          <a:bodyPr/>
          <a:lstStyle/>
          <a:p>
            <a:r>
              <a:rPr lang="es-CO" dirty="0"/>
              <a:t>TEMARIO</a:t>
            </a:r>
          </a:p>
        </p:txBody>
      </p:sp>
      <p:sp>
        <p:nvSpPr>
          <p:cNvPr id="5" name="Marcador de contenido 4">
            <a:extLst>
              <a:ext uri="{FF2B5EF4-FFF2-40B4-BE49-F238E27FC236}">
                <a16:creationId xmlns:a16="http://schemas.microsoft.com/office/drawing/2014/main" id="{D7C2E3BE-D586-4112-B8D9-33310BEF0054}"/>
              </a:ext>
            </a:extLst>
          </p:cNvPr>
          <p:cNvSpPr>
            <a:spLocks noGrp="1"/>
          </p:cNvSpPr>
          <p:nvPr>
            <p:ph idx="1"/>
          </p:nvPr>
        </p:nvSpPr>
        <p:spPr/>
        <p:txBody>
          <a:bodyPr>
            <a:normAutofit fontScale="77500" lnSpcReduction="20000"/>
          </a:bodyPr>
          <a:lstStyle/>
          <a:p>
            <a:r>
              <a:rPr lang="es-CO" dirty="0"/>
              <a:t>1.Aspectos Generales</a:t>
            </a:r>
          </a:p>
          <a:p>
            <a:r>
              <a:rPr lang="es-CO" dirty="0"/>
              <a:t>2.Concepto de Costos</a:t>
            </a:r>
          </a:p>
          <a:p>
            <a:r>
              <a:rPr lang="es-CO" dirty="0"/>
              <a:t>3.Materiales de Construcción</a:t>
            </a:r>
          </a:p>
          <a:p>
            <a:r>
              <a:rPr lang="es-CO" dirty="0"/>
              <a:t>4.Herramientas y Equipos</a:t>
            </a:r>
          </a:p>
          <a:p>
            <a:r>
              <a:rPr lang="es-CO" dirty="0"/>
              <a:t>5.Maquinaria para Construcción</a:t>
            </a:r>
          </a:p>
          <a:p>
            <a:r>
              <a:rPr lang="es-CO" dirty="0"/>
              <a:t>6.Transporte de Materiales</a:t>
            </a:r>
          </a:p>
          <a:p>
            <a:r>
              <a:rPr lang="es-CO" dirty="0"/>
              <a:t>7.Alquiler de Equipo y Maquinaria</a:t>
            </a:r>
          </a:p>
          <a:p>
            <a:r>
              <a:rPr lang="es-CO" dirty="0"/>
              <a:t>8.Mano de Obra</a:t>
            </a:r>
          </a:p>
          <a:p>
            <a:r>
              <a:rPr lang="es-CO" dirty="0"/>
              <a:t>9.Cuadrillas y Rendimientos</a:t>
            </a:r>
          </a:p>
          <a:p>
            <a:r>
              <a:rPr lang="es-CO" dirty="0"/>
              <a:t>10.Cuantificación Costos Directos</a:t>
            </a:r>
          </a:p>
          <a:p>
            <a:r>
              <a:rPr lang="es-CO" dirty="0"/>
              <a:t>11.Cuantificación Costos Indirectos</a:t>
            </a:r>
          </a:p>
          <a:p>
            <a:r>
              <a:rPr lang="es-CO" dirty="0"/>
              <a:t>12.Presupuestos</a:t>
            </a:r>
          </a:p>
        </p:txBody>
      </p:sp>
    </p:spTree>
    <p:extLst>
      <p:ext uri="{BB962C8B-B14F-4D97-AF65-F5344CB8AC3E}">
        <p14:creationId xmlns:p14="http://schemas.microsoft.com/office/powerpoint/2010/main" val="563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down)">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down)">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down)">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wipe(down)">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wipe(down)">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wipe(down)">
                                      <p:cBhvr>
                                        <p:cTn id="6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67E68-D892-4BC8-A5D7-C33CE78A6023}"/>
              </a:ext>
            </a:extLst>
          </p:cNvPr>
          <p:cNvSpPr>
            <a:spLocks noGrp="1"/>
          </p:cNvSpPr>
          <p:nvPr>
            <p:ph type="title"/>
          </p:nvPr>
        </p:nvSpPr>
        <p:spPr/>
        <p:txBody>
          <a:bodyPr/>
          <a:lstStyle/>
          <a:p>
            <a:r>
              <a:rPr lang="es-CO" dirty="0"/>
              <a:t>4. Herramientas y Equipos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201BE388-9DEC-42B1-86EA-20F5CB5F1113}"/>
                  </a:ext>
                </a:extLst>
              </p:cNvPr>
              <p:cNvSpPr>
                <a:spLocks noGrp="1"/>
              </p:cNvSpPr>
              <p:nvPr>
                <p:ph idx="1"/>
              </p:nvPr>
            </p:nvSpPr>
            <p:spPr>
              <a:xfrm>
                <a:off x="505055" y="1488613"/>
                <a:ext cx="8596668" cy="4759787"/>
              </a:xfrm>
            </p:spPr>
            <p:txBody>
              <a:bodyPr>
                <a:normAutofit fontScale="77500" lnSpcReduction="20000"/>
              </a:bodyPr>
              <a:lstStyle/>
              <a:p>
                <a:pPr marL="0" indent="0">
                  <a:buNone/>
                </a:pPr>
                <a:r>
                  <a:rPr lang="es-CO" dirty="0"/>
                  <a:t>El valor de rescate o salvamento (VS) es el que tiene un equipo y/o maquinaria al final de su vida, es un precio al que se puede vender después de haber calculado la depreciación normal; puede ser entre el 8% y el 20% del valor de compra (mezcladoras, vibradoras, compresores, motobombas) y el  valor de salvamento horario se obtiene dividiéndolo en la vida útil.</a:t>
                </a:r>
              </a:p>
              <a:p>
                <a:pPr marL="0" indent="0">
                  <a:buNone/>
                </a:pPr>
                <a:r>
                  <a:rPr lang="es-CO" dirty="0"/>
                  <a:t>El Interés (I) proviene del capital invertido en la compra del equipo, el cual debe producir un rendimiento económico – tasa de capitalización del mercado- y forma parte del costo de arrendamiento del mismo, se calcula así:</a:t>
                </a:r>
              </a:p>
              <a:p>
                <a:pPr marL="0" indent="0">
                  <a:buNone/>
                </a:pPr>
                <a14:m>
                  <m:oMath xmlns:m="http://schemas.openxmlformats.org/officeDocument/2006/math">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𝐼</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𝑇𝑎𝑠𝑎</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𝑑𝑒</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𝐼𝑛𝑡𝑒𝑟𝑒𝑠</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𝑉𝐶</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𝐹𝑎𝑐𝑡𝑜𝑟</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𝑑𝑒</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𝑣𝑖𝑑𝑎</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𝑢𝑡𝑖𝑙</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𝑜</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𝑒𝑐𝑜𝑛𝑜𝑚𝑖𝑐𝑎</m:t>
                    </m:r>
                    <m:r>
                      <a:rPr lang="es-CO" sz="18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s-CO" sz="1800" b="0" dirty="0">
                    <a:effectLst/>
                    <a:latin typeface="Calibri" panose="020F0502020204030204" pitchFamily="34" charset="0"/>
                    <a:ea typeface="Calibri" panose="020F0502020204030204" pitchFamily="34" charset="0"/>
                    <a:cs typeface="Times New Roman" panose="02020603050405020304" pitchFamily="18" charset="0"/>
                  </a:rPr>
                  <a:t> </a:t>
                </a:r>
                <a:r>
                  <a:rPr lang="es-CO" dirty="0"/>
                  <a:t>con el Factor de Vida útil obtenido por :</a:t>
                </a:r>
                <a:r>
                  <a:rPr lang="es-CO"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𝐹𝑣𝑖𝑑𝑎</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𝑢𝑡𝑖𝑙</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s-CO" i="1">
                            <a:effectLst/>
                            <a:latin typeface="Cambria Math" panose="02040503050406030204" pitchFamily="18" charset="0"/>
                          </a:rPr>
                        </m:ctrlPr>
                      </m:fPr>
                      <m:num>
                        <m:r>
                          <a:rPr lang="es-CO" sz="1800" i="1">
                            <a:effectLst/>
                            <a:latin typeface="Cambria Math" panose="02040503050406030204" pitchFamily="18" charset="0"/>
                            <a:ea typeface="Calibri" panose="020F0502020204030204" pitchFamily="34" charset="0"/>
                            <a:cs typeface="Times New Roman" panose="02020603050405020304" pitchFamily="18" charset="0"/>
                          </a:rPr>
                          <m:t>𝑛</m:t>
                        </m:r>
                        <m:r>
                          <a:rPr lang="es-CO"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s-CO" sz="1800" i="1">
                            <a:effectLst/>
                            <a:latin typeface="Cambria Math" panose="02040503050406030204" pitchFamily="18" charset="0"/>
                            <a:ea typeface="Calibri" panose="020F0502020204030204" pitchFamily="34" charset="0"/>
                            <a:cs typeface="Times New Roman" panose="02020603050405020304" pitchFamily="18" charset="0"/>
                          </a:rPr>
                          <m:t>2</m:t>
                        </m:r>
                      </m:den>
                    </m:f>
                    <m:r>
                      <a:rPr lang="es-CO" sz="1800" i="1">
                        <a:effectLst/>
                        <a:latin typeface="Cambria Math" panose="02040503050406030204" pitchFamily="18" charset="0"/>
                        <a:ea typeface="Calibri" panose="020F0502020204030204" pitchFamily="34" charset="0"/>
                        <a:cs typeface="Times New Roman" panose="02020603050405020304" pitchFamily="18" charset="0"/>
                      </a:rPr>
                      <m:t>)/</m:t>
                    </m:r>
                    <m:r>
                      <a:rPr lang="es-CO" sz="1800" i="1">
                        <a:effectLst/>
                        <a:latin typeface="Cambria Math" panose="02040503050406030204" pitchFamily="18" charset="0"/>
                        <a:ea typeface="Calibri" panose="020F0502020204030204" pitchFamily="34" charset="0"/>
                        <a:cs typeface="Times New Roman" panose="02020603050405020304" pitchFamily="18" charset="0"/>
                      </a:rPr>
                      <m:t>𝑉𝐸</m:t>
                    </m:r>
                    <m:r>
                      <a:rPr lang="es-CO" sz="1800" i="1">
                        <a:effectLst/>
                        <a:latin typeface="Cambria Math" panose="02040503050406030204" pitchFamily="18" charset="0"/>
                        <a:ea typeface="Calibri" panose="020F0502020204030204" pitchFamily="34" charset="0"/>
                        <a:cs typeface="Times New Roman" panose="02020603050405020304" pitchFamily="18" charset="0"/>
                      </a:rPr>
                      <m:t>[</m:t>
                    </m:r>
                    <m:r>
                      <a:rPr lang="es-CO" sz="1800" i="1">
                        <a:effectLst/>
                        <a:latin typeface="Cambria Math" panose="02040503050406030204" pitchFamily="18" charset="0"/>
                        <a:ea typeface="Calibri" panose="020F0502020204030204" pitchFamily="34" charset="0"/>
                        <a:cs typeface="Times New Roman" panose="02020603050405020304" pitchFamily="18" charset="0"/>
                      </a:rPr>
                      <m:t>h𝑟</m:t>
                    </m:r>
                    <m:r>
                      <a:rPr lang="es-CO"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CO" dirty="0"/>
                  <a:t>, donde n es la vida útil en años</a:t>
                </a:r>
              </a:p>
              <a:p>
                <a:pPr marL="0" indent="0">
                  <a:buNone/>
                </a:pPr>
                <a:r>
                  <a:rPr lang="es-CO" dirty="0"/>
                  <a:t>Seguros (S) : Son el valor de la prima anual que se paga por la póliza de acuerdo a los amparos que se tomen;  La póliza  cubre seguros contra incendio, robo, destrucción, responsabilidad  civil. El valor de la prima depende del tipo de equipo, zona de ubicación,  actividad a </a:t>
                </a:r>
                <a:r>
                  <a:rPr lang="es-CO" dirty="0" err="1"/>
                  <a:t>realizar,etc</a:t>
                </a:r>
                <a:r>
                  <a:rPr lang="es-CO" dirty="0"/>
                  <a:t>.</a:t>
                </a:r>
              </a:p>
              <a:p>
                <a:pPr marL="0" indent="0">
                  <a:buNone/>
                </a:pPr>
                <a:endParaRPr lang="es-CO" dirty="0"/>
              </a:p>
            </p:txBody>
          </p:sp>
        </mc:Choice>
        <mc:Fallback xmlns="">
          <p:sp>
            <p:nvSpPr>
              <p:cNvPr id="3" name="Marcador de contenido 2">
                <a:extLst>
                  <a:ext uri="{FF2B5EF4-FFF2-40B4-BE49-F238E27FC236}">
                    <a16:creationId xmlns:a16="http://schemas.microsoft.com/office/drawing/2014/main" id="{201BE388-9DEC-42B1-86EA-20F5CB5F1113}"/>
                  </a:ext>
                </a:extLst>
              </p:cNvPr>
              <p:cNvSpPr>
                <a:spLocks noGrp="1" noRot="1" noChangeAspect="1" noMove="1" noResize="1" noEditPoints="1" noAdjustHandles="1" noChangeArrowheads="1" noChangeShapeType="1" noTextEdit="1"/>
              </p:cNvSpPr>
              <p:nvPr>
                <p:ph idx="1"/>
              </p:nvPr>
            </p:nvSpPr>
            <p:spPr>
              <a:xfrm>
                <a:off x="505055" y="1488613"/>
                <a:ext cx="8596668" cy="4759787"/>
              </a:xfrm>
              <a:blipFill>
                <a:blip r:embed="rId2"/>
                <a:stretch>
                  <a:fillRect l="-922" t="-2689" r="-1560"/>
                </a:stretch>
              </a:blipFill>
            </p:spPr>
            <p:txBody>
              <a:bodyPr/>
              <a:lstStyle/>
              <a:p>
                <a:r>
                  <a:rPr lang="es-CO">
                    <a:noFill/>
                  </a:rPr>
                  <a:t> </a:t>
                </a:r>
              </a:p>
            </p:txBody>
          </p:sp>
        </mc:Fallback>
      </mc:AlternateContent>
    </p:spTree>
    <p:extLst>
      <p:ext uri="{BB962C8B-B14F-4D97-AF65-F5344CB8AC3E}">
        <p14:creationId xmlns:p14="http://schemas.microsoft.com/office/powerpoint/2010/main" val="363341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49A26-99C8-4149-A293-A01108562AE2}"/>
              </a:ext>
            </a:extLst>
          </p:cNvPr>
          <p:cNvSpPr>
            <a:spLocks noGrp="1"/>
          </p:cNvSpPr>
          <p:nvPr>
            <p:ph type="title"/>
          </p:nvPr>
        </p:nvSpPr>
        <p:spPr/>
        <p:txBody>
          <a:bodyPr/>
          <a:lstStyle/>
          <a:p>
            <a:r>
              <a:rPr lang="es-CO" dirty="0"/>
              <a:t>4. Herramientas y Equipos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4F37639-EF0C-4DCF-A9FA-9A7DC2AE55E4}"/>
                  </a:ext>
                </a:extLst>
              </p:cNvPr>
              <p:cNvSpPr>
                <a:spLocks noGrp="1"/>
              </p:cNvSpPr>
              <p:nvPr>
                <p:ph idx="1"/>
              </p:nvPr>
            </p:nvSpPr>
            <p:spPr>
              <a:xfrm>
                <a:off x="677334" y="2213597"/>
                <a:ext cx="8596668" cy="3880773"/>
              </a:xfrm>
            </p:spPr>
            <p:txBody>
              <a:bodyPr/>
              <a:lstStyle/>
              <a:p>
                <a:pPr marL="0" indent="0">
                  <a:lnSpc>
                    <a:spcPct val="107000"/>
                  </a:lnSpc>
                  <a:spcAft>
                    <a:spcPts val="800"/>
                  </a:spcAft>
                  <a:buNone/>
                  <a:tabLst>
                    <a:tab pos="1933575" algn="l"/>
                  </a:tabLst>
                </a:pPr>
                <a:r>
                  <a:rPr lang="es-CO" dirty="0"/>
                  <a:t>Almacenaje (parqueo) : se estiman entre un 1.5% a un 3.5% del valor de compra VC O se calcula con la fórmula</a:t>
                </a:r>
                <a:r>
                  <a:rPr lang="es-CO"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1933575" algn="l"/>
                  </a:tabLst>
                </a:pPr>
                <a14:m>
                  <m:oMathPara xmlns:m="http://schemas.openxmlformats.org/officeDocument/2006/math">
                    <m:oMathParaPr>
                      <m:jc m:val="centerGroup"/>
                    </m:oMathParaPr>
                    <m:oMath xmlns:m="http://schemas.openxmlformats.org/officeDocument/2006/math">
                      <m:d>
                        <m:dPr>
                          <m:ctrlPr>
                            <a:rPr lang="es-CO"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CO" sz="1800" b="0" i="1" smtClean="0">
                              <a:effectLst/>
                              <a:latin typeface="Cambria Math" panose="02040503050406030204" pitchFamily="18" charset="0"/>
                              <a:ea typeface="Times New Roman" panose="02020603050405020304" pitchFamily="18" charset="0"/>
                              <a:cs typeface="Times New Roman" panose="02020603050405020304" pitchFamily="18" charset="0"/>
                            </a:rPr>
                            <m:t>𝐴𝑙𝑚𝑎𝑐𝑒𝑛</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𝑎𝑗𝑒</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 </m:t>
                          </m:r>
                        </m:e>
                      </m:d>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 5%∗</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𝑉𝐶</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𝑣𝑖𝑑𝑎</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𝑢𝑡𝑖𝑙</m:t>
                      </m:r>
                    </m:oMath>
                  </m:oMathPara>
                </a14:m>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1933575" algn="l"/>
                  </a:tabLst>
                </a:pPr>
                <a:endParaRPr lang="es-CO"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CO" dirty="0"/>
                  <a:t>Para el Equipo Estático, no se aplica en toda su extensión el concepto de rendimiento como en el caso de los equipos dinámicos que se les asigna el rendimiento de la cuadrilla</a:t>
                </a:r>
              </a:p>
              <a:p>
                <a:pPr marL="0" indent="0">
                  <a:buNone/>
                </a:pPr>
                <a:endParaRPr lang="es-CO" dirty="0"/>
              </a:p>
            </p:txBody>
          </p:sp>
        </mc:Choice>
        <mc:Fallback xmlns="">
          <p:sp>
            <p:nvSpPr>
              <p:cNvPr id="3" name="Marcador de contenido 2">
                <a:extLst>
                  <a:ext uri="{FF2B5EF4-FFF2-40B4-BE49-F238E27FC236}">
                    <a16:creationId xmlns:a16="http://schemas.microsoft.com/office/drawing/2014/main" id="{E4F37639-EF0C-4DCF-A9FA-9A7DC2AE55E4}"/>
                  </a:ext>
                </a:extLst>
              </p:cNvPr>
              <p:cNvSpPr>
                <a:spLocks noGrp="1" noRot="1" noChangeAspect="1" noMove="1" noResize="1" noEditPoints="1" noAdjustHandles="1" noChangeArrowheads="1" noChangeShapeType="1" noTextEdit="1"/>
              </p:cNvSpPr>
              <p:nvPr>
                <p:ph idx="1"/>
              </p:nvPr>
            </p:nvSpPr>
            <p:spPr>
              <a:xfrm>
                <a:off x="677334" y="2213597"/>
                <a:ext cx="8596668" cy="3880773"/>
              </a:xfrm>
              <a:blipFill>
                <a:blip r:embed="rId2"/>
                <a:stretch>
                  <a:fillRect l="-567" t="-942"/>
                </a:stretch>
              </a:blipFill>
            </p:spPr>
            <p:txBody>
              <a:bodyPr/>
              <a:lstStyle/>
              <a:p>
                <a:r>
                  <a:rPr lang="es-CO">
                    <a:noFill/>
                  </a:rPr>
                  <a:t> </a:t>
                </a:r>
              </a:p>
            </p:txBody>
          </p:sp>
        </mc:Fallback>
      </mc:AlternateContent>
      <p:graphicFrame>
        <p:nvGraphicFramePr>
          <p:cNvPr id="4" name="Tabla 3">
            <a:extLst>
              <a:ext uri="{FF2B5EF4-FFF2-40B4-BE49-F238E27FC236}">
                <a16:creationId xmlns:a16="http://schemas.microsoft.com/office/drawing/2014/main" id="{B860C22D-20F5-4DF2-89BD-99C8143897DB}"/>
              </a:ext>
            </a:extLst>
          </p:cNvPr>
          <p:cNvGraphicFramePr>
            <a:graphicFrameLocks noGrp="1"/>
          </p:cNvGraphicFramePr>
          <p:nvPr>
            <p:extLst>
              <p:ext uri="{D42A27DB-BD31-4B8C-83A1-F6EECF244321}">
                <p14:modId xmlns:p14="http://schemas.microsoft.com/office/powerpoint/2010/main" val="4219758893"/>
              </p:ext>
            </p:extLst>
          </p:nvPr>
        </p:nvGraphicFramePr>
        <p:xfrm>
          <a:off x="842249" y="3243468"/>
          <a:ext cx="8266838" cy="709613"/>
        </p:xfrm>
        <a:graphic>
          <a:graphicData uri="http://schemas.openxmlformats.org/drawingml/2006/table">
            <a:tbl>
              <a:tblPr firstRow="1" firstCol="1" bandRow="1">
                <a:tableStyleId>{5C22544A-7EE6-4342-B048-85BDC9FD1C3A}</a:tableStyleId>
              </a:tblPr>
              <a:tblGrid>
                <a:gridCol w="4133419">
                  <a:extLst>
                    <a:ext uri="{9D8B030D-6E8A-4147-A177-3AD203B41FA5}">
                      <a16:colId xmlns:a16="http://schemas.microsoft.com/office/drawing/2014/main" val="392081537"/>
                    </a:ext>
                  </a:extLst>
                </a:gridCol>
                <a:gridCol w="4133419">
                  <a:extLst>
                    <a:ext uri="{9D8B030D-6E8A-4147-A177-3AD203B41FA5}">
                      <a16:colId xmlns:a16="http://schemas.microsoft.com/office/drawing/2014/main" val="2610431744"/>
                    </a:ext>
                  </a:extLst>
                </a:gridCol>
              </a:tblGrid>
              <a:tr h="0">
                <a:tc>
                  <a:txBody>
                    <a:bodyPr/>
                    <a:lstStyle/>
                    <a:p>
                      <a:pPr>
                        <a:lnSpc>
                          <a:spcPct val="107000"/>
                        </a:lnSpc>
                        <a:spcAft>
                          <a:spcPts val="800"/>
                        </a:spcAft>
                        <a:tabLst>
                          <a:tab pos="1933575" algn="l"/>
                        </a:tabLst>
                      </a:pPr>
                      <a:r>
                        <a:rPr lang="es-CO" sz="1100" dirty="0">
                          <a:effectLst/>
                        </a:rPr>
                        <a:t>COSTOS DE OPERACION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Symbol" panose="05050102010706020507" pitchFamily="18" charset="2"/>
                        <a:buChar char=""/>
                        <a:tabLst>
                          <a:tab pos="1933575" algn="l"/>
                        </a:tabLst>
                      </a:pPr>
                      <a:r>
                        <a:rPr lang="es-CO" sz="1100" dirty="0">
                          <a:effectLst/>
                        </a:rPr>
                        <a:t>Combustibles</a:t>
                      </a:r>
                    </a:p>
                    <a:p>
                      <a:pPr marL="342900" lvl="0" indent="-342900">
                        <a:lnSpc>
                          <a:spcPct val="107000"/>
                        </a:lnSpc>
                        <a:buFont typeface="Symbol" panose="05050102010706020507" pitchFamily="18" charset="2"/>
                        <a:buChar char=""/>
                        <a:tabLst>
                          <a:tab pos="1933575" algn="l"/>
                        </a:tabLst>
                      </a:pPr>
                      <a:r>
                        <a:rPr lang="es-CO" sz="1100" dirty="0">
                          <a:effectLst/>
                        </a:rPr>
                        <a:t>Aceites y Lubricantes</a:t>
                      </a:r>
                    </a:p>
                    <a:p>
                      <a:pPr marL="342900" lvl="0" indent="-342900">
                        <a:lnSpc>
                          <a:spcPct val="107000"/>
                        </a:lnSpc>
                        <a:buFont typeface="Symbol" panose="05050102010706020507" pitchFamily="18" charset="2"/>
                        <a:buChar char=""/>
                        <a:tabLst>
                          <a:tab pos="1933575" algn="l"/>
                        </a:tabLst>
                      </a:pPr>
                      <a:r>
                        <a:rPr lang="es-CO" sz="1100" dirty="0">
                          <a:effectLst/>
                        </a:rPr>
                        <a:t>Operación</a:t>
                      </a:r>
                    </a:p>
                    <a:p>
                      <a:pPr marL="342900" lvl="0" indent="-342900">
                        <a:lnSpc>
                          <a:spcPct val="107000"/>
                        </a:lnSpc>
                        <a:spcAft>
                          <a:spcPts val="800"/>
                        </a:spcAft>
                        <a:buFont typeface="Symbol" panose="05050102010706020507" pitchFamily="18" charset="2"/>
                        <a:buChar char=""/>
                        <a:tabLst>
                          <a:tab pos="1933575" algn="l"/>
                        </a:tabLst>
                      </a:pPr>
                      <a:r>
                        <a:rPr lang="es-CO" sz="1100" dirty="0">
                          <a:effectLst/>
                        </a:rPr>
                        <a:t>fletes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0495390"/>
                  </a:ext>
                </a:extLst>
              </a:tr>
            </a:tbl>
          </a:graphicData>
        </a:graphic>
      </p:graphicFrame>
      <p:graphicFrame>
        <p:nvGraphicFramePr>
          <p:cNvPr id="5" name="Tabla 4">
            <a:extLst>
              <a:ext uri="{FF2B5EF4-FFF2-40B4-BE49-F238E27FC236}">
                <a16:creationId xmlns:a16="http://schemas.microsoft.com/office/drawing/2014/main" id="{B5851BB2-8528-4C5C-8283-0FB9F695BA0A}"/>
              </a:ext>
            </a:extLst>
          </p:cNvPr>
          <p:cNvGraphicFramePr>
            <a:graphicFrameLocks noGrp="1"/>
          </p:cNvGraphicFramePr>
          <p:nvPr>
            <p:extLst>
              <p:ext uri="{D42A27DB-BD31-4B8C-83A1-F6EECF244321}">
                <p14:modId xmlns:p14="http://schemas.microsoft.com/office/powerpoint/2010/main" val="881196243"/>
              </p:ext>
            </p:extLst>
          </p:nvPr>
        </p:nvGraphicFramePr>
        <p:xfrm>
          <a:off x="842248" y="4981936"/>
          <a:ext cx="8266838" cy="889000"/>
        </p:xfrm>
        <a:graphic>
          <a:graphicData uri="http://schemas.openxmlformats.org/drawingml/2006/table">
            <a:tbl>
              <a:tblPr firstRow="1" firstCol="1" bandRow="1">
                <a:tableStyleId>{5C22544A-7EE6-4342-B048-85BDC9FD1C3A}</a:tableStyleId>
              </a:tblPr>
              <a:tblGrid>
                <a:gridCol w="4133419">
                  <a:extLst>
                    <a:ext uri="{9D8B030D-6E8A-4147-A177-3AD203B41FA5}">
                      <a16:colId xmlns:a16="http://schemas.microsoft.com/office/drawing/2014/main" val="2428093896"/>
                    </a:ext>
                  </a:extLst>
                </a:gridCol>
                <a:gridCol w="4133419">
                  <a:extLst>
                    <a:ext uri="{9D8B030D-6E8A-4147-A177-3AD203B41FA5}">
                      <a16:colId xmlns:a16="http://schemas.microsoft.com/office/drawing/2014/main" val="439760741"/>
                    </a:ext>
                  </a:extLst>
                </a:gridCol>
              </a:tblGrid>
              <a:tr h="0">
                <a:tc>
                  <a:txBody>
                    <a:bodyPr/>
                    <a:lstStyle/>
                    <a:p>
                      <a:pPr>
                        <a:lnSpc>
                          <a:spcPct val="107000"/>
                        </a:lnSpc>
                        <a:spcAft>
                          <a:spcPts val="800"/>
                        </a:spcAft>
                        <a:tabLst>
                          <a:tab pos="1933575" algn="l"/>
                        </a:tabLst>
                      </a:pPr>
                      <a:r>
                        <a:rPr lang="es-CO" sz="1100">
                          <a:effectLst/>
                        </a:rPr>
                        <a:t>FACTORES A CONSIDERAR EN EL USO DE EQUIPO ESTATICO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buFont typeface="Symbol" panose="05050102010706020507" pitchFamily="18" charset="2"/>
                        <a:buChar char=""/>
                        <a:tabLst>
                          <a:tab pos="1933575" algn="l"/>
                        </a:tabLst>
                      </a:pPr>
                      <a:r>
                        <a:rPr lang="es-CO" sz="1100" dirty="0">
                          <a:effectLst/>
                        </a:rPr>
                        <a:t>Dimensiones</a:t>
                      </a:r>
                    </a:p>
                    <a:p>
                      <a:pPr marL="342900" lvl="0" indent="-342900">
                        <a:lnSpc>
                          <a:spcPct val="107000"/>
                        </a:lnSpc>
                        <a:buFont typeface="Symbol" panose="05050102010706020507" pitchFamily="18" charset="2"/>
                        <a:buChar char=""/>
                        <a:tabLst>
                          <a:tab pos="1933575" algn="l"/>
                        </a:tabLst>
                      </a:pPr>
                      <a:r>
                        <a:rPr lang="es-CO" sz="1100" dirty="0">
                          <a:effectLst/>
                        </a:rPr>
                        <a:t>Formas de Uso</a:t>
                      </a:r>
                    </a:p>
                    <a:p>
                      <a:pPr marL="342900" lvl="0" indent="-342900">
                        <a:lnSpc>
                          <a:spcPct val="107000"/>
                        </a:lnSpc>
                        <a:buFont typeface="Symbol" panose="05050102010706020507" pitchFamily="18" charset="2"/>
                        <a:buChar char=""/>
                        <a:tabLst>
                          <a:tab pos="1933575" algn="l"/>
                        </a:tabLst>
                      </a:pPr>
                      <a:r>
                        <a:rPr lang="es-CO" sz="1100" dirty="0">
                          <a:effectLst/>
                        </a:rPr>
                        <a:t>Capacidad de Carga o volumen que contiene</a:t>
                      </a:r>
                    </a:p>
                    <a:p>
                      <a:pPr marL="342900" lvl="0" indent="-342900">
                        <a:lnSpc>
                          <a:spcPct val="107000"/>
                        </a:lnSpc>
                        <a:buFont typeface="Symbol" panose="05050102010706020507" pitchFamily="18" charset="2"/>
                        <a:buChar char=""/>
                        <a:tabLst>
                          <a:tab pos="1933575" algn="l"/>
                        </a:tabLst>
                      </a:pPr>
                      <a:r>
                        <a:rPr lang="es-CO" sz="1100" dirty="0">
                          <a:effectLst/>
                        </a:rPr>
                        <a:t>Tiempo de Uso</a:t>
                      </a:r>
                    </a:p>
                    <a:p>
                      <a:pPr marL="342900" lvl="0" indent="-342900">
                        <a:lnSpc>
                          <a:spcPct val="107000"/>
                        </a:lnSpc>
                        <a:spcAft>
                          <a:spcPts val="800"/>
                        </a:spcAft>
                        <a:buFont typeface="Symbol" panose="05050102010706020507" pitchFamily="18" charset="2"/>
                        <a:buChar char=""/>
                        <a:tabLst>
                          <a:tab pos="1933575" algn="l"/>
                        </a:tabLst>
                      </a:pPr>
                      <a:r>
                        <a:rPr lang="es-CO" sz="1100" dirty="0">
                          <a:effectLst/>
                        </a:rPr>
                        <a:t>Rendimiento de la cuadrilla que la instala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4642837"/>
                  </a:ext>
                </a:extLst>
              </a:tr>
            </a:tbl>
          </a:graphicData>
        </a:graphic>
      </p:graphicFrame>
    </p:spTree>
    <p:extLst>
      <p:ext uri="{BB962C8B-B14F-4D97-AF65-F5344CB8AC3E}">
        <p14:creationId xmlns:p14="http://schemas.microsoft.com/office/powerpoint/2010/main" val="857830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30983-16F4-48DB-9B93-B60B49ACF7F9}"/>
              </a:ext>
            </a:extLst>
          </p:cNvPr>
          <p:cNvSpPr>
            <a:spLocks noGrp="1"/>
          </p:cNvSpPr>
          <p:nvPr>
            <p:ph type="title"/>
          </p:nvPr>
        </p:nvSpPr>
        <p:spPr>
          <a:xfrm>
            <a:off x="677334" y="609600"/>
            <a:ext cx="8596668" cy="795130"/>
          </a:xfrm>
        </p:spPr>
        <p:txBody>
          <a:bodyPr/>
          <a:lstStyle/>
          <a:p>
            <a:r>
              <a:rPr lang="es-CO" dirty="0"/>
              <a:t>5.Maquinaria para Construcción</a:t>
            </a:r>
          </a:p>
        </p:txBody>
      </p:sp>
      <p:pic>
        <p:nvPicPr>
          <p:cNvPr id="4098" name="Picture 2" descr="Alquiler de grúa ph telescópica 40 toneladas en Santa Marta | Clasf  servicios">
            <a:extLst>
              <a:ext uri="{FF2B5EF4-FFF2-40B4-BE49-F238E27FC236}">
                <a16:creationId xmlns:a16="http://schemas.microsoft.com/office/drawing/2014/main" id="{BBC04147-7BE6-4BBA-96E6-5CD2E8315F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785" y="1660628"/>
            <a:ext cx="2819321" cy="21129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y New Kobelco 220 XD LC Unload truck - YouTube">
            <a:extLst>
              <a:ext uri="{FF2B5EF4-FFF2-40B4-BE49-F238E27FC236}">
                <a16:creationId xmlns:a16="http://schemas.microsoft.com/office/drawing/2014/main" id="{4B42D7F4-DE66-4FCA-A50D-1B116FA27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145" y="1745972"/>
            <a:ext cx="2857500" cy="20275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Uso de mototrailla en construcción">
            <a:extLst>
              <a:ext uri="{FF2B5EF4-FFF2-40B4-BE49-F238E27FC236}">
                <a16:creationId xmlns:a16="http://schemas.microsoft.com/office/drawing/2014/main" id="{BF634BB2-7434-4B82-B6D7-AABDE5729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42" y="3863007"/>
            <a:ext cx="5845003" cy="21015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10T2 Hojas de empuje grandes | Cat | Caterpillar">
            <a:extLst>
              <a:ext uri="{FF2B5EF4-FFF2-40B4-BE49-F238E27FC236}">
                <a16:creationId xmlns:a16="http://schemas.microsoft.com/office/drawing/2014/main" id="{5AC76CB9-9FC0-4718-8796-F578FD777F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6903" y="2725788"/>
            <a:ext cx="3616187" cy="271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694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72941-62E8-40AE-9AD0-9323BF68339F}"/>
              </a:ext>
            </a:extLst>
          </p:cNvPr>
          <p:cNvSpPr>
            <a:spLocks noGrp="1"/>
          </p:cNvSpPr>
          <p:nvPr>
            <p:ph type="title"/>
          </p:nvPr>
        </p:nvSpPr>
        <p:spPr>
          <a:xfrm>
            <a:off x="677334" y="609600"/>
            <a:ext cx="8596668" cy="675861"/>
          </a:xfrm>
        </p:spPr>
        <p:txBody>
          <a:bodyPr>
            <a:normAutofit fontScale="90000"/>
          </a:bodyPr>
          <a:lstStyle/>
          <a:p>
            <a:r>
              <a:rPr lang="es-CO" dirty="0"/>
              <a:t>5.Maquinaria para Construcción</a:t>
            </a:r>
          </a:p>
        </p:txBody>
      </p:sp>
      <p:sp>
        <p:nvSpPr>
          <p:cNvPr id="3" name="Marcador de contenido 2">
            <a:extLst>
              <a:ext uri="{FF2B5EF4-FFF2-40B4-BE49-F238E27FC236}">
                <a16:creationId xmlns:a16="http://schemas.microsoft.com/office/drawing/2014/main" id="{5A1C5B27-49E3-47B5-B0A6-6491B9AE8DE1}"/>
              </a:ext>
            </a:extLst>
          </p:cNvPr>
          <p:cNvSpPr>
            <a:spLocks noGrp="1"/>
          </p:cNvSpPr>
          <p:nvPr>
            <p:ph idx="1"/>
          </p:nvPr>
        </p:nvSpPr>
        <p:spPr>
          <a:xfrm>
            <a:off x="677334" y="1378227"/>
            <a:ext cx="8596668" cy="4663136"/>
          </a:xfrm>
        </p:spPr>
        <p:txBody>
          <a:bodyPr>
            <a:normAutofit fontScale="92500" lnSpcReduction="20000"/>
          </a:bodyPr>
          <a:lstStyle/>
          <a:p>
            <a:pPr marL="0" indent="0" algn="just">
              <a:buNone/>
            </a:pPr>
            <a:r>
              <a:rPr lang="es-CO" dirty="0"/>
              <a:t>Son maquina complejas, por lo general de gran volumen, suelen ser autopropulsadas y requieren de un operario capacitado para su operación  y buen desempeño en las actividades que realiza.</a:t>
            </a:r>
          </a:p>
          <a:p>
            <a:pPr marL="0" indent="0" algn="just">
              <a:buNone/>
            </a:pPr>
            <a:r>
              <a:rPr lang="es-CO" dirty="0"/>
              <a:t>En la determinación de los costos de obras civiles de las maquinarias nos interesa conocer:</a:t>
            </a:r>
          </a:p>
          <a:p>
            <a:pPr algn="just">
              <a:buFont typeface="Wingdings" panose="05000000000000000000" pitchFamily="2" charset="2"/>
              <a:buChar char="ü"/>
            </a:pPr>
            <a:r>
              <a:rPr lang="es-CO" dirty="0"/>
              <a:t>Valor comercial de compra</a:t>
            </a:r>
          </a:p>
          <a:p>
            <a:pPr algn="just">
              <a:buFont typeface="Wingdings" panose="05000000000000000000" pitchFamily="2" charset="2"/>
              <a:buChar char="ü"/>
            </a:pPr>
            <a:r>
              <a:rPr lang="es-CO" dirty="0"/>
              <a:t>Tarifa horaria</a:t>
            </a:r>
          </a:p>
          <a:p>
            <a:pPr algn="just">
              <a:buFont typeface="Wingdings" panose="05000000000000000000" pitchFamily="2" charset="2"/>
              <a:buChar char="ü"/>
            </a:pPr>
            <a:r>
              <a:rPr lang="es-CO" dirty="0"/>
              <a:t>Rendimiento</a:t>
            </a:r>
          </a:p>
          <a:p>
            <a:pPr algn="just">
              <a:buFont typeface="Wingdings" panose="05000000000000000000" pitchFamily="2" charset="2"/>
              <a:buChar char="ü"/>
            </a:pPr>
            <a:r>
              <a:rPr lang="es-CO" dirty="0"/>
              <a:t>Consumo de combustible</a:t>
            </a:r>
          </a:p>
          <a:p>
            <a:pPr algn="just">
              <a:buFont typeface="Wingdings" panose="05000000000000000000" pitchFamily="2" charset="2"/>
              <a:buChar char="ü"/>
            </a:pPr>
            <a:r>
              <a:rPr lang="es-CO" dirty="0"/>
              <a:t>Modo de transporte</a:t>
            </a:r>
          </a:p>
          <a:p>
            <a:pPr algn="just">
              <a:buFont typeface="Wingdings" panose="05000000000000000000" pitchFamily="2" charset="2"/>
              <a:buChar char="ü"/>
            </a:pPr>
            <a:r>
              <a:rPr lang="es-CO" dirty="0"/>
              <a:t>Dimensiones ( ancho, largo, alto, peso, alcance mínimo y máximo, área de operación)</a:t>
            </a:r>
          </a:p>
          <a:p>
            <a:pPr>
              <a:buFont typeface="Wingdings" panose="05000000000000000000" pitchFamily="2" charset="2"/>
              <a:buChar char="ü"/>
            </a:pPr>
            <a:endParaRPr lang="es-CO" dirty="0"/>
          </a:p>
        </p:txBody>
      </p:sp>
    </p:spTree>
    <p:extLst>
      <p:ext uri="{BB962C8B-B14F-4D97-AF65-F5344CB8AC3E}">
        <p14:creationId xmlns:p14="http://schemas.microsoft.com/office/powerpoint/2010/main" val="525477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6042E-890F-492C-946F-8EC757685817}"/>
              </a:ext>
            </a:extLst>
          </p:cNvPr>
          <p:cNvSpPr>
            <a:spLocks noGrp="1"/>
          </p:cNvSpPr>
          <p:nvPr>
            <p:ph type="title"/>
          </p:nvPr>
        </p:nvSpPr>
        <p:spPr>
          <a:xfrm>
            <a:off x="677334" y="609600"/>
            <a:ext cx="8596668" cy="834887"/>
          </a:xfrm>
        </p:spPr>
        <p:txBody>
          <a:bodyPr/>
          <a:lstStyle/>
          <a:p>
            <a:r>
              <a:rPr lang="es-CO" dirty="0"/>
              <a:t>5.Maquinaria para Construcción</a:t>
            </a:r>
          </a:p>
        </p:txBody>
      </p:sp>
      <p:sp>
        <p:nvSpPr>
          <p:cNvPr id="3" name="Marcador de contenido 2">
            <a:extLst>
              <a:ext uri="{FF2B5EF4-FFF2-40B4-BE49-F238E27FC236}">
                <a16:creationId xmlns:a16="http://schemas.microsoft.com/office/drawing/2014/main" id="{1B310DB3-05C5-4E28-8548-ADD7571392AB}"/>
              </a:ext>
            </a:extLst>
          </p:cNvPr>
          <p:cNvSpPr>
            <a:spLocks noGrp="1"/>
          </p:cNvSpPr>
          <p:nvPr>
            <p:ph idx="1"/>
          </p:nvPr>
        </p:nvSpPr>
        <p:spPr>
          <a:xfrm>
            <a:off x="677334" y="1537252"/>
            <a:ext cx="8596668" cy="4711147"/>
          </a:xfrm>
        </p:spPr>
        <p:txBody>
          <a:bodyPr>
            <a:normAutofit fontScale="77500" lnSpcReduction="20000"/>
          </a:bodyPr>
          <a:lstStyle/>
          <a:p>
            <a:pPr marL="0" indent="0">
              <a:buNone/>
            </a:pPr>
            <a:r>
              <a:rPr lang="es-CO" dirty="0"/>
              <a:t>En nuestro medio las maquinarias las posee un grupo de dueños y los contratistas de obras civiles y sub contratistas generalmente deciden tomarlas en alquiler, los precios de este alquiler  pueden darse  de la siguiente manera</a:t>
            </a:r>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r>
              <a:rPr lang="es-CO" dirty="0"/>
              <a:t>Generalmente antes del cobro de la tarifa en si, se deben asumir unos costos o la tarifa viene condicionada a pago de transporte de la maquinaria o al pago de transporte y suministro de combustible durante los trabajos</a:t>
            </a:r>
          </a:p>
        </p:txBody>
      </p:sp>
      <p:graphicFrame>
        <p:nvGraphicFramePr>
          <p:cNvPr id="4" name="Tabla 4">
            <a:extLst>
              <a:ext uri="{FF2B5EF4-FFF2-40B4-BE49-F238E27FC236}">
                <a16:creationId xmlns:a16="http://schemas.microsoft.com/office/drawing/2014/main" id="{41DE4F3D-8950-4F91-B769-A72D10A52879}"/>
              </a:ext>
            </a:extLst>
          </p:cNvPr>
          <p:cNvGraphicFramePr>
            <a:graphicFrameLocks noGrp="1"/>
          </p:cNvGraphicFramePr>
          <p:nvPr>
            <p:extLst>
              <p:ext uri="{D42A27DB-BD31-4B8C-83A1-F6EECF244321}">
                <p14:modId xmlns:p14="http://schemas.microsoft.com/office/powerpoint/2010/main" val="1024721027"/>
              </p:ext>
            </p:extLst>
          </p:nvPr>
        </p:nvGraphicFramePr>
        <p:xfrm>
          <a:off x="1146002" y="2521961"/>
          <a:ext cx="8128000" cy="268746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23996677"/>
                    </a:ext>
                  </a:extLst>
                </a:gridCol>
                <a:gridCol w="4064000">
                  <a:extLst>
                    <a:ext uri="{9D8B030D-6E8A-4147-A177-3AD203B41FA5}">
                      <a16:colId xmlns:a16="http://schemas.microsoft.com/office/drawing/2014/main" val="9178245"/>
                    </a:ext>
                  </a:extLst>
                </a:gridCol>
              </a:tblGrid>
              <a:tr h="370840">
                <a:tc>
                  <a:txBody>
                    <a:bodyPr/>
                    <a:lstStyle/>
                    <a:p>
                      <a:r>
                        <a:rPr lang="es-CO" dirty="0"/>
                        <a:t>Periodo  Tarifario/ o al destajo</a:t>
                      </a:r>
                    </a:p>
                  </a:txBody>
                  <a:tcPr/>
                </a:tc>
                <a:tc>
                  <a:txBody>
                    <a:bodyPr/>
                    <a:lstStyle/>
                    <a:p>
                      <a:r>
                        <a:rPr lang="es-CO" dirty="0"/>
                        <a:t>Forma de pago</a:t>
                      </a:r>
                    </a:p>
                  </a:txBody>
                  <a:tcPr/>
                </a:tc>
                <a:extLst>
                  <a:ext uri="{0D108BD9-81ED-4DB2-BD59-A6C34878D82A}">
                    <a16:rowId xmlns:a16="http://schemas.microsoft.com/office/drawing/2014/main" val="3333373476"/>
                  </a:ext>
                </a:extLst>
              </a:tr>
              <a:tr h="370840">
                <a:tc>
                  <a:txBody>
                    <a:bodyPr/>
                    <a:lstStyle/>
                    <a:p>
                      <a:r>
                        <a:rPr lang="es-CO" dirty="0"/>
                        <a:t>Mes</a:t>
                      </a:r>
                    </a:p>
                  </a:txBody>
                  <a:tcPr/>
                </a:tc>
                <a:tc>
                  <a:txBody>
                    <a:bodyPr/>
                    <a:lstStyle/>
                    <a:p>
                      <a:r>
                        <a:rPr lang="es-CO" dirty="0"/>
                        <a:t>$/mes</a:t>
                      </a:r>
                    </a:p>
                  </a:txBody>
                  <a:tcPr/>
                </a:tc>
                <a:extLst>
                  <a:ext uri="{0D108BD9-81ED-4DB2-BD59-A6C34878D82A}">
                    <a16:rowId xmlns:a16="http://schemas.microsoft.com/office/drawing/2014/main" val="2226786077"/>
                  </a:ext>
                </a:extLst>
              </a:tr>
              <a:tr h="513229">
                <a:tc>
                  <a:txBody>
                    <a:bodyPr/>
                    <a:lstStyle/>
                    <a:p>
                      <a:r>
                        <a:rPr lang="es-CO" dirty="0"/>
                        <a:t>Día</a:t>
                      </a:r>
                    </a:p>
                  </a:txBody>
                  <a:tcPr/>
                </a:tc>
                <a:tc>
                  <a:txBody>
                    <a:bodyPr/>
                    <a:lstStyle/>
                    <a:p>
                      <a:r>
                        <a:rPr lang="es-CO" dirty="0"/>
                        <a:t>$/día</a:t>
                      </a:r>
                    </a:p>
                  </a:txBody>
                  <a:tcPr/>
                </a:tc>
                <a:extLst>
                  <a:ext uri="{0D108BD9-81ED-4DB2-BD59-A6C34878D82A}">
                    <a16:rowId xmlns:a16="http://schemas.microsoft.com/office/drawing/2014/main" val="1196084737"/>
                  </a:ext>
                </a:extLst>
              </a:tr>
              <a:tr h="0">
                <a:tc>
                  <a:txBody>
                    <a:bodyPr/>
                    <a:lstStyle/>
                    <a:p>
                      <a:r>
                        <a:rPr lang="es-CO" dirty="0"/>
                        <a:t>hora</a:t>
                      </a:r>
                    </a:p>
                  </a:txBody>
                  <a:tcPr/>
                </a:tc>
                <a:tc>
                  <a:txBody>
                    <a:bodyPr/>
                    <a:lstStyle/>
                    <a:p>
                      <a:endParaRPr lang="es-CO" dirty="0"/>
                    </a:p>
                    <a:p>
                      <a:r>
                        <a:rPr lang="es-CO" dirty="0"/>
                        <a:t>S/hora</a:t>
                      </a:r>
                    </a:p>
                  </a:txBody>
                  <a:tcPr/>
                </a:tc>
                <a:extLst>
                  <a:ext uri="{0D108BD9-81ED-4DB2-BD59-A6C34878D82A}">
                    <a16:rowId xmlns:a16="http://schemas.microsoft.com/office/drawing/2014/main" val="2913894408"/>
                  </a:ext>
                </a:extLst>
              </a:tr>
              <a:tr h="426720">
                <a:tc>
                  <a:txBody>
                    <a:bodyPr/>
                    <a:lstStyle/>
                    <a:p>
                      <a:r>
                        <a:rPr lang="es-CO" dirty="0"/>
                        <a:t>Precio por unidad de medida</a:t>
                      </a:r>
                    </a:p>
                  </a:txBody>
                  <a:tcPr/>
                </a:tc>
                <a:tc>
                  <a:txBody>
                    <a:bodyPr/>
                    <a:lstStyle/>
                    <a:p>
                      <a:r>
                        <a:rPr lang="es-CO" dirty="0"/>
                        <a:t>$/m3--$/m2---$/ml</a:t>
                      </a:r>
                    </a:p>
                  </a:txBody>
                  <a:tcPr/>
                </a:tc>
                <a:extLst>
                  <a:ext uri="{0D108BD9-81ED-4DB2-BD59-A6C34878D82A}">
                    <a16:rowId xmlns:a16="http://schemas.microsoft.com/office/drawing/2014/main" val="3823571464"/>
                  </a:ext>
                </a:extLst>
              </a:tr>
              <a:tr h="213360">
                <a:tc>
                  <a:txBody>
                    <a:bodyPr/>
                    <a:lstStyle/>
                    <a:p>
                      <a:r>
                        <a:rPr lang="es-CO" dirty="0"/>
                        <a:t>Destajo global</a:t>
                      </a:r>
                    </a:p>
                  </a:txBody>
                  <a:tcPr/>
                </a:tc>
                <a:tc>
                  <a:txBody>
                    <a:bodyPr/>
                    <a:lstStyle/>
                    <a:p>
                      <a:r>
                        <a:rPr lang="es-CO" dirty="0"/>
                        <a:t>$/determinado lote de trabajo</a:t>
                      </a:r>
                    </a:p>
                  </a:txBody>
                  <a:tcPr/>
                </a:tc>
                <a:extLst>
                  <a:ext uri="{0D108BD9-81ED-4DB2-BD59-A6C34878D82A}">
                    <a16:rowId xmlns:a16="http://schemas.microsoft.com/office/drawing/2014/main" val="3961623717"/>
                  </a:ext>
                </a:extLst>
              </a:tr>
            </a:tbl>
          </a:graphicData>
        </a:graphic>
      </p:graphicFrame>
    </p:spTree>
    <p:extLst>
      <p:ext uri="{BB962C8B-B14F-4D97-AF65-F5344CB8AC3E}">
        <p14:creationId xmlns:p14="http://schemas.microsoft.com/office/powerpoint/2010/main" val="2934633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D96210-9B07-4040-A18A-58BAC2CF4372}"/>
              </a:ext>
            </a:extLst>
          </p:cNvPr>
          <p:cNvSpPr>
            <a:spLocks noGrp="1"/>
          </p:cNvSpPr>
          <p:nvPr>
            <p:ph type="title"/>
          </p:nvPr>
        </p:nvSpPr>
        <p:spPr>
          <a:xfrm>
            <a:off x="677334" y="609600"/>
            <a:ext cx="8596668" cy="649357"/>
          </a:xfrm>
        </p:spPr>
        <p:txBody>
          <a:bodyPr>
            <a:normAutofit fontScale="90000"/>
          </a:bodyPr>
          <a:lstStyle/>
          <a:p>
            <a:r>
              <a:rPr lang="es-CO" dirty="0"/>
              <a:t>5.Maquinaria para Construcción</a:t>
            </a:r>
          </a:p>
        </p:txBody>
      </p:sp>
      <p:sp>
        <p:nvSpPr>
          <p:cNvPr id="3" name="Marcador de contenido 2">
            <a:extLst>
              <a:ext uri="{FF2B5EF4-FFF2-40B4-BE49-F238E27FC236}">
                <a16:creationId xmlns:a16="http://schemas.microsoft.com/office/drawing/2014/main" id="{8E75EC19-91D4-4670-BE91-6BD9D7AC03CE}"/>
              </a:ext>
            </a:extLst>
          </p:cNvPr>
          <p:cNvSpPr>
            <a:spLocks noGrp="1"/>
          </p:cNvSpPr>
          <p:nvPr>
            <p:ph idx="1"/>
          </p:nvPr>
        </p:nvSpPr>
        <p:spPr>
          <a:xfrm>
            <a:off x="677334" y="1444487"/>
            <a:ext cx="8596668" cy="4596875"/>
          </a:xfrm>
        </p:spPr>
        <p:txBody>
          <a:bodyPr>
            <a:normAutofit fontScale="85000" lnSpcReduction="20000"/>
          </a:bodyPr>
          <a:lstStyle/>
          <a:p>
            <a:pPr marL="0" indent="0">
              <a:buNone/>
            </a:pPr>
            <a:r>
              <a:rPr lang="es-MX" dirty="0"/>
              <a:t>La tarifa horaria de arrendamiento depende  de varios factores:</a:t>
            </a:r>
          </a:p>
          <a:p>
            <a:pPr>
              <a:buFont typeface="Wingdings" panose="05000000000000000000" pitchFamily="2" charset="2"/>
              <a:buChar char="q"/>
            </a:pPr>
            <a:r>
              <a:rPr lang="es-MX" dirty="0"/>
              <a:t>Disponibilidad de maquinaria en la zona</a:t>
            </a:r>
          </a:p>
          <a:p>
            <a:pPr>
              <a:buFont typeface="Wingdings" panose="05000000000000000000" pitchFamily="2" charset="2"/>
              <a:buChar char="q"/>
            </a:pPr>
            <a:r>
              <a:rPr lang="es-MX" dirty="0"/>
              <a:t>Demanda por trabajo</a:t>
            </a:r>
          </a:p>
          <a:p>
            <a:pPr>
              <a:buFont typeface="Wingdings" panose="05000000000000000000" pitchFamily="2" charset="2"/>
              <a:buChar char="q"/>
            </a:pPr>
            <a:r>
              <a:rPr lang="es-MX" dirty="0"/>
              <a:t>Si es en zona urbana o rural</a:t>
            </a:r>
          </a:p>
          <a:p>
            <a:pPr>
              <a:buFont typeface="Wingdings" panose="05000000000000000000" pitchFamily="2" charset="2"/>
              <a:buChar char="q"/>
            </a:pPr>
            <a:r>
              <a:rPr lang="es-MX" dirty="0"/>
              <a:t>En nuestro país: si es zona de orden publico  o no</a:t>
            </a:r>
          </a:p>
          <a:p>
            <a:pPr>
              <a:buFont typeface="Wingdings" panose="05000000000000000000" pitchFamily="2" charset="2"/>
              <a:buChar char="q"/>
            </a:pPr>
            <a:r>
              <a:rPr lang="es-MX" dirty="0"/>
              <a:t>Vías de acceso</a:t>
            </a:r>
          </a:p>
          <a:p>
            <a:pPr>
              <a:buFont typeface="Wingdings" panose="05000000000000000000" pitchFamily="2" charset="2"/>
              <a:buChar char="q"/>
            </a:pPr>
            <a:r>
              <a:rPr lang="es-MX" dirty="0"/>
              <a:t>Tipo de terreno</a:t>
            </a:r>
          </a:p>
          <a:p>
            <a:pPr>
              <a:buFont typeface="Wingdings" panose="05000000000000000000" pitchFamily="2" charset="2"/>
              <a:buChar char="q"/>
            </a:pPr>
            <a:r>
              <a:rPr lang="es-MX" dirty="0"/>
              <a:t>Accesorios que tiene que usar </a:t>
            </a:r>
            <a:r>
              <a:rPr lang="es-MX"/>
              <a:t>la maquinaria</a:t>
            </a:r>
            <a:endParaRPr lang="es-MX" dirty="0"/>
          </a:p>
          <a:p>
            <a:pPr>
              <a:buFont typeface="Wingdings" panose="05000000000000000000" pitchFamily="2" charset="2"/>
              <a:buChar char="q"/>
            </a:pPr>
            <a:r>
              <a:rPr lang="es-MX" dirty="0"/>
              <a:t>Escases de combustible o abundancia</a:t>
            </a:r>
          </a:p>
          <a:p>
            <a:pPr>
              <a:buFont typeface="Wingdings" panose="05000000000000000000" pitchFamily="2" charset="2"/>
              <a:buChar char="q"/>
            </a:pPr>
            <a:r>
              <a:rPr lang="es-MX" dirty="0"/>
              <a:t>Si la maquina esta en la misma zona</a:t>
            </a:r>
          </a:p>
          <a:p>
            <a:pPr>
              <a:buFont typeface="Wingdings" panose="05000000000000000000" pitchFamily="2" charset="2"/>
              <a:buChar char="q"/>
            </a:pPr>
            <a:r>
              <a:rPr lang="es-MX" dirty="0"/>
              <a:t>Si el operario esta disponible</a:t>
            </a:r>
          </a:p>
          <a:p>
            <a:pPr>
              <a:buFont typeface="Wingdings" panose="05000000000000000000" pitchFamily="2" charset="2"/>
              <a:buChar char="q"/>
            </a:pPr>
            <a:r>
              <a:rPr lang="es-MX" dirty="0"/>
              <a:t>Posibilidad de acceder a repuestos</a:t>
            </a:r>
          </a:p>
          <a:p>
            <a:pPr marL="0" indent="0">
              <a:buNone/>
            </a:pPr>
            <a:endParaRPr lang="es-CO" dirty="0"/>
          </a:p>
        </p:txBody>
      </p:sp>
    </p:spTree>
    <p:extLst>
      <p:ext uri="{BB962C8B-B14F-4D97-AF65-F5344CB8AC3E}">
        <p14:creationId xmlns:p14="http://schemas.microsoft.com/office/powerpoint/2010/main" val="3062514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0E8CF-C09F-4A0E-A54E-AF0CDE681E94}"/>
              </a:ext>
            </a:extLst>
          </p:cNvPr>
          <p:cNvSpPr>
            <a:spLocks noGrp="1"/>
          </p:cNvSpPr>
          <p:nvPr>
            <p:ph type="title"/>
          </p:nvPr>
        </p:nvSpPr>
        <p:spPr>
          <a:xfrm>
            <a:off x="677334" y="609600"/>
            <a:ext cx="8596668" cy="715617"/>
          </a:xfrm>
        </p:spPr>
        <p:txBody>
          <a:bodyPr/>
          <a:lstStyle/>
          <a:p>
            <a:r>
              <a:rPr lang="es-CO" dirty="0"/>
              <a:t>5.Maquinaria para Construcción</a:t>
            </a:r>
          </a:p>
        </p:txBody>
      </p:sp>
      <p:sp>
        <p:nvSpPr>
          <p:cNvPr id="3" name="Marcador de contenido 2">
            <a:extLst>
              <a:ext uri="{FF2B5EF4-FFF2-40B4-BE49-F238E27FC236}">
                <a16:creationId xmlns:a16="http://schemas.microsoft.com/office/drawing/2014/main" id="{4DD72B2F-A422-4BE8-B4C0-A17F4ED1FEE4}"/>
              </a:ext>
            </a:extLst>
          </p:cNvPr>
          <p:cNvSpPr>
            <a:spLocks noGrp="1"/>
          </p:cNvSpPr>
          <p:nvPr>
            <p:ph idx="1"/>
          </p:nvPr>
        </p:nvSpPr>
        <p:spPr>
          <a:xfrm>
            <a:off x="677334" y="1431235"/>
            <a:ext cx="8596668" cy="4610127"/>
          </a:xfrm>
        </p:spPr>
        <p:txBody>
          <a:bodyPr/>
          <a:lstStyle/>
          <a:p>
            <a:pPr marL="0" indent="0">
              <a:buNone/>
            </a:pPr>
            <a:r>
              <a:rPr lang="es-CO" dirty="0"/>
              <a:t>Rendimientos de la maquinaria: Se debe conocer el tipo de trabajos  o actividades para la cual es adecuada cada maquinaria:</a:t>
            </a:r>
          </a:p>
          <a:p>
            <a:pPr marL="0" indent="0">
              <a:buNone/>
            </a:pPr>
            <a:endParaRPr lang="es-CO" dirty="0"/>
          </a:p>
        </p:txBody>
      </p:sp>
      <p:graphicFrame>
        <p:nvGraphicFramePr>
          <p:cNvPr id="4" name="Tabla 4">
            <a:extLst>
              <a:ext uri="{FF2B5EF4-FFF2-40B4-BE49-F238E27FC236}">
                <a16:creationId xmlns:a16="http://schemas.microsoft.com/office/drawing/2014/main" id="{ECC7B4BF-2913-4A9C-ABB5-DFA7502F82C2}"/>
              </a:ext>
            </a:extLst>
          </p:cNvPr>
          <p:cNvGraphicFramePr>
            <a:graphicFrameLocks noGrp="1"/>
          </p:cNvGraphicFramePr>
          <p:nvPr>
            <p:extLst>
              <p:ext uri="{D42A27DB-BD31-4B8C-83A1-F6EECF244321}">
                <p14:modId xmlns:p14="http://schemas.microsoft.com/office/powerpoint/2010/main" val="2685517635"/>
              </p:ext>
            </p:extLst>
          </p:nvPr>
        </p:nvGraphicFramePr>
        <p:xfrm>
          <a:off x="2809461" y="2275248"/>
          <a:ext cx="6230206" cy="4358640"/>
        </p:xfrm>
        <a:graphic>
          <a:graphicData uri="http://schemas.openxmlformats.org/drawingml/2006/table">
            <a:tbl>
              <a:tblPr firstRow="1" bandRow="1">
                <a:tableStyleId>{5C22544A-7EE6-4342-B048-85BDC9FD1C3A}</a:tableStyleId>
              </a:tblPr>
              <a:tblGrid>
                <a:gridCol w="2440295">
                  <a:extLst>
                    <a:ext uri="{9D8B030D-6E8A-4147-A177-3AD203B41FA5}">
                      <a16:colId xmlns:a16="http://schemas.microsoft.com/office/drawing/2014/main" val="2811913084"/>
                    </a:ext>
                  </a:extLst>
                </a:gridCol>
                <a:gridCol w="3789911">
                  <a:extLst>
                    <a:ext uri="{9D8B030D-6E8A-4147-A177-3AD203B41FA5}">
                      <a16:colId xmlns:a16="http://schemas.microsoft.com/office/drawing/2014/main" val="2151412421"/>
                    </a:ext>
                  </a:extLst>
                </a:gridCol>
              </a:tblGrid>
              <a:tr h="299802">
                <a:tc>
                  <a:txBody>
                    <a:bodyPr/>
                    <a:lstStyle/>
                    <a:p>
                      <a:r>
                        <a:rPr lang="es-CO" dirty="0"/>
                        <a:t>MAQUINARIA</a:t>
                      </a:r>
                    </a:p>
                  </a:txBody>
                  <a:tcPr/>
                </a:tc>
                <a:tc>
                  <a:txBody>
                    <a:bodyPr/>
                    <a:lstStyle/>
                    <a:p>
                      <a:r>
                        <a:rPr lang="es-CO" dirty="0"/>
                        <a:t>FUNCIONES O ACTIVIDADES</a:t>
                      </a:r>
                    </a:p>
                  </a:txBody>
                  <a:tcPr/>
                </a:tc>
                <a:extLst>
                  <a:ext uri="{0D108BD9-81ED-4DB2-BD59-A6C34878D82A}">
                    <a16:rowId xmlns:a16="http://schemas.microsoft.com/office/drawing/2014/main" val="4110944130"/>
                  </a:ext>
                </a:extLst>
              </a:tr>
              <a:tr h="774488">
                <a:tc>
                  <a:txBody>
                    <a:bodyPr/>
                    <a:lstStyle/>
                    <a:p>
                      <a:r>
                        <a:rPr lang="es-CO" sz="1400" dirty="0"/>
                        <a:t>Bulldozer</a:t>
                      </a:r>
                    </a:p>
                  </a:txBody>
                  <a:tcPr/>
                </a:tc>
                <a:tc>
                  <a:txBody>
                    <a:bodyPr/>
                    <a:lstStyle/>
                    <a:p>
                      <a:pPr marL="285750" indent="-285750">
                        <a:buFont typeface="Wingdings" panose="05000000000000000000" pitchFamily="2" charset="2"/>
                        <a:buChar char="§"/>
                      </a:pPr>
                      <a:r>
                        <a:rPr lang="es-CO" sz="1400" dirty="0"/>
                        <a:t>Descapote</a:t>
                      </a:r>
                    </a:p>
                    <a:p>
                      <a:pPr marL="285750" indent="-285750">
                        <a:buFont typeface="Wingdings" panose="05000000000000000000" pitchFamily="2" charset="2"/>
                        <a:buChar char="§"/>
                      </a:pPr>
                      <a:r>
                        <a:rPr lang="es-CO" sz="1400" dirty="0"/>
                        <a:t>Desbroce de arboles</a:t>
                      </a:r>
                    </a:p>
                    <a:p>
                      <a:pPr marL="285750" indent="-285750">
                        <a:buFont typeface="Wingdings" panose="05000000000000000000" pitchFamily="2" charset="2"/>
                        <a:buChar char="§"/>
                      </a:pPr>
                      <a:r>
                        <a:rPr lang="es-CO" sz="1400" dirty="0"/>
                        <a:t>Corte</a:t>
                      </a:r>
                    </a:p>
                    <a:p>
                      <a:pPr marL="285750" indent="-285750">
                        <a:buFont typeface="Wingdings" panose="05000000000000000000" pitchFamily="2" charset="2"/>
                        <a:buChar char="§"/>
                      </a:pPr>
                      <a:r>
                        <a:rPr lang="es-CO" sz="1400" dirty="0"/>
                        <a:t>Relleno</a:t>
                      </a:r>
                    </a:p>
                  </a:txBody>
                  <a:tcPr/>
                </a:tc>
                <a:extLst>
                  <a:ext uri="{0D108BD9-81ED-4DB2-BD59-A6C34878D82A}">
                    <a16:rowId xmlns:a16="http://schemas.microsoft.com/office/drawing/2014/main" val="2110144143"/>
                  </a:ext>
                </a:extLst>
              </a:tr>
              <a:tr h="949372">
                <a:tc>
                  <a:txBody>
                    <a:bodyPr/>
                    <a:lstStyle/>
                    <a:p>
                      <a:r>
                        <a:rPr lang="es-CO" sz="1400" dirty="0"/>
                        <a:t>Retro excavadora de orugas/llantas</a:t>
                      </a:r>
                    </a:p>
                  </a:txBody>
                  <a:tcPr/>
                </a:tc>
                <a:tc>
                  <a:txBody>
                    <a:bodyPr/>
                    <a:lstStyle/>
                    <a:p>
                      <a:pPr marL="285750" indent="-285750">
                        <a:buFont typeface="Arial" panose="020B0604020202020204" pitchFamily="34" charset="0"/>
                        <a:buChar char="•"/>
                      </a:pPr>
                      <a:r>
                        <a:rPr lang="es-CO" sz="1400" dirty="0"/>
                        <a:t>Descapote</a:t>
                      </a:r>
                    </a:p>
                    <a:p>
                      <a:pPr marL="285750" indent="-285750">
                        <a:buFont typeface="Arial" panose="020B0604020202020204" pitchFamily="34" charset="0"/>
                        <a:buChar char="•"/>
                      </a:pPr>
                      <a:r>
                        <a:rPr lang="es-CO" sz="1400" dirty="0"/>
                        <a:t>Excavación zanja</a:t>
                      </a:r>
                    </a:p>
                    <a:p>
                      <a:pPr marL="285750" indent="-285750">
                        <a:buFont typeface="Arial" panose="020B0604020202020204" pitchFamily="34" charset="0"/>
                        <a:buChar char="•"/>
                      </a:pPr>
                      <a:r>
                        <a:rPr lang="es-CO" sz="1400" dirty="0"/>
                        <a:t>Cortes</a:t>
                      </a:r>
                    </a:p>
                    <a:p>
                      <a:pPr marL="285750" indent="-285750">
                        <a:buFont typeface="Arial" panose="020B0604020202020204" pitchFamily="34" charset="0"/>
                        <a:buChar char="•"/>
                      </a:pPr>
                      <a:r>
                        <a:rPr lang="es-CO" sz="1400" dirty="0"/>
                        <a:t>Rellenos</a:t>
                      </a:r>
                    </a:p>
                    <a:p>
                      <a:pPr marL="285750" indent="-285750">
                        <a:buFont typeface="Arial" panose="020B0604020202020204" pitchFamily="34" charset="0"/>
                        <a:buChar char="•"/>
                      </a:pPr>
                      <a:r>
                        <a:rPr lang="es-CO" sz="1400" dirty="0"/>
                        <a:t>Cargue de Material</a:t>
                      </a:r>
                    </a:p>
                  </a:txBody>
                  <a:tcPr/>
                </a:tc>
                <a:extLst>
                  <a:ext uri="{0D108BD9-81ED-4DB2-BD59-A6C34878D82A}">
                    <a16:rowId xmlns:a16="http://schemas.microsoft.com/office/drawing/2014/main" val="754782738"/>
                  </a:ext>
                </a:extLst>
              </a:tr>
              <a:tr h="949372">
                <a:tc>
                  <a:txBody>
                    <a:bodyPr/>
                    <a:lstStyle/>
                    <a:p>
                      <a:r>
                        <a:rPr lang="es-CO" sz="1400" dirty="0"/>
                        <a:t>Motoniveladora</a:t>
                      </a:r>
                    </a:p>
                  </a:txBody>
                  <a:tcPr/>
                </a:tc>
                <a:tc>
                  <a:txBody>
                    <a:bodyPr/>
                    <a:lstStyle/>
                    <a:p>
                      <a:pPr marL="285750" indent="-285750">
                        <a:buFont typeface="Arial" panose="020B0604020202020204" pitchFamily="34" charset="0"/>
                        <a:buChar char="•"/>
                      </a:pPr>
                      <a:r>
                        <a:rPr lang="es-CO" sz="1400" dirty="0"/>
                        <a:t>Extendida de Material</a:t>
                      </a:r>
                    </a:p>
                    <a:p>
                      <a:pPr marL="285750" indent="-285750">
                        <a:buFont typeface="Arial" panose="020B0604020202020204" pitchFamily="34" charset="0"/>
                        <a:buChar char="•"/>
                      </a:pPr>
                      <a:r>
                        <a:rPr lang="es-CO" sz="1400" dirty="0"/>
                        <a:t>Mezcla de Materia</a:t>
                      </a:r>
                    </a:p>
                    <a:p>
                      <a:pPr marL="285750" indent="-285750">
                        <a:buFont typeface="Arial" panose="020B0604020202020204" pitchFamily="34" charset="0"/>
                        <a:buChar char="•"/>
                      </a:pPr>
                      <a:r>
                        <a:rPr lang="es-CO" sz="1400" dirty="0"/>
                        <a:t>Cereo</a:t>
                      </a:r>
                    </a:p>
                    <a:p>
                      <a:pPr marL="285750" indent="-285750">
                        <a:buFont typeface="Arial" panose="020B0604020202020204" pitchFamily="34" charset="0"/>
                        <a:buChar char="•"/>
                      </a:pPr>
                      <a:r>
                        <a:rPr lang="es-CO" sz="1400" dirty="0"/>
                        <a:t>Conformación y cuneteada</a:t>
                      </a:r>
                    </a:p>
                    <a:p>
                      <a:pPr marL="285750" indent="-285750">
                        <a:buFont typeface="Arial" panose="020B0604020202020204" pitchFamily="34" charset="0"/>
                        <a:buChar char="•"/>
                      </a:pPr>
                      <a:r>
                        <a:rPr lang="es-CO" sz="1400" dirty="0"/>
                        <a:t>Perfilado taludes</a:t>
                      </a:r>
                    </a:p>
                  </a:txBody>
                  <a:tcPr/>
                </a:tc>
                <a:extLst>
                  <a:ext uri="{0D108BD9-81ED-4DB2-BD59-A6C34878D82A}">
                    <a16:rowId xmlns:a16="http://schemas.microsoft.com/office/drawing/2014/main" val="3162814827"/>
                  </a:ext>
                </a:extLst>
              </a:tr>
              <a:tr h="599603">
                <a:tc>
                  <a:txBody>
                    <a:bodyPr/>
                    <a:lstStyle/>
                    <a:p>
                      <a:pPr marL="0" algn="l" defTabSz="457200" rtl="0" eaLnBrk="1" latinLnBrk="0" hangingPunct="1"/>
                      <a:r>
                        <a:rPr lang="es-CO" sz="1400" kern="1200" dirty="0">
                          <a:solidFill>
                            <a:schemeClr val="dk1"/>
                          </a:solidFill>
                          <a:latin typeface="+mn-lt"/>
                          <a:ea typeface="+mn-ea"/>
                          <a:cs typeface="+mn-cs"/>
                        </a:rPr>
                        <a:t>Vibro compactador de rodillo autopropulsado</a:t>
                      </a:r>
                    </a:p>
                  </a:txBody>
                  <a:tcPr/>
                </a:tc>
                <a:tc>
                  <a:txBody>
                    <a:bodyPr/>
                    <a:lstStyle/>
                    <a:p>
                      <a:pPr marL="285750" indent="-285750" algn="l" defTabSz="457200" rtl="0" eaLnBrk="1" latinLnBrk="0" hangingPunct="1">
                        <a:buFont typeface="Arial" panose="020B0604020202020204" pitchFamily="34" charset="0"/>
                        <a:buChar char="•"/>
                      </a:pPr>
                      <a:r>
                        <a:rPr lang="es-CO" sz="1400" kern="1200" dirty="0">
                          <a:solidFill>
                            <a:schemeClr val="dk1"/>
                          </a:solidFill>
                          <a:latin typeface="+mn-lt"/>
                          <a:ea typeface="+mn-ea"/>
                          <a:cs typeface="+mn-cs"/>
                        </a:rPr>
                        <a:t>Compactación sub rasante</a:t>
                      </a:r>
                    </a:p>
                    <a:p>
                      <a:pPr marL="285750" indent="-285750" algn="l" defTabSz="457200" rtl="0" eaLnBrk="1" latinLnBrk="0" hangingPunct="1">
                        <a:buFont typeface="Arial" panose="020B0604020202020204" pitchFamily="34" charset="0"/>
                        <a:buChar char="•"/>
                      </a:pPr>
                      <a:r>
                        <a:rPr lang="es-CO" sz="1400" kern="1200" dirty="0">
                          <a:solidFill>
                            <a:schemeClr val="dk1"/>
                          </a:solidFill>
                          <a:latin typeface="+mn-lt"/>
                          <a:ea typeface="+mn-ea"/>
                          <a:cs typeface="+mn-cs"/>
                        </a:rPr>
                        <a:t>Compactación material de sub base y base</a:t>
                      </a:r>
                    </a:p>
                    <a:p>
                      <a:pPr marL="285750" indent="-285750" algn="l" defTabSz="457200" rtl="0" eaLnBrk="1" latinLnBrk="0" hangingPunct="1">
                        <a:buFont typeface="Arial" panose="020B0604020202020204" pitchFamily="34" charset="0"/>
                        <a:buChar char="•"/>
                      </a:pPr>
                      <a:r>
                        <a:rPr lang="es-CO" sz="1400" kern="1200" dirty="0">
                          <a:solidFill>
                            <a:schemeClr val="dk1"/>
                          </a:solidFill>
                          <a:latin typeface="+mn-lt"/>
                          <a:ea typeface="+mn-ea"/>
                          <a:cs typeface="+mn-cs"/>
                        </a:rPr>
                        <a:t>Compactación asfaltos</a:t>
                      </a:r>
                    </a:p>
                  </a:txBody>
                  <a:tcPr/>
                </a:tc>
                <a:extLst>
                  <a:ext uri="{0D108BD9-81ED-4DB2-BD59-A6C34878D82A}">
                    <a16:rowId xmlns:a16="http://schemas.microsoft.com/office/drawing/2014/main" val="319863342"/>
                  </a:ext>
                </a:extLst>
              </a:tr>
            </a:tbl>
          </a:graphicData>
        </a:graphic>
      </p:graphicFrame>
    </p:spTree>
    <p:extLst>
      <p:ext uri="{BB962C8B-B14F-4D97-AF65-F5344CB8AC3E}">
        <p14:creationId xmlns:p14="http://schemas.microsoft.com/office/powerpoint/2010/main" val="3307034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F2511E-68E5-4F67-AA21-607128D59813}"/>
              </a:ext>
            </a:extLst>
          </p:cNvPr>
          <p:cNvSpPr>
            <a:spLocks noGrp="1"/>
          </p:cNvSpPr>
          <p:nvPr>
            <p:ph type="title"/>
          </p:nvPr>
        </p:nvSpPr>
        <p:spPr>
          <a:xfrm>
            <a:off x="677334" y="609600"/>
            <a:ext cx="8596668" cy="755374"/>
          </a:xfrm>
        </p:spPr>
        <p:txBody>
          <a:bodyPr/>
          <a:lstStyle/>
          <a:p>
            <a:r>
              <a:rPr lang="es-CO" dirty="0"/>
              <a:t>5.Maquinaria para Construcción</a:t>
            </a:r>
          </a:p>
        </p:txBody>
      </p:sp>
      <p:sp>
        <p:nvSpPr>
          <p:cNvPr id="3" name="Marcador de contenido 2">
            <a:extLst>
              <a:ext uri="{FF2B5EF4-FFF2-40B4-BE49-F238E27FC236}">
                <a16:creationId xmlns:a16="http://schemas.microsoft.com/office/drawing/2014/main" id="{0D708804-4C4F-48A4-A6C8-CAD6039F9FEA}"/>
              </a:ext>
            </a:extLst>
          </p:cNvPr>
          <p:cNvSpPr>
            <a:spLocks noGrp="1"/>
          </p:cNvSpPr>
          <p:nvPr>
            <p:ph idx="1"/>
          </p:nvPr>
        </p:nvSpPr>
        <p:spPr>
          <a:xfrm>
            <a:off x="677333" y="1364975"/>
            <a:ext cx="9129275" cy="4676388"/>
          </a:xfrm>
        </p:spPr>
        <p:txBody>
          <a:bodyPr>
            <a:normAutofit fontScale="92500" lnSpcReduction="10000"/>
          </a:bodyPr>
          <a:lstStyle/>
          <a:p>
            <a:pPr marL="0" indent="0">
              <a:buNone/>
            </a:pPr>
            <a:r>
              <a:rPr lang="es-CO" dirty="0"/>
              <a:t>Cálculo del Rendimiento de una Maquinaria Especifica: Hay dos formas, las cuales son acudir a tablas de rendimientos propias de los manuales de la maquinaria o calcularlos mediante una formula:</a:t>
            </a:r>
          </a:p>
          <a:p>
            <a:pPr marL="0" indent="0">
              <a:buNone/>
            </a:pPr>
            <a:r>
              <a:rPr lang="es-CO" dirty="0"/>
              <a:t>Un ejemplo de una tabla de rendimiento, se muestra a continuación para el BULDOZER CAT D9L</a:t>
            </a:r>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r>
              <a:rPr lang="es-CO" sz="900" dirty="0"/>
              <a:t>Tomado de https://es.scribd.com/document/247609910/Rendimiento-de-Maquinaria</a:t>
            </a:r>
          </a:p>
        </p:txBody>
      </p:sp>
      <p:graphicFrame>
        <p:nvGraphicFramePr>
          <p:cNvPr id="4" name="Tabla 3">
            <a:extLst>
              <a:ext uri="{FF2B5EF4-FFF2-40B4-BE49-F238E27FC236}">
                <a16:creationId xmlns:a16="http://schemas.microsoft.com/office/drawing/2014/main" id="{76F19639-D1E8-4157-82EF-92FC6407CD9E}"/>
              </a:ext>
            </a:extLst>
          </p:cNvPr>
          <p:cNvGraphicFramePr>
            <a:graphicFrameLocks noGrp="1"/>
          </p:cNvGraphicFramePr>
          <p:nvPr>
            <p:extLst>
              <p:ext uri="{D42A27DB-BD31-4B8C-83A1-F6EECF244321}">
                <p14:modId xmlns:p14="http://schemas.microsoft.com/office/powerpoint/2010/main" val="527884755"/>
              </p:ext>
            </p:extLst>
          </p:nvPr>
        </p:nvGraphicFramePr>
        <p:xfrm>
          <a:off x="943817" y="3429000"/>
          <a:ext cx="8596305" cy="1575991"/>
        </p:xfrm>
        <a:graphic>
          <a:graphicData uri="http://schemas.openxmlformats.org/drawingml/2006/table">
            <a:tbl>
              <a:tblPr>
                <a:tableStyleId>{5C22544A-7EE6-4342-B048-85BDC9FD1C3A}</a:tableStyleId>
              </a:tblPr>
              <a:tblGrid>
                <a:gridCol w="573087">
                  <a:extLst>
                    <a:ext uri="{9D8B030D-6E8A-4147-A177-3AD203B41FA5}">
                      <a16:colId xmlns:a16="http://schemas.microsoft.com/office/drawing/2014/main" val="1760055506"/>
                    </a:ext>
                  </a:extLst>
                </a:gridCol>
                <a:gridCol w="573087">
                  <a:extLst>
                    <a:ext uri="{9D8B030D-6E8A-4147-A177-3AD203B41FA5}">
                      <a16:colId xmlns:a16="http://schemas.microsoft.com/office/drawing/2014/main" val="854978124"/>
                    </a:ext>
                  </a:extLst>
                </a:gridCol>
                <a:gridCol w="573087">
                  <a:extLst>
                    <a:ext uri="{9D8B030D-6E8A-4147-A177-3AD203B41FA5}">
                      <a16:colId xmlns:a16="http://schemas.microsoft.com/office/drawing/2014/main" val="4025827810"/>
                    </a:ext>
                  </a:extLst>
                </a:gridCol>
                <a:gridCol w="573087">
                  <a:extLst>
                    <a:ext uri="{9D8B030D-6E8A-4147-A177-3AD203B41FA5}">
                      <a16:colId xmlns:a16="http://schemas.microsoft.com/office/drawing/2014/main" val="896245833"/>
                    </a:ext>
                  </a:extLst>
                </a:gridCol>
                <a:gridCol w="573087">
                  <a:extLst>
                    <a:ext uri="{9D8B030D-6E8A-4147-A177-3AD203B41FA5}">
                      <a16:colId xmlns:a16="http://schemas.microsoft.com/office/drawing/2014/main" val="1886240680"/>
                    </a:ext>
                  </a:extLst>
                </a:gridCol>
                <a:gridCol w="573087">
                  <a:extLst>
                    <a:ext uri="{9D8B030D-6E8A-4147-A177-3AD203B41FA5}">
                      <a16:colId xmlns:a16="http://schemas.microsoft.com/office/drawing/2014/main" val="3059870066"/>
                    </a:ext>
                  </a:extLst>
                </a:gridCol>
                <a:gridCol w="573087">
                  <a:extLst>
                    <a:ext uri="{9D8B030D-6E8A-4147-A177-3AD203B41FA5}">
                      <a16:colId xmlns:a16="http://schemas.microsoft.com/office/drawing/2014/main" val="1821144240"/>
                    </a:ext>
                  </a:extLst>
                </a:gridCol>
                <a:gridCol w="573087">
                  <a:extLst>
                    <a:ext uri="{9D8B030D-6E8A-4147-A177-3AD203B41FA5}">
                      <a16:colId xmlns:a16="http://schemas.microsoft.com/office/drawing/2014/main" val="1011850588"/>
                    </a:ext>
                  </a:extLst>
                </a:gridCol>
                <a:gridCol w="573087">
                  <a:extLst>
                    <a:ext uri="{9D8B030D-6E8A-4147-A177-3AD203B41FA5}">
                      <a16:colId xmlns:a16="http://schemas.microsoft.com/office/drawing/2014/main" val="4176976392"/>
                    </a:ext>
                  </a:extLst>
                </a:gridCol>
                <a:gridCol w="573087">
                  <a:extLst>
                    <a:ext uri="{9D8B030D-6E8A-4147-A177-3AD203B41FA5}">
                      <a16:colId xmlns:a16="http://schemas.microsoft.com/office/drawing/2014/main" val="2667231785"/>
                    </a:ext>
                  </a:extLst>
                </a:gridCol>
                <a:gridCol w="573087">
                  <a:extLst>
                    <a:ext uri="{9D8B030D-6E8A-4147-A177-3AD203B41FA5}">
                      <a16:colId xmlns:a16="http://schemas.microsoft.com/office/drawing/2014/main" val="3898466615"/>
                    </a:ext>
                  </a:extLst>
                </a:gridCol>
                <a:gridCol w="573087">
                  <a:extLst>
                    <a:ext uri="{9D8B030D-6E8A-4147-A177-3AD203B41FA5}">
                      <a16:colId xmlns:a16="http://schemas.microsoft.com/office/drawing/2014/main" val="4131336999"/>
                    </a:ext>
                  </a:extLst>
                </a:gridCol>
                <a:gridCol w="573087">
                  <a:extLst>
                    <a:ext uri="{9D8B030D-6E8A-4147-A177-3AD203B41FA5}">
                      <a16:colId xmlns:a16="http://schemas.microsoft.com/office/drawing/2014/main" val="2048313609"/>
                    </a:ext>
                  </a:extLst>
                </a:gridCol>
                <a:gridCol w="573087">
                  <a:extLst>
                    <a:ext uri="{9D8B030D-6E8A-4147-A177-3AD203B41FA5}">
                      <a16:colId xmlns:a16="http://schemas.microsoft.com/office/drawing/2014/main" val="595429644"/>
                    </a:ext>
                  </a:extLst>
                </a:gridCol>
                <a:gridCol w="573087">
                  <a:extLst>
                    <a:ext uri="{9D8B030D-6E8A-4147-A177-3AD203B41FA5}">
                      <a16:colId xmlns:a16="http://schemas.microsoft.com/office/drawing/2014/main" val="3394909637"/>
                    </a:ext>
                  </a:extLst>
                </a:gridCol>
              </a:tblGrid>
              <a:tr h="143272">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[1]</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[2]</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[3]</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[4]</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[5]</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[6]</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[7]</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[8]</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[9]</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[10]</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[11]</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[12]</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[13]</a:t>
                      </a:r>
                      <a:endParaRPr lang="es-CO" sz="800" b="0" i="0" u="none" strike="noStrike">
                        <a:solidFill>
                          <a:srgbClr val="000000"/>
                        </a:solidFill>
                        <a:effectLst/>
                        <a:latin typeface="Calibri" panose="020F0502020204030204" pitchFamily="34" charset="0"/>
                      </a:endParaRPr>
                    </a:p>
                  </a:txBody>
                  <a:tcPr marL="7164" marR="7164" marT="7164" marB="0" anchor="b"/>
                </a:tc>
                <a:extLst>
                  <a:ext uri="{0D108BD9-81ED-4DB2-BD59-A6C34878D82A}">
                    <a16:rowId xmlns:a16="http://schemas.microsoft.com/office/drawing/2014/main" val="1041690462"/>
                  </a:ext>
                </a:extLst>
              </a:tr>
              <a:tr h="573087">
                <a:tc>
                  <a:txBody>
                    <a:bodyPr/>
                    <a:lstStyle/>
                    <a:p>
                      <a:pPr algn="l" fontAlgn="auto"/>
                      <a:r>
                        <a:rPr lang="es-CO" sz="700" u="none" strike="noStrike">
                          <a:effectLst/>
                        </a:rPr>
                        <a:t>MODELO</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MATERIAL</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CAPACIDAD OPERADOR</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VELOCIDAD</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EFEICIENCI TRABAJO</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MANIOBRA</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PENDIENTE DEL TERRENO</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ALTITUD TERRENO</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TIPO DE MAATERIAL</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FACTOR DE CORRECCION [1*2*3..*7]</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FACTOR VOLUMETRICO</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CORRECCION FINAL [8*9]</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RENDIMINETO TEORICO (m3/H)</a:t>
                      </a:r>
                      <a:endParaRPr lang="es-CO"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MX" sz="700" u="none" strike="noStrike">
                          <a:effectLst/>
                        </a:rPr>
                        <a:t>RENDIMIENTO REAL (m3/día) [10*11*8horas]</a:t>
                      </a:r>
                      <a:endParaRPr lang="es-MX" sz="7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700" u="none" strike="noStrike">
                          <a:effectLst/>
                        </a:rPr>
                        <a:t>RENDIMIENTO ASUMIDO (m3/día)</a:t>
                      </a:r>
                      <a:endParaRPr lang="es-CO" sz="700" b="0" i="0" u="none" strike="noStrike">
                        <a:solidFill>
                          <a:srgbClr val="000000"/>
                        </a:solidFill>
                        <a:effectLst/>
                        <a:latin typeface="Calibri" panose="020F0502020204030204" pitchFamily="34" charset="0"/>
                      </a:endParaRPr>
                    </a:p>
                  </a:txBody>
                  <a:tcPr marL="7164" marR="7164" marT="7164" marB="0" anchor="b"/>
                </a:tc>
                <a:extLst>
                  <a:ext uri="{0D108BD9-81ED-4DB2-BD59-A6C34878D82A}">
                    <a16:rowId xmlns:a16="http://schemas.microsoft.com/office/drawing/2014/main" val="1320194005"/>
                  </a:ext>
                </a:extLst>
              </a:tr>
              <a:tr h="286544">
                <a:tc rowSpan="3">
                  <a:txBody>
                    <a:bodyPr/>
                    <a:lstStyle/>
                    <a:p>
                      <a:pPr algn="ctr" fontAlgn="b"/>
                      <a:r>
                        <a:rPr lang="es-CO" sz="800" u="none" strike="noStrike">
                          <a:effectLst/>
                        </a:rPr>
                        <a:t>CAT D9L 460HP</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auto"/>
                      <a:r>
                        <a:rPr lang="es-CO" sz="800" u="none" strike="noStrike">
                          <a:effectLst/>
                        </a:rPr>
                        <a:t>Terreno suelto</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0,75</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0,91</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0,83</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0,96</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0,99</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1</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0,98</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0,528</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0,87</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0,459</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640</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2350</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2350</a:t>
                      </a:r>
                      <a:endParaRPr lang="es-CO" sz="800" b="0" i="0" u="none" strike="noStrike">
                        <a:solidFill>
                          <a:srgbClr val="000000"/>
                        </a:solidFill>
                        <a:effectLst/>
                        <a:latin typeface="Calibri" panose="020F0502020204030204" pitchFamily="34" charset="0"/>
                      </a:endParaRPr>
                    </a:p>
                  </a:txBody>
                  <a:tcPr marL="7164" marR="7164" marT="7164" marB="0" anchor="b"/>
                </a:tc>
                <a:extLst>
                  <a:ext uri="{0D108BD9-81ED-4DB2-BD59-A6C34878D82A}">
                    <a16:rowId xmlns:a16="http://schemas.microsoft.com/office/drawing/2014/main" val="751415016"/>
                  </a:ext>
                </a:extLst>
              </a:tr>
              <a:tr h="143272">
                <a:tc vMerge="1">
                  <a:txBody>
                    <a:bodyPr/>
                    <a:lstStyle/>
                    <a:p>
                      <a:endParaRPr lang="es-CO"/>
                    </a:p>
                  </a:txBody>
                  <a:tcPr/>
                </a:tc>
                <a:tc>
                  <a:txBody>
                    <a:bodyPr/>
                    <a:lstStyle/>
                    <a:p>
                      <a:pPr algn="l" fontAlgn="auto"/>
                      <a:r>
                        <a:rPr lang="es-CO" sz="800" u="none" strike="noStrike">
                          <a:effectLst/>
                        </a:rPr>
                        <a:t>roca suleta</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0,75</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0,91</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0,83</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0,96</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0,99</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1</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0,8</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0,431</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0,73</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0,314</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640</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1610</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1610</a:t>
                      </a:r>
                      <a:endParaRPr lang="es-CO" sz="800" b="0" i="0" u="none" strike="noStrike">
                        <a:solidFill>
                          <a:srgbClr val="000000"/>
                        </a:solidFill>
                        <a:effectLst/>
                        <a:latin typeface="Calibri" panose="020F0502020204030204" pitchFamily="34" charset="0"/>
                      </a:endParaRPr>
                    </a:p>
                  </a:txBody>
                  <a:tcPr marL="7164" marR="7164" marT="7164" marB="0" anchor="b"/>
                </a:tc>
                <a:extLst>
                  <a:ext uri="{0D108BD9-81ED-4DB2-BD59-A6C34878D82A}">
                    <a16:rowId xmlns:a16="http://schemas.microsoft.com/office/drawing/2014/main" val="2509739967"/>
                  </a:ext>
                </a:extLst>
              </a:tr>
              <a:tr h="143272">
                <a:tc vMerge="1">
                  <a:txBody>
                    <a:bodyPr/>
                    <a:lstStyle/>
                    <a:p>
                      <a:endParaRPr lang="es-CO"/>
                    </a:p>
                  </a:txBody>
                  <a:tcPr/>
                </a:tc>
                <a:tc>
                  <a:txBody>
                    <a:bodyPr/>
                    <a:lstStyle/>
                    <a:p>
                      <a:pPr algn="l" fontAlgn="auto"/>
                      <a:r>
                        <a:rPr lang="es-CO" sz="800" u="none" strike="noStrike">
                          <a:effectLst/>
                        </a:rPr>
                        <a:t>rocafija</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0,75</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0,91</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0,83</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0,96</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0,99</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1</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0,7</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0,377</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0,67</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0,252</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640</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1293</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r" fontAlgn="b"/>
                      <a:r>
                        <a:rPr lang="es-CO" sz="800" u="none" strike="noStrike">
                          <a:effectLst/>
                        </a:rPr>
                        <a:t>1300</a:t>
                      </a:r>
                      <a:endParaRPr lang="es-CO" sz="800" b="0" i="0" u="none" strike="noStrike">
                        <a:solidFill>
                          <a:srgbClr val="000000"/>
                        </a:solidFill>
                        <a:effectLst/>
                        <a:latin typeface="Calibri" panose="020F0502020204030204" pitchFamily="34" charset="0"/>
                      </a:endParaRPr>
                    </a:p>
                  </a:txBody>
                  <a:tcPr marL="7164" marR="7164" marT="7164" marB="0" anchor="b"/>
                </a:tc>
                <a:extLst>
                  <a:ext uri="{0D108BD9-81ED-4DB2-BD59-A6C34878D82A}">
                    <a16:rowId xmlns:a16="http://schemas.microsoft.com/office/drawing/2014/main" val="2142739277"/>
                  </a:ext>
                </a:extLst>
              </a:tr>
              <a:tr h="143272">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r>
                        <a:rPr lang="es-CO" sz="800" u="none" strike="noStrike">
                          <a:effectLst/>
                        </a:rPr>
                        <a:t> </a:t>
                      </a:r>
                      <a:endParaRPr lang="es-CO" sz="800" b="0" i="0" u="none" strike="noStrike">
                        <a:solidFill>
                          <a:srgbClr val="000000"/>
                        </a:solidFill>
                        <a:effectLst/>
                        <a:latin typeface="Calibri" panose="020F0502020204030204" pitchFamily="34" charset="0"/>
                      </a:endParaRPr>
                    </a:p>
                  </a:txBody>
                  <a:tcPr marL="7164" marR="7164" marT="7164" marB="0" anchor="b"/>
                </a:tc>
                <a:extLst>
                  <a:ext uri="{0D108BD9-81ED-4DB2-BD59-A6C34878D82A}">
                    <a16:rowId xmlns:a16="http://schemas.microsoft.com/office/drawing/2014/main" val="3876273787"/>
                  </a:ext>
                </a:extLst>
              </a:tr>
              <a:tr h="143272">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a:solidFill>
                          <a:srgbClr val="000000"/>
                        </a:solidFill>
                        <a:effectLst/>
                        <a:latin typeface="Calibri" panose="020F0502020204030204" pitchFamily="34" charset="0"/>
                      </a:endParaRPr>
                    </a:p>
                  </a:txBody>
                  <a:tcPr marL="7164" marR="7164" marT="7164" marB="0" anchor="b"/>
                </a:tc>
                <a:tc>
                  <a:txBody>
                    <a:bodyPr/>
                    <a:lstStyle/>
                    <a:p>
                      <a:pPr algn="l" fontAlgn="b"/>
                      <a:endParaRPr lang="es-CO" sz="800" b="0" i="0" u="none" strike="noStrike" dirty="0">
                        <a:solidFill>
                          <a:srgbClr val="000000"/>
                        </a:solidFill>
                        <a:effectLst/>
                        <a:latin typeface="Calibri" panose="020F0502020204030204" pitchFamily="34" charset="0"/>
                      </a:endParaRPr>
                    </a:p>
                  </a:txBody>
                  <a:tcPr marL="7164" marR="7164" marT="7164" marB="0" anchor="b"/>
                </a:tc>
                <a:extLst>
                  <a:ext uri="{0D108BD9-81ED-4DB2-BD59-A6C34878D82A}">
                    <a16:rowId xmlns:a16="http://schemas.microsoft.com/office/drawing/2014/main" val="1770213546"/>
                  </a:ext>
                </a:extLst>
              </a:tr>
            </a:tbl>
          </a:graphicData>
        </a:graphic>
      </p:graphicFrame>
    </p:spTree>
    <p:extLst>
      <p:ext uri="{BB962C8B-B14F-4D97-AF65-F5344CB8AC3E}">
        <p14:creationId xmlns:p14="http://schemas.microsoft.com/office/powerpoint/2010/main" val="216946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13A45-5E47-45FA-97D8-4298421AE01B}"/>
              </a:ext>
            </a:extLst>
          </p:cNvPr>
          <p:cNvSpPr>
            <a:spLocks noGrp="1"/>
          </p:cNvSpPr>
          <p:nvPr>
            <p:ph type="title"/>
          </p:nvPr>
        </p:nvSpPr>
        <p:spPr>
          <a:xfrm>
            <a:off x="677334" y="609600"/>
            <a:ext cx="8596668" cy="689113"/>
          </a:xfrm>
        </p:spPr>
        <p:txBody>
          <a:bodyPr>
            <a:normAutofit fontScale="90000"/>
          </a:bodyPr>
          <a:lstStyle/>
          <a:p>
            <a:r>
              <a:rPr lang="es-CO" dirty="0"/>
              <a:t>5.Maquinaria para Construcción</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F516D58-1FC6-4514-B311-A01CF171C487}"/>
                  </a:ext>
                </a:extLst>
              </p:cNvPr>
              <p:cNvSpPr>
                <a:spLocks noGrp="1"/>
              </p:cNvSpPr>
              <p:nvPr>
                <p:ph idx="1"/>
              </p:nvPr>
            </p:nvSpPr>
            <p:spPr>
              <a:xfrm>
                <a:off x="677334" y="1537253"/>
                <a:ext cx="8596668" cy="4504110"/>
              </a:xfrm>
            </p:spPr>
            <p:txBody>
              <a:bodyPr>
                <a:normAutofit fontScale="85000" lnSpcReduction="20000"/>
              </a:bodyPr>
              <a:lstStyle/>
              <a:p>
                <a:pPr marL="0" indent="0">
                  <a:buNone/>
                </a:pPr>
                <a:r>
                  <a:rPr lang="es-CO" sz="2100" dirty="0"/>
                  <a:t>Las formulas generalmente se componen de una serie de factores que describen las condiciones del trabajo y la eficiencia de la maquinaria en función del ciclo de trabajo, así por ejemplo, el RENDIMIENTO de un BULDOZER puede calcularse de la siguiente manera:</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𝑅</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CO"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CO" sz="1800" i="1">
                              <a:effectLst/>
                              <a:latin typeface="Cambria Math" panose="02040503050406030204" pitchFamily="18" charset="0"/>
                              <a:ea typeface="Calibri" panose="020F0502020204030204" pitchFamily="34" charset="0"/>
                              <a:cs typeface="Times New Roman" panose="02020603050405020304" pitchFamily="18" charset="0"/>
                            </a:rPr>
                            <m:t>𝐶𝑐</m:t>
                          </m:r>
                          <m:r>
                            <a:rPr lang="es-CO" sz="1800" i="1">
                              <a:effectLst/>
                              <a:latin typeface="Cambria Math" panose="02040503050406030204" pitchFamily="18" charset="0"/>
                              <a:ea typeface="Calibri" panose="020F0502020204030204" pitchFamily="34" charset="0"/>
                              <a:cs typeface="Times New Roman" panose="02020603050405020304" pitchFamily="18" charset="0"/>
                            </a:rPr>
                            <m:t>∗</m:t>
                          </m:r>
                          <m:r>
                            <a:rPr lang="es-CO" sz="1800" i="1">
                              <a:effectLst/>
                              <a:latin typeface="Cambria Math" panose="02040503050406030204" pitchFamily="18" charset="0"/>
                              <a:ea typeface="Calibri" panose="020F0502020204030204" pitchFamily="34" charset="0"/>
                              <a:cs typeface="Times New Roman" panose="02020603050405020304" pitchFamily="18" charset="0"/>
                            </a:rPr>
                            <m:t>𝐹𝑒𝑥𝑝</m:t>
                          </m:r>
                          <m:r>
                            <a:rPr lang="es-CO" sz="1800" i="1">
                              <a:effectLst/>
                              <a:latin typeface="Cambria Math" panose="02040503050406030204" pitchFamily="18" charset="0"/>
                              <a:ea typeface="Calibri" panose="020F0502020204030204" pitchFamily="34" charset="0"/>
                              <a:cs typeface="Times New Roman" panose="02020603050405020304" pitchFamily="18" charset="0"/>
                            </a:rPr>
                            <m:t>∗</m:t>
                          </m:r>
                          <m:r>
                            <a:rPr lang="es-CO" sz="1800" i="1">
                              <a:effectLst/>
                              <a:latin typeface="Cambria Math" panose="02040503050406030204" pitchFamily="18" charset="0"/>
                              <a:ea typeface="Calibri" panose="020F0502020204030204" pitchFamily="34" charset="0"/>
                              <a:cs typeface="Times New Roman" panose="02020603050405020304" pitchFamily="18" charset="0"/>
                            </a:rPr>
                            <m:t>𝐸</m:t>
                          </m:r>
                          <m:r>
                            <a:rPr lang="es-CO" sz="1800" i="1">
                              <a:effectLst/>
                              <a:latin typeface="Cambria Math" panose="02040503050406030204" pitchFamily="18" charset="0"/>
                              <a:ea typeface="Calibri" panose="020F0502020204030204" pitchFamily="34" charset="0"/>
                              <a:cs typeface="Times New Roman" panose="02020603050405020304" pitchFamily="18" charset="0"/>
                            </a:rPr>
                            <m:t>∗60</m:t>
                          </m:r>
                        </m:e>
                      </m:d>
                      <m:r>
                        <a:rPr lang="es-CO" sz="1800" i="1">
                          <a:effectLst/>
                          <a:latin typeface="Cambria Math" panose="02040503050406030204" pitchFamily="18" charset="0"/>
                          <a:ea typeface="Calibri" panose="020F0502020204030204" pitchFamily="34" charset="0"/>
                          <a:cs typeface="Times New Roman" panose="02020603050405020304" pitchFamily="18" charset="0"/>
                        </a:rPr>
                        <m:t>/</m:t>
                      </m:r>
                      <m:r>
                        <a:rPr lang="es-CO" sz="1800" i="1">
                          <a:effectLst/>
                          <a:latin typeface="Cambria Math" panose="02040503050406030204" pitchFamily="18" charset="0"/>
                          <a:ea typeface="Calibri" panose="020F0502020204030204" pitchFamily="34" charset="0"/>
                          <a:cs typeface="Times New Roman" panose="02020603050405020304" pitchFamily="18" charset="0"/>
                        </a:rPr>
                        <m:t>𝑇𝑐</m:t>
                      </m:r>
                    </m:oMath>
                  </m:oMathPara>
                </a14:m>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2100" dirty="0"/>
                  <a:t>Donde:</a:t>
                </a:r>
              </a:p>
              <a:p>
                <a:pPr marL="0" indent="0">
                  <a:lnSpc>
                    <a:spcPct val="107000"/>
                  </a:lnSpc>
                  <a:spcAft>
                    <a:spcPts val="800"/>
                  </a:spcAft>
                  <a:buNone/>
                </a:pPr>
                <a:r>
                  <a:rPr lang="es-CO" sz="2100" dirty="0"/>
                  <a:t>R: Rendimiento de la Maquinaria en m3/h</a:t>
                </a:r>
              </a:p>
              <a:p>
                <a:pPr marL="0" indent="0">
                  <a:lnSpc>
                    <a:spcPct val="107000"/>
                  </a:lnSpc>
                  <a:spcAft>
                    <a:spcPts val="800"/>
                  </a:spcAft>
                  <a:buNone/>
                </a:pPr>
                <a:r>
                  <a:rPr lang="es-CO" sz="2100" dirty="0" err="1"/>
                  <a:t>Cc</a:t>
                </a:r>
                <a:r>
                  <a:rPr lang="es-CO" sz="2100" dirty="0"/>
                  <a:t>: Capacidad de la cuchilla del Buldócer</a:t>
                </a:r>
              </a:p>
              <a:p>
                <a:pPr marL="0" indent="0">
                  <a:lnSpc>
                    <a:spcPct val="107000"/>
                  </a:lnSpc>
                  <a:spcAft>
                    <a:spcPts val="800"/>
                  </a:spcAft>
                  <a:buNone/>
                </a:pPr>
                <a:r>
                  <a:rPr lang="es-CO" sz="2100" dirty="0" err="1"/>
                  <a:t>Fexp</a:t>
                </a:r>
                <a:r>
                  <a:rPr lang="es-CO" sz="2100" dirty="0"/>
                  <a:t>: Factor de expansión del tipo de suelo</a:t>
                </a:r>
              </a:p>
              <a:p>
                <a:pPr marL="0" indent="0">
                  <a:lnSpc>
                    <a:spcPct val="107000"/>
                  </a:lnSpc>
                  <a:spcAft>
                    <a:spcPts val="800"/>
                  </a:spcAft>
                  <a:buNone/>
                </a:pPr>
                <a:r>
                  <a:rPr lang="es-CO" sz="2100" dirty="0"/>
                  <a:t>E:Eficiencia de la Maquinaria</a:t>
                </a:r>
              </a:p>
              <a:p>
                <a:pPr marL="0" indent="0">
                  <a:lnSpc>
                    <a:spcPct val="107000"/>
                  </a:lnSpc>
                  <a:spcAft>
                    <a:spcPts val="800"/>
                  </a:spcAft>
                  <a:buNone/>
                </a:pPr>
                <a:r>
                  <a:rPr lang="es-CO" sz="2100" dirty="0"/>
                  <a:t>Tc: Tiempo del ciclo</a:t>
                </a:r>
              </a:p>
              <a:p>
                <a:pPr marL="0" indent="0">
                  <a:lnSpc>
                    <a:spcPct val="107000"/>
                  </a:lnSpc>
                  <a:spcAft>
                    <a:spcPts val="800"/>
                  </a:spcAft>
                  <a:buNone/>
                </a:pPr>
                <a:r>
                  <a:rPr lang="es-CO" sz="2100" dirty="0"/>
                  <a:t>El factor 60 es para convertir el tiempo del rendimiento en horas</a:t>
                </a:r>
              </a:p>
              <a:p>
                <a:pPr marL="0" indent="0">
                  <a:buNone/>
                </a:pPr>
                <a:endParaRPr lang="es-CO" dirty="0"/>
              </a:p>
            </p:txBody>
          </p:sp>
        </mc:Choice>
        <mc:Fallback xmlns="">
          <p:sp>
            <p:nvSpPr>
              <p:cNvPr id="3" name="Marcador de contenido 2">
                <a:extLst>
                  <a:ext uri="{FF2B5EF4-FFF2-40B4-BE49-F238E27FC236}">
                    <a16:creationId xmlns:a16="http://schemas.microsoft.com/office/drawing/2014/main" id="{CF516D58-1FC6-4514-B311-A01CF171C487}"/>
                  </a:ext>
                </a:extLst>
              </p:cNvPr>
              <p:cNvSpPr>
                <a:spLocks noGrp="1" noRot="1" noChangeAspect="1" noMove="1" noResize="1" noEditPoints="1" noAdjustHandles="1" noChangeArrowheads="1" noChangeShapeType="1" noTextEdit="1"/>
              </p:cNvSpPr>
              <p:nvPr>
                <p:ph idx="1"/>
              </p:nvPr>
            </p:nvSpPr>
            <p:spPr>
              <a:xfrm>
                <a:off x="677334" y="1537253"/>
                <a:ext cx="8596668" cy="4504110"/>
              </a:xfrm>
              <a:blipFill>
                <a:blip r:embed="rId2"/>
                <a:stretch>
                  <a:fillRect l="-567" t="-2165"/>
                </a:stretch>
              </a:blipFill>
            </p:spPr>
            <p:txBody>
              <a:bodyPr/>
              <a:lstStyle/>
              <a:p>
                <a:r>
                  <a:rPr lang="es-CO">
                    <a:noFill/>
                  </a:rPr>
                  <a:t> </a:t>
                </a:r>
              </a:p>
            </p:txBody>
          </p:sp>
        </mc:Fallback>
      </mc:AlternateContent>
    </p:spTree>
    <p:extLst>
      <p:ext uri="{BB962C8B-B14F-4D97-AF65-F5344CB8AC3E}">
        <p14:creationId xmlns:p14="http://schemas.microsoft.com/office/powerpoint/2010/main" val="1337706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8B36D-FC90-4203-A4C6-916E9266E793}"/>
              </a:ext>
            </a:extLst>
          </p:cNvPr>
          <p:cNvSpPr>
            <a:spLocks noGrp="1"/>
          </p:cNvSpPr>
          <p:nvPr>
            <p:ph type="title"/>
          </p:nvPr>
        </p:nvSpPr>
        <p:spPr>
          <a:xfrm>
            <a:off x="677334" y="609600"/>
            <a:ext cx="8596668" cy="728870"/>
          </a:xfrm>
        </p:spPr>
        <p:txBody>
          <a:bodyPr/>
          <a:lstStyle/>
          <a:p>
            <a:r>
              <a:rPr lang="es-CO" dirty="0"/>
              <a:t>5.Maquinaria para Construcción</a:t>
            </a:r>
          </a:p>
        </p:txBody>
      </p:sp>
      <p:sp>
        <p:nvSpPr>
          <p:cNvPr id="3" name="Marcador de contenido 2">
            <a:extLst>
              <a:ext uri="{FF2B5EF4-FFF2-40B4-BE49-F238E27FC236}">
                <a16:creationId xmlns:a16="http://schemas.microsoft.com/office/drawing/2014/main" id="{52E4C4D7-850E-4A30-A17A-0229E7947A8B}"/>
              </a:ext>
            </a:extLst>
          </p:cNvPr>
          <p:cNvSpPr>
            <a:spLocks noGrp="1"/>
          </p:cNvSpPr>
          <p:nvPr>
            <p:ph idx="1"/>
          </p:nvPr>
        </p:nvSpPr>
        <p:spPr>
          <a:xfrm>
            <a:off x="677334" y="1643271"/>
            <a:ext cx="8596668" cy="4398092"/>
          </a:xfrm>
        </p:spPr>
        <p:txBody>
          <a:bodyPr>
            <a:normAutofit fontScale="85000" lnSpcReduction="20000"/>
          </a:bodyPr>
          <a:lstStyle/>
          <a:p>
            <a:pPr marL="0" indent="0">
              <a:buNone/>
            </a:pPr>
            <a:r>
              <a:rPr lang="es-CO" dirty="0"/>
              <a:t>El Tiempo del Ciclo de trabajo de la Maquinaria se compone del:</a:t>
            </a:r>
          </a:p>
          <a:p>
            <a:r>
              <a:rPr lang="es-CO" dirty="0"/>
              <a:t> Tiempo Fijo {Tiempo Total que se emplea en una ida y vuelta para aplicar  2 veces el cambio y cada cambio gasta 10 segundos para ser aplicado}– equivale a 20 segundos o 0,33minutos</a:t>
            </a:r>
          </a:p>
          <a:p>
            <a:r>
              <a:rPr lang="es-CO" dirty="0"/>
              <a:t>Tiempo Variable, se compone del tiempo de ida y el de vuelta en el ciclo.</a:t>
            </a:r>
          </a:p>
          <a:p>
            <a:pPr marL="0" indent="0">
              <a:buNone/>
            </a:pPr>
            <a:r>
              <a:rPr lang="es-CO" dirty="0"/>
              <a:t>Ejemplo: sea el caso de un buldócer D7, trabajando en material común, haciendo un ciclo  para una distancia de acarreo de 45m, con cuchilla dispuesta de manera angular y con las siguientes características:</a:t>
            </a:r>
          </a:p>
          <a:p>
            <a:pPr marL="0" indent="0">
              <a:buNone/>
            </a:pPr>
            <a:r>
              <a:rPr lang="es-CO" dirty="0" err="1"/>
              <a:t>Cc</a:t>
            </a:r>
            <a:r>
              <a:rPr lang="es-CO" dirty="0"/>
              <a:t> de 2,5m3, Factor de expansión terreno Fe=1,4 y Eficiencia de la maquinaria al 85%--- se pide calcular su rendimiento, suponiendo la velocidad de operación de ida en 2,6km/h y de vuelta en 5km/h</a:t>
            </a:r>
          </a:p>
          <a:p>
            <a:pPr marL="0" indent="0">
              <a:buNone/>
            </a:pPr>
            <a:r>
              <a:rPr lang="es-CO" dirty="0"/>
              <a:t>Haciendo las cuentas correspondiente se tiene:</a:t>
            </a:r>
          </a:p>
          <a:p>
            <a:pPr marL="0" indent="0">
              <a:buNone/>
            </a:pPr>
            <a:endParaRPr lang="es-CO" dirty="0"/>
          </a:p>
        </p:txBody>
      </p:sp>
    </p:spTree>
    <p:extLst>
      <p:ext uri="{BB962C8B-B14F-4D97-AF65-F5344CB8AC3E}">
        <p14:creationId xmlns:p14="http://schemas.microsoft.com/office/powerpoint/2010/main" val="362848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0EB07-45E1-44E0-8879-4F3BA8F49864}"/>
              </a:ext>
            </a:extLst>
          </p:cNvPr>
          <p:cNvSpPr>
            <a:spLocks noGrp="1"/>
          </p:cNvSpPr>
          <p:nvPr>
            <p:ph type="title"/>
          </p:nvPr>
        </p:nvSpPr>
        <p:spPr/>
        <p:txBody>
          <a:bodyPr/>
          <a:lstStyle/>
          <a:p>
            <a:r>
              <a:rPr lang="es-MX" dirty="0"/>
              <a:t>DESARROLLO DEL TEMARIO</a:t>
            </a:r>
            <a:endParaRPr lang="es-CO" dirty="0"/>
          </a:p>
        </p:txBody>
      </p:sp>
      <p:sp>
        <p:nvSpPr>
          <p:cNvPr id="3" name="Marcador de contenido 2">
            <a:extLst>
              <a:ext uri="{FF2B5EF4-FFF2-40B4-BE49-F238E27FC236}">
                <a16:creationId xmlns:a16="http://schemas.microsoft.com/office/drawing/2014/main" id="{688B530C-A792-4848-AE52-61EE1BAB6AB0}"/>
              </a:ext>
            </a:extLst>
          </p:cNvPr>
          <p:cNvSpPr>
            <a:spLocks noGrp="1"/>
          </p:cNvSpPr>
          <p:nvPr>
            <p:ph idx="1"/>
          </p:nvPr>
        </p:nvSpPr>
        <p:spPr>
          <a:xfrm>
            <a:off x="595013" y="1930400"/>
            <a:ext cx="8596668" cy="3880773"/>
          </a:xfrm>
        </p:spPr>
        <p:txBody>
          <a:bodyPr>
            <a:normAutofit fontScale="62500" lnSpcReduction="20000"/>
          </a:bodyPr>
          <a:lstStyle/>
          <a:p>
            <a:pPr marL="0" indent="0">
              <a:buNone/>
            </a:pPr>
            <a:r>
              <a:rPr lang="es-MX" dirty="0"/>
              <a:t>1, Aspectos Generales</a:t>
            </a:r>
          </a:p>
          <a:p>
            <a:pPr marL="0" indent="0">
              <a:buNone/>
            </a:pPr>
            <a:r>
              <a:rPr lang="es-MX" dirty="0"/>
              <a:t>Definiciones Básicas</a:t>
            </a:r>
          </a:p>
          <a:p>
            <a:pPr algn="just">
              <a:buFont typeface="Arial" panose="020B0604020202020204" pitchFamily="34" charset="0"/>
              <a:buChar char="•"/>
            </a:pPr>
            <a:r>
              <a:rPr lang="es-MX" dirty="0"/>
              <a:t>Obra Civil: Es toda construcción que permite brindar un servicio al ciudadano  para que viva con comodidad en la vereda, centro poblado, casco urbano y en la gran ciudad, se denominan civiles porque no son de uso militar ni para fines de conflictos</a:t>
            </a:r>
          </a:p>
          <a:p>
            <a:pPr algn="just">
              <a:buFont typeface="Arial" panose="020B0604020202020204" pitchFamily="34" charset="0"/>
              <a:buChar char="•"/>
            </a:pPr>
            <a:r>
              <a:rPr lang="es-MX" dirty="0"/>
              <a:t>Tipos de Obra Civil: Dentro de las obras civiles tenemos:</a:t>
            </a:r>
          </a:p>
          <a:p>
            <a:pPr algn="just">
              <a:buFont typeface="Courier New" panose="02070309020205020404" pitchFamily="49" charset="0"/>
              <a:buChar char="o"/>
            </a:pPr>
            <a:r>
              <a:rPr lang="es-MX" dirty="0"/>
              <a:t>Acueductos, alcantarillados, canales, plantas de tratamiento, represas, etc—desde el ámbito del manejo de aguas</a:t>
            </a:r>
          </a:p>
          <a:p>
            <a:pPr algn="just">
              <a:buFont typeface="Courier New" panose="02070309020205020404" pitchFamily="49" charset="0"/>
              <a:buChar char="o"/>
            </a:pPr>
            <a:r>
              <a:rPr lang="es-MX" dirty="0"/>
              <a:t>Vías veredales, vías municipales, vías interdepartamentales, y nacionales; con sus pontones, box culverts, badenes, puentes, túneles, ferrocarriles, puertos y aeropuertos---desde el ámbito de la movilidad.</a:t>
            </a:r>
          </a:p>
          <a:p>
            <a:pPr algn="just">
              <a:buFont typeface="Courier New" panose="02070309020205020404" pitchFamily="49" charset="0"/>
              <a:buChar char="o"/>
            </a:pPr>
            <a:r>
              <a:rPr lang="es-MX" dirty="0"/>
              <a:t>Edificaciones: Son  edificios que sirven a variados propósitos:-bodegas, hangares, edificios de servicios (clínicas, oficinas, empresas) y edificios para el desarrollo habitacional</a:t>
            </a:r>
            <a:endParaRPr lang="es-CO" dirty="0"/>
          </a:p>
        </p:txBody>
      </p:sp>
    </p:spTree>
    <p:extLst>
      <p:ext uri="{BB962C8B-B14F-4D97-AF65-F5344CB8AC3E}">
        <p14:creationId xmlns:p14="http://schemas.microsoft.com/office/powerpoint/2010/main" val="35663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C5B43-5494-45F4-BD83-6E4AC5BA90E4}"/>
              </a:ext>
            </a:extLst>
          </p:cNvPr>
          <p:cNvSpPr>
            <a:spLocks noGrp="1"/>
          </p:cNvSpPr>
          <p:nvPr>
            <p:ph type="title"/>
          </p:nvPr>
        </p:nvSpPr>
        <p:spPr>
          <a:xfrm>
            <a:off x="677334" y="609600"/>
            <a:ext cx="8596668" cy="795130"/>
          </a:xfrm>
        </p:spPr>
        <p:txBody>
          <a:bodyPr/>
          <a:lstStyle/>
          <a:p>
            <a:r>
              <a:rPr lang="es-CO" dirty="0"/>
              <a:t>5.Maquinaria para Construcción</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03F54E7D-E53B-41B6-9A80-D0A96DAEEE88}"/>
                  </a:ext>
                </a:extLst>
              </p:cNvPr>
              <p:cNvSpPr>
                <a:spLocks noGrp="1"/>
              </p:cNvSpPr>
              <p:nvPr>
                <p:ph idx="1"/>
              </p:nvPr>
            </p:nvSpPr>
            <p:spPr>
              <a:xfrm>
                <a:off x="795471" y="1524001"/>
                <a:ext cx="8596668" cy="4504110"/>
              </a:xfrm>
            </p:spPr>
            <p:txBody>
              <a:bodyPr>
                <a:normAutofit fontScale="62500" lnSpcReduction="20000"/>
              </a:bodyPr>
              <a:lstStyle/>
              <a:p>
                <a:pPr marL="0" indent="0">
                  <a:lnSpc>
                    <a:spcPct val="107000"/>
                  </a:lnSpc>
                  <a:spcAft>
                    <a:spcPts val="800"/>
                  </a:spcAft>
                  <a:buNone/>
                </a:pPr>
                <a:r>
                  <a:rPr lang="es-CO" dirty="0"/>
                  <a:t>Se calcula el Tc </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s-CO">
                          <a:latin typeface="Cambria Math" panose="02040503050406030204" pitchFamily="18" charset="0"/>
                        </a:rPr>
                        <m:t>𝑇𝑐</m:t>
                      </m:r>
                      <m:r>
                        <a:rPr lang="es-CO">
                          <a:latin typeface="Cambria Math" panose="02040503050406030204" pitchFamily="18" charset="0"/>
                        </a:rPr>
                        <m:t>=</m:t>
                      </m:r>
                      <m:r>
                        <a:rPr lang="es-CO">
                          <a:latin typeface="Cambria Math" panose="02040503050406030204" pitchFamily="18" charset="0"/>
                        </a:rPr>
                        <m:t>𝑇𝑓𝑖𝑗𝑜</m:t>
                      </m:r>
                      <m:r>
                        <a:rPr lang="es-CO">
                          <a:latin typeface="Cambria Math" panose="02040503050406030204" pitchFamily="18" charset="0"/>
                        </a:rPr>
                        <m:t>+</m:t>
                      </m:r>
                      <m:r>
                        <a:rPr lang="es-CO">
                          <a:latin typeface="Cambria Math" panose="02040503050406030204" pitchFamily="18" charset="0"/>
                        </a:rPr>
                        <m:t>𝑇𝑣𝑎𝑟𝑖𝑎𝑏𝑙𝑒</m:t>
                      </m:r>
                      <m:r>
                        <a:rPr lang="es-CO">
                          <a:latin typeface="Cambria Math" panose="02040503050406030204" pitchFamily="18" charset="0"/>
                        </a:rPr>
                        <m:t>=</m:t>
                      </m:r>
                      <m:r>
                        <a:rPr lang="es-CO">
                          <a:latin typeface="Cambria Math" panose="02040503050406030204" pitchFamily="18" charset="0"/>
                        </a:rPr>
                        <m:t>𝑇𝑓𝑖𝑗𝑜</m:t>
                      </m:r>
                      <m:r>
                        <a:rPr lang="es-CO">
                          <a:latin typeface="Cambria Math" panose="02040503050406030204" pitchFamily="18" charset="0"/>
                        </a:rPr>
                        <m:t>+</m:t>
                      </m:r>
                      <m:r>
                        <a:rPr lang="es-CO">
                          <a:latin typeface="Cambria Math" panose="02040503050406030204" pitchFamily="18" charset="0"/>
                        </a:rPr>
                        <m:t>𝑇𝑖𝑑𝑎</m:t>
                      </m:r>
                      <m:r>
                        <a:rPr lang="es-CO">
                          <a:latin typeface="Cambria Math" panose="02040503050406030204" pitchFamily="18" charset="0"/>
                        </a:rPr>
                        <m:t>+</m:t>
                      </m:r>
                      <m:r>
                        <a:rPr lang="es-CO">
                          <a:latin typeface="Cambria Math" panose="02040503050406030204" pitchFamily="18" charset="0"/>
                        </a:rPr>
                        <m:t>𝑇𝑖𝑒𝑚𝑝𝑜</m:t>
                      </m:r>
                      <m:r>
                        <a:rPr lang="es-CO">
                          <a:latin typeface="Cambria Math" panose="02040503050406030204" pitchFamily="18" charset="0"/>
                        </a:rPr>
                        <m:t> </m:t>
                      </m:r>
                      <m:r>
                        <a:rPr lang="es-CO">
                          <a:latin typeface="Cambria Math" panose="02040503050406030204" pitchFamily="18" charset="0"/>
                        </a:rPr>
                        <m:t>𝑑𝑒</m:t>
                      </m:r>
                      <m:r>
                        <a:rPr lang="es-CO">
                          <a:latin typeface="Cambria Math" panose="02040503050406030204" pitchFamily="18" charset="0"/>
                        </a:rPr>
                        <m:t> </m:t>
                      </m:r>
                      <m:r>
                        <a:rPr lang="es-CO">
                          <a:latin typeface="Cambria Math" panose="02040503050406030204" pitchFamily="18" charset="0"/>
                        </a:rPr>
                        <m:t>𝑣𝑢𝑒𝑙𝑡𝑎</m:t>
                      </m:r>
                      <m:r>
                        <a:rPr lang="es-CO">
                          <a:latin typeface="Cambria Math" panose="02040503050406030204" pitchFamily="18" charset="0"/>
                        </a:rPr>
                        <m:t>=0.33</m:t>
                      </m:r>
                      <m:r>
                        <a:rPr lang="es-CO">
                          <a:latin typeface="Cambria Math" panose="02040503050406030204" pitchFamily="18" charset="0"/>
                        </a:rPr>
                        <m:t>𝑚𝑖𝑛</m:t>
                      </m:r>
                      <m:r>
                        <a:rPr lang="es-CO">
                          <a:latin typeface="Cambria Math" panose="02040503050406030204" pitchFamily="18" charset="0"/>
                        </a:rPr>
                        <m:t>+</m:t>
                      </m:r>
                      <m:d>
                        <m:dPr>
                          <m:begChr m:val="["/>
                          <m:endChr m:val="]"/>
                          <m:ctrlPr>
                            <a:rPr lang="es-CO" i="1">
                              <a:latin typeface="Cambria Math" panose="02040503050406030204" pitchFamily="18" charset="0"/>
                            </a:rPr>
                          </m:ctrlPr>
                        </m:dPr>
                        <m:e>
                          <m:f>
                            <m:fPr>
                              <m:ctrlPr>
                                <a:rPr lang="es-CO" i="1">
                                  <a:latin typeface="Cambria Math" panose="02040503050406030204" pitchFamily="18" charset="0"/>
                                </a:rPr>
                              </m:ctrlPr>
                            </m:fPr>
                            <m:num>
                              <m:r>
                                <a:rPr lang="es-CO">
                                  <a:latin typeface="Cambria Math" panose="02040503050406030204" pitchFamily="18" charset="0"/>
                                </a:rPr>
                                <m:t>45∗60</m:t>
                              </m:r>
                            </m:num>
                            <m:den>
                              <m:r>
                                <a:rPr lang="es-CO">
                                  <a:latin typeface="Cambria Math" panose="02040503050406030204" pitchFamily="18" charset="0"/>
                                </a:rPr>
                                <m:t>2.6∗100</m:t>
                              </m:r>
                            </m:den>
                          </m:f>
                        </m:e>
                      </m:d>
                      <m:r>
                        <a:rPr lang="es-CO">
                          <a:latin typeface="Cambria Math" panose="02040503050406030204" pitchFamily="18" charset="0"/>
                        </a:rPr>
                        <m:t>+</m:t>
                      </m:r>
                      <m:d>
                        <m:dPr>
                          <m:begChr m:val="["/>
                          <m:endChr m:val="]"/>
                          <m:ctrlPr>
                            <a:rPr lang="es-CO" i="1">
                              <a:latin typeface="Cambria Math" panose="02040503050406030204" pitchFamily="18" charset="0"/>
                            </a:rPr>
                          </m:ctrlPr>
                        </m:dPr>
                        <m:e>
                          <m:f>
                            <m:fPr>
                              <m:ctrlPr>
                                <a:rPr lang="es-CO" i="1">
                                  <a:latin typeface="Cambria Math" panose="02040503050406030204" pitchFamily="18" charset="0"/>
                                </a:rPr>
                              </m:ctrlPr>
                            </m:fPr>
                            <m:num>
                              <m:r>
                                <a:rPr lang="es-CO">
                                  <a:latin typeface="Cambria Math" panose="02040503050406030204" pitchFamily="18" charset="0"/>
                                </a:rPr>
                                <m:t>45∗60</m:t>
                              </m:r>
                            </m:num>
                            <m:den>
                              <m:r>
                                <a:rPr lang="es-CO">
                                  <a:latin typeface="Cambria Math" panose="02040503050406030204" pitchFamily="18" charset="0"/>
                                </a:rPr>
                                <m:t>5∗1000</m:t>
                              </m:r>
                            </m:den>
                          </m:f>
                        </m:e>
                      </m:d>
                      <m:r>
                        <a:rPr lang="es-CO">
                          <a:latin typeface="Cambria Math" panose="02040503050406030204" pitchFamily="18" charset="0"/>
                        </a:rPr>
                        <m:t>=0.33</m:t>
                      </m:r>
                      <m:r>
                        <a:rPr lang="es-CO">
                          <a:latin typeface="Cambria Math" panose="02040503050406030204" pitchFamily="18" charset="0"/>
                        </a:rPr>
                        <m:t>𝑚𝑖𝑛</m:t>
                      </m:r>
                      <m:r>
                        <a:rPr lang="es-CO">
                          <a:latin typeface="Cambria Math" panose="02040503050406030204" pitchFamily="18" charset="0"/>
                        </a:rPr>
                        <m:t>+1.038</m:t>
                      </m:r>
                      <m:r>
                        <a:rPr lang="es-CO">
                          <a:latin typeface="Cambria Math" panose="02040503050406030204" pitchFamily="18" charset="0"/>
                        </a:rPr>
                        <m:t>𝑚𝑖𝑛</m:t>
                      </m:r>
                      <m:r>
                        <a:rPr lang="es-CO">
                          <a:latin typeface="Cambria Math" panose="02040503050406030204" pitchFamily="18" charset="0"/>
                        </a:rPr>
                        <m:t>+0.54</m:t>
                      </m:r>
                      <m:r>
                        <a:rPr lang="es-CO">
                          <a:latin typeface="Cambria Math" panose="02040503050406030204" pitchFamily="18" charset="0"/>
                        </a:rPr>
                        <m:t>𝑚𝑖𝑛</m:t>
                      </m:r>
                      <m:r>
                        <a:rPr lang="es-CO">
                          <a:latin typeface="Cambria Math" panose="02040503050406030204" pitchFamily="18" charset="0"/>
                        </a:rPr>
                        <m:t>=1.908</m:t>
                      </m:r>
                      <m:r>
                        <a:rPr lang="es-CO">
                          <a:latin typeface="Cambria Math" panose="02040503050406030204" pitchFamily="18" charset="0"/>
                        </a:rPr>
                        <m:t>𝑚𝑖𝑛</m:t>
                      </m:r>
                    </m:oMath>
                  </m:oMathPara>
                </a14:m>
                <a:endParaRPr lang="es-CO" dirty="0"/>
              </a:p>
              <a:p>
                <a:pPr marL="0" indent="0">
                  <a:lnSpc>
                    <a:spcPct val="107000"/>
                  </a:lnSpc>
                  <a:spcAft>
                    <a:spcPts val="800"/>
                  </a:spcAft>
                  <a:buNone/>
                </a:pPr>
                <a:r>
                  <a:rPr lang="es-CO" dirty="0"/>
                  <a:t>Reemplazando valores en la ecuación del rendimiento</a:t>
                </a:r>
              </a:p>
              <a:p>
                <a:pPr marL="0" indent="0">
                  <a:lnSpc>
                    <a:spcPct val="107000"/>
                  </a:lnSpc>
                  <a:spcAft>
                    <a:spcPts val="800"/>
                  </a:spcAft>
                  <a:buNone/>
                </a:pPr>
                <a14:m>
                  <m:oMath xmlns:m="http://schemas.openxmlformats.org/officeDocument/2006/math">
                    <m:r>
                      <a:rPr lang="es-CO">
                        <a:latin typeface="Cambria Math" panose="02040503050406030204" pitchFamily="18" charset="0"/>
                      </a:rPr>
                      <m:t>𝑅</m:t>
                    </m:r>
                    <m:r>
                      <a:rPr lang="es-CO">
                        <a:latin typeface="Cambria Math" panose="02040503050406030204" pitchFamily="18" charset="0"/>
                      </a:rPr>
                      <m:t>=</m:t>
                    </m:r>
                    <m:d>
                      <m:dPr>
                        <m:begChr m:val="["/>
                        <m:endChr m:val="]"/>
                        <m:ctrlPr>
                          <a:rPr lang="es-CO" i="1">
                            <a:latin typeface="Cambria Math" panose="02040503050406030204" pitchFamily="18" charset="0"/>
                          </a:rPr>
                        </m:ctrlPr>
                      </m:dPr>
                      <m:e>
                        <m:r>
                          <a:rPr lang="es-CO">
                            <a:latin typeface="Cambria Math" panose="02040503050406030204" pitchFamily="18" charset="0"/>
                          </a:rPr>
                          <m:t>𝐶𝑐</m:t>
                        </m:r>
                        <m:r>
                          <a:rPr lang="es-CO">
                            <a:latin typeface="Cambria Math" panose="02040503050406030204" pitchFamily="18" charset="0"/>
                          </a:rPr>
                          <m:t>∗</m:t>
                        </m:r>
                        <m:r>
                          <a:rPr lang="es-CO">
                            <a:latin typeface="Cambria Math" panose="02040503050406030204" pitchFamily="18" charset="0"/>
                          </a:rPr>
                          <m:t>𝐹𝑒𝑥𝑝</m:t>
                        </m:r>
                        <m:r>
                          <a:rPr lang="es-CO">
                            <a:latin typeface="Cambria Math" panose="02040503050406030204" pitchFamily="18" charset="0"/>
                          </a:rPr>
                          <m:t>∗</m:t>
                        </m:r>
                        <m:r>
                          <a:rPr lang="es-CO">
                            <a:latin typeface="Cambria Math" panose="02040503050406030204" pitchFamily="18" charset="0"/>
                          </a:rPr>
                          <m:t>𝐸</m:t>
                        </m:r>
                        <m:r>
                          <a:rPr lang="es-CO">
                            <a:latin typeface="Cambria Math" panose="02040503050406030204" pitchFamily="18" charset="0"/>
                          </a:rPr>
                          <m:t>∗60</m:t>
                        </m:r>
                      </m:e>
                    </m:d>
                    <m:r>
                      <a:rPr lang="es-CO">
                        <a:latin typeface="Cambria Math" panose="02040503050406030204" pitchFamily="18" charset="0"/>
                      </a:rPr>
                      <m:t>/</m:t>
                    </m:r>
                    <m:r>
                      <a:rPr lang="es-CO">
                        <a:latin typeface="Cambria Math" panose="02040503050406030204" pitchFamily="18" charset="0"/>
                      </a:rPr>
                      <m:t>𝑇𝑐</m:t>
                    </m:r>
                  </m:oMath>
                </a14:m>
                <a:r>
                  <a:rPr lang="es-CO" dirty="0"/>
                  <a:t> =[(2.5*1.4*0.85*60)/1.908 =93.55m3/hora</a:t>
                </a:r>
              </a:p>
              <a:p>
                <a:pPr marL="0" indent="0">
                  <a:lnSpc>
                    <a:spcPct val="107000"/>
                  </a:lnSpc>
                  <a:spcAft>
                    <a:spcPts val="800"/>
                  </a:spcAft>
                  <a:buNone/>
                </a:pPr>
                <a:endParaRPr lang="es-CO" dirty="0"/>
              </a:p>
              <a:p>
                <a:pPr marL="0" indent="0">
                  <a:buNone/>
                </a:pPr>
                <a:endParaRPr lang="es-CO" dirty="0"/>
              </a:p>
              <a:p>
                <a:pPr marL="0" indent="0">
                  <a:buNone/>
                </a:pPr>
                <a:endParaRPr lang="es-CO" dirty="0"/>
              </a:p>
              <a:p>
                <a:pPr marL="0" indent="0">
                  <a:buNone/>
                </a:pPr>
                <a:endParaRPr lang="es-CO" dirty="0"/>
              </a:p>
              <a:p>
                <a:pPr marL="0" indent="0">
                  <a:buNone/>
                </a:pPr>
                <a:r>
                  <a:rPr lang="es-CO" dirty="0"/>
                  <a:t>Tomado de https://es.slideshare.net/miluskavillarreal/rendimiento-de-maquinarias</a:t>
                </a:r>
              </a:p>
            </p:txBody>
          </p:sp>
        </mc:Choice>
        <mc:Fallback xmlns="">
          <p:sp>
            <p:nvSpPr>
              <p:cNvPr id="3" name="Marcador de contenido 2">
                <a:extLst>
                  <a:ext uri="{FF2B5EF4-FFF2-40B4-BE49-F238E27FC236}">
                    <a16:creationId xmlns:a16="http://schemas.microsoft.com/office/drawing/2014/main" id="{03F54E7D-E53B-41B6-9A80-D0A96DAEEE88}"/>
                  </a:ext>
                </a:extLst>
              </p:cNvPr>
              <p:cNvSpPr>
                <a:spLocks noGrp="1" noRot="1" noChangeAspect="1" noMove="1" noResize="1" noEditPoints="1" noAdjustHandles="1" noChangeArrowheads="1" noChangeShapeType="1" noTextEdit="1"/>
              </p:cNvSpPr>
              <p:nvPr>
                <p:ph idx="1"/>
              </p:nvPr>
            </p:nvSpPr>
            <p:spPr>
              <a:xfrm>
                <a:off x="795471" y="1524001"/>
                <a:ext cx="8596668" cy="4504110"/>
              </a:xfrm>
              <a:blipFill>
                <a:blip r:embed="rId2"/>
                <a:stretch>
                  <a:fillRect l="-567" t="-1488" b="-1083"/>
                </a:stretch>
              </a:blipFill>
            </p:spPr>
            <p:txBody>
              <a:bodyPr/>
              <a:lstStyle/>
              <a:p>
                <a:r>
                  <a:rPr lang="es-CO">
                    <a:noFill/>
                  </a:rPr>
                  <a:t> </a:t>
                </a:r>
              </a:p>
            </p:txBody>
          </p:sp>
        </mc:Fallback>
      </mc:AlternateContent>
      <p:pic>
        <p:nvPicPr>
          <p:cNvPr id="2050" name="Picture 2" descr="Caterpillar D7 Crawler Dozer [VIDEO] | Construction Equipment">
            <a:extLst>
              <a:ext uri="{FF2B5EF4-FFF2-40B4-BE49-F238E27FC236}">
                <a16:creationId xmlns:a16="http://schemas.microsoft.com/office/drawing/2014/main" id="{588D9EA9-767B-4A50-9FA5-E8E5DD28E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776056"/>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418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4E1EB-9AD2-40A1-9122-7B03DB92B048}"/>
              </a:ext>
            </a:extLst>
          </p:cNvPr>
          <p:cNvSpPr>
            <a:spLocks noGrp="1"/>
          </p:cNvSpPr>
          <p:nvPr>
            <p:ph type="title"/>
          </p:nvPr>
        </p:nvSpPr>
        <p:spPr>
          <a:xfrm>
            <a:off x="677334" y="609600"/>
            <a:ext cx="8596668" cy="689113"/>
          </a:xfrm>
        </p:spPr>
        <p:txBody>
          <a:bodyPr>
            <a:normAutofit fontScale="90000"/>
          </a:bodyPr>
          <a:lstStyle/>
          <a:p>
            <a:r>
              <a:rPr lang="es-CO" dirty="0"/>
              <a:t>5.Maquinaria para Construcción</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FC34C5E7-38BB-42AE-8DCF-74FF7F8C1190}"/>
                  </a:ext>
                </a:extLst>
              </p:cNvPr>
              <p:cNvSpPr>
                <a:spLocks noGrp="1"/>
              </p:cNvSpPr>
              <p:nvPr>
                <p:ph idx="1"/>
              </p:nvPr>
            </p:nvSpPr>
            <p:spPr>
              <a:xfrm>
                <a:off x="677334" y="1404730"/>
                <a:ext cx="8596668" cy="5300869"/>
              </a:xfrm>
            </p:spPr>
            <p:txBody>
              <a:bodyPr>
                <a:normAutofit fontScale="92500" lnSpcReduction="20000"/>
              </a:bodyPr>
              <a:lstStyle/>
              <a:p>
                <a:pPr marL="0" indent="0">
                  <a:buNone/>
                </a:pPr>
                <a:r>
                  <a:rPr lang="es-CO" dirty="0"/>
                  <a:t>Rendimiento de la Motoniveladora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𝑑𝑐𝑝</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𝑎𝑐</m:t>
                          </m:r>
                        </m:num>
                        <m:den>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𝑇𝑡𝑜𝑡𝑎𝑙</m:t>
                          </m:r>
                        </m:den>
                      </m:f>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s-CO" dirty="0"/>
                  <a:t>Siendo: </a:t>
                </a:r>
              </a:p>
              <a:p>
                <a:pPr marL="0" lvl="0" indent="0">
                  <a:lnSpc>
                    <a:spcPct val="107000"/>
                  </a:lnSpc>
                  <a:buNone/>
                </a:pPr>
                <a:r>
                  <a:rPr lang="es-CO" dirty="0"/>
                  <a:t>,</a:t>
                </a:r>
                <a:r>
                  <a:rPr lang="es-CO" dirty="0" err="1"/>
                  <a:t>dcp</a:t>
                </a:r>
                <a:r>
                  <a:rPr lang="es-CO" dirty="0"/>
                  <a:t>:  Distancia Recorrida en cada pasada de la maquina</a:t>
                </a:r>
              </a:p>
              <a:p>
                <a:pPr marL="0" lvl="0" indent="0">
                  <a:lnSpc>
                    <a:spcPct val="107000"/>
                  </a:lnSpc>
                  <a:buNone/>
                </a:pPr>
                <a:r>
                  <a:rPr lang="es-CO" dirty="0"/>
                  <a:t>,ac: Ancho de la Calzada o banca considerando la berma</a:t>
                </a:r>
              </a:p>
              <a:p>
                <a:pPr marL="0" lvl="0" indent="0">
                  <a:lnSpc>
                    <a:spcPct val="107000"/>
                  </a:lnSpc>
                  <a:buNone/>
                </a:pPr>
                <a:r>
                  <a:rPr lang="es-CO" dirty="0" err="1"/>
                  <a:t>Ttotal</a:t>
                </a:r>
                <a:r>
                  <a:rPr lang="es-CO" dirty="0"/>
                  <a:t>: Tiempo total empleado</a:t>
                </a:r>
              </a:p>
              <a:p>
                <a:pPr marL="0" indent="0">
                  <a:buNone/>
                </a:pPr>
                <a:endParaRPr lang="es-CO" dirty="0"/>
              </a:p>
              <a:p>
                <a:pPr marL="0" indent="0">
                  <a:buNone/>
                </a:pPr>
                <a:r>
                  <a:rPr lang="es-CO" dirty="0"/>
                  <a:t>Rendimiento del Cargador sobre llantas</a:t>
                </a:r>
              </a:p>
              <a:p>
                <a:pPr marL="0" indent="0">
                  <a:buNone/>
                </a:pPr>
                <a:r>
                  <a:rPr lang="es-CO" dirty="0"/>
                  <a:t> </a:t>
                </a:r>
                <a14:m>
                  <m:oMath xmlns:m="http://schemas.openxmlformats.org/officeDocument/2006/math">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𝑅</m:t>
                    </m:r>
                    <m:r>
                      <a:rPr lang="es-CO" sz="180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CO"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s-CO" sz="1800" i="1">
                            <a:effectLst/>
                            <a:latin typeface="Cambria Math" panose="02040503050406030204" pitchFamily="18" charset="0"/>
                            <a:ea typeface="Calibri" panose="020F0502020204030204" pitchFamily="34" charset="0"/>
                            <a:cs typeface="Times New Roman" panose="02020603050405020304" pitchFamily="18" charset="0"/>
                          </a:rPr>
                          <m:t>𝐶𝑐</m:t>
                        </m:r>
                        <m:r>
                          <a:rPr lang="es-CO" sz="1800" i="1">
                            <a:effectLst/>
                            <a:latin typeface="Cambria Math" panose="02040503050406030204" pitchFamily="18" charset="0"/>
                            <a:ea typeface="Calibri" panose="020F0502020204030204" pitchFamily="34" charset="0"/>
                            <a:cs typeface="Times New Roman" panose="02020603050405020304" pitchFamily="18" charset="0"/>
                          </a:rPr>
                          <m:t>∗</m:t>
                        </m:r>
                        <m:r>
                          <a:rPr lang="es-CO" sz="1800" i="1">
                            <a:effectLst/>
                            <a:latin typeface="Cambria Math" panose="02040503050406030204" pitchFamily="18" charset="0"/>
                            <a:ea typeface="Calibri" panose="020F0502020204030204" pitchFamily="34" charset="0"/>
                            <a:cs typeface="Times New Roman" panose="02020603050405020304" pitchFamily="18" charset="0"/>
                          </a:rPr>
                          <m:t>𝐹𝑒𝑥𝑝</m:t>
                        </m:r>
                        <m:r>
                          <a:rPr lang="es-CO" sz="1800" i="1">
                            <a:effectLst/>
                            <a:latin typeface="Cambria Math" panose="02040503050406030204" pitchFamily="18" charset="0"/>
                            <a:ea typeface="Calibri" panose="020F0502020204030204" pitchFamily="34" charset="0"/>
                            <a:cs typeface="Times New Roman" panose="02020603050405020304" pitchFamily="18" charset="0"/>
                          </a:rPr>
                          <m:t>∗</m:t>
                        </m:r>
                        <m:r>
                          <a:rPr lang="es-CO" sz="1800" i="1">
                            <a:effectLst/>
                            <a:latin typeface="Cambria Math" panose="02040503050406030204" pitchFamily="18" charset="0"/>
                            <a:ea typeface="Calibri" panose="020F0502020204030204" pitchFamily="34" charset="0"/>
                            <a:cs typeface="Times New Roman" panose="02020603050405020304" pitchFamily="18" charset="0"/>
                          </a:rPr>
                          <m:t>𝐸</m:t>
                        </m:r>
                        <m:r>
                          <a:rPr lang="es-CO" sz="1800" i="1">
                            <a:effectLst/>
                            <a:latin typeface="Cambria Math" panose="02040503050406030204" pitchFamily="18" charset="0"/>
                            <a:ea typeface="Calibri" panose="020F0502020204030204" pitchFamily="34" charset="0"/>
                            <a:cs typeface="Times New Roman" panose="02020603050405020304" pitchFamily="18" charset="0"/>
                          </a:rPr>
                          <m:t>∗60</m:t>
                        </m:r>
                      </m:e>
                    </m:d>
                    <m:r>
                      <a:rPr lang="es-CO" sz="1800" i="1">
                        <a:effectLst/>
                        <a:latin typeface="Cambria Math" panose="02040503050406030204" pitchFamily="18" charset="0"/>
                        <a:ea typeface="Calibri" panose="020F0502020204030204" pitchFamily="34" charset="0"/>
                        <a:cs typeface="Times New Roman" panose="02020603050405020304" pitchFamily="18" charset="0"/>
                      </a:rPr>
                      <m:t>/</m:t>
                    </m:r>
                    <m:r>
                      <a:rPr lang="es-CO" sz="1800" i="1">
                        <a:effectLst/>
                        <a:latin typeface="Cambria Math" panose="02040503050406030204" pitchFamily="18" charset="0"/>
                        <a:ea typeface="Calibri" panose="020F0502020204030204" pitchFamily="34" charset="0"/>
                        <a:cs typeface="Times New Roman" panose="02020603050405020304" pitchFamily="18" charset="0"/>
                      </a:rPr>
                      <m:t>𝑇𝑐</m:t>
                    </m:r>
                  </m:oMath>
                </a14:m>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CO" dirty="0"/>
                  <a:t>Rendimiento de las volquetas:</a:t>
                </a:r>
              </a:p>
              <a:p>
                <a:pPr marL="0" indent="0">
                  <a:buNone/>
                </a:pPr>
                <a14:m>
                  <m:oMathPara xmlns:m="http://schemas.openxmlformats.org/officeDocument/2006/math">
                    <m:oMathParaPr>
                      <m:jc m:val="centerGroup"/>
                    </m:oMathParaPr>
                    <m:oMath xmlns:m="http://schemas.openxmlformats.org/officeDocument/2006/math">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𝑅</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𝐶𝑣</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∗60</m:t>
                          </m:r>
                        </m:num>
                        <m:den>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𝑇𝑐</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𝐹𝑒</m:t>
                          </m:r>
                        </m:den>
                      </m:f>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CO" sz="1800" dirty="0">
                    <a:effectLst/>
                    <a:latin typeface="Calibri" panose="020F0502020204030204" pitchFamily="34" charset="0"/>
                    <a:ea typeface="Calibri" panose="020F0502020204030204" pitchFamily="34" charset="0"/>
                    <a:cs typeface="Times New Roman" panose="02020603050405020304" pitchFamily="18" charset="0"/>
                  </a:rPr>
                  <a:t>Con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Cv</a:t>
                </a:r>
                <a:r>
                  <a:rPr lang="es-CO" sz="1800" dirty="0">
                    <a:effectLst/>
                    <a:latin typeface="Calibri" panose="020F0502020204030204" pitchFamily="34" charset="0"/>
                    <a:ea typeface="Calibri" panose="020F0502020204030204" pitchFamily="34" charset="0"/>
                    <a:cs typeface="Times New Roman" panose="02020603050405020304" pitchFamily="18" charset="0"/>
                  </a:rPr>
                  <a:t>: capacidad del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volco</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dirty="0"/>
              </a:p>
            </p:txBody>
          </p:sp>
        </mc:Choice>
        <mc:Fallback xmlns="">
          <p:sp>
            <p:nvSpPr>
              <p:cNvPr id="3" name="Marcador de contenido 2">
                <a:extLst>
                  <a:ext uri="{FF2B5EF4-FFF2-40B4-BE49-F238E27FC236}">
                    <a16:creationId xmlns:a16="http://schemas.microsoft.com/office/drawing/2014/main" id="{FC34C5E7-38BB-42AE-8DCF-74FF7F8C1190}"/>
                  </a:ext>
                </a:extLst>
              </p:cNvPr>
              <p:cNvSpPr>
                <a:spLocks noGrp="1" noRot="1" noChangeAspect="1" noMove="1" noResize="1" noEditPoints="1" noAdjustHandles="1" noChangeArrowheads="1" noChangeShapeType="1" noTextEdit="1"/>
              </p:cNvSpPr>
              <p:nvPr>
                <p:ph idx="1"/>
              </p:nvPr>
            </p:nvSpPr>
            <p:spPr>
              <a:xfrm>
                <a:off x="677334" y="1404730"/>
                <a:ext cx="8596668" cy="5300869"/>
              </a:xfrm>
              <a:blipFill>
                <a:blip r:embed="rId2"/>
                <a:stretch>
                  <a:fillRect l="-1277" t="-2874" b="-690"/>
                </a:stretch>
              </a:blipFill>
            </p:spPr>
            <p:txBody>
              <a:bodyPr/>
              <a:lstStyle/>
              <a:p>
                <a:r>
                  <a:rPr lang="es-CO">
                    <a:noFill/>
                  </a:rPr>
                  <a:t> </a:t>
                </a:r>
              </a:p>
            </p:txBody>
          </p:sp>
        </mc:Fallback>
      </mc:AlternateContent>
    </p:spTree>
    <p:extLst>
      <p:ext uri="{BB962C8B-B14F-4D97-AF65-F5344CB8AC3E}">
        <p14:creationId xmlns:p14="http://schemas.microsoft.com/office/powerpoint/2010/main" val="3584159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9E2D5-D094-4251-9945-D1F7C7F352AF}"/>
              </a:ext>
            </a:extLst>
          </p:cNvPr>
          <p:cNvSpPr>
            <a:spLocks noGrp="1"/>
          </p:cNvSpPr>
          <p:nvPr>
            <p:ph type="title"/>
          </p:nvPr>
        </p:nvSpPr>
        <p:spPr>
          <a:xfrm>
            <a:off x="677334" y="609600"/>
            <a:ext cx="8596668" cy="702365"/>
          </a:xfrm>
        </p:spPr>
        <p:txBody>
          <a:bodyPr/>
          <a:lstStyle/>
          <a:p>
            <a:r>
              <a:rPr lang="es-CO" dirty="0"/>
              <a:t>5.Maquinaria para Construcción</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A0514A1-18DD-4DB0-BCA1-BA9832E937F5}"/>
                  </a:ext>
                </a:extLst>
              </p:cNvPr>
              <p:cNvSpPr>
                <a:spLocks noGrp="1"/>
              </p:cNvSpPr>
              <p:nvPr>
                <p:ph idx="1"/>
              </p:nvPr>
            </p:nvSpPr>
            <p:spPr>
              <a:xfrm>
                <a:off x="677334" y="1444487"/>
                <a:ext cx="8596668" cy="4596875"/>
              </a:xfrm>
            </p:spPr>
            <p:txBody>
              <a:bodyPr/>
              <a:lstStyle/>
              <a:p>
                <a:pPr marL="0" indent="0">
                  <a:buNone/>
                </a:pPr>
                <a:r>
                  <a:rPr lang="es-CO" dirty="0"/>
                  <a:t>Rendimiento de la retroexcavadora de orugas</a:t>
                </a:r>
              </a:p>
              <a:p>
                <a:pPr marL="0" indent="0">
                  <a:buNone/>
                </a:pPr>
                <a14:m>
                  <m:oMathPara xmlns:m="http://schemas.openxmlformats.org/officeDocument/2006/math">
                    <m:oMathParaPr>
                      <m:jc m:val="centerGroup"/>
                    </m:oMathParaPr>
                    <m:oMath xmlns:m="http://schemas.openxmlformats.org/officeDocument/2006/math">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𝑅</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CO"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3600∗</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𝐶𝑣</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𝐹𝑒𝑥𝑝</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𝐸𝑣</m:t>
                          </m:r>
                        </m:num>
                        <m:den>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𝑇𝑐</m:t>
                          </m:r>
                        </m:den>
                      </m:f>
                      <m:r>
                        <a:rPr lang="es-CO" sz="18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CO" dirty="0"/>
                  <a:t>Donde</a:t>
                </a:r>
              </a:p>
              <a:p>
                <a:pPr marL="0" indent="0">
                  <a:buNone/>
                </a:pPr>
                <a:r>
                  <a:rPr lang="es-CO" dirty="0" err="1"/>
                  <a:t>Cv</a:t>
                </a:r>
                <a:r>
                  <a:rPr lang="es-CO" dirty="0"/>
                  <a:t>: Capacidad del Valde</a:t>
                </a:r>
              </a:p>
              <a:p>
                <a:pPr marL="0" indent="0">
                  <a:buNone/>
                </a:pPr>
                <a:r>
                  <a:rPr lang="es-CO" dirty="0" err="1"/>
                  <a:t>Ev</a:t>
                </a:r>
                <a:r>
                  <a:rPr lang="es-CO" dirty="0"/>
                  <a:t>: eficiencia del valde</a:t>
                </a:r>
              </a:p>
              <a:p>
                <a:pPr marL="0" indent="0">
                  <a:buNone/>
                </a:pPr>
                <a:r>
                  <a:rPr lang="es-CO" dirty="0"/>
                  <a:t>Rendimiento del Compactador</a:t>
                </a:r>
              </a:p>
              <a:p>
                <a:pPr marL="0" indent="0">
                  <a:buNone/>
                </a:pPr>
                <a14:m>
                  <m:oMathPara xmlns:m="http://schemas.openxmlformats.org/officeDocument/2006/math">
                    <m:oMathParaPr>
                      <m:jc m:val="centerGroup"/>
                    </m:oMathParaPr>
                    <m:oMath xmlns:m="http://schemas.openxmlformats.org/officeDocument/2006/math">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𝑅</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𝐴𝑐𝑎𝑝𝑎𝑎𝑐𝑜𝑚𝑝𝑎𝑐𝑡𝑎𝑟</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𝐸𝑠𝑝𝑒𝑠𝑜𝑟</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𝑙𝑎</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𝑐𝑎𝑝𝑎</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𝐶𝑟</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∗10)/</m:t>
                      </m:r>
                      <m:r>
                        <a:rPr lang="es-CO" sz="1800" i="1" smtClean="0">
                          <a:effectLst/>
                          <a:latin typeface="Cambria Math" panose="02040503050406030204" pitchFamily="18" charset="0"/>
                          <a:ea typeface="Times New Roman" panose="02020603050405020304" pitchFamily="18" charset="0"/>
                          <a:cs typeface="Times New Roman" panose="02020603050405020304" pitchFamily="18" charset="0"/>
                        </a:rPr>
                        <m:t>𝑁𝑝𝑎𝑠𝑎𝑑𝑎𝑠</m:t>
                      </m:r>
                    </m:oMath>
                  </m:oMathPara>
                </a14:m>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CO" dirty="0"/>
                  <a:t>Con:</a:t>
                </a:r>
              </a:p>
              <a:p>
                <a:pPr marL="0" indent="0">
                  <a:buNone/>
                </a:pPr>
                <a:r>
                  <a:rPr lang="es-CO" dirty="0"/>
                  <a:t>Cr: Coeficiente de Reducción (0,6 a 0,8)</a:t>
                </a:r>
              </a:p>
              <a:p>
                <a:pPr marL="0" indent="0">
                  <a:buNone/>
                </a:pPr>
                <a:endParaRPr lang="es-CO" dirty="0"/>
              </a:p>
            </p:txBody>
          </p:sp>
        </mc:Choice>
        <mc:Fallback xmlns="">
          <p:sp>
            <p:nvSpPr>
              <p:cNvPr id="3" name="Marcador de contenido 2">
                <a:extLst>
                  <a:ext uri="{FF2B5EF4-FFF2-40B4-BE49-F238E27FC236}">
                    <a16:creationId xmlns:a16="http://schemas.microsoft.com/office/drawing/2014/main" id="{BA0514A1-18DD-4DB0-BCA1-BA9832E937F5}"/>
                  </a:ext>
                </a:extLst>
              </p:cNvPr>
              <p:cNvSpPr>
                <a:spLocks noGrp="1" noRot="1" noChangeAspect="1" noMove="1" noResize="1" noEditPoints="1" noAdjustHandles="1" noChangeArrowheads="1" noChangeShapeType="1" noTextEdit="1"/>
              </p:cNvSpPr>
              <p:nvPr>
                <p:ph idx="1"/>
              </p:nvPr>
            </p:nvSpPr>
            <p:spPr>
              <a:xfrm>
                <a:off x="677334" y="1444487"/>
                <a:ext cx="8596668" cy="4596875"/>
              </a:xfrm>
              <a:blipFill>
                <a:blip r:embed="rId2"/>
                <a:stretch>
                  <a:fillRect l="-567" t="-928"/>
                </a:stretch>
              </a:blipFill>
            </p:spPr>
            <p:txBody>
              <a:bodyPr/>
              <a:lstStyle/>
              <a:p>
                <a:r>
                  <a:rPr lang="es-CO">
                    <a:noFill/>
                  </a:rPr>
                  <a:t> </a:t>
                </a:r>
              </a:p>
            </p:txBody>
          </p:sp>
        </mc:Fallback>
      </mc:AlternateContent>
      <p:graphicFrame>
        <p:nvGraphicFramePr>
          <p:cNvPr id="4" name="Tabla 3">
            <a:extLst>
              <a:ext uri="{FF2B5EF4-FFF2-40B4-BE49-F238E27FC236}">
                <a16:creationId xmlns:a16="http://schemas.microsoft.com/office/drawing/2014/main" id="{4596E706-B6F5-48AA-BF21-EE4B64C27F0F}"/>
              </a:ext>
            </a:extLst>
          </p:cNvPr>
          <p:cNvGraphicFramePr>
            <a:graphicFrameLocks noGrp="1"/>
          </p:cNvGraphicFramePr>
          <p:nvPr>
            <p:extLst>
              <p:ext uri="{D42A27DB-BD31-4B8C-83A1-F6EECF244321}">
                <p14:modId xmlns:p14="http://schemas.microsoft.com/office/powerpoint/2010/main" val="1873946873"/>
              </p:ext>
            </p:extLst>
          </p:nvPr>
        </p:nvGraphicFramePr>
        <p:xfrm>
          <a:off x="1881581" y="5210762"/>
          <a:ext cx="5605780" cy="1200150"/>
        </p:xfrm>
        <a:graphic>
          <a:graphicData uri="http://schemas.openxmlformats.org/drawingml/2006/table">
            <a:tbl>
              <a:tblPr firstRow="1" firstCol="1" bandRow="1">
                <a:tableStyleId>{5C22544A-7EE6-4342-B048-85BDC9FD1C3A}</a:tableStyleId>
              </a:tblPr>
              <a:tblGrid>
                <a:gridCol w="2802890">
                  <a:extLst>
                    <a:ext uri="{9D8B030D-6E8A-4147-A177-3AD203B41FA5}">
                      <a16:colId xmlns:a16="http://schemas.microsoft.com/office/drawing/2014/main" val="4135511951"/>
                    </a:ext>
                  </a:extLst>
                </a:gridCol>
                <a:gridCol w="2802890">
                  <a:extLst>
                    <a:ext uri="{9D8B030D-6E8A-4147-A177-3AD203B41FA5}">
                      <a16:colId xmlns:a16="http://schemas.microsoft.com/office/drawing/2014/main" val="4167942073"/>
                    </a:ext>
                  </a:extLst>
                </a:gridCol>
              </a:tblGrid>
              <a:tr h="0">
                <a:tc gridSpan="2">
                  <a:txBody>
                    <a:bodyPr/>
                    <a:lstStyle/>
                    <a:p>
                      <a:pPr>
                        <a:lnSpc>
                          <a:spcPct val="107000"/>
                        </a:lnSpc>
                        <a:spcAft>
                          <a:spcPts val="800"/>
                        </a:spcAft>
                      </a:pPr>
                      <a:r>
                        <a:rPr lang="es-CO" sz="1100">
                          <a:effectLst/>
                        </a:rPr>
                        <a:t>FACTORES DE EXPANSION DE DIVERSOS TIPOS DE TERRENO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extLst>
                  <a:ext uri="{0D108BD9-81ED-4DB2-BD59-A6C34878D82A}">
                    <a16:rowId xmlns:a16="http://schemas.microsoft.com/office/drawing/2014/main" val="2953596900"/>
                  </a:ext>
                </a:extLst>
              </a:tr>
              <a:tr h="0">
                <a:tc>
                  <a:txBody>
                    <a:bodyPr/>
                    <a:lstStyle/>
                    <a:p>
                      <a:pPr>
                        <a:lnSpc>
                          <a:spcPct val="107000"/>
                        </a:lnSpc>
                        <a:spcAft>
                          <a:spcPts val="800"/>
                        </a:spcAft>
                      </a:pPr>
                      <a:r>
                        <a:rPr lang="es-CO" sz="1100">
                          <a:effectLst/>
                        </a:rPr>
                        <a:t>MATERIAL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FACTOR DE EXPANSION EN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3880953"/>
                  </a:ext>
                </a:extLst>
              </a:tr>
              <a:tr h="0">
                <a:tc>
                  <a:txBody>
                    <a:bodyPr/>
                    <a:lstStyle/>
                    <a:p>
                      <a:pPr>
                        <a:lnSpc>
                          <a:spcPct val="107000"/>
                        </a:lnSpc>
                        <a:spcAft>
                          <a:spcPts val="800"/>
                        </a:spcAft>
                      </a:pPr>
                      <a:r>
                        <a:rPr lang="es-CO" sz="1100">
                          <a:effectLst/>
                        </a:rPr>
                        <a:t>Arena o Grava Limpia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5 al 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3208241"/>
                  </a:ext>
                </a:extLst>
              </a:tr>
              <a:tr h="0">
                <a:tc>
                  <a:txBody>
                    <a:bodyPr/>
                    <a:lstStyle/>
                    <a:p>
                      <a:pPr>
                        <a:lnSpc>
                          <a:spcPct val="107000"/>
                        </a:lnSpc>
                        <a:spcAft>
                          <a:spcPts val="800"/>
                        </a:spcAft>
                      </a:pPr>
                      <a:r>
                        <a:rPr lang="es-CO" sz="1100">
                          <a:effectLst/>
                        </a:rPr>
                        <a:t>Material Común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20 al 45%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5731094"/>
                  </a:ext>
                </a:extLst>
              </a:tr>
              <a:tr h="0">
                <a:tc>
                  <a:txBody>
                    <a:bodyPr/>
                    <a:lstStyle/>
                    <a:p>
                      <a:pPr>
                        <a:lnSpc>
                          <a:spcPct val="107000"/>
                        </a:lnSpc>
                        <a:spcAft>
                          <a:spcPts val="800"/>
                        </a:spcAft>
                      </a:pPr>
                      <a:r>
                        <a:rPr lang="es-CO" sz="1100">
                          <a:effectLst/>
                        </a:rPr>
                        <a:t>Arcilla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30 al 60%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5874318"/>
                  </a:ext>
                </a:extLst>
              </a:tr>
              <a:tr h="0">
                <a:tc>
                  <a:txBody>
                    <a:bodyPr/>
                    <a:lstStyle/>
                    <a:p>
                      <a:pPr>
                        <a:lnSpc>
                          <a:spcPct val="107000"/>
                        </a:lnSpc>
                        <a:spcAft>
                          <a:spcPts val="800"/>
                        </a:spcAft>
                      </a:pPr>
                      <a:r>
                        <a:rPr lang="es-CO" sz="1100">
                          <a:effectLst/>
                        </a:rPr>
                        <a:t>Turba o pantano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10 al 35%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8723179"/>
                  </a:ext>
                </a:extLst>
              </a:tr>
              <a:tr h="0">
                <a:tc>
                  <a:txBody>
                    <a:bodyPr/>
                    <a:lstStyle/>
                    <a:p>
                      <a:pPr>
                        <a:lnSpc>
                          <a:spcPct val="107000"/>
                        </a:lnSpc>
                        <a:spcAft>
                          <a:spcPts val="800"/>
                        </a:spcAft>
                      </a:pPr>
                      <a:r>
                        <a:rPr lang="es-CO" sz="1100">
                          <a:effectLst/>
                        </a:rPr>
                        <a:t>Roca Solida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50 al 80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3873668"/>
                  </a:ext>
                </a:extLst>
              </a:tr>
            </a:tbl>
          </a:graphicData>
        </a:graphic>
      </p:graphicFrame>
    </p:spTree>
    <p:extLst>
      <p:ext uri="{BB962C8B-B14F-4D97-AF65-F5344CB8AC3E}">
        <p14:creationId xmlns:p14="http://schemas.microsoft.com/office/powerpoint/2010/main" val="2302108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9D36C-01C0-4D63-97A5-829274ACE490}"/>
              </a:ext>
            </a:extLst>
          </p:cNvPr>
          <p:cNvSpPr>
            <a:spLocks noGrp="1"/>
          </p:cNvSpPr>
          <p:nvPr>
            <p:ph type="title"/>
          </p:nvPr>
        </p:nvSpPr>
        <p:spPr>
          <a:xfrm>
            <a:off x="677334" y="609600"/>
            <a:ext cx="8596668" cy="755374"/>
          </a:xfrm>
        </p:spPr>
        <p:txBody>
          <a:bodyPr/>
          <a:lstStyle/>
          <a:p>
            <a:r>
              <a:rPr lang="es-CO" dirty="0"/>
              <a:t>6. Transporte de Materiales </a:t>
            </a:r>
          </a:p>
        </p:txBody>
      </p:sp>
      <p:sp>
        <p:nvSpPr>
          <p:cNvPr id="3" name="Marcador de contenido 2">
            <a:extLst>
              <a:ext uri="{FF2B5EF4-FFF2-40B4-BE49-F238E27FC236}">
                <a16:creationId xmlns:a16="http://schemas.microsoft.com/office/drawing/2014/main" id="{0DD51B48-5985-4F12-8877-FFAB459E7E31}"/>
              </a:ext>
            </a:extLst>
          </p:cNvPr>
          <p:cNvSpPr>
            <a:spLocks noGrp="1"/>
          </p:cNvSpPr>
          <p:nvPr>
            <p:ph idx="1"/>
          </p:nvPr>
        </p:nvSpPr>
        <p:spPr>
          <a:xfrm>
            <a:off x="677334" y="1364975"/>
            <a:ext cx="8596668" cy="4676388"/>
          </a:xfrm>
        </p:spPr>
        <p:txBody>
          <a:bodyPr>
            <a:normAutofit fontScale="25000" lnSpcReduction="20000"/>
          </a:bodyPr>
          <a:lstStyle/>
          <a:p>
            <a:pPr marL="0" indent="0">
              <a:buNone/>
            </a:pPr>
            <a:r>
              <a:rPr lang="es-CO" sz="4400" dirty="0"/>
              <a:t>Los materiales de construcción deben moverse desde el proveedor  hasta la obra y dentro de la obra, por tal motivo el transporte de materiales es de importancia en la estimación de costos De las obras civiles.</a:t>
            </a:r>
          </a:p>
          <a:p>
            <a:pPr marL="0" indent="0">
              <a:buNone/>
            </a:pPr>
            <a:r>
              <a:rPr lang="es-CO" sz="4400" dirty="0"/>
              <a:t>Medios de Transporte:</a:t>
            </a:r>
          </a:p>
          <a:p>
            <a:pPr marL="0" indent="0">
              <a:buNone/>
            </a:pPr>
            <a:r>
              <a:rPr lang="es-CO" sz="4400" dirty="0"/>
              <a:t>De la Fabrica al Distribuidor</a:t>
            </a:r>
          </a:p>
          <a:p>
            <a:r>
              <a:rPr lang="es-CO" sz="4400" dirty="0"/>
              <a:t>Tracto Camiones</a:t>
            </a:r>
          </a:p>
          <a:p>
            <a:r>
              <a:rPr lang="es-CO" sz="4400" dirty="0"/>
              <a:t>Vía Férrea</a:t>
            </a:r>
          </a:p>
          <a:p>
            <a:r>
              <a:rPr lang="es-CO" sz="4400" dirty="0"/>
              <a:t>Transporte a granel</a:t>
            </a:r>
          </a:p>
          <a:p>
            <a:pPr marL="0" indent="0">
              <a:buNone/>
            </a:pPr>
            <a:r>
              <a:rPr lang="es-CO" sz="4400" dirty="0"/>
              <a:t>Del Distribuidor al constructor</a:t>
            </a:r>
          </a:p>
          <a:p>
            <a:r>
              <a:rPr lang="es-CO" sz="4400" dirty="0"/>
              <a:t>Camiones</a:t>
            </a:r>
          </a:p>
          <a:p>
            <a:r>
              <a:rPr lang="es-CO" sz="4400" dirty="0"/>
              <a:t>Camionetas</a:t>
            </a:r>
          </a:p>
          <a:p>
            <a:r>
              <a:rPr lang="es-CO" sz="4400" dirty="0"/>
              <a:t>Mixers</a:t>
            </a:r>
          </a:p>
          <a:p>
            <a:r>
              <a:rPr lang="es-CO" sz="4400" dirty="0"/>
              <a:t>Tracto Camiones</a:t>
            </a:r>
          </a:p>
          <a:p>
            <a:pPr marL="0" indent="0">
              <a:buNone/>
            </a:pPr>
            <a:r>
              <a:rPr lang="es-CO" sz="4400" dirty="0"/>
              <a:t>Del Constructor a la Obra</a:t>
            </a:r>
          </a:p>
          <a:p>
            <a:r>
              <a:rPr lang="es-CO" sz="4400" dirty="0"/>
              <a:t>Camiones</a:t>
            </a:r>
          </a:p>
          <a:p>
            <a:r>
              <a:rPr lang="es-CO" sz="4400" dirty="0"/>
              <a:t>Camioneta</a:t>
            </a:r>
          </a:p>
          <a:p>
            <a:r>
              <a:rPr lang="es-CO" sz="4400" dirty="0"/>
              <a:t>Lomo de Mula</a:t>
            </a:r>
          </a:p>
          <a:p>
            <a:r>
              <a:rPr lang="es-CO" sz="4400" dirty="0"/>
              <a:t>Hombre</a:t>
            </a:r>
          </a:p>
          <a:p>
            <a:pPr marL="0" indent="0">
              <a:buNone/>
            </a:pPr>
            <a:r>
              <a:rPr lang="es-CO" sz="4400" dirty="0"/>
              <a:t>Al Interior de la Obra</a:t>
            </a:r>
          </a:p>
          <a:p>
            <a:r>
              <a:rPr lang="es-CO" sz="4400" dirty="0"/>
              <a:t>Minicargadores</a:t>
            </a:r>
          </a:p>
          <a:p>
            <a:r>
              <a:rPr lang="es-CO" sz="4400" dirty="0"/>
              <a:t>Carretas</a:t>
            </a:r>
          </a:p>
          <a:p>
            <a:endParaRPr lang="es-CO" dirty="0"/>
          </a:p>
        </p:txBody>
      </p:sp>
    </p:spTree>
    <p:extLst>
      <p:ext uri="{BB962C8B-B14F-4D97-AF65-F5344CB8AC3E}">
        <p14:creationId xmlns:p14="http://schemas.microsoft.com/office/powerpoint/2010/main" val="3670639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7AAD7-8051-42B9-BE35-6FDD4EBCAFDA}"/>
              </a:ext>
            </a:extLst>
          </p:cNvPr>
          <p:cNvSpPr>
            <a:spLocks noGrp="1"/>
          </p:cNvSpPr>
          <p:nvPr>
            <p:ph type="title"/>
          </p:nvPr>
        </p:nvSpPr>
        <p:spPr>
          <a:xfrm>
            <a:off x="677334" y="609600"/>
            <a:ext cx="8596668" cy="768626"/>
          </a:xfrm>
        </p:spPr>
        <p:txBody>
          <a:bodyPr/>
          <a:lstStyle/>
          <a:p>
            <a:r>
              <a:rPr lang="es-CO" dirty="0"/>
              <a:t>6. Transporte de Materiales </a:t>
            </a:r>
          </a:p>
        </p:txBody>
      </p:sp>
      <p:pic>
        <p:nvPicPr>
          <p:cNvPr id="4098" name="Picture 2" descr="Proveedores de la construcción adoptan medidas para distribuir en medio de  la cuarentena - Araucanía Noticias Temuco">
            <a:extLst>
              <a:ext uri="{FF2B5EF4-FFF2-40B4-BE49-F238E27FC236}">
                <a16:creationId xmlns:a16="http://schemas.microsoft.com/office/drawing/2014/main" id="{67DAC626-8C6A-4282-9318-A2E8576D72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437" y="1696277"/>
            <a:ext cx="2611923" cy="16290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mión de transporte de materiales de construcción. Foto de archivo - 41592201">
            <a:extLst>
              <a:ext uri="{FF2B5EF4-FFF2-40B4-BE49-F238E27FC236}">
                <a16:creationId xmlns:a16="http://schemas.microsoft.com/office/drawing/2014/main" id="{D81DAB95-AC74-4C0E-AC22-383F7FF46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201" y="1719468"/>
            <a:ext cx="3371025" cy="22473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nsejos SIC SAS ⚠️ Cargar y descargar camiones con seguridad ⛔">
            <a:extLst>
              <a:ext uri="{FF2B5EF4-FFF2-40B4-BE49-F238E27FC236}">
                <a16:creationId xmlns:a16="http://schemas.microsoft.com/office/drawing/2014/main" id="{DCC381F9-DB52-4B05-A7D5-3C84B5477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437" y="3643379"/>
            <a:ext cx="2611923" cy="26991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nformativo Digital Heraldo del norte ( HidroItuango): asi se construyo la  escuela de la vereda la lomita de santa rita de ituango........ antes y  despues">
            <a:extLst>
              <a:ext uri="{FF2B5EF4-FFF2-40B4-BE49-F238E27FC236}">
                <a16:creationId xmlns:a16="http://schemas.microsoft.com/office/drawing/2014/main" id="{25671CBE-4C19-4682-BA61-63DAD9589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201" y="4214191"/>
            <a:ext cx="3125117" cy="234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57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F3283-3024-4754-9837-F3AF2C78C3C3}"/>
              </a:ext>
            </a:extLst>
          </p:cNvPr>
          <p:cNvSpPr>
            <a:spLocks noGrp="1"/>
          </p:cNvSpPr>
          <p:nvPr>
            <p:ph type="title"/>
          </p:nvPr>
        </p:nvSpPr>
        <p:spPr>
          <a:xfrm>
            <a:off x="677334" y="609600"/>
            <a:ext cx="8596668" cy="649357"/>
          </a:xfrm>
        </p:spPr>
        <p:txBody>
          <a:bodyPr>
            <a:normAutofit fontScale="90000"/>
          </a:bodyPr>
          <a:lstStyle/>
          <a:p>
            <a:r>
              <a:rPr lang="es-CO" dirty="0"/>
              <a:t>6. Transporte de Materiales </a:t>
            </a:r>
          </a:p>
        </p:txBody>
      </p:sp>
      <p:sp>
        <p:nvSpPr>
          <p:cNvPr id="3" name="Marcador de contenido 2">
            <a:extLst>
              <a:ext uri="{FF2B5EF4-FFF2-40B4-BE49-F238E27FC236}">
                <a16:creationId xmlns:a16="http://schemas.microsoft.com/office/drawing/2014/main" id="{6FF168C8-CA35-41C4-92C3-1628C6FA1F3B}"/>
              </a:ext>
            </a:extLst>
          </p:cNvPr>
          <p:cNvSpPr>
            <a:spLocks noGrp="1"/>
          </p:cNvSpPr>
          <p:nvPr>
            <p:ph idx="1"/>
          </p:nvPr>
        </p:nvSpPr>
        <p:spPr>
          <a:xfrm>
            <a:off x="677334" y="1510749"/>
            <a:ext cx="8596668" cy="4530614"/>
          </a:xfrm>
        </p:spPr>
        <p:txBody>
          <a:bodyPr>
            <a:normAutofit fontScale="70000" lnSpcReduction="20000"/>
          </a:bodyPr>
          <a:lstStyle/>
          <a:p>
            <a:pPr marL="0" indent="0">
              <a:buNone/>
            </a:pPr>
            <a:r>
              <a:rPr lang="es-CO" dirty="0"/>
              <a:t>Existen varias formas de cobro del transporte de materiales, dentro de las cuales tenemos:</a:t>
            </a:r>
          </a:p>
          <a:p>
            <a:pPr marL="0" indent="0">
              <a:buNone/>
            </a:pPr>
            <a:r>
              <a:rPr lang="es-CO" dirty="0"/>
              <a:t>Precio por tonelada: Generalmente del productor al Distribuidor el transporte de materiales es a volumen y por tanto el precio se cuantifica en pesos por tonelada</a:t>
            </a:r>
          </a:p>
          <a:p>
            <a:pPr marL="0" indent="0">
              <a:buNone/>
            </a:pPr>
            <a:r>
              <a:rPr lang="es-CO" dirty="0"/>
              <a:t>Acarreo global: de pendiendo de los materiales, el peso el volumen y la distancia, se puede conseguir un acarreo a precio global</a:t>
            </a:r>
          </a:p>
          <a:p>
            <a:pPr marL="0" indent="0">
              <a:buNone/>
            </a:pPr>
            <a:r>
              <a:rPr lang="es-CO" dirty="0"/>
              <a:t>Acarreo de material de agregados  áridos y tierras: Generalmente  se cobra por metro cubico  kilometro</a:t>
            </a:r>
          </a:p>
          <a:p>
            <a:pPr marL="0" indent="0">
              <a:buNone/>
            </a:pPr>
            <a:r>
              <a:rPr lang="es-CO" dirty="0"/>
              <a:t>Otras Consideraciones</a:t>
            </a:r>
          </a:p>
          <a:p>
            <a:r>
              <a:rPr lang="es-CO" dirty="0"/>
              <a:t>Según el distribuidor, este puede llevar los materiales que le compren sin el cobro de acarreo, entonces se dice que el precio de dichos materiales es puesto en obra</a:t>
            </a:r>
          </a:p>
          <a:p>
            <a:r>
              <a:rPr lang="es-CO" dirty="0"/>
              <a:t>El proveedor se encarga de realizar el cargue del material al camión en el momento que el material se va a sacar de la bodega del proveedor pero el comprador debe correr con el descargue en obra.</a:t>
            </a:r>
          </a:p>
          <a:p>
            <a:pPr marL="0" indent="0">
              <a:buNone/>
            </a:pPr>
            <a:endParaRPr lang="es-CO" dirty="0"/>
          </a:p>
        </p:txBody>
      </p:sp>
    </p:spTree>
    <p:extLst>
      <p:ext uri="{BB962C8B-B14F-4D97-AF65-F5344CB8AC3E}">
        <p14:creationId xmlns:p14="http://schemas.microsoft.com/office/powerpoint/2010/main" val="2684642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0FE94-624E-42DF-B86C-6FD33D124DE4}"/>
              </a:ext>
            </a:extLst>
          </p:cNvPr>
          <p:cNvSpPr>
            <a:spLocks noGrp="1"/>
          </p:cNvSpPr>
          <p:nvPr>
            <p:ph type="title"/>
          </p:nvPr>
        </p:nvSpPr>
        <p:spPr>
          <a:xfrm>
            <a:off x="677334" y="609600"/>
            <a:ext cx="8596668" cy="675861"/>
          </a:xfrm>
        </p:spPr>
        <p:txBody>
          <a:bodyPr>
            <a:normAutofit fontScale="90000"/>
          </a:bodyPr>
          <a:lstStyle/>
          <a:p>
            <a:r>
              <a:rPr lang="es-CO" dirty="0"/>
              <a:t>7. Alquiler de Equipo y Maquinaria</a:t>
            </a:r>
          </a:p>
        </p:txBody>
      </p:sp>
      <p:sp>
        <p:nvSpPr>
          <p:cNvPr id="3" name="Marcador de contenido 2">
            <a:extLst>
              <a:ext uri="{FF2B5EF4-FFF2-40B4-BE49-F238E27FC236}">
                <a16:creationId xmlns:a16="http://schemas.microsoft.com/office/drawing/2014/main" id="{EDCA1DC2-12E8-4502-BC2F-F433BD3CBFFB}"/>
              </a:ext>
            </a:extLst>
          </p:cNvPr>
          <p:cNvSpPr>
            <a:spLocks noGrp="1"/>
          </p:cNvSpPr>
          <p:nvPr>
            <p:ph idx="1"/>
          </p:nvPr>
        </p:nvSpPr>
        <p:spPr>
          <a:xfrm>
            <a:off x="677334" y="1457739"/>
            <a:ext cx="8596668" cy="4583623"/>
          </a:xfrm>
        </p:spPr>
        <p:txBody>
          <a:bodyPr>
            <a:normAutofit fontScale="77500" lnSpcReduction="20000"/>
          </a:bodyPr>
          <a:lstStyle/>
          <a:p>
            <a:pPr marL="0" indent="0">
              <a:buNone/>
            </a:pPr>
            <a:r>
              <a:rPr lang="es-CO" dirty="0"/>
              <a:t>Alquiler del Equipo: Por lo general hay negocios dedicados al alquiler de equipos, también se puede conseguir equipo de esta forma en ferreterías o con maestros contratistas e ingenieros que han comprado equipo y en tiempo ocioso lo alquilan.</a:t>
            </a:r>
          </a:p>
          <a:p>
            <a:pPr marL="0" indent="0">
              <a:buNone/>
            </a:pPr>
            <a:r>
              <a:rPr lang="es-CO" dirty="0"/>
              <a:t>Los Renta Equipos (negocios dedicados al alquiler de equipos) generalmente tienen la disponibilidad de equipos  y tienen sus talleres y bodegas donde los almacenan, reparan, adecuan y arman sus equipos.</a:t>
            </a:r>
          </a:p>
          <a:p>
            <a:pPr marL="0" indent="0">
              <a:buNone/>
            </a:pPr>
            <a:r>
              <a:rPr lang="es-CO" dirty="0"/>
              <a:t>Los requisitos para el alquiler son sencillos</a:t>
            </a:r>
          </a:p>
          <a:p>
            <a:r>
              <a:rPr lang="es-CO" dirty="0"/>
              <a:t>Constitución de un deposito</a:t>
            </a:r>
          </a:p>
          <a:p>
            <a:r>
              <a:rPr lang="es-CO" dirty="0"/>
              <a:t>Firma de letra de cambio o pagaré</a:t>
            </a:r>
          </a:p>
          <a:p>
            <a:r>
              <a:rPr lang="es-CO" dirty="0"/>
              <a:t>Mediante un referente</a:t>
            </a:r>
          </a:p>
          <a:p>
            <a:pPr marL="0" indent="0">
              <a:buNone/>
            </a:pPr>
            <a:r>
              <a:rPr lang="es-CO" dirty="0"/>
              <a:t>Las tarifas de alquiler incluyen el equipo solamente, también le cobran el transporte de ida y regreso del equipo al sitio de la obra; generalmente el arrendatario pone el combustible  y el operario</a:t>
            </a:r>
          </a:p>
        </p:txBody>
      </p:sp>
    </p:spTree>
    <p:extLst>
      <p:ext uri="{BB962C8B-B14F-4D97-AF65-F5344CB8AC3E}">
        <p14:creationId xmlns:p14="http://schemas.microsoft.com/office/powerpoint/2010/main" val="331177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19AE6-8E89-4EBC-AEA9-5D64D8EA70E2}"/>
              </a:ext>
            </a:extLst>
          </p:cNvPr>
          <p:cNvSpPr>
            <a:spLocks noGrp="1"/>
          </p:cNvSpPr>
          <p:nvPr>
            <p:ph type="title"/>
          </p:nvPr>
        </p:nvSpPr>
        <p:spPr>
          <a:xfrm>
            <a:off x="677334" y="609600"/>
            <a:ext cx="8596668" cy="781878"/>
          </a:xfrm>
        </p:spPr>
        <p:txBody>
          <a:bodyPr/>
          <a:lstStyle/>
          <a:p>
            <a:r>
              <a:rPr lang="es-CO" dirty="0"/>
              <a:t>7. Alquiler de Equipo y Maquinaria</a:t>
            </a:r>
          </a:p>
        </p:txBody>
      </p:sp>
      <p:sp>
        <p:nvSpPr>
          <p:cNvPr id="3" name="Marcador de contenido 2">
            <a:extLst>
              <a:ext uri="{FF2B5EF4-FFF2-40B4-BE49-F238E27FC236}">
                <a16:creationId xmlns:a16="http://schemas.microsoft.com/office/drawing/2014/main" id="{A4BA39EF-BDFA-43A6-AA02-A55033AAA4C9}"/>
              </a:ext>
            </a:extLst>
          </p:cNvPr>
          <p:cNvSpPr>
            <a:spLocks noGrp="1"/>
          </p:cNvSpPr>
          <p:nvPr>
            <p:ph idx="1"/>
          </p:nvPr>
        </p:nvSpPr>
        <p:spPr>
          <a:xfrm>
            <a:off x="677334" y="1484243"/>
            <a:ext cx="8596668" cy="4557119"/>
          </a:xfrm>
        </p:spPr>
        <p:txBody>
          <a:bodyPr>
            <a:normAutofit fontScale="77500" lnSpcReduction="20000"/>
          </a:bodyPr>
          <a:lstStyle/>
          <a:p>
            <a:pPr marL="0" indent="0">
              <a:buNone/>
            </a:pPr>
            <a:r>
              <a:rPr lang="es-CO" dirty="0"/>
              <a:t>Las tarifas de arrendamiento se establecen por hora, día o mes, como ejemplo en un RENTAEQUIPOS alquilan equipo y se presenta un cuadro de tarifas  para ejemplificar (no necesariamente actualizadas):</a:t>
            </a:r>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r>
              <a:rPr lang="es-CO" dirty="0"/>
              <a:t>El arrendamiento del equipo depende de la cantidad de obra a ejecutar, el plazo que se tenga para la ejecución y la disponibilidad de operarios para manejar el equipo. El rendimiento que el equipo suministre depende básicamente de sus condiciones de  operación y la habilidad del operario.</a:t>
            </a:r>
          </a:p>
        </p:txBody>
      </p:sp>
      <p:graphicFrame>
        <p:nvGraphicFramePr>
          <p:cNvPr id="4" name="Tabla 3">
            <a:extLst>
              <a:ext uri="{FF2B5EF4-FFF2-40B4-BE49-F238E27FC236}">
                <a16:creationId xmlns:a16="http://schemas.microsoft.com/office/drawing/2014/main" id="{C8BBA21D-5C76-4AFE-84C6-587860FA8627}"/>
              </a:ext>
            </a:extLst>
          </p:cNvPr>
          <p:cNvGraphicFramePr>
            <a:graphicFrameLocks noGrp="1"/>
          </p:cNvGraphicFramePr>
          <p:nvPr>
            <p:extLst>
              <p:ext uri="{D42A27DB-BD31-4B8C-83A1-F6EECF244321}">
                <p14:modId xmlns:p14="http://schemas.microsoft.com/office/powerpoint/2010/main" val="725588607"/>
              </p:ext>
            </p:extLst>
          </p:nvPr>
        </p:nvGraphicFramePr>
        <p:xfrm>
          <a:off x="1417983" y="2981739"/>
          <a:ext cx="6360926" cy="1797240"/>
        </p:xfrm>
        <a:graphic>
          <a:graphicData uri="http://schemas.openxmlformats.org/drawingml/2006/table">
            <a:tbl>
              <a:tblPr firstRow="1" firstCol="1" bandRow="1">
                <a:tableStyleId>{5C22544A-7EE6-4342-B048-85BDC9FD1C3A}</a:tableStyleId>
              </a:tblPr>
              <a:tblGrid>
                <a:gridCol w="3180463">
                  <a:extLst>
                    <a:ext uri="{9D8B030D-6E8A-4147-A177-3AD203B41FA5}">
                      <a16:colId xmlns:a16="http://schemas.microsoft.com/office/drawing/2014/main" val="3879801435"/>
                    </a:ext>
                  </a:extLst>
                </a:gridCol>
                <a:gridCol w="3180463">
                  <a:extLst>
                    <a:ext uri="{9D8B030D-6E8A-4147-A177-3AD203B41FA5}">
                      <a16:colId xmlns:a16="http://schemas.microsoft.com/office/drawing/2014/main" val="3154507049"/>
                    </a:ext>
                  </a:extLst>
                </a:gridCol>
              </a:tblGrid>
              <a:tr h="224655">
                <a:tc gridSpan="2">
                  <a:txBody>
                    <a:bodyPr/>
                    <a:lstStyle/>
                    <a:p>
                      <a:pPr algn="ctr">
                        <a:lnSpc>
                          <a:spcPct val="107000"/>
                        </a:lnSpc>
                        <a:spcAft>
                          <a:spcPts val="800"/>
                        </a:spcAft>
                      </a:pPr>
                      <a:r>
                        <a:rPr lang="es-CO" sz="1100">
                          <a:effectLst/>
                        </a:rPr>
                        <a:t>ALQUILER DE EQUIPOS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extLst>
                  <a:ext uri="{0D108BD9-81ED-4DB2-BD59-A6C34878D82A}">
                    <a16:rowId xmlns:a16="http://schemas.microsoft.com/office/drawing/2014/main" val="2388325645"/>
                  </a:ext>
                </a:extLst>
              </a:tr>
              <a:tr h="224655">
                <a:tc>
                  <a:txBody>
                    <a:bodyPr/>
                    <a:lstStyle/>
                    <a:p>
                      <a:pPr>
                        <a:lnSpc>
                          <a:spcPct val="107000"/>
                        </a:lnSpc>
                        <a:spcAft>
                          <a:spcPts val="800"/>
                        </a:spcAft>
                      </a:pPr>
                      <a:r>
                        <a:rPr lang="es-CO" sz="1100">
                          <a:effectLst/>
                        </a:rPr>
                        <a:t>EQUIPO O HERRAMIENTA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TARIFA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2286339"/>
                  </a:ext>
                </a:extLst>
              </a:tr>
              <a:tr h="224655">
                <a:tc>
                  <a:txBody>
                    <a:bodyPr/>
                    <a:lstStyle/>
                    <a:p>
                      <a:pPr>
                        <a:lnSpc>
                          <a:spcPct val="107000"/>
                        </a:lnSpc>
                        <a:spcAft>
                          <a:spcPts val="800"/>
                        </a:spcAft>
                      </a:pPr>
                      <a:r>
                        <a:rPr lang="es-CO" sz="1100">
                          <a:effectLst/>
                        </a:rPr>
                        <a:t>Motobomba de 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$40.000/día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152926"/>
                  </a:ext>
                </a:extLst>
              </a:tr>
              <a:tr h="224655">
                <a:tc>
                  <a:txBody>
                    <a:bodyPr/>
                    <a:lstStyle/>
                    <a:p>
                      <a:pPr>
                        <a:lnSpc>
                          <a:spcPct val="107000"/>
                        </a:lnSpc>
                        <a:spcAft>
                          <a:spcPts val="800"/>
                        </a:spcAft>
                      </a:pPr>
                      <a:r>
                        <a:rPr lang="es-CO" sz="1100">
                          <a:effectLst/>
                        </a:rPr>
                        <a:t>Cuerpo andamio tubular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$1300 cuerpo/día (incluye tijeras)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8595162"/>
                  </a:ext>
                </a:extLst>
              </a:tr>
              <a:tr h="224655">
                <a:tc>
                  <a:txBody>
                    <a:bodyPr/>
                    <a:lstStyle/>
                    <a:p>
                      <a:pPr>
                        <a:lnSpc>
                          <a:spcPct val="107000"/>
                        </a:lnSpc>
                        <a:spcAft>
                          <a:spcPts val="800"/>
                        </a:spcAft>
                      </a:pPr>
                      <a:r>
                        <a:rPr lang="es-CO" sz="1100">
                          <a:effectLst/>
                        </a:rPr>
                        <a:t>Taladro demoledor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$50.000/día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928672"/>
                  </a:ext>
                </a:extLst>
              </a:tr>
              <a:tr h="224655">
                <a:tc>
                  <a:txBody>
                    <a:bodyPr/>
                    <a:lstStyle/>
                    <a:p>
                      <a:pPr>
                        <a:lnSpc>
                          <a:spcPct val="107000"/>
                        </a:lnSpc>
                        <a:spcAft>
                          <a:spcPts val="800"/>
                        </a:spcAft>
                      </a:pPr>
                      <a:r>
                        <a:rPr lang="es-CO" sz="1100">
                          <a:effectLst/>
                        </a:rPr>
                        <a:t>Diferencial para 3 toneladas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$15.000/día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1877347"/>
                  </a:ext>
                </a:extLst>
              </a:tr>
              <a:tr h="224655">
                <a:tc>
                  <a:txBody>
                    <a:bodyPr/>
                    <a:lstStyle/>
                    <a:p>
                      <a:pPr>
                        <a:lnSpc>
                          <a:spcPct val="107000"/>
                        </a:lnSpc>
                        <a:spcAft>
                          <a:spcPts val="800"/>
                        </a:spcAft>
                      </a:pPr>
                      <a:r>
                        <a:rPr lang="es-CO" sz="1100">
                          <a:effectLst/>
                        </a:rPr>
                        <a:t>Mezcladora de un bulto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$45.000/día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8096267"/>
                  </a:ext>
                </a:extLst>
              </a:tr>
              <a:tr h="224655">
                <a:tc>
                  <a:txBody>
                    <a:bodyPr/>
                    <a:lstStyle/>
                    <a:p>
                      <a:pPr>
                        <a:lnSpc>
                          <a:spcPct val="107000"/>
                        </a:lnSpc>
                        <a:spcAft>
                          <a:spcPts val="800"/>
                        </a:spcAft>
                      </a:pPr>
                      <a:r>
                        <a:rPr lang="es-CO" sz="1100">
                          <a:effectLst/>
                        </a:rPr>
                        <a:t>Pluma grúa a gasolina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$40.000/día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5119268"/>
                  </a:ext>
                </a:extLst>
              </a:tr>
            </a:tbl>
          </a:graphicData>
        </a:graphic>
      </p:graphicFrame>
    </p:spTree>
    <p:extLst>
      <p:ext uri="{BB962C8B-B14F-4D97-AF65-F5344CB8AC3E}">
        <p14:creationId xmlns:p14="http://schemas.microsoft.com/office/powerpoint/2010/main" val="2084207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DA05D-B150-4E28-B3B8-8F9A666C9BD7}"/>
              </a:ext>
            </a:extLst>
          </p:cNvPr>
          <p:cNvSpPr>
            <a:spLocks noGrp="1"/>
          </p:cNvSpPr>
          <p:nvPr>
            <p:ph type="title"/>
          </p:nvPr>
        </p:nvSpPr>
        <p:spPr>
          <a:xfrm>
            <a:off x="677334" y="609600"/>
            <a:ext cx="8596668" cy="728870"/>
          </a:xfrm>
        </p:spPr>
        <p:txBody>
          <a:bodyPr/>
          <a:lstStyle/>
          <a:p>
            <a:r>
              <a:rPr lang="es-CO" dirty="0"/>
              <a:t>7. Alquiler de Equipo y Maquinaria</a:t>
            </a:r>
          </a:p>
        </p:txBody>
      </p:sp>
      <p:sp>
        <p:nvSpPr>
          <p:cNvPr id="3" name="Marcador de contenido 2">
            <a:extLst>
              <a:ext uri="{FF2B5EF4-FFF2-40B4-BE49-F238E27FC236}">
                <a16:creationId xmlns:a16="http://schemas.microsoft.com/office/drawing/2014/main" id="{08FF401C-4AE8-4101-A79E-70809A86CF2E}"/>
              </a:ext>
            </a:extLst>
          </p:cNvPr>
          <p:cNvSpPr>
            <a:spLocks noGrp="1"/>
          </p:cNvSpPr>
          <p:nvPr>
            <p:ph idx="1"/>
          </p:nvPr>
        </p:nvSpPr>
        <p:spPr>
          <a:xfrm>
            <a:off x="677334" y="1537253"/>
            <a:ext cx="8596668" cy="4504110"/>
          </a:xfrm>
        </p:spPr>
        <p:txBody>
          <a:bodyPr>
            <a:normAutofit/>
          </a:bodyPr>
          <a:lstStyle/>
          <a:p>
            <a:pPr marL="0" indent="0">
              <a:buNone/>
            </a:pPr>
            <a:r>
              <a:rPr lang="es-CO" sz="2000" dirty="0"/>
              <a:t>Alquiler de la Maquinaria: Para la maquinaria, el alquiler suele ser por horas, semanas ( no tan usual), mes o también se puede hacer un contrato a destajo (al contrato). La tarifa depende de la calidad del equipo, aunque en nuestro medio se equiparan equipos viejos con nuevos.</a:t>
            </a:r>
          </a:p>
          <a:p>
            <a:pPr marL="0" indent="0">
              <a:buNone/>
            </a:pPr>
            <a:r>
              <a:rPr lang="es-CO" sz="2000" dirty="0"/>
              <a:t>Por lo general la maquinaria es arrendada incluyendo el operador y el arrendatario debe suministrar el combustible; los mantenimientos corren a cargo del dueño y el transporte de la maquinaria se cuadra uno y uno ( es decir lo lleva el arrendador y lo trae el arrendatario); algunas tarifas son:</a:t>
            </a:r>
          </a:p>
          <a:p>
            <a:pPr marL="0" indent="0">
              <a:buNone/>
            </a:pPr>
            <a:endParaRPr lang="es-CO" dirty="0"/>
          </a:p>
        </p:txBody>
      </p:sp>
      <p:graphicFrame>
        <p:nvGraphicFramePr>
          <p:cNvPr id="4" name="Tabla 3">
            <a:extLst>
              <a:ext uri="{FF2B5EF4-FFF2-40B4-BE49-F238E27FC236}">
                <a16:creationId xmlns:a16="http://schemas.microsoft.com/office/drawing/2014/main" id="{59483086-C45E-4054-B2DE-0FF8B4771494}"/>
              </a:ext>
            </a:extLst>
          </p:cNvPr>
          <p:cNvGraphicFramePr>
            <a:graphicFrameLocks noGrp="1"/>
          </p:cNvGraphicFramePr>
          <p:nvPr>
            <p:extLst>
              <p:ext uri="{D42A27DB-BD31-4B8C-83A1-F6EECF244321}">
                <p14:modId xmlns:p14="http://schemas.microsoft.com/office/powerpoint/2010/main" val="3415162015"/>
              </p:ext>
            </p:extLst>
          </p:nvPr>
        </p:nvGraphicFramePr>
        <p:xfrm>
          <a:off x="1735807" y="4144375"/>
          <a:ext cx="5963706" cy="1896987"/>
        </p:xfrm>
        <a:graphic>
          <a:graphicData uri="http://schemas.openxmlformats.org/drawingml/2006/table">
            <a:tbl>
              <a:tblPr firstRow="1" firstCol="1" bandRow="1">
                <a:tableStyleId>{5C22544A-7EE6-4342-B048-85BDC9FD1C3A}</a:tableStyleId>
              </a:tblPr>
              <a:tblGrid>
                <a:gridCol w="2981853">
                  <a:extLst>
                    <a:ext uri="{9D8B030D-6E8A-4147-A177-3AD203B41FA5}">
                      <a16:colId xmlns:a16="http://schemas.microsoft.com/office/drawing/2014/main" val="664815987"/>
                    </a:ext>
                  </a:extLst>
                </a:gridCol>
                <a:gridCol w="2981853">
                  <a:extLst>
                    <a:ext uri="{9D8B030D-6E8A-4147-A177-3AD203B41FA5}">
                      <a16:colId xmlns:a16="http://schemas.microsoft.com/office/drawing/2014/main" val="2197443702"/>
                    </a:ext>
                  </a:extLst>
                </a:gridCol>
              </a:tblGrid>
              <a:tr h="209553">
                <a:tc gridSpan="2">
                  <a:txBody>
                    <a:bodyPr/>
                    <a:lstStyle/>
                    <a:p>
                      <a:pPr algn="ctr">
                        <a:lnSpc>
                          <a:spcPct val="107000"/>
                        </a:lnSpc>
                        <a:spcAft>
                          <a:spcPts val="800"/>
                        </a:spcAft>
                      </a:pPr>
                      <a:r>
                        <a:rPr lang="es-CO" sz="1100">
                          <a:effectLst/>
                        </a:rPr>
                        <a:t>ALQUILER DE MAQUINARIA PESADA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extLst>
                  <a:ext uri="{0D108BD9-81ED-4DB2-BD59-A6C34878D82A}">
                    <a16:rowId xmlns:a16="http://schemas.microsoft.com/office/drawing/2014/main" val="3266381959"/>
                  </a:ext>
                </a:extLst>
              </a:tr>
              <a:tr h="209553">
                <a:tc>
                  <a:txBody>
                    <a:bodyPr/>
                    <a:lstStyle/>
                    <a:p>
                      <a:pPr>
                        <a:lnSpc>
                          <a:spcPct val="107000"/>
                        </a:lnSpc>
                        <a:spcAft>
                          <a:spcPts val="800"/>
                        </a:spcAft>
                      </a:pPr>
                      <a:r>
                        <a:rPr lang="es-CO" sz="1100">
                          <a:effectLst/>
                        </a:rPr>
                        <a:t>MAQUINARIA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TARIFA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6893552"/>
                  </a:ext>
                </a:extLst>
              </a:tr>
              <a:tr h="209553">
                <a:tc>
                  <a:txBody>
                    <a:bodyPr/>
                    <a:lstStyle/>
                    <a:p>
                      <a:pPr>
                        <a:lnSpc>
                          <a:spcPct val="107000"/>
                        </a:lnSpc>
                        <a:spcAft>
                          <a:spcPts val="800"/>
                        </a:spcAft>
                      </a:pPr>
                      <a:r>
                        <a:rPr lang="es-CO" sz="1100">
                          <a:effectLst/>
                        </a:rPr>
                        <a:t>Retroexcavadora de orugas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$180.000/hora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3525715"/>
                  </a:ext>
                </a:extLst>
              </a:tr>
              <a:tr h="430116">
                <a:tc>
                  <a:txBody>
                    <a:bodyPr/>
                    <a:lstStyle/>
                    <a:p>
                      <a:pPr>
                        <a:lnSpc>
                          <a:spcPct val="107000"/>
                        </a:lnSpc>
                        <a:spcAft>
                          <a:spcPts val="800"/>
                        </a:spcAft>
                      </a:pPr>
                      <a:r>
                        <a:rPr lang="es-CO" sz="1100">
                          <a:effectLst/>
                        </a:rPr>
                        <a:t>Vibrocompactador autopropulsado DYNAPC</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$98.000/hora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1312425"/>
                  </a:ext>
                </a:extLst>
              </a:tr>
              <a:tr h="209553">
                <a:tc>
                  <a:txBody>
                    <a:bodyPr/>
                    <a:lstStyle/>
                    <a:p>
                      <a:pPr>
                        <a:lnSpc>
                          <a:spcPct val="107000"/>
                        </a:lnSpc>
                        <a:spcAft>
                          <a:spcPts val="800"/>
                        </a:spcAft>
                      </a:pPr>
                      <a:r>
                        <a:rPr lang="es-CO" sz="1100">
                          <a:effectLst/>
                        </a:rPr>
                        <a:t>Volqueta sencilla 6m3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$50.000/hora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40426"/>
                  </a:ext>
                </a:extLst>
              </a:tr>
              <a:tr h="209553">
                <a:tc>
                  <a:txBody>
                    <a:bodyPr/>
                    <a:lstStyle/>
                    <a:p>
                      <a:pPr>
                        <a:lnSpc>
                          <a:spcPct val="107000"/>
                        </a:lnSpc>
                        <a:spcAft>
                          <a:spcPts val="800"/>
                        </a:spcAft>
                      </a:pPr>
                      <a:r>
                        <a:rPr lang="es-CO" sz="1100">
                          <a:effectLst/>
                        </a:rPr>
                        <a:t>Motoniveladora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$170.000/hora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5675737"/>
                  </a:ext>
                </a:extLst>
              </a:tr>
              <a:tr h="209553">
                <a:tc>
                  <a:txBody>
                    <a:bodyPr/>
                    <a:lstStyle/>
                    <a:p>
                      <a:pPr>
                        <a:lnSpc>
                          <a:spcPct val="107000"/>
                        </a:lnSpc>
                        <a:spcAft>
                          <a:spcPts val="800"/>
                        </a:spcAft>
                      </a:pPr>
                      <a:r>
                        <a:rPr lang="es-CO" sz="1100">
                          <a:effectLst/>
                        </a:rPr>
                        <a:t>Carrotanque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$60000/hora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3800615"/>
                  </a:ext>
                </a:extLst>
              </a:tr>
              <a:tr h="209553">
                <a:tc>
                  <a:txBody>
                    <a:bodyPr/>
                    <a:lstStyle/>
                    <a:p>
                      <a:pPr>
                        <a:lnSpc>
                          <a:spcPct val="107000"/>
                        </a:lnSpc>
                        <a:spcAft>
                          <a:spcPts val="800"/>
                        </a:spcAft>
                      </a:pPr>
                      <a:r>
                        <a:rPr lang="es-CO" sz="1100">
                          <a:effectLst/>
                        </a:rPr>
                        <a:t>Fresadora de asfalto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$220.000/hora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8780145"/>
                  </a:ext>
                </a:extLst>
              </a:tr>
            </a:tbl>
          </a:graphicData>
        </a:graphic>
      </p:graphicFrame>
    </p:spTree>
    <p:extLst>
      <p:ext uri="{BB962C8B-B14F-4D97-AF65-F5344CB8AC3E}">
        <p14:creationId xmlns:p14="http://schemas.microsoft.com/office/powerpoint/2010/main" val="4050237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BBFC0-9B64-4AFC-885F-8FD724E61349}"/>
              </a:ext>
            </a:extLst>
          </p:cNvPr>
          <p:cNvSpPr>
            <a:spLocks noGrp="1"/>
          </p:cNvSpPr>
          <p:nvPr>
            <p:ph type="title"/>
          </p:nvPr>
        </p:nvSpPr>
        <p:spPr>
          <a:xfrm>
            <a:off x="677334" y="609600"/>
            <a:ext cx="8596668" cy="742122"/>
          </a:xfrm>
        </p:spPr>
        <p:txBody>
          <a:bodyPr/>
          <a:lstStyle/>
          <a:p>
            <a:r>
              <a:rPr lang="es-CO" dirty="0"/>
              <a:t>8.Mano de Obra</a:t>
            </a:r>
          </a:p>
        </p:txBody>
      </p:sp>
      <p:sp>
        <p:nvSpPr>
          <p:cNvPr id="3" name="Marcador de contenido 2">
            <a:extLst>
              <a:ext uri="{FF2B5EF4-FFF2-40B4-BE49-F238E27FC236}">
                <a16:creationId xmlns:a16="http://schemas.microsoft.com/office/drawing/2014/main" id="{8AA24E06-47B4-4597-A45A-49E83F28177E}"/>
              </a:ext>
            </a:extLst>
          </p:cNvPr>
          <p:cNvSpPr>
            <a:spLocks noGrp="1"/>
          </p:cNvSpPr>
          <p:nvPr>
            <p:ph idx="1"/>
          </p:nvPr>
        </p:nvSpPr>
        <p:spPr>
          <a:xfrm>
            <a:off x="677334" y="1550504"/>
            <a:ext cx="8596668" cy="4929317"/>
          </a:xfrm>
        </p:spPr>
        <p:txBody>
          <a:bodyPr/>
          <a:lstStyle/>
          <a:p>
            <a:pPr marL="0" indent="0">
              <a:buNone/>
            </a:pPr>
            <a:r>
              <a:rPr lang="es-CO" sz="2400" dirty="0"/>
              <a:t>Para la industria de la construcción en Colombia se determina el valor de la mano de obra a partir del tipo de personal empleado y del salario mínimo legal vigente decretado por el gobierno al inicio de cada año.</a:t>
            </a:r>
          </a:p>
          <a:p>
            <a:pPr marL="0" indent="0">
              <a:buNone/>
            </a:pPr>
            <a:r>
              <a:rPr lang="es-CO" sz="2400" dirty="0"/>
              <a:t>Por lo general  el personal dispuesto para la mano de obra se clasifica según la denominación:</a:t>
            </a:r>
          </a:p>
          <a:p>
            <a:pPr marL="0" indent="0">
              <a:buNone/>
            </a:pPr>
            <a:endParaRPr lang="es-CO" dirty="0"/>
          </a:p>
        </p:txBody>
      </p:sp>
      <p:graphicFrame>
        <p:nvGraphicFramePr>
          <p:cNvPr id="4" name="Tabla 3">
            <a:extLst>
              <a:ext uri="{FF2B5EF4-FFF2-40B4-BE49-F238E27FC236}">
                <a16:creationId xmlns:a16="http://schemas.microsoft.com/office/drawing/2014/main" id="{2172CB6D-8B9A-4C43-B55A-1908A77067BE}"/>
              </a:ext>
            </a:extLst>
          </p:cNvPr>
          <p:cNvGraphicFramePr>
            <a:graphicFrameLocks noGrp="1"/>
          </p:cNvGraphicFramePr>
          <p:nvPr>
            <p:extLst>
              <p:ext uri="{D42A27DB-BD31-4B8C-83A1-F6EECF244321}">
                <p14:modId xmlns:p14="http://schemas.microsoft.com/office/powerpoint/2010/main" val="2809830518"/>
              </p:ext>
            </p:extLst>
          </p:nvPr>
        </p:nvGraphicFramePr>
        <p:xfrm>
          <a:off x="1772356" y="3792536"/>
          <a:ext cx="6591810" cy="2455864"/>
        </p:xfrm>
        <a:graphic>
          <a:graphicData uri="http://schemas.openxmlformats.org/drawingml/2006/table">
            <a:tbl>
              <a:tblPr firstRow="1" firstCol="1" bandRow="1">
                <a:tableStyleId>{5C22544A-7EE6-4342-B048-85BDC9FD1C3A}</a:tableStyleId>
              </a:tblPr>
              <a:tblGrid>
                <a:gridCol w="1478453">
                  <a:extLst>
                    <a:ext uri="{9D8B030D-6E8A-4147-A177-3AD203B41FA5}">
                      <a16:colId xmlns:a16="http://schemas.microsoft.com/office/drawing/2014/main" val="4115519828"/>
                    </a:ext>
                  </a:extLst>
                </a:gridCol>
                <a:gridCol w="5113357">
                  <a:extLst>
                    <a:ext uri="{9D8B030D-6E8A-4147-A177-3AD203B41FA5}">
                      <a16:colId xmlns:a16="http://schemas.microsoft.com/office/drawing/2014/main" val="3688310012"/>
                    </a:ext>
                  </a:extLst>
                </a:gridCol>
              </a:tblGrid>
              <a:tr h="136958">
                <a:tc gridSpan="2">
                  <a:txBody>
                    <a:bodyPr/>
                    <a:lstStyle/>
                    <a:p>
                      <a:pPr algn="ctr">
                        <a:lnSpc>
                          <a:spcPct val="107000"/>
                        </a:lnSpc>
                        <a:spcAft>
                          <a:spcPts val="800"/>
                        </a:spcAft>
                      </a:pPr>
                      <a:r>
                        <a:rPr lang="es-CO" sz="1100">
                          <a:effectLst/>
                        </a:rPr>
                        <a:t>DENOMINACION DE LA MANO DE OBRA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extLst>
                  <a:ext uri="{0D108BD9-81ED-4DB2-BD59-A6C34878D82A}">
                    <a16:rowId xmlns:a16="http://schemas.microsoft.com/office/drawing/2014/main" val="3550930344"/>
                  </a:ext>
                </a:extLst>
              </a:tr>
              <a:tr h="136958">
                <a:tc>
                  <a:txBody>
                    <a:bodyPr/>
                    <a:lstStyle/>
                    <a:p>
                      <a:pPr>
                        <a:lnSpc>
                          <a:spcPct val="107000"/>
                        </a:lnSpc>
                        <a:spcAft>
                          <a:spcPts val="800"/>
                        </a:spcAft>
                      </a:pPr>
                      <a:r>
                        <a:rPr lang="es-CO" sz="1100">
                          <a:effectLst/>
                        </a:rPr>
                        <a:t>TRABAJADOR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FUNCIONES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4654787"/>
                  </a:ext>
                </a:extLst>
              </a:tr>
              <a:tr h="423556">
                <a:tc>
                  <a:txBody>
                    <a:bodyPr/>
                    <a:lstStyle/>
                    <a:p>
                      <a:pPr>
                        <a:lnSpc>
                          <a:spcPct val="107000"/>
                        </a:lnSpc>
                        <a:spcAft>
                          <a:spcPts val="800"/>
                        </a:spcAft>
                      </a:pPr>
                      <a:r>
                        <a:rPr lang="es-CO" sz="1100" dirty="0">
                          <a:effectLst/>
                        </a:rPr>
                        <a:t>Maestro de obra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Es un técnico en obras civiles o por su experiencia tiene amplios conocimientos de construcción, se encarga de dirigir el personal y organizar la ejecución de los trabajos, también esta en capacidad de subcontratar la obra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783229"/>
                  </a:ext>
                </a:extLst>
              </a:tr>
              <a:tr h="423556">
                <a:tc>
                  <a:txBody>
                    <a:bodyPr/>
                    <a:lstStyle/>
                    <a:p>
                      <a:pPr>
                        <a:lnSpc>
                          <a:spcPct val="107000"/>
                        </a:lnSpc>
                        <a:spcAft>
                          <a:spcPts val="800"/>
                        </a:spcAft>
                      </a:pPr>
                      <a:r>
                        <a:rPr lang="es-CO" sz="1100">
                          <a:effectLst/>
                        </a:rPr>
                        <a:t>Oficial de obra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Es un ejecutor en si de la actividad (mampostero, techador, instalador, de acabados etc.) tiene conocimientos de interpretación de planos y esta capacitado para la ejecución directa de las labores de obra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6645418"/>
                  </a:ext>
                </a:extLst>
              </a:tr>
              <a:tr h="280257">
                <a:tc>
                  <a:txBody>
                    <a:bodyPr/>
                    <a:lstStyle/>
                    <a:p>
                      <a:pPr>
                        <a:lnSpc>
                          <a:spcPct val="107000"/>
                        </a:lnSpc>
                        <a:spcAft>
                          <a:spcPts val="800"/>
                        </a:spcAft>
                      </a:pPr>
                      <a:r>
                        <a:rPr lang="es-CO" sz="1100">
                          <a:effectLst/>
                        </a:rPr>
                        <a:t>Ayudante practico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Es casi un oficial, le falta afinar su destreza en ejecución de las actividades de obra como tal, puede levantar muros, realizar pañetes nivelación pisos instalar aparatos etc.</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4181579"/>
                  </a:ext>
                </a:extLst>
              </a:tr>
              <a:tr h="280257">
                <a:tc>
                  <a:txBody>
                    <a:bodyPr/>
                    <a:lstStyle/>
                    <a:p>
                      <a:pPr>
                        <a:lnSpc>
                          <a:spcPct val="107000"/>
                        </a:lnSpc>
                        <a:spcAft>
                          <a:spcPts val="800"/>
                        </a:spcAft>
                      </a:pPr>
                      <a:r>
                        <a:rPr lang="es-CO" sz="1100">
                          <a:effectLst/>
                        </a:rPr>
                        <a:t>Ayudante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Es el encargado de acompañara al oficial y al ayudante practico en la ejecución de las labores, sabe preparar morteros y concretos sabe armar andamios y labores similares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0929477"/>
                  </a:ext>
                </a:extLst>
              </a:tr>
              <a:tr h="280257">
                <a:tc>
                  <a:txBody>
                    <a:bodyPr/>
                    <a:lstStyle/>
                    <a:p>
                      <a:pPr>
                        <a:lnSpc>
                          <a:spcPct val="107000"/>
                        </a:lnSpc>
                        <a:spcAft>
                          <a:spcPts val="800"/>
                        </a:spcAft>
                      </a:pPr>
                      <a:r>
                        <a:rPr lang="es-CO" sz="1100">
                          <a:effectLst/>
                        </a:rPr>
                        <a:t>Ayudante raso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Se considera al ayudante con la menor experiencia y se utilizan para acarrear material ayudar a instalar andamios, abrir excavaciones etc.</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7623561"/>
                  </a:ext>
                </a:extLst>
              </a:tr>
            </a:tbl>
          </a:graphicData>
        </a:graphic>
      </p:graphicFrame>
    </p:spTree>
    <p:extLst>
      <p:ext uri="{BB962C8B-B14F-4D97-AF65-F5344CB8AC3E}">
        <p14:creationId xmlns:p14="http://schemas.microsoft.com/office/powerpoint/2010/main" val="263377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745C5-E0ED-4094-AA6D-6EF089C6D1EF}"/>
              </a:ext>
            </a:extLst>
          </p:cNvPr>
          <p:cNvSpPr>
            <a:spLocks noGrp="1"/>
          </p:cNvSpPr>
          <p:nvPr>
            <p:ph type="title"/>
          </p:nvPr>
        </p:nvSpPr>
        <p:spPr/>
        <p:txBody>
          <a:bodyPr>
            <a:normAutofit fontScale="90000"/>
          </a:bodyPr>
          <a:lstStyle/>
          <a:p>
            <a:pPr marL="0" indent="0"/>
            <a:r>
              <a:rPr lang="es-MX" dirty="0"/>
              <a:t>1.  Aspectos Generales</a:t>
            </a:r>
            <a:br>
              <a:rPr lang="es-MX" dirty="0"/>
            </a:br>
            <a:r>
              <a:rPr lang="es-MX" dirty="0"/>
              <a:t>Definiciones Básicas</a:t>
            </a:r>
            <a:br>
              <a:rPr lang="es-MX" dirty="0"/>
            </a:br>
            <a:endParaRPr lang="es-CO" dirty="0"/>
          </a:p>
        </p:txBody>
      </p:sp>
      <p:sp>
        <p:nvSpPr>
          <p:cNvPr id="3" name="Marcador de contenido 2">
            <a:extLst>
              <a:ext uri="{FF2B5EF4-FFF2-40B4-BE49-F238E27FC236}">
                <a16:creationId xmlns:a16="http://schemas.microsoft.com/office/drawing/2014/main" id="{E382A6E4-B5FE-47DE-9E31-6F7C53460F0E}"/>
              </a:ext>
            </a:extLst>
          </p:cNvPr>
          <p:cNvSpPr>
            <a:spLocks noGrp="1"/>
          </p:cNvSpPr>
          <p:nvPr>
            <p:ph idx="1"/>
          </p:nvPr>
        </p:nvSpPr>
        <p:spPr/>
        <p:txBody>
          <a:bodyPr>
            <a:normAutofit fontScale="85000" lnSpcReduction="20000"/>
          </a:bodyPr>
          <a:lstStyle/>
          <a:p>
            <a:pPr marL="0" indent="0">
              <a:buNone/>
            </a:pPr>
            <a:endParaRPr lang="es-MX" dirty="0"/>
          </a:p>
          <a:p>
            <a:pPr algn="just">
              <a:buFont typeface="Arial" panose="020B0604020202020204" pitchFamily="34" charset="0"/>
              <a:buChar char="•"/>
            </a:pPr>
            <a:r>
              <a:rPr lang="es-CO" dirty="0"/>
              <a:t>Costos: Se entiende por costo, el valor monetario que debe pagarse por un bien, considerando que dicho bien cumple con unos estándares de calidad y servicio.</a:t>
            </a:r>
          </a:p>
          <a:p>
            <a:pPr algn="just">
              <a:buFont typeface="Arial" panose="020B0604020202020204" pitchFamily="34" charset="0"/>
              <a:buChar char="•"/>
            </a:pPr>
            <a:r>
              <a:rPr lang="es-CO" dirty="0"/>
              <a:t>Unidad de Medida: En construcción de obras civiles, para cuantificar una actividad, se determina una unidad de medida propia del Sistema Internacional, bien sea fundamental o derivada.</a:t>
            </a:r>
          </a:p>
          <a:p>
            <a:pPr algn="just">
              <a:buFont typeface="Arial" panose="020B0604020202020204" pitchFamily="34" charset="0"/>
              <a:buChar char="•"/>
            </a:pPr>
            <a:r>
              <a:rPr lang="es-CO" dirty="0"/>
              <a:t>Cantidades de Obra: En la practica de construcción, se suelen cuantificar las unidades básicas componentes de un sistema, midiéndolas y expresando el resultado de la medida en la unidad correspondiente</a:t>
            </a:r>
          </a:p>
          <a:p>
            <a:pPr algn="just">
              <a:buFont typeface="Arial" panose="020B0604020202020204" pitchFamily="34" charset="0"/>
              <a:buChar char="•"/>
            </a:pPr>
            <a:r>
              <a:rPr lang="es-CO" dirty="0"/>
              <a:t>Presupuesto: Se dice que un presupuesto, es—un precio supuesto– o sea un precio cuantificado a partir del cual se tiene un estimativo del valor de la ejecución de una actividad constructiva o de un conjunto de actividades que conforman una obra civil</a:t>
            </a:r>
          </a:p>
        </p:txBody>
      </p:sp>
    </p:spTree>
    <p:extLst>
      <p:ext uri="{BB962C8B-B14F-4D97-AF65-F5344CB8AC3E}">
        <p14:creationId xmlns:p14="http://schemas.microsoft.com/office/powerpoint/2010/main" val="345339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9C393-DED8-40EE-A91E-3CE1BDA8878F}"/>
              </a:ext>
            </a:extLst>
          </p:cNvPr>
          <p:cNvSpPr>
            <a:spLocks noGrp="1"/>
          </p:cNvSpPr>
          <p:nvPr>
            <p:ph type="title"/>
          </p:nvPr>
        </p:nvSpPr>
        <p:spPr>
          <a:xfrm>
            <a:off x="677334" y="609600"/>
            <a:ext cx="8596668" cy="715617"/>
          </a:xfrm>
        </p:spPr>
        <p:txBody>
          <a:bodyPr/>
          <a:lstStyle/>
          <a:p>
            <a:r>
              <a:rPr lang="es-CO" dirty="0"/>
              <a:t>8.Mano de Obra</a:t>
            </a:r>
          </a:p>
        </p:txBody>
      </p:sp>
      <p:sp>
        <p:nvSpPr>
          <p:cNvPr id="3" name="Marcador de contenido 2">
            <a:extLst>
              <a:ext uri="{FF2B5EF4-FFF2-40B4-BE49-F238E27FC236}">
                <a16:creationId xmlns:a16="http://schemas.microsoft.com/office/drawing/2014/main" id="{19BBFF1F-6F61-4DD6-B4DB-E2AE0153F511}"/>
              </a:ext>
            </a:extLst>
          </p:cNvPr>
          <p:cNvSpPr>
            <a:spLocks noGrp="1"/>
          </p:cNvSpPr>
          <p:nvPr>
            <p:ph idx="1"/>
          </p:nvPr>
        </p:nvSpPr>
        <p:spPr>
          <a:xfrm>
            <a:off x="677334" y="1470991"/>
            <a:ext cx="8596668" cy="4941098"/>
          </a:xfrm>
        </p:spPr>
        <p:txBody>
          <a:bodyPr/>
          <a:lstStyle/>
          <a:p>
            <a:pPr marL="0" indent="0">
              <a:buNone/>
            </a:pPr>
            <a:r>
              <a:rPr lang="es-CO" sz="2000" dirty="0"/>
              <a:t>La mano de obra es función de la oferta y la demanda, cuando en una localidad hay gran cantidad de obras publicas, la mano de obra escasea y se hace mas cara; por el contrario si hay pocas obras y mucho personal dispuesto a trabajar la mano de obra se abarata.</a:t>
            </a:r>
          </a:p>
          <a:p>
            <a:pPr marL="0" indent="0">
              <a:buNone/>
            </a:pPr>
            <a:r>
              <a:rPr lang="es-CO" sz="2000" dirty="0"/>
              <a:t>El valor de la mano de obra se estima a partir del salario mínimo mensual legal vigente para un año dado, cargando a cada categoría cierto numero de salarios</a:t>
            </a:r>
          </a:p>
          <a:p>
            <a:pPr marL="0" indent="0">
              <a:buNone/>
            </a:pPr>
            <a:endParaRPr lang="es-CO" dirty="0"/>
          </a:p>
        </p:txBody>
      </p:sp>
      <p:graphicFrame>
        <p:nvGraphicFramePr>
          <p:cNvPr id="4" name="Tabla 3">
            <a:extLst>
              <a:ext uri="{FF2B5EF4-FFF2-40B4-BE49-F238E27FC236}">
                <a16:creationId xmlns:a16="http://schemas.microsoft.com/office/drawing/2014/main" id="{E3EE49E5-B8B5-4875-93CB-4D207E989C6B}"/>
              </a:ext>
            </a:extLst>
          </p:cNvPr>
          <p:cNvGraphicFramePr>
            <a:graphicFrameLocks noGrp="1"/>
          </p:cNvGraphicFramePr>
          <p:nvPr>
            <p:extLst>
              <p:ext uri="{D42A27DB-BD31-4B8C-83A1-F6EECF244321}">
                <p14:modId xmlns:p14="http://schemas.microsoft.com/office/powerpoint/2010/main" val="1322727851"/>
              </p:ext>
            </p:extLst>
          </p:nvPr>
        </p:nvGraphicFramePr>
        <p:xfrm>
          <a:off x="3184635" y="3733800"/>
          <a:ext cx="3237230" cy="2260601"/>
        </p:xfrm>
        <a:graphic>
          <a:graphicData uri="http://schemas.openxmlformats.org/drawingml/2006/table">
            <a:tbl>
              <a:tblPr firstRow="1" firstCol="1" bandRow="1">
                <a:tableStyleId>{5C22544A-7EE6-4342-B048-85BDC9FD1C3A}</a:tableStyleId>
              </a:tblPr>
              <a:tblGrid>
                <a:gridCol w="1257300">
                  <a:extLst>
                    <a:ext uri="{9D8B030D-6E8A-4147-A177-3AD203B41FA5}">
                      <a16:colId xmlns:a16="http://schemas.microsoft.com/office/drawing/2014/main" val="718915313"/>
                    </a:ext>
                  </a:extLst>
                </a:gridCol>
                <a:gridCol w="1979930">
                  <a:extLst>
                    <a:ext uri="{9D8B030D-6E8A-4147-A177-3AD203B41FA5}">
                      <a16:colId xmlns:a16="http://schemas.microsoft.com/office/drawing/2014/main" val="2389391331"/>
                    </a:ext>
                  </a:extLst>
                </a:gridCol>
              </a:tblGrid>
              <a:tr h="0">
                <a:tc gridSpan="2">
                  <a:txBody>
                    <a:bodyPr/>
                    <a:lstStyle/>
                    <a:p>
                      <a:pPr>
                        <a:lnSpc>
                          <a:spcPct val="107000"/>
                        </a:lnSpc>
                        <a:spcAft>
                          <a:spcPts val="800"/>
                        </a:spcAft>
                      </a:pPr>
                      <a:r>
                        <a:rPr lang="es-CO" sz="1100">
                          <a:effectLst/>
                        </a:rPr>
                        <a:t>VALOR DE LA MANO DE OBRA EN FUNCION DEL SALRIO MINIMO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extLst>
                  <a:ext uri="{0D108BD9-81ED-4DB2-BD59-A6C34878D82A}">
                    <a16:rowId xmlns:a16="http://schemas.microsoft.com/office/drawing/2014/main" val="2790150589"/>
                  </a:ext>
                </a:extLst>
              </a:tr>
              <a:tr h="0">
                <a:tc>
                  <a:txBody>
                    <a:bodyPr/>
                    <a:lstStyle/>
                    <a:p>
                      <a:pPr>
                        <a:lnSpc>
                          <a:spcPct val="107000"/>
                        </a:lnSpc>
                        <a:spcAft>
                          <a:spcPts val="800"/>
                        </a:spcAft>
                      </a:pPr>
                      <a:r>
                        <a:rPr lang="es-CO" sz="1100">
                          <a:effectLst/>
                        </a:rPr>
                        <a:t>TRABAJADOR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SALARIOS MINIMOS LEGALES VIGENTES EQUIVALENTES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3821346"/>
                  </a:ext>
                </a:extLst>
              </a:tr>
              <a:tr h="0">
                <a:tc>
                  <a:txBody>
                    <a:bodyPr/>
                    <a:lstStyle/>
                    <a:p>
                      <a:pPr>
                        <a:lnSpc>
                          <a:spcPct val="107000"/>
                        </a:lnSpc>
                        <a:spcAft>
                          <a:spcPts val="800"/>
                        </a:spcAft>
                      </a:pPr>
                      <a:r>
                        <a:rPr lang="es-CO" sz="1100">
                          <a:effectLst/>
                        </a:rPr>
                        <a:t>Maestro de obra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3.5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4781368"/>
                  </a:ext>
                </a:extLst>
              </a:tr>
              <a:tr h="0">
                <a:tc>
                  <a:txBody>
                    <a:bodyPr/>
                    <a:lstStyle/>
                    <a:p>
                      <a:pPr>
                        <a:lnSpc>
                          <a:spcPct val="107000"/>
                        </a:lnSpc>
                        <a:spcAft>
                          <a:spcPts val="800"/>
                        </a:spcAft>
                      </a:pPr>
                      <a:r>
                        <a:rPr lang="es-CO" sz="1100">
                          <a:effectLst/>
                        </a:rPr>
                        <a:t>Oficial de obra  de primera (contramaestro)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707163"/>
                  </a:ext>
                </a:extLst>
              </a:tr>
              <a:tr h="0">
                <a:tc>
                  <a:txBody>
                    <a:bodyPr/>
                    <a:lstStyle/>
                    <a:p>
                      <a:pPr>
                        <a:lnSpc>
                          <a:spcPct val="107000"/>
                        </a:lnSpc>
                        <a:spcAft>
                          <a:spcPts val="800"/>
                        </a:spcAft>
                      </a:pPr>
                      <a:r>
                        <a:rPr lang="es-CO" sz="1100">
                          <a:effectLst/>
                        </a:rPr>
                        <a:t>Oficial de segunda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2 a 2.4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2724979"/>
                  </a:ext>
                </a:extLst>
              </a:tr>
              <a:tr h="0">
                <a:tc>
                  <a:txBody>
                    <a:bodyPr/>
                    <a:lstStyle/>
                    <a:p>
                      <a:pPr>
                        <a:lnSpc>
                          <a:spcPct val="107000"/>
                        </a:lnSpc>
                        <a:spcAft>
                          <a:spcPts val="800"/>
                        </a:spcAft>
                      </a:pPr>
                      <a:r>
                        <a:rPr lang="es-CO" sz="1100">
                          <a:effectLst/>
                        </a:rPr>
                        <a:t>oficial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1.8 a 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1820305"/>
                  </a:ext>
                </a:extLst>
              </a:tr>
              <a:tr h="0">
                <a:tc>
                  <a:txBody>
                    <a:bodyPr/>
                    <a:lstStyle/>
                    <a:p>
                      <a:pPr>
                        <a:lnSpc>
                          <a:spcPct val="107000"/>
                        </a:lnSpc>
                        <a:spcAft>
                          <a:spcPts val="800"/>
                        </a:spcAft>
                      </a:pPr>
                      <a:r>
                        <a:rPr lang="es-CO" sz="1100">
                          <a:effectLst/>
                        </a:rPr>
                        <a:t>Ayudante practico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1.5 a 1.8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9621475"/>
                  </a:ext>
                </a:extLst>
              </a:tr>
              <a:tr h="0">
                <a:tc>
                  <a:txBody>
                    <a:bodyPr/>
                    <a:lstStyle/>
                    <a:p>
                      <a:pPr>
                        <a:lnSpc>
                          <a:spcPct val="107000"/>
                        </a:lnSpc>
                        <a:spcAft>
                          <a:spcPts val="800"/>
                        </a:spcAft>
                      </a:pPr>
                      <a:r>
                        <a:rPr lang="es-CO" sz="1100">
                          <a:effectLst/>
                        </a:rPr>
                        <a:t>Ayudante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1.3 a 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634729"/>
                  </a:ext>
                </a:extLst>
              </a:tr>
              <a:tr h="0">
                <a:tc>
                  <a:txBody>
                    <a:bodyPr/>
                    <a:lstStyle/>
                    <a:p>
                      <a:pPr>
                        <a:lnSpc>
                          <a:spcPct val="107000"/>
                        </a:lnSpc>
                        <a:spcAft>
                          <a:spcPts val="800"/>
                        </a:spcAft>
                      </a:pPr>
                      <a:r>
                        <a:rPr lang="es-CO" sz="1100">
                          <a:effectLst/>
                        </a:rPr>
                        <a:t>Ayudante raso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1 a1.2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4084523"/>
                  </a:ext>
                </a:extLst>
              </a:tr>
            </a:tbl>
          </a:graphicData>
        </a:graphic>
      </p:graphicFrame>
    </p:spTree>
    <p:extLst>
      <p:ext uri="{BB962C8B-B14F-4D97-AF65-F5344CB8AC3E}">
        <p14:creationId xmlns:p14="http://schemas.microsoft.com/office/powerpoint/2010/main" val="4286179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3A4EC-E36D-4823-9416-81F81F8DE69E}"/>
              </a:ext>
            </a:extLst>
          </p:cNvPr>
          <p:cNvSpPr>
            <a:spLocks noGrp="1"/>
          </p:cNvSpPr>
          <p:nvPr>
            <p:ph type="title"/>
          </p:nvPr>
        </p:nvSpPr>
        <p:spPr>
          <a:xfrm>
            <a:off x="677334" y="609600"/>
            <a:ext cx="8596668" cy="609600"/>
          </a:xfrm>
        </p:spPr>
        <p:txBody>
          <a:bodyPr>
            <a:normAutofit fontScale="90000"/>
          </a:bodyPr>
          <a:lstStyle/>
          <a:p>
            <a:r>
              <a:rPr lang="es-CO" dirty="0"/>
              <a:t>8.Mano de Obra</a:t>
            </a:r>
          </a:p>
        </p:txBody>
      </p:sp>
      <p:sp>
        <p:nvSpPr>
          <p:cNvPr id="3" name="Marcador de contenido 2">
            <a:extLst>
              <a:ext uri="{FF2B5EF4-FFF2-40B4-BE49-F238E27FC236}">
                <a16:creationId xmlns:a16="http://schemas.microsoft.com/office/drawing/2014/main" id="{2494CFD0-3807-4714-89DA-0BB575594395}"/>
              </a:ext>
            </a:extLst>
          </p:cNvPr>
          <p:cNvSpPr>
            <a:spLocks noGrp="1"/>
          </p:cNvSpPr>
          <p:nvPr>
            <p:ph idx="1"/>
          </p:nvPr>
        </p:nvSpPr>
        <p:spPr>
          <a:xfrm>
            <a:off x="677333" y="1338471"/>
            <a:ext cx="9023257" cy="4702892"/>
          </a:xfrm>
        </p:spPr>
        <p:txBody>
          <a:bodyPr>
            <a:normAutofit fontScale="62500" lnSpcReduction="20000"/>
          </a:bodyPr>
          <a:lstStyle/>
          <a:p>
            <a:pPr marL="0" indent="0">
              <a:buNone/>
            </a:pPr>
            <a:r>
              <a:rPr lang="es-CO" dirty="0"/>
              <a:t>El calculo del factor prestacional, parte del Salario Mínimo Mensual Legal Vigente, al cual se le suman los aspectos de ley tales como subsidio de transporte, los aportes para fiscales  que deben apropiarse de parte del empleador por cada trabajador, la apropiación para seguridad social integral, los costos de la dotación y elementos de protección personal y las apropiaciones por prestaciones sociales de ley. La conjugación de estos factores constituyen un porcentaje que usualmente se denomina factor prestacional:</a:t>
            </a:r>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r>
              <a:rPr lang="es-CO" dirty="0"/>
              <a:t>Nota: después de 2 SMMLV no se aplica subsidio de transporte</a:t>
            </a:r>
          </a:p>
        </p:txBody>
      </p:sp>
      <p:graphicFrame>
        <p:nvGraphicFramePr>
          <p:cNvPr id="5" name="Tabla 4">
            <a:extLst>
              <a:ext uri="{FF2B5EF4-FFF2-40B4-BE49-F238E27FC236}">
                <a16:creationId xmlns:a16="http://schemas.microsoft.com/office/drawing/2014/main" id="{0E894752-DF7D-4E6F-BF24-08F2E11461D5}"/>
              </a:ext>
            </a:extLst>
          </p:cNvPr>
          <p:cNvGraphicFramePr>
            <a:graphicFrameLocks noGrp="1"/>
          </p:cNvGraphicFramePr>
          <p:nvPr>
            <p:extLst>
              <p:ext uri="{D42A27DB-BD31-4B8C-83A1-F6EECF244321}">
                <p14:modId xmlns:p14="http://schemas.microsoft.com/office/powerpoint/2010/main" val="1688499582"/>
              </p:ext>
            </p:extLst>
          </p:nvPr>
        </p:nvGraphicFramePr>
        <p:xfrm>
          <a:off x="1583195" y="3429000"/>
          <a:ext cx="3237230" cy="1901825"/>
        </p:xfrm>
        <a:graphic>
          <a:graphicData uri="http://schemas.openxmlformats.org/drawingml/2006/table">
            <a:tbl>
              <a:tblPr firstRow="1" firstCol="1" bandRow="1">
                <a:tableStyleId>{5C22544A-7EE6-4342-B048-85BDC9FD1C3A}</a:tableStyleId>
              </a:tblPr>
              <a:tblGrid>
                <a:gridCol w="1257300">
                  <a:extLst>
                    <a:ext uri="{9D8B030D-6E8A-4147-A177-3AD203B41FA5}">
                      <a16:colId xmlns:a16="http://schemas.microsoft.com/office/drawing/2014/main" val="1473803352"/>
                    </a:ext>
                  </a:extLst>
                </a:gridCol>
                <a:gridCol w="989965">
                  <a:extLst>
                    <a:ext uri="{9D8B030D-6E8A-4147-A177-3AD203B41FA5}">
                      <a16:colId xmlns:a16="http://schemas.microsoft.com/office/drawing/2014/main" val="246548427"/>
                    </a:ext>
                  </a:extLst>
                </a:gridCol>
                <a:gridCol w="989965">
                  <a:extLst>
                    <a:ext uri="{9D8B030D-6E8A-4147-A177-3AD203B41FA5}">
                      <a16:colId xmlns:a16="http://schemas.microsoft.com/office/drawing/2014/main" val="4130504442"/>
                    </a:ext>
                  </a:extLst>
                </a:gridCol>
              </a:tblGrid>
              <a:tr h="0">
                <a:tc gridSpan="3">
                  <a:txBody>
                    <a:bodyPr/>
                    <a:lstStyle/>
                    <a:p>
                      <a:pPr>
                        <a:lnSpc>
                          <a:spcPct val="107000"/>
                        </a:lnSpc>
                        <a:spcAft>
                          <a:spcPts val="800"/>
                        </a:spcAft>
                      </a:pPr>
                      <a:r>
                        <a:rPr lang="es-CO" sz="1100">
                          <a:effectLst/>
                        </a:rPr>
                        <a:t>FACTOR PRESTACIONAL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600119094"/>
                  </a:ext>
                </a:extLst>
              </a:tr>
              <a:tr h="0">
                <a:tc>
                  <a:txBody>
                    <a:bodyPr/>
                    <a:lstStyle/>
                    <a:p>
                      <a:pPr>
                        <a:lnSpc>
                          <a:spcPct val="107000"/>
                        </a:lnSpc>
                        <a:spcAft>
                          <a:spcPts val="800"/>
                        </a:spcAft>
                      </a:pPr>
                      <a:r>
                        <a:rPr lang="es-CO" sz="1100">
                          <a:effectLst/>
                        </a:rPr>
                        <a:t>CANTIDAD DE SMMLV</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MENSUAL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HORA EFECTIVA LABORAL*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8098712"/>
                  </a:ext>
                </a:extLst>
              </a:tr>
              <a:tr h="0">
                <a:tc>
                  <a:txBody>
                    <a:bodyPr/>
                    <a:lstStyle/>
                    <a:p>
                      <a:pPr>
                        <a:lnSpc>
                          <a:spcPct val="107000"/>
                        </a:lnSpc>
                        <a:spcAft>
                          <a:spcPts val="800"/>
                        </a:spcAft>
                      </a:pPr>
                      <a:r>
                        <a:rPr lang="es-CO" sz="1100">
                          <a:effectLst/>
                        </a:rPr>
                        <a:t>3.5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1.48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1.65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6163871"/>
                  </a:ext>
                </a:extLst>
              </a:tr>
              <a:tr h="0">
                <a:tc>
                  <a:txBody>
                    <a:bodyPr/>
                    <a:lstStyle/>
                    <a:p>
                      <a:pPr>
                        <a:lnSpc>
                          <a:spcPct val="107000"/>
                        </a:lnSpc>
                        <a:spcAft>
                          <a:spcPts val="800"/>
                        </a:spcAft>
                      </a:pPr>
                      <a:r>
                        <a:rPr lang="es-CO" sz="1100">
                          <a:effectLst/>
                        </a:rPr>
                        <a:t>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1.48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1.65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2769762"/>
                  </a:ext>
                </a:extLst>
              </a:tr>
              <a:tr h="0">
                <a:tc>
                  <a:txBody>
                    <a:bodyPr/>
                    <a:lstStyle/>
                    <a:p>
                      <a:pPr>
                        <a:lnSpc>
                          <a:spcPct val="107000"/>
                        </a:lnSpc>
                        <a:spcAft>
                          <a:spcPts val="800"/>
                        </a:spcAft>
                      </a:pPr>
                      <a:r>
                        <a:rPr lang="es-CO" sz="1100">
                          <a:effectLst/>
                        </a:rPr>
                        <a:t>2 a 2.4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1.49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1.66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5281281"/>
                  </a:ext>
                </a:extLst>
              </a:tr>
              <a:tr h="0">
                <a:tc>
                  <a:txBody>
                    <a:bodyPr/>
                    <a:lstStyle/>
                    <a:p>
                      <a:pPr>
                        <a:lnSpc>
                          <a:spcPct val="107000"/>
                        </a:lnSpc>
                        <a:spcAft>
                          <a:spcPts val="800"/>
                        </a:spcAft>
                      </a:pPr>
                      <a:r>
                        <a:rPr lang="es-CO" sz="1100">
                          <a:effectLst/>
                        </a:rPr>
                        <a:t>1.8 a 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1.49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1.67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930270"/>
                  </a:ext>
                </a:extLst>
              </a:tr>
              <a:tr h="0">
                <a:tc>
                  <a:txBody>
                    <a:bodyPr/>
                    <a:lstStyle/>
                    <a:p>
                      <a:pPr>
                        <a:lnSpc>
                          <a:spcPct val="107000"/>
                        </a:lnSpc>
                        <a:spcAft>
                          <a:spcPts val="800"/>
                        </a:spcAft>
                      </a:pPr>
                      <a:r>
                        <a:rPr lang="es-CO" sz="1100">
                          <a:effectLst/>
                        </a:rPr>
                        <a:t>1.5 a 1.8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1.49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1.68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616143"/>
                  </a:ext>
                </a:extLst>
              </a:tr>
              <a:tr h="0">
                <a:tc>
                  <a:txBody>
                    <a:bodyPr/>
                    <a:lstStyle/>
                    <a:p>
                      <a:pPr>
                        <a:lnSpc>
                          <a:spcPct val="107000"/>
                        </a:lnSpc>
                        <a:spcAft>
                          <a:spcPts val="800"/>
                        </a:spcAft>
                      </a:pPr>
                      <a:r>
                        <a:rPr lang="es-CO" sz="1100">
                          <a:effectLst/>
                        </a:rPr>
                        <a:t>1.3 a 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1.50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1.69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8400648"/>
                  </a:ext>
                </a:extLst>
              </a:tr>
              <a:tr h="0">
                <a:tc>
                  <a:txBody>
                    <a:bodyPr/>
                    <a:lstStyle/>
                    <a:p>
                      <a:pPr>
                        <a:lnSpc>
                          <a:spcPct val="107000"/>
                        </a:lnSpc>
                        <a:spcAft>
                          <a:spcPts val="800"/>
                        </a:spcAft>
                      </a:pPr>
                      <a:r>
                        <a:rPr lang="es-CO" sz="1100">
                          <a:effectLst/>
                        </a:rPr>
                        <a:t>1 a1.2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1.51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1.7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6452548"/>
                  </a:ext>
                </a:extLst>
              </a:tr>
            </a:tbl>
          </a:graphicData>
        </a:graphic>
      </p:graphicFrame>
      <p:sp>
        <p:nvSpPr>
          <p:cNvPr id="6" name="Rectangle 1">
            <a:extLst>
              <a:ext uri="{FF2B5EF4-FFF2-40B4-BE49-F238E27FC236}">
                <a16:creationId xmlns:a16="http://schemas.microsoft.com/office/drawing/2014/main" id="{DE7E194C-58B7-4F0F-AB1F-30FD9E348E80}"/>
              </a:ext>
            </a:extLst>
          </p:cNvPr>
          <p:cNvSpPr>
            <a:spLocks noChangeArrowheads="1"/>
          </p:cNvSpPr>
          <p:nvPr/>
        </p:nvSpPr>
        <p:spPr bwMode="auto">
          <a:xfrm>
            <a:off x="125615" y="52243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dirty="0">
                <a:ln>
                  <a:noFill/>
                </a:ln>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*YA QUE SE REFIERE A</a:t>
            </a:r>
            <a:r>
              <a:rPr kumimoji="0" lang="es-CO" altLang="es-CO"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LA HORA REAL Y EFECTIVA TRABAJADA (MENOS TIEMPOS MUERTOS)</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a 6">
            <a:extLst>
              <a:ext uri="{FF2B5EF4-FFF2-40B4-BE49-F238E27FC236}">
                <a16:creationId xmlns:a16="http://schemas.microsoft.com/office/drawing/2014/main" id="{FEB36655-31D2-47B6-8F75-9BFA8A1CB468}"/>
              </a:ext>
            </a:extLst>
          </p:cNvPr>
          <p:cNvGraphicFramePr>
            <a:graphicFrameLocks noGrp="1"/>
          </p:cNvGraphicFramePr>
          <p:nvPr>
            <p:extLst>
              <p:ext uri="{D42A27DB-BD31-4B8C-83A1-F6EECF244321}">
                <p14:modId xmlns:p14="http://schemas.microsoft.com/office/powerpoint/2010/main" val="3792547373"/>
              </p:ext>
            </p:extLst>
          </p:nvPr>
        </p:nvGraphicFramePr>
        <p:xfrm>
          <a:off x="5726286" y="3429000"/>
          <a:ext cx="3597275" cy="2065338"/>
        </p:xfrm>
        <a:graphic>
          <a:graphicData uri="http://schemas.openxmlformats.org/drawingml/2006/table">
            <a:tbl>
              <a:tblPr firstRow="1" firstCol="1" bandRow="1">
                <a:tableStyleId>{5C22544A-7EE6-4342-B048-85BDC9FD1C3A}</a:tableStyleId>
              </a:tblPr>
              <a:tblGrid>
                <a:gridCol w="2802890">
                  <a:extLst>
                    <a:ext uri="{9D8B030D-6E8A-4147-A177-3AD203B41FA5}">
                      <a16:colId xmlns:a16="http://schemas.microsoft.com/office/drawing/2014/main" val="2830146004"/>
                    </a:ext>
                  </a:extLst>
                </a:gridCol>
                <a:gridCol w="794385">
                  <a:extLst>
                    <a:ext uri="{9D8B030D-6E8A-4147-A177-3AD203B41FA5}">
                      <a16:colId xmlns:a16="http://schemas.microsoft.com/office/drawing/2014/main" val="2252182203"/>
                    </a:ext>
                  </a:extLst>
                </a:gridCol>
              </a:tblGrid>
              <a:tr h="0">
                <a:tc gridSpan="2">
                  <a:txBody>
                    <a:bodyPr/>
                    <a:lstStyle/>
                    <a:p>
                      <a:pPr>
                        <a:lnSpc>
                          <a:spcPct val="107000"/>
                        </a:lnSpc>
                        <a:spcAft>
                          <a:spcPts val="800"/>
                        </a:spcAft>
                      </a:pPr>
                      <a:r>
                        <a:rPr lang="es-CO" sz="1100">
                          <a:effectLst/>
                        </a:rPr>
                        <a:t>PORCENTAJES SOBRE EL SALARIO CON SUBSIDIO DE TRANSPORTE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extLst>
                  <a:ext uri="{0D108BD9-81ED-4DB2-BD59-A6C34878D82A}">
                    <a16:rowId xmlns:a16="http://schemas.microsoft.com/office/drawing/2014/main" val="3270076024"/>
                  </a:ext>
                </a:extLst>
              </a:tr>
              <a:tr h="0">
                <a:tc>
                  <a:txBody>
                    <a:bodyPr/>
                    <a:lstStyle/>
                    <a:p>
                      <a:pPr>
                        <a:lnSpc>
                          <a:spcPct val="107000"/>
                        </a:lnSpc>
                        <a:spcAft>
                          <a:spcPts val="800"/>
                        </a:spcAft>
                      </a:pPr>
                      <a:r>
                        <a:rPr lang="es-CO" sz="1100">
                          <a:effectLst/>
                        </a:rPr>
                        <a:t> Cesantías anuales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9546797"/>
                  </a:ext>
                </a:extLst>
              </a:tr>
              <a:tr h="0">
                <a:tc>
                  <a:txBody>
                    <a:bodyPr/>
                    <a:lstStyle/>
                    <a:p>
                      <a:pPr>
                        <a:lnSpc>
                          <a:spcPct val="107000"/>
                        </a:lnSpc>
                        <a:spcAft>
                          <a:spcPts val="800"/>
                        </a:spcAft>
                      </a:pPr>
                      <a:r>
                        <a:rPr lang="es-CO" sz="1100">
                          <a:effectLst/>
                        </a:rPr>
                        <a:t>Intereses sobre cesantías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5095967"/>
                  </a:ext>
                </a:extLst>
              </a:tr>
              <a:tr h="0">
                <a:tc>
                  <a:txBody>
                    <a:bodyPr/>
                    <a:lstStyle/>
                    <a:p>
                      <a:pPr>
                        <a:lnSpc>
                          <a:spcPct val="107000"/>
                        </a:lnSpc>
                        <a:spcAft>
                          <a:spcPts val="800"/>
                        </a:spcAft>
                      </a:pPr>
                      <a:r>
                        <a:rPr lang="es-CO" sz="1100">
                          <a:effectLst/>
                        </a:rPr>
                        <a:t>Prima de servicios (30 días)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8.33%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5718055"/>
                  </a:ext>
                </a:extLst>
              </a:tr>
              <a:tr h="0">
                <a:tc>
                  <a:txBody>
                    <a:bodyPr/>
                    <a:lstStyle/>
                    <a:p>
                      <a:pPr>
                        <a:lnSpc>
                          <a:spcPct val="107000"/>
                        </a:lnSpc>
                        <a:spcAft>
                          <a:spcPts val="800"/>
                        </a:spcAft>
                      </a:pPr>
                      <a:r>
                        <a:rPr lang="es-CO" sz="1100">
                          <a:effectLst/>
                        </a:rPr>
                        <a:t>Vacaciones (15 días)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4.17%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4300124"/>
                  </a:ext>
                </a:extLst>
              </a:tr>
              <a:tr h="0">
                <a:tc>
                  <a:txBody>
                    <a:bodyPr/>
                    <a:lstStyle/>
                    <a:p>
                      <a:pPr>
                        <a:lnSpc>
                          <a:spcPct val="107000"/>
                        </a:lnSpc>
                        <a:spcAft>
                          <a:spcPts val="800"/>
                        </a:spcAft>
                      </a:pPr>
                      <a:r>
                        <a:rPr lang="es-CO" sz="1100">
                          <a:effectLst/>
                        </a:rPr>
                        <a:t>Pensiones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7014303"/>
                  </a:ext>
                </a:extLst>
              </a:tr>
              <a:tr h="0">
                <a:tc>
                  <a:txBody>
                    <a:bodyPr/>
                    <a:lstStyle/>
                    <a:p>
                      <a:pPr>
                        <a:lnSpc>
                          <a:spcPct val="107000"/>
                        </a:lnSpc>
                        <a:spcAft>
                          <a:spcPts val="800"/>
                        </a:spcAft>
                      </a:pPr>
                      <a:r>
                        <a:rPr lang="es-CO" sz="1100">
                          <a:effectLst/>
                        </a:rPr>
                        <a:t>Riesgos laborales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6.96%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7852139"/>
                  </a:ext>
                </a:extLst>
              </a:tr>
              <a:tr h="0">
                <a:tc>
                  <a:txBody>
                    <a:bodyPr/>
                    <a:lstStyle/>
                    <a:p>
                      <a:pPr>
                        <a:lnSpc>
                          <a:spcPct val="107000"/>
                        </a:lnSpc>
                        <a:spcAft>
                          <a:spcPts val="800"/>
                        </a:spcAft>
                      </a:pPr>
                      <a:r>
                        <a:rPr lang="es-CO" sz="1100">
                          <a:effectLst/>
                        </a:rPr>
                        <a:t>Fondo a la industria de la construcción FIC</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2.5%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054902"/>
                  </a:ext>
                </a:extLst>
              </a:tr>
              <a:tr h="0">
                <a:tc>
                  <a:txBody>
                    <a:bodyPr/>
                    <a:lstStyle/>
                    <a:p>
                      <a:pPr>
                        <a:lnSpc>
                          <a:spcPct val="107000"/>
                        </a:lnSpc>
                        <a:spcAft>
                          <a:spcPts val="800"/>
                        </a:spcAft>
                      </a:pPr>
                      <a:r>
                        <a:rPr lang="es-CO" sz="1100">
                          <a:effectLst/>
                        </a:rPr>
                        <a:t>dotación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4.26%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8166340"/>
                  </a:ext>
                </a:extLst>
              </a:tr>
              <a:tr h="0">
                <a:tc>
                  <a:txBody>
                    <a:bodyPr/>
                    <a:lstStyle/>
                    <a:p>
                      <a:pPr>
                        <a:lnSpc>
                          <a:spcPct val="107000"/>
                        </a:lnSpc>
                        <a:spcAft>
                          <a:spcPts val="800"/>
                        </a:spcAft>
                      </a:pPr>
                      <a:r>
                        <a:rPr lang="es-CO" sz="1100">
                          <a:effectLst/>
                        </a:rPr>
                        <a:t>Elementos de protección personal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1.95%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2791033"/>
                  </a:ext>
                </a:extLst>
              </a:tr>
              <a:tr h="0">
                <a:tc>
                  <a:txBody>
                    <a:bodyPr/>
                    <a:lstStyle/>
                    <a:p>
                      <a:pPr>
                        <a:lnSpc>
                          <a:spcPct val="107000"/>
                        </a:lnSpc>
                        <a:spcAft>
                          <a:spcPts val="800"/>
                        </a:spcAft>
                      </a:pPr>
                      <a:r>
                        <a:rPr lang="es-CO" sz="1100">
                          <a:effectLst/>
                        </a:rPr>
                        <a:t>TOTAL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51.37%</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5392423"/>
                  </a:ext>
                </a:extLst>
              </a:tr>
            </a:tbl>
          </a:graphicData>
        </a:graphic>
      </p:graphicFrame>
    </p:spTree>
    <p:extLst>
      <p:ext uri="{BB962C8B-B14F-4D97-AF65-F5344CB8AC3E}">
        <p14:creationId xmlns:p14="http://schemas.microsoft.com/office/powerpoint/2010/main" val="996850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B59C8-F0C8-441F-9117-82118689E8FE}"/>
              </a:ext>
            </a:extLst>
          </p:cNvPr>
          <p:cNvSpPr>
            <a:spLocks noGrp="1"/>
          </p:cNvSpPr>
          <p:nvPr>
            <p:ph type="title"/>
          </p:nvPr>
        </p:nvSpPr>
        <p:spPr>
          <a:xfrm>
            <a:off x="677334" y="609600"/>
            <a:ext cx="8596668" cy="755374"/>
          </a:xfrm>
        </p:spPr>
        <p:txBody>
          <a:bodyPr/>
          <a:lstStyle/>
          <a:p>
            <a:r>
              <a:rPr lang="es-CO" dirty="0"/>
              <a:t>9.Cuadrillas y Rendimientos</a:t>
            </a:r>
          </a:p>
        </p:txBody>
      </p:sp>
      <p:sp>
        <p:nvSpPr>
          <p:cNvPr id="3" name="Marcador de contenido 2">
            <a:extLst>
              <a:ext uri="{FF2B5EF4-FFF2-40B4-BE49-F238E27FC236}">
                <a16:creationId xmlns:a16="http://schemas.microsoft.com/office/drawing/2014/main" id="{2DC67F1C-DEAF-446A-A78F-B43FB8586454}"/>
              </a:ext>
            </a:extLst>
          </p:cNvPr>
          <p:cNvSpPr>
            <a:spLocks noGrp="1"/>
          </p:cNvSpPr>
          <p:nvPr>
            <p:ph idx="1"/>
          </p:nvPr>
        </p:nvSpPr>
        <p:spPr>
          <a:xfrm>
            <a:off x="677334" y="1537253"/>
            <a:ext cx="8596668" cy="4504110"/>
          </a:xfrm>
        </p:spPr>
        <p:txBody>
          <a:bodyPr>
            <a:normAutofit fontScale="92500" lnSpcReduction="20000"/>
          </a:bodyPr>
          <a:lstStyle/>
          <a:p>
            <a:pPr marL="0" indent="0">
              <a:buNone/>
            </a:pPr>
            <a:r>
              <a:rPr lang="es-CO" dirty="0"/>
              <a:t>Las cuadrillas son los arreglos o distribuciones de personal que se hacen para adelantar cierta actividad de  obra:</a:t>
            </a:r>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r>
              <a:rPr lang="es-CO" dirty="0"/>
              <a:t>Nota: M:Maestro general, OFC: oficial, AYP: ayudante practico, AYR: ayudante raso</a:t>
            </a:r>
          </a:p>
          <a:p>
            <a:pPr marL="0" indent="0">
              <a:buNone/>
            </a:pPr>
            <a:r>
              <a:rPr lang="es-CO" dirty="0"/>
              <a:t>Se les puede dar Nomenclatura a cada cuadrilla, de acuerdo a las actividades que realizan y de conformidad al grupo de actividades relacionadas con los capítulos de las obras</a:t>
            </a:r>
          </a:p>
        </p:txBody>
      </p:sp>
      <p:graphicFrame>
        <p:nvGraphicFramePr>
          <p:cNvPr id="4" name="Tabla 3">
            <a:extLst>
              <a:ext uri="{FF2B5EF4-FFF2-40B4-BE49-F238E27FC236}">
                <a16:creationId xmlns:a16="http://schemas.microsoft.com/office/drawing/2014/main" id="{D55757C2-7D2E-4055-8F03-50FA3B243C9F}"/>
              </a:ext>
            </a:extLst>
          </p:cNvPr>
          <p:cNvGraphicFramePr>
            <a:graphicFrameLocks noGrp="1"/>
          </p:cNvGraphicFramePr>
          <p:nvPr>
            <p:extLst>
              <p:ext uri="{D42A27DB-BD31-4B8C-83A1-F6EECF244321}">
                <p14:modId xmlns:p14="http://schemas.microsoft.com/office/powerpoint/2010/main" val="3243119141"/>
              </p:ext>
            </p:extLst>
          </p:nvPr>
        </p:nvGraphicFramePr>
        <p:xfrm>
          <a:off x="1603284" y="2394190"/>
          <a:ext cx="6321516" cy="1899511"/>
        </p:xfrm>
        <a:graphic>
          <a:graphicData uri="http://schemas.openxmlformats.org/drawingml/2006/table">
            <a:tbl>
              <a:tblPr firstRow="1" firstCol="1" bandRow="1">
                <a:tableStyleId>{5C22544A-7EE6-4342-B048-85BDC9FD1C3A}</a:tableStyleId>
              </a:tblPr>
              <a:tblGrid>
                <a:gridCol w="3160758">
                  <a:extLst>
                    <a:ext uri="{9D8B030D-6E8A-4147-A177-3AD203B41FA5}">
                      <a16:colId xmlns:a16="http://schemas.microsoft.com/office/drawing/2014/main" val="1905571033"/>
                    </a:ext>
                  </a:extLst>
                </a:gridCol>
                <a:gridCol w="3160758">
                  <a:extLst>
                    <a:ext uri="{9D8B030D-6E8A-4147-A177-3AD203B41FA5}">
                      <a16:colId xmlns:a16="http://schemas.microsoft.com/office/drawing/2014/main" val="3941582437"/>
                    </a:ext>
                  </a:extLst>
                </a:gridCol>
              </a:tblGrid>
              <a:tr h="208621">
                <a:tc gridSpan="2">
                  <a:txBody>
                    <a:bodyPr/>
                    <a:lstStyle/>
                    <a:p>
                      <a:pPr algn="ctr">
                        <a:lnSpc>
                          <a:spcPct val="107000"/>
                        </a:lnSpc>
                        <a:spcAft>
                          <a:spcPts val="800"/>
                        </a:spcAft>
                      </a:pPr>
                      <a:r>
                        <a:rPr lang="es-CO" sz="1100">
                          <a:effectLst/>
                        </a:rPr>
                        <a:t>CONFORMACION CUADRILLAS POR ACTIVIDAD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extLst>
                  <a:ext uri="{0D108BD9-81ED-4DB2-BD59-A6C34878D82A}">
                    <a16:rowId xmlns:a16="http://schemas.microsoft.com/office/drawing/2014/main" val="1887488108"/>
                  </a:ext>
                </a:extLst>
              </a:tr>
              <a:tr h="208621">
                <a:tc>
                  <a:txBody>
                    <a:bodyPr/>
                    <a:lstStyle/>
                    <a:p>
                      <a:pPr>
                        <a:lnSpc>
                          <a:spcPct val="107000"/>
                        </a:lnSpc>
                        <a:spcAft>
                          <a:spcPts val="800"/>
                        </a:spcAft>
                      </a:pPr>
                      <a:r>
                        <a:rPr lang="es-CO" sz="1100">
                          <a:effectLst/>
                        </a:rPr>
                        <a:t>ACTIVIDAD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CUADRILLA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1262663"/>
                  </a:ext>
                </a:extLst>
              </a:tr>
              <a:tr h="428203">
                <a:tc>
                  <a:txBody>
                    <a:bodyPr/>
                    <a:lstStyle/>
                    <a:p>
                      <a:pPr>
                        <a:lnSpc>
                          <a:spcPct val="107000"/>
                        </a:lnSpc>
                        <a:spcAft>
                          <a:spcPts val="800"/>
                        </a:spcAft>
                      </a:pPr>
                      <a:r>
                        <a:rPr lang="es-CO" sz="1100">
                          <a:effectLst/>
                        </a:rPr>
                        <a:t>Elaboración de concretos y morteros simples diferentes proporciones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0.05M+1OFC+5AYR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4658939"/>
                  </a:ext>
                </a:extLst>
              </a:tr>
              <a:tr h="208621">
                <a:tc>
                  <a:txBody>
                    <a:bodyPr/>
                    <a:lstStyle/>
                    <a:p>
                      <a:pPr>
                        <a:lnSpc>
                          <a:spcPct val="107000"/>
                        </a:lnSpc>
                        <a:spcAft>
                          <a:spcPts val="800"/>
                        </a:spcAft>
                      </a:pPr>
                      <a:r>
                        <a:rPr lang="es-CO" sz="1100">
                          <a:effectLst/>
                        </a:rPr>
                        <a:t>Construcción muro en bloque H5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0.05M +1OFC+1AYP+AYR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1329513"/>
                  </a:ext>
                </a:extLst>
              </a:tr>
              <a:tr h="208621">
                <a:tc>
                  <a:txBody>
                    <a:bodyPr/>
                    <a:lstStyle/>
                    <a:p>
                      <a:pPr>
                        <a:lnSpc>
                          <a:spcPct val="107000"/>
                        </a:lnSpc>
                        <a:spcAft>
                          <a:spcPts val="800"/>
                        </a:spcAft>
                      </a:pPr>
                      <a:r>
                        <a:rPr lang="es-CO" sz="1100">
                          <a:effectLst/>
                        </a:rPr>
                        <a:t>Corte y figurado de acero de refuerzo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0.05M +1OFC+1AYP+AYR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060211"/>
                  </a:ext>
                </a:extLst>
              </a:tr>
              <a:tr h="208621">
                <a:tc>
                  <a:txBody>
                    <a:bodyPr/>
                    <a:lstStyle/>
                    <a:p>
                      <a:pPr>
                        <a:lnSpc>
                          <a:spcPct val="107000"/>
                        </a:lnSpc>
                        <a:spcAft>
                          <a:spcPts val="800"/>
                        </a:spcAft>
                      </a:pPr>
                      <a:r>
                        <a:rPr lang="es-CO" sz="1100">
                          <a:effectLst/>
                        </a:rPr>
                        <a:t>Formaletería muro de contención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0.05M +1OFC+1AYP+2AYR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3274215"/>
                  </a:ext>
                </a:extLst>
              </a:tr>
              <a:tr h="428203">
                <a:tc>
                  <a:txBody>
                    <a:bodyPr/>
                    <a:lstStyle/>
                    <a:p>
                      <a:pPr>
                        <a:lnSpc>
                          <a:spcPct val="107000"/>
                        </a:lnSpc>
                        <a:spcAft>
                          <a:spcPts val="800"/>
                        </a:spcAft>
                      </a:pPr>
                      <a:r>
                        <a:rPr lang="es-CO" sz="1100" dirty="0">
                          <a:effectLst/>
                        </a:rPr>
                        <a:t>Construcción placa de entrepiso aligerada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0.05M+1OFC+5AYR +3(0.05M +1OFC+1AYP+2AYR)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7290492"/>
                  </a:ext>
                </a:extLst>
              </a:tr>
            </a:tbl>
          </a:graphicData>
        </a:graphic>
      </p:graphicFrame>
    </p:spTree>
    <p:extLst>
      <p:ext uri="{BB962C8B-B14F-4D97-AF65-F5344CB8AC3E}">
        <p14:creationId xmlns:p14="http://schemas.microsoft.com/office/powerpoint/2010/main" val="2002296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C5704-1068-440E-8805-C30E39FBA9ED}"/>
              </a:ext>
            </a:extLst>
          </p:cNvPr>
          <p:cNvSpPr>
            <a:spLocks noGrp="1"/>
          </p:cNvSpPr>
          <p:nvPr>
            <p:ph type="title"/>
          </p:nvPr>
        </p:nvSpPr>
        <p:spPr>
          <a:xfrm>
            <a:off x="677334" y="609600"/>
            <a:ext cx="8596668" cy="808383"/>
          </a:xfrm>
        </p:spPr>
        <p:txBody>
          <a:bodyPr/>
          <a:lstStyle/>
          <a:p>
            <a:r>
              <a:rPr lang="es-CO" dirty="0"/>
              <a:t>9.Cuadrillas y Rendimientos</a:t>
            </a:r>
          </a:p>
        </p:txBody>
      </p:sp>
      <p:sp>
        <p:nvSpPr>
          <p:cNvPr id="3" name="Marcador de contenido 2">
            <a:extLst>
              <a:ext uri="{FF2B5EF4-FFF2-40B4-BE49-F238E27FC236}">
                <a16:creationId xmlns:a16="http://schemas.microsoft.com/office/drawing/2014/main" id="{C94E2F32-4539-4FF6-BF74-EA5A61D158AF}"/>
              </a:ext>
            </a:extLst>
          </p:cNvPr>
          <p:cNvSpPr>
            <a:spLocks noGrp="1"/>
          </p:cNvSpPr>
          <p:nvPr>
            <p:ph idx="1"/>
          </p:nvPr>
        </p:nvSpPr>
        <p:spPr>
          <a:xfrm>
            <a:off x="677334" y="1616765"/>
            <a:ext cx="8596668" cy="4424597"/>
          </a:xfrm>
        </p:spPr>
        <p:txBody>
          <a:bodyPr>
            <a:normAutofit fontScale="85000" lnSpcReduction="20000"/>
          </a:bodyPr>
          <a:lstStyle/>
          <a:p>
            <a:pPr marL="0" indent="0">
              <a:buNone/>
            </a:pPr>
            <a:r>
              <a:rPr lang="es-CO" dirty="0"/>
              <a:t>A continuación de presenta una muestra de este tipo de nomenclatura de cuadrillas</a:t>
            </a:r>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r>
              <a:rPr lang="es-CO" dirty="0"/>
              <a:t>Las cuadrillas especiales para realizar la construcción de instalaciones </a:t>
            </a:r>
            <a:r>
              <a:rPr lang="es-CO" dirty="0" err="1"/>
              <a:t>hidraulicas</a:t>
            </a:r>
            <a:r>
              <a:rPr lang="es-CO" dirty="0"/>
              <a:t> y sanitarias, instalaciones eléctricas e instalaciones especiales, también se pueden conformar.</a:t>
            </a:r>
          </a:p>
          <a:p>
            <a:pPr marL="0" indent="0">
              <a:buNone/>
            </a:pPr>
            <a:r>
              <a:rPr lang="es-CO" dirty="0"/>
              <a:t>Cuando el Maestro es el sub contratista se tiene que en las cuadrillas no va su incidencia pero si es por administración si iría su incidencia en el trabajo  o actividad.</a:t>
            </a:r>
          </a:p>
          <a:p>
            <a:pPr marL="0" indent="0">
              <a:buNone/>
            </a:pPr>
            <a:endParaRPr lang="es-CO" dirty="0"/>
          </a:p>
        </p:txBody>
      </p:sp>
      <p:graphicFrame>
        <p:nvGraphicFramePr>
          <p:cNvPr id="5" name="Tabla 4">
            <a:extLst>
              <a:ext uri="{FF2B5EF4-FFF2-40B4-BE49-F238E27FC236}">
                <a16:creationId xmlns:a16="http://schemas.microsoft.com/office/drawing/2014/main" id="{030A748B-83A7-4EBE-A048-85571023AF17}"/>
              </a:ext>
            </a:extLst>
          </p:cNvPr>
          <p:cNvGraphicFramePr>
            <a:graphicFrameLocks noGrp="1"/>
          </p:cNvGraphicFramePr>
          <p:nvPr>
            <p:extLst>
              <p:ext uri="{D42A27DB-BD31-4B8C-83A1-F6EECF244321}">
                <p14:modId xmlns:p14="http://schemas.microsoft.com/office/powerpoint/2010/main" val="3158315136"/>
              </p:ext>
            </p:extLst>
          </p:nvPr>
        </p:nvGraphicFramePr>
        <p:xfrm>
          <a:off x="1431007" y="2313692"/>
          <a:ext cx="5605780" cy="1379538"/>
        </p:xfrm>
        <a:graphic>
          <a:graphicData uri="http://schemas.openxmlformats.org/drawingml/2006/table">
            <a:tbl>
              <a:tblPr firstRow="1" firstCol="1" bandRow="1">
                <a:tableStyleId>{5C22544A-7EE6-4342-B048-85BDC9FD1C3A}</a:tableStyleId>
              </a:tblPr>
              <a:tblGrid>
                <a:gridCol w="2802890">
                  <a:extLst>
                    <a:ext uri="{9D8B030D-6E8A-4147-A177-3AD203B41FA5}">
                      <a16:colId xmlns:a16="http://schemas.microsoft.com/office/drawing/2014/main" val="3410356058"/>
                    </a:ext>
                  </a:extLst>
                </a:gridCol>
                <a:gridCol w="2802890">
                  <a:extLst>
                    <a:ext uri="{9D8B030D-6E8A-4147-A177-3AD203B41FA5}">
                      <a16:colId xmlns:a16="http://schemas.microsoft.com/office/drawing/2014/main" val="985740991"/>
                    </a:ext>
                  </a:extLst>
                </a:gridCol>
              </a:tblGrid>
              <a:tr h="0">
                <a:tc gridSpan="2">
                  <a:txBody>
                    <a:bodyPr/>
                    <a:lstStyle/>
                    <a:p>
                      <a:pPr algn="ctr">
                        <a:lnSpc>
                          <a:spcPct val="107000"/>
                        </a:lnSpc>
                        <a:spcAft>
                          <a:spcPts val="800"/>
                        </a:spcAft>
                      </a:pPr>
                      <a:r>
                        <a:rPr lang="es-CO" sz="1100">
                          <a:effectLst/>
                        </a:rPr>
                        <a:t>NOMENCLATURA DE CUADRILLAS POR ACTIVIDAD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extLst>
                  <a:ext uri="{0D108BD9-81ED-4DB2-BD59-A6C34878D82A}">
                    <a16:rowId xmlns:a16="http://schemas.microsoft.com/office/drawing/2014/main" val="2702821336"/>
                  </a:ext>
                </a:extLst>
              </a:tr>
              <a:tr h="0">
                <a:tc>
                  <a:txBody>
                    <a:bodyPr/>
                    <a:lstStyle/>
                    <a:p>
                      <a:pPr>
                        <a:lnSpc>
                          <a:spcPct val="107000"/>
                        </a:lnSpc>
                        <a:spcAft>
                          <a:spcPts val="800"/>
                        </a:spcAft>
                      </a:pPr>
                      <a:r>
                        <a:rPr lang="es-CO" sz="1100">
                          <a:effectLst/>
                        </a:rPr>
                        <a:t>ACTIVIDAD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CUADRILLA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749174"/>
                  </a:ext>
                </a:extLst>
              </a:tr>
              <a:tr h="0">
                <a:tc>
                  <a:txBody>
                    <a:bodyPr/>
                    <a:lstStyle/>
                    <a:p>
                      <a:pPr>
                        <a:lnSpc>
                          <a:spcPct val="107000"/>
                        </a:lnSpc>
                        <a:spcAft>
                          <a:spcPts val="800"/>
                        </a:spcAft>
                      </a:pPr>
                      <a:r>
                        <a:rPr lang="es-CO" sz="1100">
                          <a:effectLst/>
                        </a:rPr>
                        <a:t>Elaboración de concretos y morteros simples diferentes proporciones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cuadrilla concretos (CC)</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9908056"/>
                  </a:ext>
                </a:extLst>
              </a:tr>
              <a:tr h="0">
                <a:tc>
                  <a:txBody>
                    <a:bodyPr/>
                    <a:lstStyle/>
                    <a:p>
                      <a:pPr>
                        <a:lnSpc>
                          <a:spcPct val="107000"/>
                        </a:lnSpc>
                        <a:spcAft>
                          <a:spcPts val="800"/>
                        </a:spcAft>
                      </a:pPr>
                      <a:r>
                        <a:rPr lang="es-CO" sz="1100">
                          <a:effectLst/>
                        </a:rPr>
                        <a:t>Construcción muro en bloque H5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cuadrilla mampostería simple (CMS)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9234179"/>
                  </a:ext>
                </a:extLst>
              </a:tr>
              <a:tr h="0">
                <a:tc>
                  <a:txBody>
                    <a:bodyPr/>
                    <a:lstStyle/>
                    <a:p>
                      <a:pPr>
                        <a:lnSpc>
                          <a:spcPct val="107000"/>
                        </a:lnSpc>
                        <a:spcAft>
                          <a:spcPts val="800"/>
                        </a:spcAft>
                      </a:pPr>
                      <a:r>
                        <a:rPr lang="es-CO" sz="1100">
                          <a:effectLst/>
                        </a:rPr>
                        <a:t>Corte y figurado de acero de refuerzo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cuadrilla herreros (CH)</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7585822"/>
                  </a:ext>
                </a:extLst>
              </a:tr>
              <a:tr h="0">
                <a:tc>
                  <a:txBody>
                    <a:bodyPr/>
                    <a:lstStyle/>
                    <a:p>
                      <a:pPr>
                        <a:lnSpc>
                          <a:spcPct val="107000"/>
                        </a:lnSpc>
                        <a:spcAft>
                          <a:spcPts val="800"/>
                        </a:spcAft>
                      </a:pPr>
                      <a:r>
                        <a:rPr lang="es-CO" sz="1100">
                          <a:effectLst/>
                        </a:rPr>
                        <a:t>Formaletería muro de contención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cuadrilla Formaletería (CF)</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4426610"/>
                  </a:ext>
                </a:extLst>
              </a:tr>
              <a:tr h="0">
                <a:tc>
                  <a:txBody>
                    <a:bodyPr/>
                    <a:lstStyle/>
                    <a:p>
                      <a:pPr>
                        <a:lnSpc>
                          <a:spcPct val="107000"/>
                        </a:lnSpc>
                        <a:spcAft>
                          <a:spcPts val="800"/>
                        </a:spcAft>
                      </a:pPr>
                      <a:r>
                        <a:rPr lang="es-CO" sz="1100">
                          <a:effectLst/>
                        </a:rPr>
                        <a:t>Construcción placa de entrepiso aligerada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cuadrilla estructuras concreto reforzado (CE)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6996631"/>
                  </a:ext>
                </a:extLst>
              </a:tr>
            </a:tbl>
          </a:graphicData>
        </a:graphic>
      </p:graphicFrame>
    </p:spTree>
    <p:extLst>
      <p:ext uri="{BB962C8B-B14F-4D97-AF65-F5344CB8AC3E}">
        <p14:creationId xmlns:p14="http://schemas.microsoft.com/office/powerpoint/2010/main" val="3696914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CAF42-C7E6-4C7A-8755-DFDFE93AB5F8}"/>
              </a:ext>
            </a:extLst>
          </p:cNvPr>
          <p:cNvSpPr>
            <a:spLocks noGrp="1"/>
          </p:cNvSpPr>
          <p:nvPr>
            <p:ph type="title"/>
          </p:nvPr>
        </p:nvSpPr>
        <p:spPr>
          <a:xfrm>
            <a:off x="677334" y="609600"/>
            <a:ext cx="8596668" cy="702365"/>
          </a:xfrm>
        </p:spPr>
        <p:txBody>
          <a:bodyPr/>
          <a:lstStyle/>
          <a:p>
            <a:r>
              <a:rPr lang="es-CO" dirty="0"/>
              <a:t>9.Cuadrillas y Rendimientos</a:t>
            </a:r>
          </a:p>
        </p:txBody>
      </p:sp>
      <p:sp>
        <p:nvSpPr>
          <p:cNvPr id="3" name="Marcador de contenido 2">
            <a:extLst>
              <a:ext uri="{FF2B5EF4-FFF2-40B4-BE49-F238E27FC236}">
                <a16:creationId xmlns:a16="http://schemas.microsoft.com/office/drawing/2014/main" id="{15777991-1503-4C35-A706-A8E8D0EC60E3}"/>
              </a:ext>
            </a:extLst>
          </p:cNvPr>
          <p:cNvSpPr>
            <a:spLocks noGrp="1"/>
          </p:cNvSpPr>
          <p:nvPr>
            <p:ph idx="1"/>
          </p:nvPr>
        </p:nvSpPr>
        <p:spPr>
          <a:xfrm>
            <a:off x="677334" y="1537252"/>
            <a:ext cx="8596668" cy="5002443"/>
          </a:xfrm>
        </p:spPr>
        <p:txBody>
          <a:bodyPr/>
          <a:lstStyle/>
          <a:p>
            <a:pPr marL="0" indent="0">
              <a:buNone/>
            </a:pPr>
            <a:r>
              <a:rPr lang="es-CO" sz="2000" dirty="0"/>
              <a:t>Los Rendimientos, se refieren a la capacidad operativa de cada cuadrilla de acuerdo a ciertas condiciones de trabajo dadas, los rendimientos consideran los tiempos fijos y los tiempos muertos que la cuadrilla destina a realizar la obra como tal; en el país hay pocos estudios de rendimientos de cuadrillas para mano de obra, por lo general se utilizan tablas usadas por arquitectos o ingenieros que desde antaño las conservan y utilizan para darle precio a la mano de obra.</a:t>
            </a:r>
          </a:p>
          <a:p>
            <a:pPr marL="0" indent="0">
              <a:buNone/>
            </a:pPr>
            <a:endParaRPr lang="es-CO" dirty="0"/>
          </a:p>
        </p:txBody>
      </p:sp>
      <p:graphicFrame>
        <p:nvGraphicFramePr>
          <p:cNvPr id="4" name="Tabla 3">
            <a:extLst>
              <a:ext uri="{FF2B5EF4-FFF2-40B4-BE49-F238E27FC236}">
                <a16:creationId xmlns:a16="http://schemas.microsoft.com/office/drawing/2014/main" id="{12473F26-6E42-4D2F-8DF4-B97F25ED4E97}"/>
              </a:ext>
            </a:extLst>
          </p:cNvPr>
          <p:cNvGraphicFramePr>
            <a:graphicFrameLocks noGrp="1"/>
          </p:cNvGraphicFramePr>
          <p:nvPr>
            <p:extLst>
              <p:ext uri="{D42A27DB-BD31-4B8C-83A1-F6EECF244321}">
                <p14:modId xmlns:p14="http://schemas.microsoft.com/office/powerpoint/2010/main" val="3983723324"/>
              </p:ext>
            </p:extLst>
          </p:nvPr>
        </p:nvGraphicFramePr>
        <p:xfrm>
          <a:off x="1325217" y="3429000"/>
          <a:ext cx="6506703" cy="2892720"/>
        </p:xfrm>
        <a:graphic>
          <a:graphicData uri="http://schemas.openxmlformats.org/drawingml/2006/table">
            <a:tbl>
              <a:tblPr firstRow="1" firstCol="1" bandRow="1">
                <a:tableStyleId>{5C22544A-7EE6-4342-B048-85BDC9FD1C3A}</a:tableStyleId>
              </a:tblPr>
              <a:tblGrid>
                <a:gridCol w="2168409">
                  <a:extLst>
                    <a:ext uri="{9D8B030D-6E8A-4147-A177-3AD203B41FA5}">
                      <a16:colId xmlns:a16="http://schemas.microsoft.com/office/drawing/2014/main" val="524139373"/>
                    </a:ext>
                  </a:extLst>
                </a:gridCol>
                <a:gridCol w="2169147">
                  <a:extLst>
                    <a:ext uri="{9D8B030D-6E8A-4147-A177-3AD203B41FA5}">
                      <a16:colId xmlns:a16="http://schemas.microsoft.com/office/drawing/2014/main" val="2446934595"/>
                    </a:ext>
                  </a:extLst>
                </a:gridCol>
                <a:gridCol w="2169147">
                  <a:extLst>
                    <a:ext uri="{9D8B030D-6E8A-4147-A177-3AD203B41FA5}">
                      <a16:colId xmlns:a16="http://schemas.microsoft.com/office/drawing/2014/main" val="3393709351"/>
                    </a:ext>
                  </a:extLst>
                </a:gridCol>
              </a:tblGrid>
              <a:tr h="154448">
                <a:tc gridSpan="3">
                  <a:txBody>
                    <a:bodyPr/>
                    <a:lstStyle/>
                    <a:p>
                      <a:pPr>
                        <a:lnSpc>
                          <a:spcPct val="107000"/>
                        </a:lnSpc>
                        <a:spcAft>
                          <a:spcPts val="800"/>
                        </a:spcAft>
                      </a:pPr>
                      <a:r>
                        <a:rPr lang="es-CO" sz="1100">
                          <a:effectLst/>
                        </a:rPr>
                        <a:t>TABLA DE RENDIMIENTOS TIPICA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90236122"/>
                  </a:ext>
                </a:extLst>
              </a:tr>
              <a:tr h="317010">
                <a:tc>
                  <a:txBody>
                    <a:bodyPr/>
                    <a:lstStyle/>
                    <a:p>
                      <a:pPr>
                        <a:lnSpc>
                          <a:spcPct val="107000"/>
                        </a:lnSpc>
                        <a:spcAft>
                          <a:spcPts val="800"/>
                        </a:spcAft>
                      </a:pPr>
                      <a:r>
                        <a:rPr lang="es-CO" sz="1100">
                          <a:effectLst/>
                        </a:rPr>
                        <a:t>ACTIVIDAD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RENDIMIENTO [UND DE MEDIDA/JORNADA]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RENDIMIENTO [HC/UNIDAD DE MEDIDA]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5314385"/>
                  </a:ext>
                </a:extLst>
              </a:tr>
              <a:tr h="317010">
                <a:tc>
                  <a:txBody>
                    <a:bodyPr/>
                    <a:lstStyle/>
                    <a:p>
                      <a:pPr>
                        <a:lnSpc>
                          <a:spcPct val="107000"/>
                        </a:lnSpc>
                        <a:spcAft>
                          <a:spcPts val="800"/>
                        </a:spcAft>
                      </a:pPr>
                      <a:r>
                        <a:rPr lang="es-CO" sz="1100">
                          <a:effectLst/>
                        </a:rPr>
                        <a:t>Excavación Manual ( ayudante)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3.5m</a:t>
                      </a:r>
                      <a:r>
                        <a:rPr lang="es-CO" sz="1100" baseline="30000">
                          <a:effectLst/>
                        </a:rPr>
                        <a:t>3</a:t>
                      </a:r>
                      <a:r>
                        <a:rPr lang="es-CO" sz="1100">
                          <a:effectLst/>
                        </a:rPr>
                        <a:t>/día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2.28HC/m</a:t>
                      </a:r>
                      <a:r>
                        <a:rPr lang="es-CO" sz="1100" baseline="30000">
                          <a:effectLst/>
                        </a:rPr>
                        <a:t>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3275866"/>
                  </a:ext>
                </a:extLst>
              </a:tr>
              <a:tr h="642134">
                <a:tc>
                  <a:txBody>
                    <a:bodyPr/>
                    <a:lstStyle/>
                    <a:p>
                      <a:pPr>
                        <a:lnSpc>
                          <a:spcPct val="107000"/>
                        </a:lnSpc>
                        <a:spcAft>
                          <a:spcPts val="800"/>
                        </a:spcAft>
                      </a:pPr>
                      <a:r>
                        <a:rPr lang="es-CO" sz="1100">
                          <a:effectLst/>
                        </a:rPr>
                        <a:t>Construcción de sumidero en ladrillo y tapa en concreto (oficial + ayudante)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1.5und/día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5.3HC/und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9364690"/>
                  </a:ext>
                </a:extLst>
              </a:tr>
              <a:tr h="479572">
                <a:tc>
                  <a:txBody>
                    <a:bodyPr/>
                    <a:lstStyle/>
                    <a:p>
                      <a:pPr>
                        <a:lnSpc>
                          <a:spcPct val="107000"/>
                        </a:lnSpc>
                        <a:spcAft>
                          <a:spcPts val="800"/>
                        </a:spcAft>
                      </a:pPr>
                      <a:r>
                        <a:rPr lang="es-CO" sz="1100">
                          <a:effectLst/>
                        </a:rPr>
                        <a:t>Construcción de sardinel en concreto h=0.4m (oficial + 4 ayudantes)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40m/día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0.2HC/m</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2678628"/>
                  </a:ext>
                </a:extLst>
              </a:tr>
              <a:tr h="317010">
                <a:tc>
                  <a:txBody>
                    <a:bodyPr/>
                    <a:lstStyle/>
                    <a:p>
                      <a:pPr>
                        <a:lnSpc>
                          <a:spcPct val="107000"/>
                        </a:lnSpc>
                        <a:spcAft>
                          <a:spcPts val="800"/>
                        </a:spcAft>
                      </a:pPr>
                      <a:r>
                        <a:rPr lang="es-CO" sz="1100">
                          <a:effectLst/>
                        </a:rPr>
                        <a:t>Producción concreta 1:2:4 (oficial +ayudante)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1.5m</a:t>
                      </a:r>
                      <a:r>
                        <a:rPr lang="es-CO" sz="1100" baseline="30000">
                          <a:effectLst/>
                        </a:rPr>
                        <a:t>3</a:t>
                      </a:r>
                      <a:r>
                        <a:rPr lang="es-CO" sz="1100">
                          <a:effectLst/>
                        </a:rPr>
                        <a:t>/día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5.3HC/m</a:t>
                      </a:r>
                      <a:r>
                        <a:rPr lang="es-CO" sz="1100" baseline="30000">
                          <a:effectLst/>
                        </a:rPr>
                        <a:t>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118625"/>
                  </a:ext>
                </a:extLst>
              </a:tr>
              <a:tr h="479572">
                <a:tc>
                  <a:txBody>
                    <a:bodyPr/>
                    <a:lstStyle/>
                    <a:p>
                      <a:pPr>
                        <a:lnSpc>
                          <a:spcPct val="107000"/>
                        </a:lnSpc>
                        <a:spcAft>
                          <a:spcPts val="800"/>
                        </a:spcAft>
                      </a:pPr>
                      <a:r>
                        <a:rPr lang="es-CO" sz="1100">
                          <a:effectLst/>
                        </a:rPr>
                        <a:t>Pavimento en concreto rígida dosificación 1:2:3 (2oficiales +4ayudantes)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30m</a:t>
                      </a:r>
                      <a:r>
                        <a:rPr lang="es-CO" sz="1100" baseline="30000">
                          <a:effectLst/>
                        </a:rPr>
                        <a:t>2</a:t>
                      </a:r>
                      <a:r>
                        <a:rPr lang="es-CO" sz="1100">
                          <a:effectLst/>
                        </a:rPr>
                        <a:t>/día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3.75HC/m</a:t>
                      </a:r>
                      <a:r>
                        <a:rPr lang="es-CO" sz="1100" baseline="30000" dirty="0">
                          <a:effectLst/>
                        </a:rPr>
                        <a:t>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6878077"/>
                  </a:ext>
                </a:extLst>
              </a:tr>
            </a:tbl>
          </a:graphicData>
        </a:graphic>
      </p:graphicFrame>
      <p:sp>
        <p:nvSpPr>
          <p:cNvPr id="5" name="Rectangle 1">
            <a:extLst>
              <a:ext uri="{FF2B5EF4-FFF2-40B4-BE49-F238E27FC236}">
                <a16:creationId xmlns:a16="http://schemas.microsoft.com/office/drawing/2014/main" id="{67C1A7A7-89C1-49E5-BDFC-505CB1FAD5D0}"/>
              </a:ext>
            </a:extLst>
          </p:cNvPr>
          <p:cNvSpPr>
            <a:spLocks noChangeArrowheads="1"/>
          </p:cNvSpPr>
          <p:nvPr/>
        </p:nvSpPr>
        <p:spPr bwMode="auto">
          <a:xfrm>
            <a:off x="2226297" y="34290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HC: Horas Cuadrilla</a:t>
            </a:r>
            <a:endParaRPr kumimoji="0" lang="es-CO" altLang="es-C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833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2E4E4-890C-4A42-BFB8-D6EAE323CC04}"/>
              </a:ext>
            </a:extLst>
          </p:cNvPr>
          <p:cNvSpPr>
            <a:spLocks noGrp="1"/>
          </p:cNvSpPr>
          <p:nvPr>
            <p:ph type="title"/>
          </p:nvPr>
        </p:nvSpPr>
        <p:spPr>
          <a:xfrm>
            <a:off x="677334" y="609600"/>
            <a:ext cx="8596668" cy="649357"/>
          </a:xfrm>
        </p:spPr>
        <p:txBody>
          <a:bodyPr>
            <a:normAutofit fontScale="90000"/>
          </a:bodyPr>
          <a:lstStyle/>
          <a:p>
            <a:r>
              <a:rPr lang="es-CO" dirty="0"/>
              <a:t>9.Cuadrillas y Rendimientos</a:t>
            </a:r>
          </a:p>
        </p:txBody>
      </p:sp>
      <p:sp>
        <p:nvSpPr>
          <p:cNvPr id="3" name="Marcador de contenido 2">
            <a:extLst>
              <a:ext uri="{FF2B5EF4-FFF2-40B4-BE49-F238E27FC236}">
                <a16:creationId xmlns:a16="http://schemas.microsoft.com/office/drawing/2014/main" id="{E058C6CE-154C-4967-967E-C6BF6F209D4C}"/>
              </a:ext>
            </a:extLst>
          </p:cNvPr>
          <p:cNvSpPr>
            <a:spLocks noGrp="1"/>
          </p:cNvSpPr>
          <p:nvPr>
            <p:ph idx="1"/>
          </p:nvPr>
        </p:nvSpPr>
        <p:spPr>
          <a:xfrm>
            <a:off x="677334" y="1497497"/>
            <a:ext cx="8596668" cy="4543866"/>
          </a:xfrm>
        </p:spPr>
        <p:txBody>
          <a:bodyPr/>
          <a:lstStyle/>
          <a:p>
            <a:pPr marL="0" indent="0">
              <a:buNone/>
            </a:pPr>
            <a:r>
              <a:rPr lang="es-CO" dirty="0"/>
              <a:t>Otra forma de expresar los rendimientos es en función de la hora hombre empleada para realizar la actividad, a continuación se presenta una tabla de esta forma:</a:t>
            </a:r>
          </a:p>
          <a:p>
            <a:pPr marL="0" indent="0">
              <a:buNone/>
            </a:pPr>
            <a:endParaRPr lang="es-CO" dirty="0"/>
          </a:p>
        </p:txBody>
      </p:sp>
      <p:graphicFrame>
        <p:nvGraphicFramePr>
          <p:cNvPr id="4" name="Tabla 3">
            <a:extLst>
              <a:ext uri="{FF2B5EF4-FFF2-40B4-BE49-F238E27FC236}">
                <a16:creationId xmlns:a16="http://schemas.microsoft.com/office/drawing/2014/main" id="{E6194A04-BF6D-4778-B569-E667C96ECA64}"/>
              </a:ext>
            </a:extLst>
          </p:cNvPr>
          <p:cNvGraphicFramePr>
            <a:graphicFrameLocks noGrp="1"/>
          </p:cNvGraphicFramePr>
          <p:nvPr>
            <p:extLst>
              <p:ext uri="{D42A27DB-BD31-4B8C-83A1-F6EECF244321}">
                <p14:modId xmlns:p14="http://schemas.microsoft.com/office/powerpoint/2010/main" val="2126986882"/>
              </p:ext>
            </p:extLst>
          </p:nvPr>
        </p:nvGraphicFramePr>
        <p:xfrm>
          <a:off x="2172778" y="2901919"/>
          <a:ext cx="5605780" cy="2252664"/>
        </p:xfrm>
        <a:graphic>
          <a:graphicData uri="http://schemas.openxmlformats.org/drawingml/2006/table">
            <a:tbl>
              <a:tblPr firstRow="1" firstCol="1" bandRow="1">
                <a:tableStyleId>{5C22544A-7EE6-4342-B048-85BDC9FD1C3A}</a:tableStyleId>
              </a:tblPr>
              <a:tblGrid>
                <a:gridCol w="1868170">
                  <a:extLst>
                    <a:ext uri="{9D8B030D-6E8A-4147-A177-3AD203B41FA5}">
                      <a16:colId xmlns:a16="http://schemas.microsoft.com/office/drawing/2014/main" val="1144070370"/>
                    </a:ext>
                  </a:extLst>
                </a:gridCol>
                <a:gridCol w="1868805">
                  <a:extLst>
                    <a:ext uri="{9D8B030D-6E8A-4147-A177-3AD203B41FA5}">
                      <a16:colId xmlns:a16="http://schemas.microsoft.com/office/drawing/2014/main" val="1589641020"/>
                    </a:ext>
                  </a:extLst>
                </a:gridCol>
                <a:gridCol w="1868805">
                  <a:extLst>
                    <a:ext uri="{9D8B030D-6E8A-4147-A177-3AD203B41FA5}">
                      <a16:colId xmlns:a16="http://schemas.microsoft.com/office/drawing/2014/main" val="2077132877"/>
                    </a:ext>
                  </a:extLst>
                </a:gridCol>
              </a:tblGrid>
              <a:tr h="0">
                <a:tc gridSpan="3">
                  <a:txBody>
                    <a:bodyPr/>
                    <a:lstStyle/>
                    <a:p>
                      <a:pPr algn="ctr">
                        <a:lnSpc>
                          <a:spcPct val="107000"/>
                        </a:lnSpc>
                        <a:spcAft>
                          <a:spcPts val="800"/>
                        </a:spcAft>
                      </a:pPr>
                      <a:r>
                        <a:rPr lang="es-CO" sz="1100">
                          <a:effectLst/>
                        </a:rPr>
                        <a:t>TABLA DE RENDIMIENTOS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73474880"/>
                  </a:ext>
                </a:extLst>
              </a:tr>
              <a:tr h="0">
                <a:tc>
                  <a:txBody>
                    <a:bodyPr/>
                    <a:lstStyle/>
                    <a:p>
                      <a:pPr>
                        <a:lnSpc>
                          <a:spcPct val="107000"/>
                        </a:lnSpc>
                        <a:spcAft>
                          <a:spcPts val="800"/>
                        </a:spcAft>
                      </a:pPr>
                      <a:r>
                        <a:rPr lang="es-CO" sz="1100">
                          <a:effectLst/>
                        </a:rPr>
                        <a:t>ACTIVIDAD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CARACTERISTICA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RENDIMIENTO [und de medida/HH]</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0010645"/>
                  </a:ext>
                </a:extLst>
              </a:tr>
              <a:tr h="0">
                <a:tc>
                  <a:txBody>
                    <a:bodyPr/>
                    <a:lstStyle/>
                    <a:p>
                      <a:pPr>
                        <a:lnSpc>
                          <a:spcPct val="107000"/>
                        </a:lnSpc>
                        <a:spcAft>
                          <a:spcPts val="800"/>
                        </a:spcAft>
                      </a:pPr>
                      <a:r>
                        <a:rPr lang="es-CO" sz="1100">
                          <a:effectLst/>
                        </a:rPr>
                        <a:t>Descapote a mano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Solo ayudantes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O" sz="1100">
                          <a:effectLst/>
                        </a:rPr>
                        <a:t>2.07m2/hh</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961227"/>
                  </a:ext>
                </a:extLst>
              </a:tr>
              <a:tr h="0">
                <a:tc>
                  <a:txBody>
                    <a:bodyPr/>
                    <a:lstStyle/>
                    <a:p>
                      <a:pPr>
                        <a:lnSpc>
                          <a:spcPct val="107000"/>
                        </a:lnSpc>
                        <a:spcAft>
                          <a:spcPts val="800"/>
                        </a:spcAft>
                      </a:pPr>
                      <a:r>
                        <a:rPr lang="es-CO" sz="1100">
                          <a:effectLst/>
                        </a:rPr>
                        <a:t>Sobrecimiento en bloque H=5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Cuadrilla básica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O" sz="1100">
                          <a:effectLst/>
                        </a:rPr>
                        <a:t>1.28m2/hh</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240829"/>
                  </a:ext>
                </a:extLst>
              </a:tr>
              <a:tr h="0">
                <a:tc>
                  <a:txBody>
                    <a:bodyPr/>
                    <a:lstStyle/>
                    <a:p>
                      <a:pPr>
                        <a:lnSpc>
                          <a:spcPct val="107000"/>
                        </a:lnSpc>
                        <a:spcAft>
                          <a:spcPts val="800"/>
                        </a:spcAft>
                      </a:pPr>
                      <a:r>
                        <a:rPr lang="es-CO" sz="1100">
                          <a:effectLst/>
                        </a:rPr>
                        <a:t>Fundición placa de contrapiso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Concreto de planta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O" sz="1100">
                          <a:effectLst/>
                        </a:rPr>
                        <a:t>2.78m2/hh</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018934"/>
                  </a:ext>
                </a:extLst>
              </a:tr>
              <a:tr h="0">
                <a:tc>
                  <a:txBody>
                    <a:bodyPr/>
                    <a:lstStyle/>
                    <a:p>
                      <a:pPr>
                        <a:lnSpc>
                          <a:spcPct val="107000"/>
                        </a:lnSpc>
                        <a:spcAft>
                          <a:spcPts val="800"/>
                        </a:spcAft>
                      </a:pPr>
                      <a:r>
                        <a:rPr lang="es-CO" sz="1100">
                          <a:effectLst/>
                        </a:rPr>
                        <a:t>Muro en ladrillo macizo una cara vista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Incluye instalación andamios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O" sz="1100">
                          <a:effectLst/>
                        </a:rPr>
                        <a:t>0.53m2/hh</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3133814"/>
                  </a:ext>
                </a:extLst>
              </a:tr>
              <a:tr h="0">
                <a:tc>
                  <a:txBody>
                    <a:bodyPr/>
                    <a:lstStyle/>
                    <a:p>
                      <a:pPr>
                        <a:lnSpc>
                          <a:spcPct val="107000"/>
                        </a:lnSpc>
                        <a:spcAft>
                          <a:spcPts val="800"/>
                        </a:spcAft>
                      </a:pPr>
                      <a:r>
                        <a:rPr lang="es-CO" sz="1100">
                          <a:effectLst/>
                        </a:rPr>
                        <a:t>Formaleta placa de entrepiso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Asegurar arriostramientos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O" sz="1100">
                          <a:effectLst/>
                        </a:rPr>
                        <a:t>2.16m2/hh</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991691"/>
                  </a:ext>
                </a:extLst>
              </a:tr>
              <a:tr h="0">
                <a:tc>
                  <a:txBody>
                    <a:bodyPr/>
                    <a:lstStyle/>
                    <a:p>
                      <a:pPr>
                        <a:lnSpc>
                          <a:spcPct val="107000"/>
                        </a:lnSpc>
                        <a:spcAft>
                          <a:spcPts val="800"/>
                        </a:spcAft>
                      </a:pPr>
                      <a:r>
                        <a:rPr lang="es-CO" sz="1100">
                          <a:effectLst/>
                        </a:rPr>
                        <a:t>Figurado acero de refuerzo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Incluye corte y doblado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O" sz="1100">
                          <a:effectLst/>
                        </a:rPr>
                        <a:t>47.62kg/hh</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5748016"/>
                  </a:ext>
                </a:extLst>
              </a:tr>
              <a:tr h="0">
                <a:tc>
                  <a:txBody>
                    <a:bodyPr/>
                    <a:lstStyle/>
                    <a:p>
                      <a:pPr>
                        <a:lnSpc>
                          <a:spcPct val="107000"/>
                        </a:lnSpc>
                        <a:spcAft>
                          <a:spcPts val="800"/>
                        </a:spcAft>
                      </a:pPr>
                      <a:r>
                        <a:rPr lang="es-CO" sz="1100">
                          <a:effectLst/>
                        </a:rPr>
                        <a:t>Colocación acero de refuerzo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Incluye amarre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O" sz="1100">
                          <a:effectLst/>
                        </a:rPr>
                        <a:t>20.83kg/hh</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7804867"/>
                  </a:ext>
                </a:extLst>
              </a:tr>
              <a:tr h="0">
                <a:tc>
                  <a:txBody>
                    <a:bodyPr/>
                    <a:lstStyle/>
                    <a:p>
                      <a:pPr>
                        <a:lnSpc>
                          <a:spcPct val="107000"/>
                        </a:lnSpc>
                        <a:spcAft>
                          <a:spcPts val="800"/>
                        </a:spcAft>
                      </a:pPr>
                      <a:r>
                        <a:rPr lang="es-CO" sz="1100">
                          <a:effectLst/>
                        </a:rPr>
                        <a:t>Instalación aparatos sanitarios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Materiales en el sitio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O" sz="1100" dirty="0">
                          <a:effectLst/>
                        </a:rPr>
                        <a:t>0.34und/</a:t>
                      </a:r>
                      <a:r>
                        <a:rPr lang="es-CO" sz="1100" dirty="0" err="1">
                          <a:effectLst/>
                        </a:rPr>
                        <a:t>hh</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1978197"/>
                  </a:ext>
                </a:extLst>
              </a:tr>
            </a:tbl>
          </a:graphicData>
        </a:graphic>
      </p:graphicFrame>
    </p:spTree>
    <p:extLst>
      <p:ext uri="{BB962C8B-B14F-4D97-AF65-F5344CB8AC3E}">
        <p14:creationId xmlns:p14="http://schemas.microsoft.com/office/powerpoint/2010/main" val="3772619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6D11E-CCE8-4815-8832-47D55C9FF75D}"/>
              </a:ext>
            </a:extLst>
          </p:cNvPr>
          <p:cNvSpPr>
            <a:spLocks noGrp="1"/>
          </p:cNvSpPr>
          <p:nvPr>
            <p:ph type="title"/>
          </p:nvPr>
        </p:nvSpPr>
        <p:spPr>
          <a:xfrm>
            <a:off x="677334" y="609600"/>
            <a:ext cx="8596668" cy="728870"/>
          </a:xfrm>
        </p:spPr>
        <p:txBody>
          <a:bodyPr/>
          <a:lstStyle/>
          <a:p>
            <a:r>
              <a:rPr lang="es-CO" dirty="0"/>
              <a:t>9.Cuadrillas y Rendimientos</a:t>
            </a:r>
          </a:p>
        </p:txBody>
      </p:sp>
      <p:sp>
        <p:nvSpPr>
          <p:cNvPr id="3" name="Marcador de contenido 2">
            <a:extLst>
              <a:ext uri="{FF2B5EF4-FFF2-40B4-BE49-F238E27FC236}">
                <a16:creationId xmlns:a16="http://schemas.microsoft.com/office/drawing/2014/main" id="{684A8380-62E1-468A-BEF9-19B23D5548AC}"/>
              </a:ext>
            </a:extLst>
          </p:cNvPr>
          <p:cNvSpPr>
            <a:spLocks noGrp="1"/>
          </p:cNvSpPr>
          <p:nvPr>
            <p:ph idx="1"/>
          </p:nvPr>
        </p:nvSpPr>
        <p:spPr>
          <a:xfrm>
            <a:off x="677334" y="1603513"/>
            <a:ext cx="8596668" cy="4437849"/>
          </a:xfrm>
        </p:spPr>
        <p:txBody>
          <a:bodyPr>
            <a:normAutofit fontScale="77500" lnSpcReduction="20000"/>
          </a:bodyPr>
          <a:lstStyle/>
          <a:p>
            <a:pPr marL="0" indent="0">
              <a:buNone/>
            </a:pPr>
            <a:r>
              <a:rPr lang="es-CO" dirty="0"/>
              <a:t>Por ultimo, otra manera de considerar los rendimientos es expresarlos en [</a:t>
            </a:r>
            <a:r>
              <a:rPr lang="es-CO" dirty="0" err="1"/>
              <a:t>hh</a:t>
            </a:r>
            <a:r>
              <a:rPr lang="es-CO" dirty="0"/>
              <a:t>/unidad de medida de la actividad], estos son conocidos como consumos de mano de obra por la actividad o ítem de construcción </a:t>
            </a:r>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endParaRPr lang="es-CO" dirty="0"/>
          </a:p>
          <a:p>
            <a:pPr marL="0" indent="0">
              <a:buNone/>
            </a:pPr>
            <a:r>
              <a:rPr lang="es-CO" dirty="0"/>
              <a:t>Tomado de Análisis de Rendimientos y… [Luis Fernando Botero- </a:t>
            </a:r>
            <a:r>
              <a:rPr lang="es-CO" dirty="0" err="1"/>
              <a:t>eafit</a:t>
            </a:r>
            <a:r>
              <a:rPr lang="es-CO" dirty="0"/>
              <a:t>]</a:t>
            </a:r>
          </a:p>
        </p:txBody>
      </p:sp>
      <p:graphicFrame>
        <p:nvGraphicFramePr>
          <p:cNvPr id="7" name="Tabla 6">
            <a:extLst>
              <a:ext uri="{FF2B5EF4-FFF2-40B4-BE49-F238E27FC236}">
                <a16:creationId xmlns:a16="http://schemas.microsoft.com/office/drawing/2014/main" id="{6A7D63D9-1F73-43F3-90A3-9E3A4CA55C4F}"/>
              </a:ext>
            </a:extLst>
          </p:cNvPr>
          <p:cNvGraphicFramePr>
            <a:graphicFrameLocks noGrp="1"/>
          </p:cNvGraphicFramePr>
          <p:nvPr>
            <p:extLst>
              <p:ext uri="{D42A27DB-BD31-4B8C-83A1-F6EECF244321}">
                <p14:modId xmlns:p14="http://schemas.microsoft.com/office/powerpoint/2010/main" val="758167545"/>
              </p:ext>
            </p:extLst>
          </p:nvPr>
        </p:nvGraphicFramePr>
        <p:xfrm>
          <a:off x="2233026" y="2578306"/>
          <a:ext cx="5485284" cy="2065338"/>
        </p:xfrm>
        <a:graphic>
          <a:graphicData uri="http://schemas.openxmlformats.org/drawingml/2006/table">
            <a:tbl>
              <a:tblPr firstRow="1" firstCol="1" bandRow="1">
                <a:tableStyleId>{5C22544A-7EE6-4342-B048-85BDC9FD1C3A}</a:tableStyleId>
              </a:tblPr>
              <a:tblGrid>
                <a:gridCol w="2524125">
                  <a:extLst>
                    <a:ext uri="{9D8B030D-6E8A-4147-A177-3AD203B41FA5}">
                      <a16:colId xmlns:a16="http://schemas.microsoft.com/office/drawing/2014/main" val="2279505405"/>
                    </a:ext>
                  </a:extLst>
                </a:gridCol>
                <a:gridCol w="1105535">
                  <a:extLst>
                    <a:ext uri="{9D8B030D-6E8A-4147-A177-3AD203B41FA5}">
                      <a16:colId xmlns:a16="http://schemas.microsoft.com/office/drawing/2014/main" val="3008976215"/>
                    </a:ext>
                  </a:extLst>
                </a:gridCol>
                <a:gridCol w="671195">
                  <a:extLst>
                    <a:ext uri="{9D8B030D-6E8A-4147-A177-3AD203B41FA5}">
                      <a16:colId xmlns:a16="http://schemas.microsoft.com/office/drawing/2014/main" val="1912450515"/>
                    </a:ext>
                  </a:extLst>
                </a:gridCol>
                <a:gridCol w="154026">
                  <a:extLst>
                    <a:ext uri="{9D8B030D-6E8A-4147-A177-3AD203B41FA5}">
                      <a16:colId xmlns:a16="http://schemas.microsoft.com/office/drawing/2014/main" val="1859133803"/>
                    </a:ext>
                  </a:extLst>
                </a:gridCol>
                <a:gridCol w="154026">
                  <a:extLst>
                    <a:ext uri="{9D8B030D-6E8A-4147-A177-3AD203B41FA5}">
                      <a16:colId xmlns:a16="http://schemas.microsoft.com/office/drawing/2014/main" val="811883548"/>
                    </a:ext>
                  </a:extLst>
                </a:gridCol>
                <a:gridCol w="154026">
                  <a:extLst>
                    <a:ext uri="{9D8B030D-6E8A-4147-A177-3AD203B41FA5}">
                      <a16:colId xmlns:a16="http://schemas.microsoft.com/office/drawing/2014/main" val="1676997204"/>
                    </a:ext>
                  </a:extLst>
                </a:gridCol>
                <a:gridCol w="154026">
                  <a:extLst>
                    <a:ext uri="{9D8B030D-6E8A-4147-A177-3AD203B41FA5}">
                      <a16:colId xmlns:a16="http://schemas.microsoft.com/office/drawing/2014/main" val="708950699"/>
                    </a:ext>
                  </a:extLst>
                </a:gridCol>
                <a:gridCol w="568325">
                  <a:extLst>
                    <a:ext uri="{9D8B030D-6E8A-4147-A177-3AD203B41FA5}">
                      <a16:colId xmlns:a16="http://schemas.microsoft.com/office/drawing/2014/main" val="945240677"/>
                    </a:ext>
                  </a:extLst>
                </a:gridCol>
              </a:tblGrid>
              <a:tr h="0">
                <a:tc gridSpan="8">
                  <a:txBody>
                    <a:bodyPr/>
                    <a:lstStyle/>
                    <a:p>
                      <a:pPr algn="ctr">
                        <a:lnSpc>
                          <a:spcPct val="107000"/>
                        </a:lnSpc>
                        <a:spcAft>
                          <a:spcPts val="800"/>
                        </a:spcAft>
                      </a:pPr>
                      <a:r>
                        <a:rPr lang="es-CO" sz="1100">
                          <a:effectLst/>
                        </a:rPr>
                        <a:t>TABLA DE RENDIMIENTOS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996635291"/>
                  </a:ext>
                </a:extLst>
              </a:tr>
              <a:tr h="0">
                <a:tc>
                  <a:txBody>
                    <a:bodyPr/>
                    <a:lstStyle/>
                    <a:p>
                      <a:pPr>
                        <a:lnSpc>
                          <a:spcPct val="107000"/>
                        </a:lnSpc>
                        <a:spcAft>
                          <a:spcPts val="800"/>
                        </a:spcAft>
                      </a:pPr>
                      <a:r>
                        <a:rPr lang="es-CO" sz="1100">
                          <a:effectLst/>
                        </a:rPr>
                        <a:t>ACTIVIDAD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UNIDAD DE MEDIDA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nSpc>
                          <a:spcPct val="107000"/>
                        </a:lnSpc>
                        <a:spcAft>
                          <a:spcPts val="800"/>
                        </a:spcAft>
                      </a:pPr>
                      <a:r>
                        <a:rPr lang="es-CO" sz="1100">
                          <a:effectLst/>
                        </a:rPr>
                        <a:t>RENDIMIENTO [HH/ unidad de medida]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424339644"/>
                  </a:ext>
                </a:extLst>
              </a:tr>
              <a:tr h="85725">
                <a:tc rowSpan="2">
                  <a:txBody>
                    <a:bodyPr/>
                    <a:lstStyle/>
                    <a:p>
                      <a:pPr>
                        <a:lnSpc>
                          <a:spcPct val="107000"/>
                        </a:lnSpc>
                        <a:spcAft>
                          <a:spcPts val="800"/>
                        </a:spcAft>
                      </a:pPr>
                      <a:r>
                        <a:rPr lang="es-CO" sz="1100">
                          <a:effectLst/>
                        </a:rPr>
                        <a:t>Enchape Cerámico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s-CO" sz="1100" dirty="0">
                          <a:effectLst/>
                        </a:rPr>
                        <a:t>M</a:t>
                      </a:r>
                      <a:r>
                        <a:rPr lang="es-CO" sz="1100" baseline="30000" dirty="0">
                          <a:effectLst/>
                        </a:rPr>
                        <a:t>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r">
                        <a:lnSpc>
                          <a:spcPct val="107000"/>
                        </a:lnSpc>
                        <a:spcAft>
                          <a:spcPts val="800"/>
                        </a:spcAft>
                      </a:pPr>
                      <a:r>
                        <a:rPr lang="es-CO" sz="1100">
                          <a:effectLst/>
                        </a:rPr>
                        <a:t>oficial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gridSpan="3">
                  <a:txBody>
                    <a:bodyPr/>
                    <a:lstStyle/>
                    <a:p>
                      <a:pPr algn="r">
                        <a:lnSpc>
                          <a:spcPct val="107000"/>
                        </a:lnSpc>
                        <a:spcAft>
                          <a:spcPts val="800"/>
                        </a:spcAft>
                      </a:pPr>
                      <a:r>
                        <a:rPr lang="es-CO" sz="1100">
                          <a:effectLst/>
                        </a:rPr>
                        <a:t>0.59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rowSpan="2">
                  <a:txBody>
                    <a:bodyPr/>
                    <a:lstStyle/>
                    <a:p>
                      <a:pPr algn="r">
                        <a:lnSpc>
                          <a:spcPct val="107000"/>
                        </a:lnSpc>
                        <a:spcAft>
                          <a:spcPts val="800"/>
                        </a:spcAft>
                      </a:pPr>
                      <a:r>
                        <a:rPr lang="es-CO" sz="1100">
                          <a:effectLst/>
                        </a:rPr>
                        <a:t>0.9175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6564128"/>
                  </a:ext>
                </a:extLst>
              </a:tr>
              <a:tr h="85725">
                <a:tc vMerge="1">
                  <a:txBody>
                    <a:bodyPr/>
                    <a:lstStyle/>
                    <a:p>
                      <a:endParaRPr lang="es-CO"/>
                    </a:p>
                  </a:txBody>
                  <a:tcPr/>
                </a:tc>
                <a:tc vMerge="1">
                  <a:txBody>
                    <a:bodyPr/>
                    <a:lstStyle/>
                    <a:p>
                      <a:endParaRPr lang="es-CO"/>
                    </a:p>
                  </a:txBody>
                  <a:tcPr/>
                </a:tc>
                <a:tc gridSpan="2">
                  <a:txBody>
                    <a:bodyPr/>
                    <a:lstStyle/>
                    <a:p>
                      <a:pPr algn="r">
                        <a:lnSpc>
                          <a:spcPct val="107000"/>
                        </a:lnSpc>
                        <a:spcAft>
                          <a:spcPts val="800"/>
                        </a:spcAft>
                      </a:pPr>
                      <a:r>
                        <a:rPr lang="es-CO" sz="1100">
                          <a:effectLst/>
                        </a:rPr>
                        <a:t>ayudante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gridSpan="3">
                  <a:txBody>
                    <a:bodyPr/>
                    <a:lstStyle/>
                    <a:p>
                      <a:pPr algn="r">
                        <a:lnSpc>
                          <a:spcPct val="107000"/>
                        </a:lnSpc>
                        <a:spcAft>
                          <a:spcPts val="800"/>
                        </a:spcAft>
                      </a:pPr>
                      <a:r>
                        <a:rPr lang="es-CO" sz="1100">
                          <a:effectLst/>
                        </a:rPr>
                        <a:t>0.33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vMerge="1">
                  <a:txBody>
                    <a:bodyPr/>
                    <a:lstStyle/>
                    <a:p>
                      <a:endParaRPr lang="es-CO"/>
                    </a:p>
                  </a:txBody>
                  <a:tcPr/>
                </a:tc>
                <a:extLst>
                  <a:ext uri="{0D108BD9-81ED-4DB2-BD59-A6C34878D82A}">
                    <a16:rowId xmlns:a16="http://schemas.microsoft.com/office/drawing/2014/main" val="2790258848"/>
                  </a:ext>
                </a:extLst>
              </a:tr>
              <a:tr h="85725">
                <a:tc rowSpan="2">
                  <a:txBody>
                    <a:bodyPr/>
                    <a:lstStyle/>
                    <a:p>
                      <a:pPr>
                        <a:lnSpc>
                          <a:spcPct val="107000"/>
                        </a:lnSpc>
                        <a:spcAft>
                          <a:spcPts val="800"/>
                        </a:spcAft>
                      </a:pPr>
                      <a:r>
                        <a:rPr lang="es-CO" sz="1100">
                          <a:effectLst/>
                        </a:rPr>
                        <a:t>Armado de losa con formaleta metálica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s-CO" sz="1100">
                          <a:effectLst/>
                        </a:rPr>
                        <a:t>M</a:t>
                      </a:r>
                      <a:r>
                        <a:rPr lang="es-CO" sz="1100" baseline="300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r">
                        <a:lnSpc>
                          <a:spcPct val="107000"/>
                        </a:lnSpc>
                        <a:spcAft>
                          <a:spcPts val="800"/>
                        </a:spcAft>
                      </a:pPr>
                      <a:r>
                        <a:rPr lang="es-CO" sz="1100">
                          <a:effectLst/>
                        </a:rPr>
                        <a:t>oficial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gridSpan="3">
                  <a:txBody>
                    <a:bodyPr/>
                    <a:lstStyle/>
                    <a:p>
                      <a:pPr algn="r">
                        <a:lnSpc>
                          <a:spcPct val="107000"/>
                        </a:lnSpc>
                        <a:spcAft>
                          <a:spcPts val="800"/>
                        </a:spcAft>
                      </a:pPr>
                      <a:r>
                        <a:rPr lang="es-CO" sz="1100">
                          <a:effectLst/>
                        </a:rPr>
                        <a:t>0.23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rowSpan="2">
                  <a:txBody>
                    <a:bodyPr/>
                    <a:lstStyle/>
                    <a:p>
                      <a:pPr algn="r">
                        <a:lnSpc>
                          <a:spcPct val="107000"/>
                        </a:lnSpc>
                        <a:spcAft>
                          <a:spcPts val="800"/>
                        </a:spcAft>
                      </a:pPr>
                      <a:r>
                        <a:rPr lang="es-CO" sz="1100">
                          <a:effectLst/>
                        </a:rPr>
                        <a:t>0.62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1367834"/>
                  </a:ext>
                </a:extLst>
              </a:tr>
              <a:tr h="85725">
                <a:tc vMerge="1">
                  <a:txBody>
                    <a:bodyPr/>
                    <a:lstStyle/>
                    <a:p>
                      <a:endParaRPr lang="es-CO"/>
                    </a:p>
                  </a:txBody>
                  <a:tcPr/>
                </a:tc>
                <a:tc vMerge="1">
                  <a:txBody>
                    <a:bodyPr/>
                    <a:lstStyle/>
                    <a:p>
                      <a:endParaRPr lang="es-CO"/>
                    </a:p>
                  </a:txBody>
                  <a:tcPr/>
                </a:tc>
                <a:tc gridSpan="2">
                  <a:txBody>
                    <a:bodyPr/>
                    <a:lstStyle/>
                    <a:p>
                      <a:pPr algn="r">
                        <a:lnSpc>
                          <a:spcPct val="107000"/>
                        </a:lnSpc>
                        <a:spcAft>
                          <a:spcPts val="800"/>
                        </a:spcAft>
                      </a:pPr>
                      <a:r>
                        <a:rPr lang="es-CO" sz="1100">
                          <a:effectLst/>
                        </a:rPr>
                        <a:t>ayudante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gridSpan="3">
                  <a:txBody>
                    <a:bodyPr/>
                    <a:lstStyle/>
                    <a:p>
                      <a:pPr algn="r">
                        <a:lnSpc>
                          <a:spcPct val="107000"/>
                        </a:lnSpc>
                        <a:spcAft>
                          <a:spcPts val="800"/>
                        </a:spcAft>
                      </a:pPr>
                      <a:r>
                        <a:rPr lang="es-CO" sz="1100">
                          <a:effectLst/>
                        </a:rPr>
                        <a:t>0.39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vMerge="1">
                  <a:txBody>
                    <a:bodyPr/>
                    <a:lstStyle/>
                    <a:p>
                      <a:endParaRPr lang="es-CO"/>
                    </a:p>
                  </a:txBody>
                  <a:tcPr/>
                </a:tc>
                <a:extLst>
                  <a:ext uri="{0D108BD9-81ED-4DB2-BD59-A6C34878D82A}">
                    <a16:rowId xmlns:a16="http://schemas.microsoft.com/office/drawing/2014/main" val="3658066453"/>
                  </a:ext>
                </a:extLst>
              </a:tr>
              <a:tr h="85725">
                <a:tc rowSpan="2">
                  <a:txBody>
                    <a:bodyPr/>
                    <a:lstStyle/>
                    <a:p>
                      <a:pPr>
                        <a:lnSpc>
                          <a:spcPct val="107000"/>
                        </a:lnSpc>
                        <a:spcAft>
                          <a:spcPts val="800"/>
                        </a:spcAft>
                      </a:pPr>
                      <a:r>
                        <a:rPr lang="es-CO" sz="1100">
                          <a:effectLst/>
                        </a:rPr>
                        <a:t>Vaciado losa de concreto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s-CO" sz="1100">
                          <a:effectLst/>
                        </a:rPr>
                        <a:t>M</a:t>
                      </a:r>
                      <a:r>
                        <a:rPr lang="es-CO" sz="1100" baseline="300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r">
                        <a:lnSpc>
                          <a:spcPct val="107000"/>
                        </a:lnSpc>
                        <a:spcAft>
                          <a:spcPts val="800"/>
                        </a:spcAft>
                      </a:pPr>
                      <a:r>
                        <a:rPr lang="es-CO" sz="1100">
                          <a:effectLst/>
                        </a:rPr>
                        <a:t>oficial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gridSpan="3">
                  <a:txBody>
                    <a:bodyPr/>
                    <a:lstStyle/>
                    <a:p>
                      <a:pPr algn="r">
                        <a:lnSpc>
                          <a:spcPct val="107000"/>
                        </a:lnSpc>
                        <a:spcAft>
                          <a:spcPts val="800"/>
                        </a:spcAft>
                      </a:pPr>
                      <a:r>
                        <a:rPr lang="es-CO" sz="1100">
                          <a:effectLst/>
                        </a:rPr>
                        <a:t>0.071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rowSpan="2">
                  <a:txBody>
                    <a:bodyPr/>
                    <a:lstStyle/>
                    <a:p>
                      <a:pPr algn="r">
                        <a:lnSpc>
                          <a:spcPct val="107000"/>
                        </a:lnSpc>
                        <a:spcAft>
                          <a:spcPts val="800"/>
                        </a:spcAft>
                      </a:pPr>
                      <a:r>
                        <a:rPr lang="es-CO" sz="1100">
                          <a:effectLst/>
                        </a:rPr>
                        <a:t>0.14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5010234"/>
                  </a:ext>
                </a:extLst>
              </a:tr>
              <a:tr h="85725">
                <a:tc vMerge="1">
                  <a:txBody>
                    <a:bodyPr/>
                    <a:lstStyle/>
                    <a:p>
                      <a:endParaRPr lang="es-CO"/>
                    </a:p>
                  </a:txBody>
                  <a:tcPr/>
                </a:tc>
                <a:tc vMerge="1">
                  <a:txBody>
                    <a:bodyPr/>
                    <a:lstStyle/>
                    <a:p>
                      <a:endParaRPr lang="es-CO"/>
                    </a:p>
                  </a:txBody>
                  <a:tcPr/>
                </a:tc>
                <a:tc gridSpan="2">
                  <a:txBody>
                    <a:bodyPr/>
                    <a:lstStyle/>
                    <a:p>
                      <a:pPr algn="r">
                        <a:lnSpc>
                          <a:spcPct val="107000"/>
                        </a:lnSpc>
                        <a:spcAft>
                          <a:spcPts val="800"/>
                        </a:spcAft>
                      </a:pPr>
                      <a:r>
                        <a:rPr lang="es-CO" sz="1100">
                          <a:effectLst/>
                        </a:rPr>
                        <a:t>ayudante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gridSpan="3">
                  <a:txBody>
                    <a:bodyPr/>
                    <a:lstStyle/>
                    <a:p>
                      <a:pPr algn="r">
                        <a:lnSpc>
                          <a:spcPct val="107000"/>
                        </a:lnSpc>
                        <a:spcAft>
                          <a:spcPts val="800"/>
                        </a:spcAft>
                      </a:pPr>
                      <a:r>
                        <a:rPr lang="es-CO" sz="1100">
                          <a:effectLst/>
                        </a:rPr>
                        <a:t>0.072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vMerge="1">
                  <a:txBody>
                    <a:bodyPr/>
                    <a:lstStyle/>
                    <a:p>
                      <a:endParaRPr lang="es-CO"/>
                    </a:p>
                  </a:txBody>
                  <a:tcPr/>
                </a:tc>
                <a:extLst>
                  <a:ext uri="{0D108BD9-81ED-4DB2-BD59-A6C34878D82A}">
                    <a16:rowId xmlns:a16="http://schemas.microsoft.com/office/drawing/2014/main" val="1976291011"/>
                  </a:ext>
                </a:extLst>
              </a:tr>
              <a:tr h="0">
                <a:tc>
                  <a:txBody>
                    <a:bodyPr/>
                    <a:lstStyle/>
                    <a:p>
                      <a:pPr>
                        <a:lnSpc>
                          <a:spcPct val="107000"/>
                        </a:lnSpc>
                        <a:spcAft>
                          <a:spcPts val="800"/>
                        </a:spcAft>
                      </a:pPr>
                      <a:r>
                        <a:rPr lang="es-CO" sz="1100">
                          <a:effectLst/>
                        </a:rPr>
                        <a:t>Excavación en material heterogéneo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M</a:t>
                      </a:r>
                      <a:r>
                        <a:rPr lang="es-CO" sz="1100" baseline="30000">
                          <a:effectLst/>
                        </a:rPr>
                        <a:t>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r">
                        <a:lnSpc>
                          <a:spcPct val="107000"/>
                        </a:lnSpc>
                        <a:spcAft>
                          <a:spcPts val="800"/>
                        </a:spcAft>
                      </a:pPr>
                      <a:r>
                        <a:rPr lang="es-CO" sz="1100">
                          <a:effectLst/>
                        </a:rPr>
                        <a:t>ayudante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gridSpan="3">
                  <a:txBody>
                    <a:bodyPr/>
                    <a:lstStyle/>
                    <a:p>
                      <a:pPr algn="r">
                        <a:lnSpc>
                          <a:spcPct val="107000"/>
                        </a:lnSpc>
                        <a:spcAft>
                          <a:spcPts val="800"/>
                        </a:spcAft>
                      </a:pPr>
                      <a:r>
                        <a:rPr lang="es-CO" sz="1100">
                          <a:effectLst/>
                        </a:rPr>
                        <a:t>2.93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037451952"/>
                  </a:ext>
                </a:extLst>
              </a:tr>
              <a:tr h="85725">
                <a:tc rowSpan="2">
                  <a:txBody>
                    <a:bodyPr/>
                    <a:lstStyle/>
                    <a:p>
                      <a:pPr>
                        <a:lnSpc>
                          <a:spcPct val="107000"/>
                        </a:lnSpc>
                        <a:spcAft>
                          <a:spcPts val="800"/>
                        </a:spcAft>
                      </a:pPr>
                      <a:r>
                        <a:rPr lang="es-CO" sz="1100">
                          <a:effectLst/>
                        </a:rPr>
                        <a:t>Mampostería en bloque split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s-CO" sz="1100">
                          <a:effectLst/>
                        </a:rPr>
                        <a:t>M</a:t>
                      </a:r>
                      <a:r>
                        <a:rPr lang="es-CO" sz="1100" baseline="30000">
                          <a:effectLst/>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s-CO" sz="1100">
                          <a:effectLst/>
                        </a:rPr>
                        <a:t>oficial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r">
                        <a:lnSpc>
                          <a:spcPct val="107000"/>
                        </a:lnSpc>
                        <a:spcAft>
                          <a:spcPts val="800"/>
                        </a:spcAft>
                      </a:pPr>
                      <a:r>
                        <a:rPr lang="es-CO" sz="1100">
                          <a:effectLst/>
                        </a:rPr>
                        <a:t>0.36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rowSpan="2" gridSpan="2">
                  <a:txBody>
                    <a:bodyPr/>
                    <a:lstStyle/>
                    <a:p>
                      <a:pPr algn="r">
                        <a:lnSpc>
                          <a:spcPct val="107000"/>
                        </a:lnSpc>
                        <a:spcAft>
                          <a:spcPts val="800"/>
                        </a:spcAft>
                      </a:pPr>
                      <a:r>
                        <a:rPr lang="es-CO" sz="1100">
                          <a:effectLst/>
                        </a:rPr>
                        <a:t>0.675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s-CO"/>
                    </a:p>
                  </a:txBody>
                  <a:tcPr/>
                </a:tc>
                <a:extLst>
                  <a:ext uri="{0D108BD9-81ED-4DB2-BD59-A6C34878D82A}">
                    <a16:rowId xmlns:a16="http://schemas.microsoft.com/office/drawing/2014/main" val="1086497243"/>
                  </a:ext>
                </a:extLst>
              </a:tr>
              <a:tr h="85725">
                <a:tc vMerge="1">
                  <a:txBody>
                    <a:bodyPr/>
                    <a:lstStyle/>
                    <a:p>
                      <a:endParaRPr lang="es-CO"/>
                    </a:p>
                  </a:txBody>
                  <a:tcPr/>
                </a:tc>
                <a:tc vMerge="1">
                  <a:txBody>
                    <a:bodyPr/>
                    <a:lstStyle/>
                    <a:p>
                      <a:endParaRPr lang="es-CO"/>
                    </a:p>
                  </a:txBody>
                  <a:tcPr/>
                </a:tc>
                <a:tc>
                  <a:txBody>
                    <a:bodyPr/>
                    <a:lstStyle/>
                    <a:p>
                      <a:pPr algn="r">
                        <a:lnSpc>
                          <a:spcPct val="107000"/>
                        </a:lnSpc>
                        <a:spcAft>
                          <a:spcPts val="800"/>
                        </a:spcAft>
                      </a:pPr>
                      <a:r>
                        <a:rPr lang="es-CO" sz="1100">
                          <a:effectLst/>
                        </a:rPr>
                        <a:t>ayudante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r">
                        <a:lnSpc>
                          <a:spcPct val="107000"/>
                        </a:lnSpc>
                        <a:spcAft>
                          <a:spcPts val="800"/>
                        </a:spcAft>
                      </a:pPr>
                      <a:r>
                        <a:rPr lang="es-CO" sz="1100" dirty="0">
                          <a:effectLst/>
                        </a:rPr>
                        <a:t>0.32</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411742081"/>
                  </a:ext>
                </a:extLst>
              </a:tr>
            </a:tbl>
          </a:graphicData>
        </a:graphic>
      </p:graphicFrame>
    </p:spTree>
    <p:extLst>
      <p:ext uri="{BB962C8B-B14F-4D97-AF65-F5344CB8AC3E}">
        <p14:creationId xmlns:p14="http://schemas.microsoft.com/office/powerpoint/2010/main" val="577098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CF34CA-3E1F-4793-9A62-3AF3ECF436A2}"/>
              </a:ext>
            </a:extLst>
          </p:cNvPr>
          <p:cNvSpPr>
            <a:spLocks noGrp="1"/>
          </p:cNvSpPr>
          <p:nvPr>
            <p:ph type="title"/>
          </p:nvPr>
        </p:nvSpPr>
        <p:spPr>
          <a:xfrm>
            <a:off x="677334" y="609600"/>
            <a:ext cx="8596668" cy="755374"/>
          </a:xfrm>
        </p:spPr>
        <p:txBody>
          <a:bodyPr/>
          <a:lstStyle/>
          <a:p>
            <a:r>
              <a:rPr lang="es-CO" dirty="0"/>
              <a:t>10.Cuantificación Costos Directos</a:t>
            </a:r>
          </a:p>
        </p:txBody>
      </p:sp>
      <p:sp>
        <p:nvSpPr>
          <p:cNvPr id="3" name="Marcador de contenido 2">
            <a:extLst>
              <a:ext uri="{FF2B5EF4-FFF2-40B4-BE49-F238E27FC236}">
                <a16:creationId xmlns:a16="http://schemas.microsoft.com/office/drawing/2014/main" id="{DB26FB50-AA81-47B3-BA7B-2CD5729EA8C7}"/>
              </a:ext>
            </a:extLst>
          </p:cNvPr>
          <p:cNvSpPr>
            <a:spLocks noGrp="1"/>
          </p:cNvSpPr>
          <p:nvPr>
            <p:ph idx="1"/>
          </p:nvPr>
        </p:nvSpPr>
        <p:spPr>
          <a:xfrm>
            <a:off x="677334" y="1364975"/>
            <a:ext cx="8596668" cy="4676388"/>
          </a:xfrm>
        </p:spPr>
        <p:txBody>
          <a:bodyPr>
            <a:normAutofit fontScale="85000" lnSpcReduction="10000"/>
          </a:bodyPr>
          <a:lstStyle/>
          <a:p>
            <a:pPr marL="0" indent="0">
              <a:buNone/>
            </a:pPr>
            <a:r>
              <a:rPr lang="es-CO" dirty="0"/>
              <a:t>Los costos directos se refieren al valor de la producción de la unidad estándar de trabajo; en construcción se refieren entonces al valor de producción de la unidad de medida del ítem. </a:t>
            </a:r>
          </a:p>
          <a:p>
            <a:pPr marL="0" indent="0">
              <a:buNone/>
            </a:pPr>
            <a:r>
              <a:rPr lang="es-CO" dirty="0"/>
              <a:t>Esta cuantificación valora lo que corresponde a los materiales a emplear en la elaboración de una unidad de medida, las herramientas equipos y maquinarias requeridas para hacer esa unidad de medida, la mano de obra empleada para la misma, el costo del transporte de los materiales y maquinarias y equipos, los desperdicios de los materiales bien sea por el tras ciego que sufren los mismos o por efectos de la modulación de la parte a construir.</a:t>
            </a:r>
          </a:p>
          <a:p>
            <a:pPr marL="0" indent="0">
              <a:buNone/>
            </a:pPr>
            <a:r>
              <a:rPr lang="es-CO" dirty="0"/>
              <a:t>Estos costos directos se acostumbra cuantificarlos en el formulario de análisis de precios unitarios, que puede ser el que solicita la Entidad contratante o el que dispone el sistema de documentación de la empresa.</a:t>
            </a:r>
          </a:p>
        </p:txBody>
      </p:sp>
    </p:spTree>
    <p:extLst>
      <p:ext uri="{BB962C8B-B14F-4D97-AF65-F5344CB8AC3E}">
        <p14:creationId xmlns:p14="http://schemas.microsoft.com/office/powerpoint/2010/main" val="755996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52C95A-5E37-44E4-8346-6A7D549E2F3A}"/>
              </a:ext>
            </a:extLst>
          </p:cNvPr>
          <p:cNvSpPr>
            <a:spLocks noGrp="1"/>
          </p:cNvSpPr>
          <p:nvPr>
            <p:ph type="title"/>
          </p:nvPr>
        </p:nvSpPr>
        <p:spPr>
          <a:xfrm>
            <a:off x="677334" y="609600"/>
            <a:ext cx="8596668" cy="569843"/>
          </a:xfrm>
        </p:spPr>
        <p:txBody>
          <a:bodyPr>
            <a:normAutofit fontScale="90000"/>
          </a:bodyPr>
          <a:lstStyle/>
          <a:p>
            <a:r>
              <a:rPr lang="es-CO" dirty="0"/>
              <a:t>10.Cuantificación Costos Directos</a:t>
            </a:r>
          </a:p>
        </p:txBody>
      </p:sp>
      <p:graphicFrame>
        <p:nvGraphicFramePr>
          <p:cNvPr id="4" name="Marcador de contenido 3">
            <a:extLst>
              <a:ext uri="{FF2B5EF4-FFF2-40B4-BE49-F238E27FC236}">
                <a16:creationId xmlns:a16="http://schemas.microsoft.com/office/drawing/2014/main" id="{6F470F73-71CC-4D4E-8935-1A02ED9A2461}"/>
              </a:ext>
            </a:extLst>
          </p:cNvPr>
          <p:cNvGraphicFramePr>
            <a:graphicFrameLocks noGrp="1"/>
          </p:cNvGraphicFramePr>
          <p:nvPr>
            <p:ph idx="1"/>
          </p:nvPr>
        </p:nvGraphicFramePr>
        <p:xfrm>
          <a:off x="2173129" y="1570036"/>
          <a:ext cx="5605780" cy="4333878"/>
        </p:xfrm>
        <a:graphic>
          <a:graphicData uri="http://schemas.openxmlformats.org/drawingml/2006/table">
            <a:tbl>
              <a:tblPr firstRow="1" firstCol="1" bandRow="1">
                <a:tableStyleId>{5C22544A-7EE6-4342-B048-85BDC9FD1C3A}</a:tableStyleId>
              </a:tblPr>
              <a:tblGrid>
                <a:gridCol w="1367790">
                  <a:extLst>
                    <a:ext uri="{9D8B030D-6E8A-4147-A177-3AD203B41FA5}">
                      <a16:colId xmlns:a16="http://schemas.microsoft.com/office/drawing/2014/main" val="4214476494"/>
                    </a:ext>
                  </a:extLst>
                </a:gridCol>
                <a:gridCol w="712470">
                  <a:extLst>
                    <a:ext uri="{9D8B030D-6E8A-4147-A177-3AD203B41FA5}">
                      <a16:colId xmlns:a16="http://schemas.microsoft.com/office/drawing/2014/main" val="778370837"/>
                    </a:ext>
                  </a:extLst>
                </a:gridCol>
                <a:gridCol w="769620">
                  <a:extLst>
                    <a:ext uri="{9D8B030D-6E8A-4147-A177-3AD203B41FA5}">
                      <a16:colId xmlns:a16="http://schemas.microsoft.com/office/drawing/2014/main" val="2340773254"/>
                    </a:ext>
                  </a:extLst>
                </a:gridCol>
                <a:gridCol w="1372235">
                  <a:extLst>
                    <a:ext uri="{9D8B030D-6E8A-4147-A177-3AD203B41FA5}">
                      <a16:colId xmlns:a16="http://schemas.microsoft.com/office/drawing/2014/main" val="506120391"/>
                    </a:ext>
                  </a:extLst>
                </a:gridCol>
                <a:gridCol w="1383665">
                  <a:extLst>
                    <a:ext uri="{9D8B030D-6E8A-4147-A177-3AD203B41FA5}">
                      <a16:colId xmlns:a16="http://schemas.microsoft.com/office/drawing/2014/main" val="3242407590"/>
                    </a:ext>
                  </a:extLst>
                </a:gridCol>
              </a:tblGrid>
              <a:tr h="0">
                <a:tc gridSpan="5">
                  <a:txBody>
                    <a:bodyPr/>
                    <a:lstStyle/>
                    <a:p>
                      <a:pPr algn="ctr">
                        <a:lnSpc>
                          <a:spcPct val="107000"/>
                        </a:lnSpc>
                        <a:spcAft>
                          <a:spcPts val="800"/>
                        </a:spcAft>
                      </a:pPr>
                      <a:r>
                        <a:rPr lang="es-CO" sz="1100">
                          <a:effectLst/>
                        </a:rPr>
                        <a:t>FORMATO PARA ANALISIS DE PRECIOS UNITARIOS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372560151"/>
                  </a:ext>
                </a:extLst>
              </a:tr>
              <a:tr h="0">
                <a:tc>
                  <a:txBody>
                    <a:bodyPr/>
                    <a:lstStyle/>
                    <a:p>
                      <a:pPr>
                        <a:lnSpc>
                          <a:spcPct val="107000"/>
                        </a:lnSpc>
                        <a:spcAft>
                          <a:spcPts val="800"/>
                        </a:spcAft>
                      </a:pPr>
                      <a:r>
                        <a:rPr lang="es-CO" sz="1100">
                          <a:effectLst/>
                        </a:rPr>
                        <a:t>ENTIDAD: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CO" sz="1100">
                          <a:effectLst/>
                        </a:rPr>
                        <a:t>CONTRATO No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nSpc>
                          <a:spcPct val="107000"/>
                        </a:lnSpc>
                        <a:spcAft>
                          <a:spcPts val="800"/>
                        </a:spcAft>
                      </a:pPr>
                      <a:r>
                        <a:rPr lang="es-CO" sz="1100">
                          <a:effectLst/>
                        </a:rPr>
                        <a:t>FECHA: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ELABORADO POR: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2287409"/>
                  </a:ext>
                </a:extLst>
              </a:tr>
              <a:tr h="0">
                <a:tc gridSpan="4">
                  <a:txBody>
                    <a:bodyPr/>
                    <a:lstStyle/>
                    <a:p>
                      <a:pPr>
                        <a:lnSpc>
                          <a:spcPct val="107000"/>
                        </a:lnSpc>
                        <a:spcAft>
                          <a:spcPts val="800"/>
                        </a:spcAft>
                      </a:pPr>
                      <a:r>
                        <a:rPr lang="es-CO" sz="1100">
                          <a:effectLst/>
                        </a:rPr>
                        <a:t>DESCRIPCION DEL ITEM:</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1100">
                          <a:effectLst/>
                        </a:rPr>
                        <a:t>PRECIO/UNIDAD DE MEDIDA: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8609050"/>
                  </a:ext>
                </a:extLst>
              </a:tr>
              <a:tr h="0">
                <a:tc gridSpan="5">
                  <a:txBody>
                    <a:bodyPr/>
                    <a:lstStyle/>
                    <a:p>
                      <a:pPr>
                        <a:lnSpc>
                          <a:spcPct val="107000"/>
                        </a:lnSpc>
                        <a:spcAft>
                          <a:spcPts val="800"/>
                        </a:spcAft>
                      </a:pPr>
                      <a:r>
                        <a:rPr lang="es-CO" sz="1100">
                          <a:effectLst/>
                        </a:rPr>
                        <a:t>MAQUINARIA PESADA, EQUIPO DE CONSTRUCCION Y/O HERRAMIENTA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79267869"/>
                  </a:ext>
                </a:extLst>
              </a:tr>
              <a:tr h="0">
                <a:tc>
                  <a:txBody>
                    <a:bodyPr/>
                    <a:lstStyle/>
                    <a:p>
                      <a:pPr>
                        <a:lnSpc>
                          <a:spcPct val="107000"/>
                        </a:lnSpc>
                        <a:spcAft>
                          <a:spcPts val="800"/>
                        </a:spcAft>
                      </a:pPr>
                      <a:r>
                        <a:rPr lang="es-CO" sz="1100">
                          <a:effectLst/>
                        </a:rPr>
                        <a:t>Descripción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CO" sz="1100">
                          <a:effectLst/>
                        </a:rPr>
                        <a:t>Valor [$/hr o $/dia]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nSpc>
                          <a:spcPct val="107000"/>
                        </a:lnSpc>
                        <a:spcAft>
                          <a:spcPts val="800"/>
                        </a:spcAft>
                      </a:pPr>
                      <a:r>
                        <a:rPr lang="es-CO" sz="1100">
                          <a:effectLst/>
                        </a:rPr>
                        <a:t>Rendimiento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Valor [$/unidad de medida]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8887186"/>
                  </a:ext>
                </a:extLst>
              </a:tr>
              <a:tr h="0">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7549056"/>
                  </a:ext>
                </a:extLst>
              </a:tr>
              <a:tr h="0">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1435372"/>
                  </a:ext>
                </a:extLst>
              </a:tr>
              <a:tr h="0">
                <a:tc gridSpan="5">
                  <a:txBody>
                    <a:bodyPr/>
                    <a:lstStyle/>
                    <a:p>
                      <a:pPr>
                        <a:lnSpc>
                          <a:spcPct val="107000"/>
                        </a:lnSpc>
                        <a:spcAft>
                          <a:spcPts val="800"/>
                        </a:spcAft>
                      </a:pPr>
                      <a:r>
                        <a:rPr lang="es-CO" sz="1100">
                          <a:effectLst/>
                        </a:rPr>
                        <a:t>MATERIALES O INSUMOS DE CONSTRUCCION {PUESTOS EN OBRA  SI____ NO____</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23126480"/>
                  </a:ext>
                </a:extLst>
              </a:tr>
              <a:tr h="0">
                <a:tc>
                  <a:txBody>
                    <a:bodyPr/>
                    <a:lstStyle/>
                    <a:p>
                      <a:pPr>
                        <a:lnSpc>
                          <a:spcPct val="107000"/>
                        </a:lnSpc>
                        <a:spcAft>
                          <a:spcPts val="800"/>
                        </a:spcAft>
                      </a:pPr>
                      <a:r>
                        <a:rPr lang="es-CO" sz="1100">
                          <a:effectLst/>
                        </a:rPr>
                        <a:t> Descripción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unidad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cantidad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Valor unitario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Valor [$/unidad de medida]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68997"/>
                  </a:ext>
                </a:extLst>
              </a:tr>
              <a:tr h="0">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7362498"/>
                  </a:ext>
                </a:extLst>
              </a:tr>
              <a:tr h="0">
                <a:tc gridSpan="5">
                  <a:txBody>
                    <a:bodyPr/>
                    <a:lstStyle/>
                    <a:p>
                      <a:pPr>
                        <a:lnSpc>
                          <a:spcPct val="107000"/>
                        </a:lnSpc>
                        <a:spcAft>
                          <a:spcPts val="800"/>
                        </a:spcAft>
                      </a:pPr>
                      <a:r>
                        <a:rPr lang="es-CO" sz="1100">
                          <a:effectLst/>
                        </a:rPr>
                        <a:t>TRANSPORTE DE MATERIAL O ACARREO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061797309"/>
                  </a:ext>
                </a:extLst>
              </a:tr>
              <a:tr h="0">
                <a:tc>
                  <a:txBody>
                    <a:bodyPr/>
                    <a:lstStyle/>
                    <a:p>
                      <a:pPr>
                        <a:lnSpc>
                          <a:spcPct val="107000"/>
                        </a:lnSpc>
                        <a:spcAft>
                          <a:spcPts val="800"/>
                        </a:spcAft>
                      </a:pPr>
                      <a:r>
                        <a:rPr lang="es-CO" sz="1100">
                          <a:effectLst/>
                        </a:rPr>
                        <a:t>Descripción vehículo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CO" sz="1100">
                          <a:effectLst/>
                        </a:rPr>
                        <a:t>Capacidad/rendimiento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nSpc>
                          <a:spcPct val="107000"/>
                        </a:lnSpc>
                        <a:spcAft>
                          <a:spcPts val="800"/>
                        </a:spcAft>
                      </a:pPr>
                      <a:r>
                        <a:rPr lang="es-CO" sz="1100">
                          <a:effectLst/>
                        </a:rPr>
                        <a:t>Valor unitario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Valor [$/unidad de medida]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8047221"/>
                  </a:ext>
                </a:extLst>
              </a:tr>
              <a:tr h="0">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1406034"/>
                  </a:ext>
                </a:extLst>
              </a:tr>
              <a:tr h="0">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31366"/>
                  </a:ext>
                </a:extLst>
              </a:tr>
              <a:tr h="0">
                <a:tc gridSpan="5">
                  <a:txBody>
                    <a:bodyPr/>
                    <a:lstStyle/>
                    <a:p>
                      <a:pPr>
                        <a:lnSpc>
                          <a:spcPct val="107000"/>
                        </a:lnSpc>
                        <a:spcAft>
                          <a:spcPts val="800"/>
                        </a:spcAft>
                      </a:pPr>
                      <a:r>
                        <a:rPr lang="es-CO" sz="1100">
                          <a:effectLst/>
                        </a:rPr>
                        <a:t>MANO DE OBRA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18891696"/>
                  </a:ext>
                </a:extLst>
              </a:tr>
              <a:tr h="0">
                <a:tc>
                  <a:txBody>
                    <a:bodyPr/>
                    <a:lstStyle/>
                    <a:p>
                      <a:pPr>
                        <a:lnSpc>
                          <a:spcPct val="107000"/>
                        </a:lnSpc>
                        <a:spcAft>
                          <a:spcPts val="800"/>
                        </a:spcAft>
                      </a:pPr>
                      <a:r>
                        <a:rPr lang="es-CO" sz="1100">
                          <a:effectLst/>
                        </a:rPr>
                        <a:t>Cuadrilla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CO" sz="1100">
                          <a:effectLst/>
                        </a:rPr>
                        <a:t>Jornal con prestaciones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nSpc>
                          <a:spcPct val="107000"/>
                        </a:lnSpc>
                        <a:spcAft>
                          <a:spcPts val="800"/>
                        </a:spcAft>
                      </a:pPr>
                      <a:r>
                        <a:rPr lang="es-CO" sz="1100">
                          <a:effectLst/>
                        </a:rPr>
                        <a:t>rendimiento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Valor [$/unidad de medida]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5933955"/>
                  </a:ext>
                </a:extLst>
              </a:tr>
              <a:tr h="0">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2156209"/>
                  </a:ext>
                </a:extLst>
              </a:tr>
              <a:tr h="0">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9019398"/>
                  </a:ext>
                </a:extLst>
              </a:tr>
              <a:tr h="0">
                <a:tc gridSpan="4">
                  <a:txBody>
                    <a:bodyPr/>
                    <a:lstStyle/>
                    <a:p>
                      <a:pPr algn="r">
                        <a:lnSpc>
                          <a:spcPct val="107000"/>
                        </a:lnSpc>
                        <a:spcAft>
                          <a:spcPts val="800"/>
                        </a:spcAft>
                      </a:pPr>
                      <a:r>
                        <a:rPr lang="es-CO" sz="1100">
                          <a:effectLst/>
                        </a:rPr>
                        <a:t>SUB TOTAL COSTOS DIRECTOS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1100" dirty="0">
                          <a:effectLst/>
                        </a:rPr>
                        <a:t>Valor [$/unidad de medida]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6453632"/>
                  </a:ext>
                </a:extLst>
              </a:tr>
            </a:tbl>
          </a:graphicData>
        </a:graphic>
      </p:graphicFrame>
    </p:spTree>
    <p:extLst>
      <p:ext uri="{BB962C8B-B14F-4D97-AF65-F5344CB8AC3E}">
        <p14:creationId xmlns:p14="http://schemas.microsoft.com/office/powerpoint/2010/main" val="2766987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B5995-2078-4EC1-BE92-EB93F4A6E44E}"/>
              </a:ext>
            </a:extLst>
          </p:cNvPr>
          <p:cNvSpPr>
            <a:spLocks noGrp="1"/>
          </p:cNvSpPr>
          <p:nvPr>
            <p:ph type="title"/>
          </p:nvPr>
        </p:nvSpPr>
        <p:spPr/>
        <p:txBody>
          <a:bodyPr/>
          <a:lstStyle/>
          <a:p>
            <a:r>
              <a:rPr lang="es-CO" dirty="0"/>
              <a:t>11.Cuantificación de los Costos Indirectos</a:t>
            </a:r>
          </a:p>
        </p:txBody>
      </p:sp>
      <p:sp>
        <p:nvSpPr>
          <p:cNvPr id="3" name="Marcador de contenido 2">
            <a:extLst>
              <a:ext uri="{FF2B5EF4-FFF2-40B4-BE49-F238E27FC236}">
                <a16:creationId xmlns:a16="http://schemas.microsoft.com/office/drawing/2014/main" id="{F8E4A2D1-311C-42CE-B8D8-9DD526749EDC}"/>
              </a:ext>
            </a:extLst>
          </p:cNvPr>
          <p:cNvSpPr>
            <a:spLocks noGrp="1"/>
          </p:cNvSpPr>
          <p:nvPr>
            <p:ph idx="1"/>
          </p:nvPr>
        </p:nvSpPr>
        <p:spPr/>
        <p:txBody>
          <a:bodyPr>
            <a:normAutofit fontScale="92500" lnSpcReduction="20000"/>
          </a:bodyPr>
          <a:lstStyle/>
          <a:p>
            <a:pPr marL="0" indent="0">
              <a:buNone/>
            </a:pPr>
            <a:r>
              <a:rPr lang="es-CO" dirty="0"/>
              <a:t>Dentro de los costos indirectos van: Los costos administrativos, los imprevistos ( se refieren a unos costos que son lícitos y se pueden agregar por efectos de desconocimiento de situaciones constructivas o de inconvenientes por suministros o de perdida de elementos o insumos y otras circunstancias que hacen parte del alea de los riesgos a asumir por el contratista– generalmente se tasan en un porcentaje  a aplicar sobre los costos directos- y de otra parte la utilidad  que debe dejar el negocio.</a:t>
            </a:r>
          </a:p>
          <a:p>
            <a:pPr marL="0" indent="0">
              <a:buNone/>
            </a:pPr>
            <a:r>
              <a:rPr lang="es-CO" dirty="0"/>
              <a:t>Estas partidas se expresan como un  porcentaje, el cual se aplica sobre los costos directos de la obra a construir.</a:t>
            </a:r>
          </a:p>
          <a:p>
            <a:pPr marL="0" indent="0">
              <a:buNone/>
            </a:pPr>
            <a:r>
              <a:rPr lang="es-CO" dirty="0"/>
              <a:t>La Administración: comprende  todo el personal que permite el desarrollo del contrato, los gastos por la oficina sede, los vehículos de transporte, la papelería destinada a la gestión documental del contrato, los seguros y todo lo necesario para operar en función del contrato</a:t>
            </a:r>
          </a:p>
        </p:txBody>
      </p:sp>
    </p:spTree>
    <p:extLst>
      <p:ext uri="{BB962C8B-B14F-4D97-AF65-F5344CB8AC3E}">
        <p14:creationId xmlns:p14="http://schemas.microsoft.com/office/powerpoint/2010/main" val="60315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3B3C9DF-E72A-4670-8011-3DCE8A986E28}"/>
              </a:ext>
            </a:extLst>
          </p:cNvPr>
          <p:cNvSpPr>
            <a:spLocks noGrp="1"/>
          </p:cNvSpPr>
          <p:nvPr>
            <p:ph type="title"/>
          </p:nvPr>
        </p:nvSpPr>
        <p:spPr/>
        <p:txBody>
          <a:bodyPr>
            <a:normAutofit/>
          </a:bodyPr>
          <a:lstStyle/>
          <a:p>
            <a:pPr marL="0" indent="0">
              <a:buNone/>
            </a:pPr>
            <a:r>
              <a:rPr lang="es-MX" sz="2400" dirty="0">
                <a:solidFill>
                  <a:schemeClr val="accent2">
                    <a:lumMod val="60000"/>
                    <a:lumOff val="40000"/>
                  </a:schemeClr>
                </a:solidFill>
              </a:rPr>
              <a:t>1, Aspectos Generales</a:t>
            </a:r>
            <a:br>
              <a:rPr lang="es-MX" sz="2400" dirty="0">
                <a:solidFill>
                  <a:schemeClr val="accent2">
                    <a:lumMod val="60000"/>
                    <a:lumOff val="40000"/>
                  </a:schemeClr>
                </a:solidFill>
              </a:rPr>
            </a:br>
            <a:r>
              <a:rPr lang="es-MX" sz="2400" dirty="0">
                <a:solidFill>
                  <a:schemeClr val="accent2">
                    <a:lumMod val="60000"/>
                    <a:lumOff val="40000"/>
                  </a:schemeClr>
                </a:solidFill>
              </a:rPr>
              <a:t>Definiciones Básicas</a:t>
            </a:r>
            <a:br>
              <a:rPr lang="es-MX" sz="2400" dirty="0">
                <a:solidFill>
                  <a:schemeClr val="accent2">
                    <a:lumMod val="60000"/>
                    <a:lumOff val="40000"/>
                  </a:schemeClr>
                </a:solidFill>
              </a:rPr>
            </a:br>
            <a:endParaRPr lang="es-CO" sz="2400" dirty="0">
              <a:solidFill>
                <a:schemeClr val="accent2">
                  <a:lumMod val="60000"/>
                  <a:lumOff val="40000"/>
                </a:schemeClr>
              </a:solidFill>
            </a:endParaRPr>
          </a:p>
        </p:txBody>
      </p:sp>
      <p:pic>
        <p:nvPicPr>
          <p:cNvPr id="1026" name="Picture 2">
            <a:extLst>
              <a:ext uri="{FF2B5EF4-FFF2-40B4-BE49-F238E27FC236}">
                <a16:creationId xmlns:a16="http://schemas.microsoft.com/office/drawing/2014/main" id="{8004232B-DADC-4565-9231-D52D841E0BF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7864" y="2586222"/>
            <a:ext cx="1459586" cy="1057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C61F744-7715-484A-AC1E-083D6874BAF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75668" y="3042605"/>
            <a:ext cx="2530669" cy="17395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strucción y Administración de Obras Civiles">
            <a:extLst>
              <a:ext uri="{FF2B5EF4-FFF2-40B4-BE49-F238E27FC236}">
                <a16:creationId xmlns:a16="http://schemas.microsoft.com/office/drawing/2014/main" id="{890B4410-B9F7-4C58-B55C-C2DF57004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962044"/>
            <a:ext cx="1460116" cy="12146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F4B8C2D-1CFF-4BCC-A228-39DEC0930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121" y="3042605"/>
            <a:ext cx="2327177" cy="17366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ÓDIGO CIVIL COLOMBIANO, DE LAS SERVIDUMBRES, DERECHO">
            <a:extLst>
              <a:ext uri="{FF2B5EF4-FFF2-40B4-BE49-F238E27FC236}">
                <a16:creationId xmlns:a16="http://schemas.microsoft.com/office/drawing/2014/main" id="{72EDAC5C-D4F1-43F9-908A-56020A86C3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8171" y="2559638"/>
            <a:ext cx="1552015" cy="10307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estión medioambiental en la ejecución de puentes">
            <a:extLst>
              <a:ext uri="{FF2B5EF4-FFF2-40B4-BE49-F238E27FC236}">
                <a16:creationId xmlns:a16="http://schemas.microsoft.com/office/drawing/2014/main" id="{AD4FA140-C683-4E68-B8C3-5BC4D6F637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8171" y="3962044"/>
            <a:ext cx="1645082" cy="121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barn(inVertical)">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barn(inVertical)">
                                      <p:cBhvr>
                                        <p:cTn id="31" dur="500"/>
                                        <p:tgtEl>
                                          <p:spTgt spid="103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36"/>
                                        </p:tgtEl>
                                        <p:attrNameLst>
                                          <p:attrName>style.visibility</p:attrName>
                                        </p:attrNameLst>
                                      </p:cBhvr>
                                      <p:to>
                                        <p:strVal val="visible"/>
                                      </p:to>
                                    </p:set>
                                    <p:animEffect transition="in" filter="fade">
                                      <p:cBhvr>
                                        <p:cTn id="36" dur="1000"/>
                                        <p:tgtEl>
                                          <p:spTgt spid="1036"/>
                                        </p:tgtEl>
                                      </p:cBhvr>
                                    </p:animEffect>
                                    <p:anim calcmode="lin" valueType="num">
                                      <p:cBhvr>
                                        <p:cTn id="37" dur="1000" fill="hold"/>
                                        <p:tgtEl>
                                          <p:spTgt spid="1036"/>
                                        </p:tgtEl>
                                        <p:attrNameLst>
                                          <p:attrName>ppt_x</p:attrName>
                                        </p:attrNameLst>
                                      </p:cBhvr>
                                      <p:tavLst>
                                        <p:tav tm="0">
                                          <p:val>
                                            <p:strVal val="#ppt_x"/>
                                          </p:val>
                                        </p:tav>
                                        <p:tav tm="100000">
                                          <p:val>
                                            <p:strVal val="#ppt_x"/>
                                          </p:val>
                                        </p:tav>
                                      </p:tavLst>
                                    </p:anim>
                                    <p:anim calcmode="lin" valueType="num">
                                      <p:cBhvr>
                                        <p:cTn id="38"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animEffect transition="in" filter="fade">
                                      <p:cBhvr>
                                        <p:cTn id="43" dur="1000"/>
                                        <p:tgtEl>
                                          <p:spTgt spid="1034"/>
                                        </p:tgtEl>
                                      </p:cBhvr>
                                    </p:animEffect>
                                    <p:anim calcmode="lin" valueType="num">
                                      <p:cBhvr>
                                        <p:cTn id="44" dur="1000" fill="hold"/>
                                        <p:tgtEl>
                                          <p:spTgt spid="1034"/>
                                        </p:tgtEl>
                                        <p:attrNameLst>
                                          <p:attrName>ppt_x</p:attrName>
                                        </p:attrNameLst>
                                      </p:cBhvr>
                                      <p:tavLst>
                                        <p:tav tm="0">
                                          <p:val>
                                            <p:strVal val="#ppt_x"/>
                                          </p:val>
                                        </p:tav>
                                        <p:tav tm="100000">
                                          <p:val>
                                            <p:strVal val="#ppt_x"/>
                                          </p:val>
                                        </p:tav>
                                      </p:tavLst>
                                    </p:anim>
                                    <p:anim calcmode="lin" valueType="num">
                                      <p:cBhvr>
                                        <p:cTn id="45"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B5995-2078-4EC1-BE92-EB93F4A6E44E}"/>
              </a:ext>
            </a:extLst>
          </p:cNvPr>
          <p:cNvSpPr>
            <a:spLocks noGrp="1"/>
          </p:cNvSpPr>
          <p:nvPr>
            <p:ph type="title"/>
          </p:nvPr>
        </p:nvSpPr>
        <p:spPr/>
        <p:txBody>
          <a:bodyPr/>
          <a:lstStyle/>
          <a:p>
            <a:r>
              <a:rPr lang="es-CO" dirty="0"/>
              <a:t>11.Cuantificación de los Costos Indirectos</a:t>
            </a:r>
          </a:p>
        </p:txBody>
      </p:sp>
      <p:sp>
        <p:nvSpPr>
          <p:cNvPr id="3" name="Marcador de contenido 2">
            <a:extLst>
              <a:ext uri="{FF2B5EF4-FFF2-40B4-BE49-F238E27FC236}">
                <a16:creationId xmlns:a16="http://schemas.microsoft.com/office/drawing/2014/main" id="{F8E4A2D1-311C-42CE-B8D8-9DD526749EDC}"/>
              </a:ext>
            </a:extLst>
          </p:cNvPr>
          <p:cNvSpPr>
            <a:spLocks noGrp="1"/>
          </p:cNvSpPr>
          <p:nvPr>
            <p:ph idx="1"/>
          </p:nvPr>
        </p:nvSpPr>
        <p:spPr/>
        <p:txBody>
          <a:bodyPr>
            <a:normAutofit/>
          </a:bodyPr>
          <a:lstStyle/>
          <a:p>
            <a:pPr marL="0" indent="0">
              <a:buNone/>
            </a:pPr>
            <a:r>
              <a:rPr lang="es-CO" dirty="0"/>
              <a:t>Las entidades contratantes para poder cuantificar los Costos Indirectos  exigen al licitante el análisis discriminado del AIU, el cual puede ser presentado en la matriz que para tal fin destine la Entidad o en la matriz que suele utilizar el contratista para hacer dicha cuantificación.</a:t>
            </a:r>
          </a:p>
          <a:p>
            <a:pPr marL="0" indent="0">
              <a:buNone/>
            </a:pPr>
            <a:r>
              <a:rPr lang="es-CO" dirty="0"/>
              <a:t>En términos generales,  en el país los porcentajes  que tienen establecidos  como regla genérica en las entidades del estado para cuantificar los costos indirectos, están los siguientes</a:t>
            </a:r>
          </a:p>
          <a:p>
            <a:pPr marL="0" indent="0">
              <a:buNone/>
            </a:pPr>
            <a:endParaRPr lang="es-CO" dirty="0"/>
          </a:p>
        </p:txBody>
      </p:sp>
      <p:graphicFrame>
        <p:nvGraphicFramePr>
          <p:cNvPr id="4" name="Tabla 3">
            <a:extLst>
              <a:ext uri="{FF2B5EF4-FFF2-40B4-BE49-F238E27FC236}">
                <a16:creationId xmlns:a16="http://schemas.microsoft.com/office/drawing/2014/main" id="{F6CACA7C-23B3-4071-B323-CEDDEDE420E2}"/>
              </a:ext>
            </a:extLst>
          </p:cNvPr>
          <p:cNvGraphicFramePr>
            <a:graphicFrameLocks noGrp="1"/>
          </p:cNvGraphicFramePr>
          <p:nvPr>
            <p:extLst>
              <p:ext uri="{D42A27DB-BD31-4B8C-83A1-F6EECF244321}">
                <p14:modId xmlns:p14="http://schemas.microsoft.com/office/powerpoint/2010/main" val="1567757788"/>
              </p:ext>
            </p:extLst>
          </p:nvPr>
        </p:nvGraphicFramePr>
        <p:xfrm>
          <a:off x="2000851" y="4699310"/>
          <a:ext cx="5605780" cy="685800"/>
        </p:xfrm>
        <a:graphic>
          <a:graphicData uri="http://schemas.openxmlformats.org/drawingml/2006/table">
            <a:tbl>
              <a:tblPr firstRow="1" firstCol="1" bandRow="1">
                <a:tableStyleId>{5C22544A-7EE6-4342-B048-85BDC9FD1C3A}</a:tableStyleId>
              </a:tblPr>
              <a:tblGrid>
                <a:gridCol w="4204335">
                  <a:extLst>
                    <a:ext uri="{9D8B030D-6E8A-4147-A177-3AD203B41FA5}">
                      <a16:colId xmlns:a16="http://schemas.microsoft.com/office/drawing/2014/main" val="1820255442"/>
                    </a:ext>
                  </a:extLst>
                </a:gridCol>
                <a:gridCol w="1401445">
                  <a:extLst>
                    <a:ext uri="{9D8B030D-6E8A-4147-A177-3AD203B41FA5}">
                      <a16:colId xmlns:a16="http://schemas.microsoft.com/office/drawing/2014/main" val="2756015901"/>
                    </a:ext>
                  </a:extLst>
                </a:gridCol>
              </a:tblGrid>
              <a:tr h="0">
                <a:tc gridSpan="2">
                  <a:txBody>
                    <a:bodyPr/>
                    <a:lstStyle/>
                    <a:p>
                      <a:pPr algn="ctr">
                        <a:lnSpc>
                          <a:spcPct val="107000"/>
                        </a:lnSpc>
                        <a:spcAft>
                          <a:spcPts val="800"/>
                        </a:spcAft>
                      </a:pPr>
                      <a:r>
                        <a:rPr lang="es-CO" sz="1100">
                          <a:effectLst/>
                        </a:rPr>
                        <a:t>ANALISIS DEL AIU.</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CO"/>
                    </a:p>
                  </a:txBody>
                  <a:tcPr/>
                </a:tc>
                <a:extLst>
                  <a:ext uri="{0D108BD9-81ED-4DB2-BD59-A6C34878D82A}">
                    <a16:rowId xmlns:a16="http://schemas.microsoft.com/office/drawing/2014/main" val="1916880713"/>
                  </a:ext>
                </a:extLst>
              </a:tr>
              <a:tr h="0">
                <a:tc>
                  <a:txBody>
                    <a:bodyPr/>
                    <a:lstStyle/>
                    <a:p>
                      <a:pPr>
                        <a:lnSpc>
                          <a:spcPct val="107000"/>
                        </a:lnSpc>
                        <a:spcAft>
                          <a:spcPts val="800"/>
                        </a:spcAft>
                      </a:pPr>
                      <a:r>
                        <a:rPr lang="es-CO" sz="1100">
                          <a:effectLst/>
                        </a:rPr>
                        <a:t>ADMINISTRACION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DEL 20 AL 35%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6664647"/>
                  </a:ext>
                </a:extLst>
              </a:tr>
              <a:tr h="0">
                <a:tc>
                  <a:txBody>
                    <a:bodyPr/>
                    <a:lstStyle/>
                    <a:p>
                      <a:pPr>
                        <a:lnSpc>
                          <a:spcPct val="107000"/>
                        </a:lnSpc>
                        <a:spcAft>
                          <a:spcPts val="800"/>
                        </a:spcAft>
                      </a:pPr>
                      <a:r>
                        <a:rPr lang="es-CO" sz="1100">
                          <a:effectLst/>
                        </a:rPr>
                        <a:t>IMPREVISTOS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a:effectLst/>
                        </a:rPr>
                        <a:t>DEL 0.5 AL 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9518981"/>
                  </a:ext>
                </a:extLst>
              </a:tr>
              <a:tr h="0">
                <a:tc>
                  <a:txBody>
                    <a:bodyPr/>
                    <a:lstStyle/>
                    <a:p>
                      <a:pPr>
                        <a:lnSpc>
                          <a:spcPct val="107000"/>
                        </a:lnSpc>
                        <a:spcAft>
                          <a:spcPts val="800"/>
                        </a:spcAft>
                      </a:pPr>
                      <a:r>
                        <a:rPr lang="es-CO" sz="1100">
                          <a:effectLst/>
                        </a:rPr>
                        <a:t>UTILIDAD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s-CO" sz="1100" dirty="0">
                          <a:effectLst/>
                        </a:rPr>
                        <a:t>DEL 4 AL 10%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7877419"/>
                  </a:ext>
                </a:extLst>
              </a:tr>
            </a:tbl>
          </a:graphicData>
        </a:graphic>
      </p:graphicFrame>
    </p:spTree>
    <p:extLst>
      <p:ext uri="{BB962C8B-B14F-4D97-AF65-F5344CB8AC3E}">
        <p14:creationId xmlns:p14="http://schemas.microsoft.com/office/powerpoint/2010/main" val="2830416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0D5290-E2B5-4C2A-9641-ECB1D7CE7599}"/>
              </a:ext>
            </a:extLst>
          </p:cNvPr>
          <p:cNvSpPr>
            <a:spLocks noGrp="1"/>
          </p:cNvSpPr>
          <p:nvPr>
            <p:ph type="title"/>
          </p:nvPr>
        </p:nvSpPr>
        <p:spPr>
          <a:xfrm>
            <a:off x="677334" y="609600"/>
            <a:ext cx="8596668" cy="516835"/>
          </a:xfrm>
        </p:spPr>
        <p:txBody>
          <a:bodyPr>
            <a:normAutofit fontScale="90000"/>
          </a:bodyPr>
          <a:lstStyle/>
          <a:p>
            <a:r>
              <a:rPr lang="es-CO" dirty="0"/>
              <a:t>11.Cuantificación de los Costos Indirectos</a:t>
            </a:r>
          </a:p>
        </p:txBody>
      </p:sp>
      <p:graphicFrame>
        <p:nvGraphicFramePr>
          <p:cNvPr id="4" name="Marcador de contenido 3">
            <a:extLst>
              <a:ext uri="{FF2B5EF4-FFF2-40B4-BE49-F238E27FC236}">
                <a16:creationId xmlns:a16="http://schemas.microsoft.com/office/drawing/2014/main" id="{6A92EEDF-5EFD-4112-A4D9-7BB0F1D8FC59}"/>
              </a:ext>
            </a:extLst>
          </p:cNvPr>
          <p:cNvGraphicFramePr>
            <a:graphicFrameLocks noGrp="1"/>
          </p:cNvGraphicFramePr>
          <p:nvPr>
            <p:ph idx="1"/>
          </p:nvPr>
        </p:nvGraphicFramePr>
        <p:xfrm>
          <a:off x="2228252" y="1349949"/>
          <a:ext cx="5495534" cy="5356666"/>
        </p:xfrm>
        <a:graphic>
          <a:graphicData uri="http://schemas.openxmlformats.org/drawingml/2006/table">
            <a:tbl>
              <a:tblPr firstRow="1" firstCol="1" bandRow="1">
                <a:tableStyleId>{5C22544A-7EE6-4342-B048-85BDC9FD1C3A}</a:tableStyleId>
              </a:tblPr>
              <a:tblGrid>
                <a:gridCol w="1018267">
                  <a:extLst>
                    <a:ext uri="{9D8B030D-6E8A-4147-A177-3AD203B41FA5}">
                      <a16:colId xmlns:a16="http://schemas.microsoft.com/office/drawing/2014/main" val="4059361898"/>
                    </a:ext>
                  </a:extLst>
                </a:gridCol>
                <a:gridCol w="123892">
                  <a:extLst>
                    <a:ext uri="{9D8B030D-6E8A-4147-A177-3AD203B41FA5}">
                      <a16:colId xmlns:a16="http://schemas.microsoft.com/office/drawing/2014/main" val="735289953"/>
                    </a:ext>
                  </a:extLst>
                </a:gridCol>
                <a:gridCol w="551082">
                  <a:extLst>
                    <a:ext uri="{9D8B030D-6E8A-4147-A177-3AD203B41FA5}">
                      <a16:colId xmlns:a16="http://schemas.microsoft.com/office/drawing/2014/main" val="3608558371"/>
                    </a:ext>
                  </a:extLst>
                </a:gridCol>
                <a:gridCol w="123892">
                  <a:extLst>
                    <a:ext uri="{9D8B030D-6E8A-4147-A177-3AD203B41FA5}">
                      <a16:colId xmlns:a16="http://schemas.microsoft.com/office/drawing/2014/main" val="2016223092"/>
                    </a:ext>
                  </a:extLst>
                </a:gridCol>
                <a:gridCol w="772320">
                  <a:extLst>
                    <a:ext uri="{9D8B030D-6E8A-4147-A177-3AD203B41FA5}">
                      <a16:colId xmlns:a16="http://schemas.microsoft.com/office/drawing/2014/main" val="3437147666"/>
                    </a:ext>
                  </a:extLst>
                </a:gridCol>
                <a:gridCol w="123892">
                  <a:extLst>
                    <a:ext uri="{9D8B030D-6E8A-4147-A177-3AD203B41FA5}">
                      <a16:colId xmlns:a16="http://schemas.microsoft.com/office/drawing/2014/main" val="4141580300"/>
                    </a:ext>
                  </a:extLst>
                </a:gridCol>
                <a:gridCol w="551082">
                  <a:extLst>
                    <a:ext uri="{9D8B030D-6E8A-4147-A177-3AD203B41FA5}">
                      <a16:colId xmlns:a16="http://schemas.microsoft.com/office/drawing/2014/main" val="860124909"/>
                    </a:ext>
                  </a:extLst>
                </a:gridCol>
                <a:gridCol w="123892">
                  <a:extLst>
                    <a:ext uri="{9D8B030D-6E8A-4147-A177-3AD203B41FA5}">
                      <a16:colId xmlns:a16="http://schemas.microsoft.com/office/drawing/2014/main" val="468252571"/>
                    </a:ext>
                  </a:extLst>
                </a:gridCol>
                <a:gridCol w="772320">
                  <a:extLst>
                    <a:ext uri="{9D8B030D-6E8A-4147-A177-3AD203B41FA5}">
                      <a16:colId xmlns:a16="http://schemas.microsoft.com/office/drawing/2014/main" val="2247231171"/>
                    </a:ext>
                  </a:extLst>
                </a:gridCol>
                <a:gridCol w="888398">
                  <a:extLst>
                    <a:ext uri="{9D8B030D-6E8A-4147-A177-3AD203B41FA5}">
                      <a16:colId xmlns:a16="http://schemas.microsoft.com/office/drawing/2014/main" val="3396570497"/>
                    </a:ext>
                  </a:extLst>
                </a:gridCol>
                <a:gridCol w="446497">
                  <a:extLst>
                    <a:ext uri="{9D8B030D-6E8A-4147-A177-3AD203B41FA5}">
                      <a16:colId xmlns:a16="http://schemas.microsoft.com/office/drawing/2014/main" val="2634138367"/>
                    </a:ext>
                  </a:extLst>
                </a:gridCol>
              </a:tblGrid>
              <a:tr h="155154">
                <a:tc gridSpan="11">
                  <a:txBody>
                    <a:bodyPr/>
                    <a:lstStyle/>
                    <a:p>
                      <a:pPr algn="ctr">
                        <a:lnSpc>
                          <a:spcPct val="107000"/>
                        </a:lnSpc>
                        <a:spcAft>
                          <a:spcPts val="800"/>
                        </a:spcAft>
                      </a:pPr>
                      <a:r>
                        <a:rPr lang="es-CO" sz="1000">
                          <a:effectLst/>
                        </a:rPr>
                        <a:t>ANALISIS DEL A.I.U.</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3277877"/>
                  </a:ext>
                </a:extLst>
              </a:tr>
              <a:tr h="155154">
                <a:tc gridSpan="11">
                  <a:txBody>
                    <a:bodyPr/>
                    <a:lstStyle/>
                    <a:p>
                      <a:pPr algn="r">
                        <a:lnSpc>
                          <a:spcPct val="107000"/>
                        </a:lnSpc>
                        <a:spcAft>
                          <a:spcPts val="800"/>
                        </a:spcAft>
                      </a:pPr>
                      <a:r>
                        <a:rPr lang="es-CO" sz="1000">
                          <a:effectLst/>
                        </a:rPr>
                        <a:t>Valor Costos Directos  de la Oferta : $754.000.000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034101875"/>
                  </a:ext>
                </a:extLst>
              </a:tr>
              <a:tr h="155154">
                <a:tc gridSpan="11">
                  <a:txBody>
                    <a:bodyPr/>
                    <a:lstStyle/>
                    <a:p>
                      <a:pPr>
                        <a:lnSpc>
                          <a:spcPct val="107000"/>
                        </a:lnSpc>
                        <a:spcAft>
                          <a:spcPts val="800"/>
                        </a:spcAft>
                      </a:pPr>
                      <a:r>
                        <a:rPr lang="es-CO" sz="1000">
                          <a:effectLst/>
                        </a:rPr>
                        <a:t>ADMINISTRACION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517510638"/>
                  </a:ext>
                </a:extLst>
              </a:tr>
              <a:tr h="230891">
                <a:tc>
                  <a:txBody>
                    <a:bodyPr/>
                    <a:lstStyle/>
                    <a:p>
                      <a:pPr>
                        <a:lnSpc>
                          <a:spcPct val="107000"/>
                        </a:lnSpc>
                        <a:spcAft>
                          <a:spcPts val="800"/>
                        </a:spcAft>
                      </a:pPr>
                      <a:r>
                        <a:rPr lang="es-CO" sz="1000">
                          <a:effectLst/>
                        </a:rPr>
                        <a:t>ITEM</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CANTIDAD</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VALOR</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MESES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FACTOR PORCENTUAL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VALOR PARCIAL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1000">
                          <a:effectLst/>
                        </a:rPr>
                        <a:t>%</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659946109"/>
                  </a:ext>
                </a:extLst>
              </a:tr>
              <a:tr h="230891">
                <a:tc>
                  <a:txBody>
                    <a:bodyPr/>
                    <a:lstStyle/>
                    <a:p>
                      <a:pPr>
                        <a:lnSpc>
                          <a:spcPct val="107000"/>
                        </a:lnSpc>
                        <a:spcAft>
                          <a:spcPts val="800"/>
                        </a:spcAft>
                      </a:pPr>
                      <a:r>
                        <a:rPr lang="es-CO" sz="700">
                          <a:effectLst/>
                        </a:rPr>
                        <a:t>1.PERSONAL ADMINISTRATIVO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920387198"/>
                  </a:ext>
                </a:extLst>
              </a:tr>
              <a:tr h="112860">
                <a:tc>
                  <a:txBody>
                    <a:bodyPr/>
                    <a:lstStyle/>
                    <a:p>
                      <a:pPr>
                        <a:lnSpc>
                          <a:spcPct val="107000"/>
                        </a:lnSpc>
                        <a:spcAft>
                          <a:spcPts val="800"/>
                        </a:spcAft>
                      </a:pPr>
                      <a:r>
                        <a:rPr lang="es-CO" sz="700">
                          <a:effectLst/>
                        </a:rPr>
                        <a:t>Director Obra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$10.000.000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50%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$20.000.000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645530146"/>
                  </a:ext>
                </a:extLst>
              </a:tr>
              <a:tr h="112860">
                <a:tc>
                  <a:txBody>
                    <a:bodyPr/>
                    <a:lstStyle/>
                    <a:p>
                      <a:pPr>
                        <a:lnSpc>
                          <a:spcPct val="107000"/>
                        </a:lnSpc>
                        <a:spcAft>
                          <a:spcPts val="800"/>
                        </a:spcAft>
                      </a:pPr>
                      <a:r>
                        <a:rPr lang="es-CO" sz="700">
                          <a:effectLst/>
                        </a:rPr>
                        <a:t>Residente</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$5.200.000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100%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$20.800.000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3952064309"/>
                  </a:ext>
                </a:extLst>
              </a:tr>
              <a:tr h="112860">
                <a:tc>
                  <a:txBody>
                    <a:bodyPr/>
                    <a:lstStyle/>
                    <a:p>
                      <a:pPr>
                        <a:lnSpc>
                          <a:spcPct val="107000"/>
                        </a:lnSpc>
                        <a:spcAft>
                          <a:spcPts val="800"/>
                        </a:spcAft>
                      </a:pPr>
                      <a:r>
                        <a:rPr lang="es-CO" sz="700">
                          <a:effectLst/>
                        </a:rPr>
                        <a:t>Residente HSEQ</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$4.300.000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100%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$17.200.000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3317583276"/>
                  </a:ext>
                </a:extLst>
              </a:tr>
              <a:tr h="112860">
                <a:tc>
                  <a:txBody>
                    <a:bodyPr/>
                    <a:lstStyle/>
                    <a:p>
                      <a:pPr>
                        <a:lnSpc>
                          <a:spcPct val="107000"/>
                        </a:lnSpc>
                        <a:spcAft>
                          <a:spcPts val="800"/>
                        </a:spcAft>
                      </a:pPr>
                      <a:r>
                        <a:rPr lang="es-CO" sz="700">
                          <a:effectLst/>
                        </a:rPr>
                        <a:t>almacenista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$2.500.000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100%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$10.000.000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104573958"/>
                  </a:ext>
                </a:extLst>
              </a:tr>
              <a:tr h="112860">
                <a:tc>
                  <a:txBody>
                    <a:bodyPr/>
                    <a:lstStyle/>
                    <a:p>
                      <a:pPr>
                        <a:lnSpc>
                          <a:spcPct val="107000"/>
                        </a:lnSpc>
                        <a:spcAft>
                          <a:spcPts val="800"/>
                        </a:spcAft>
                      </a:pPr>
                      <a:r>
                        <a:rPr lang="es-CO" sz="700">
                          <a:effectLst/>
                        </a:rPr>
                        <a:t>mensajero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$1.900.000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100%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$7.600.00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673695463"/>
                  </a:ext>
                </a:extLst>
              </a:tr>
              <a:tr h="112860">
                <a:tc gridSpan="9">
                  <a:txBody>
                    <a:bodyPr/>
                    <a:lstStyle/>
                    <a:p>
                      <a:pPr>
                        <a:lnSpc>
                          <a:spcPct val="107000"/>
                        </a:lnSpc>
                        <a:spcAft>
                          <a:spcPts val="800"/>
                        </a:spcAft>
                      </a:pPr>
                      <a:r>
                        <a:rPr lang="es-CO" sz="700">
                          <a:effectLst/>
                        </a:rPr>
                        <a:t>Subtotal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$65.600.000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8.7%</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1352032507"/>
                  </a:ext>
                </a:extLst>
              </a:tr>
              <a:tr h="112860">
                <a:tc gridSpan="2">
                  <a:txBody>
                    <a:bodyPr/>
                    <a:lstStyle/>
                    <a:p>
                      <a:pPr>
                        <a:lnSpc>
                          <a:spcPct val="107000"/>
                        </a:lnSpc>
                        <a:spcAft>
                          <a:spcPts val="800"/>
                        </a:spcAft>
                      </a:pPr>
                      <a:r>
                        <a:rPr lang="es-CO" sz="700">
                          <a:effectLst/>
                        </a:rPr>
                        <a:t>2. IMPUESTOS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035112942"/>
                  </a:ext>
                </a:extLst>
              </a:tr>
              <a:tr h="112860">
                <a:tc gridSpan="2">
                  <a:txBody>
                    <a:bodyPr/>
                    <a:lstStyle/>
                    <a:p>
                      <a:pPr>
                        <a:lnSpc>
                          <a:spcPct val="107000"/>
                        </a:lnSpc>
                        <a:spcAft>
                          <a:spcPts val="800"/>
                        </a:spcAft>
                      </a:pPr>
                      <a:r>
                        <a:rPr lang="es-CO" sz="700">
                          <a:effectLst/>
                        </a:rPr>
                        <a:t>Industria y Comercio</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$2.354.000.000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0.65%</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$15.301.000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3756151977"/>
                  </a:ext>
                </a:extLst>
              </a:tr>
              <a:tr h="112860">
                <a:tc gridSpan="2">
                  <a:txBody>
                    <a:bodyPr/>
                    <a:lstStyle/>
                    <a:p>
                      <a:pPr>
                        <a:lnSpc>
                          <a:spcPct val="107000"/>
                        </a:lnSpc>
                        <a:spcAft>
                          <a:spcPts val="800"/>
                        </a:spcAft>
                      </a:pPr>
                      <a:r>
                        <a:rPr lang="es-CO" sz="700">
                          <a:effectLst/>
                        </a:rPr>
                        <a:t>Vehículos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$35.000.000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0.5%</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$175.000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4294172622"/>
                  </a:ext>
                </a:extLst>
              </a:tr>
              <a:tr h="112860">
                <a:tc gridSpan="2">
                  <a:txBody>
                    <a:bodyPr/>
                    <a:lstStyle/>
                    <a:p>
                      <a:pPr>
                        <a:lnSpc>
                          <a:spcPct val="107000"/>
                        </a:lnSpc>
                        <a:spcAft>
                          <a:spcPts val="800"/>
                        </a:spcAft>
                      </a:pPr>
                      <a:r>
                        <a:rPr lang="es-CO" sz="700">
                          <a:effectLst/>
                        </a:rPr>
                        <a:t>Retefuente</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$35.000.000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0.2%</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$70.000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3412942439"/>
                  </a:ext>
                </a:extLst>
              </a:tr>
              <a:tr h="112860">
                <a:tc gridSpan="2">
                  <a:txBody>
                    <a:bodyPr/>
                    <a:lstStyle/>
                    <a:p>
                      <a:pPr>
                        <a:lnSpc>
                          <a:spcPct val="107000"/>
                        </a:lnSpc>
                        <a:spcAft>
                          <a:spcPts val="800"/>
                        </a:spcAft>
                      </a:pPr>
                      <a:r>
                        <a:rPr lang="es-CO" sz="700">
                          <a:effectLst/>
                        </a:rPr>
                        <a:t>Otros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$35.000.000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0.3%</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$105.000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529266374"/>
                  </a:ext>
                </a:extLst>
              </a:tr>
              <a:tr h="112860">
                <a:tc gridSpan="9">
                  <a:txBody>
                    <a:bodyPr/>
                    <a:lstStyle/>
                    <a:p>
                      <a:pPr>
                        <a:lnSpc>
                          <a:spcPct val="107000"/>
                        </a:lnSpc>
                        <a:spcAft>
                          <a:spcPts val="800"/>
                        </a:spcAft>
                      </a:pPr>
                      <a:r>
                        <a:rPr lang="es-CO" sz="700">
                          <a:effectLst/>
                        </a:rPr>
                        <a:t>Subtotal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$15.651.000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2.1%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4079384115"/>
                  </a:ext>
                </a:extLst>
              </a:tr>
              <a:tr h="112860">
                <a:tc gridSpan="2">
                  <a:txBody>
                    <a:bodyPr/>
                    <a:lstStyle/>
                    <a:p>
                      <a:pPr>
                        <a:lnSpc>
                          <a:spcPct val="107000"/>
                        </a:lnSpc>
                        <a:spcAft>
                          <a:spcPts val="800"/>
                        </a:spcAft>
                      </a:pPr>
                      <a:r>
                        <a:rPr lang="es-CO" sz="700">
                          <a:effectLst/>
                        </a:rPr>
                        <a:t>3.POLIZAS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1582648258"/>
                  </a:ext>
                </a:extLst>
              </a:tr>
              <a:tr h="112860">
                <a:tc gridSpan="2">
                  <a:txBody>
                    <a:bodyPr/>
                    <a:lstStyle/>
                    <a:p>
                      <a:pPr>
                        <a:lnSpc>
                          <a:spcPct val="107000"/>
                        </a:lnSpc>
                        <a:spcAft>
                          <a:spcPts val="800"/>
                        </a:spcAft>
                      </a:pPr>
                      <a:r>
                        <a:rPr lang="es-CO" sz="700">
                          <a:effectLst/>
                        </a:rPr>
                        <a:t>Seriedad</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$2.354.000.000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4107966059"/>
                  </a:ext>
                </a:extLst>
              </a:tr>
              <a:tr h="112860">
                <a:tc gridSpan="2">
                  <a:txBody>
                    <a:bodyPr/>
                    <a:lstStyle/>
                    <a:p>
                      <a:pPr>
                        <a:lnSpc>
                          <a:spcPct val="107000"/>
                        </a:lnSpc>
                        <a:spcAft>
                          <a:spcPts val="800"/>
                        </a:spcAft>
                      </a:pPr>
                      <a:r>
                        <a:rPr lang="es-CO" sz="700">
                          <a:effectLst/>
                        </a:rPr>
                        <a:t>Garantía Única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$2.354.000.000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0.1%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$2.354.000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3733457133"/>
                  </a:ext>
                </a:extLst>
              </a:tr>
              <a:tr h="112860">
                <a:tc gridSpan="2">
                  <a:txBody>
                    <a:bodyPr/>
                    <a:lstStyle/>
                    <a:p>
                      <a:pPr>
                        <a:lnSpc>
                          <a:spcPct val="107000"/>
                        </a:lnSpc>
                        <a:spcAft>
                          <a:spcPts val="800"/>
                        </a:spcAft>
                      </a:pPr>
                      <a:r>
                        <a:rPr lang="es-CO" sz="700">
                          <a:effectLst/>
                        </a:rPr>
                        <a:t>Respon. Civil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$2.354.000.000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0.3%</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$7.062.000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1206481491"/>
                  </a:ext>
                </a:extLst>
              </a:tr>
              <a:tr h="112860">
                <a:tc gridSpan="9">
                  <a:txBody>
                    <a:bodyPr/>
                    <a:lstStyle/>
                    <a:p>
                      <a:pPr>
                        <a:lnSpc>
                          <a:spcPct val="107000"/>
                        </a:lnSpc>
                        <a:spcAft>
                          <a:spcPts val="800"/>
                        </a:spcAft>
                      </a:pPr>
                      <a:r>
                        <a:rPr lang="es-CO" sz="700">
                          <a:effectLst/>
                        </a:rPr>
                        <a:t>Subtotal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$9.416.000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1.25%</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100788376"/>
                  </a:ext>
                </a:extLst>
              </a:tr>
              <a:tr h="112860">
                <a:tc gridSpan="2">
                  <a:txBody>
                    <a:bodyPr/>
                    <a:lstStyle/>
                    <a:p>
                      <a:pPr>
                        <a:lnSpc>
                          <a:spcPct val="107000"/>
                        </a:lnSpc>
                        <a:spcAft>
                          <a:spcPts val="800"/>
                        </a:spcAft>
                      </a:pPr>
                      <a:r>
                        <a:rPr lang="es-CO" sz="700">
                          <a:effectLst/>
                        </a:rPr>
                        <a:t>4.TRANSPORTES Y FLETES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3002474357"/>
                  </a:ext>
                </a:extLst>
              </a:tr>
              <a:tr h="112860">
                <a:tc gridSpan="2">
                  <a:txBody>
                    <a:bodyPr/>
                    <a:lstStyle/>
                    <a:p>
                      <a:pPr>
                        <a:lnSpc>
                          <a:spcPct val="107000"/>
                        </a:lnSpc>
                        <a:spcAft>
                          <a:spcPts val="800"/>
                        </a:spcAft>
                      </a:pPr>
                      <a:r>
                        <a:rPr lang="es-CO" sz="700">
                          <a:effectLst/>
                        </a:rPr>
                        <a:t>Transporte admón.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$2.500.000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100%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$10.000.000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374224307"/>
                  </a:ext>
                </a:extLst>
              </a:tr>
              <a:tr h="112860">
                <a:tc gridSpan="2">
                  <a:txBody>
                    <a:bodyPr/>
                    <a:lstStyle/>
                    <a:p>
                      <a:pPr>
                        <a:lnSpc>
                          <a:spcPct val="107000"/>
                        </a:lnSpc>
                        <a:spcAft>
                          <a:spcPts val="800"/>
                        </a:spcAft>
                      </a:pPr>
                      <a:r>
                        <a:rPr lang="es-CO" sz="700">
                          <a:effectLst/>
                        </a:rPr>
                        <a:t>Caja Menor</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$2.500.000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2</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3526079087"/>
                  </a:ext>
                </a:extLst>
              </a:tr>
              <a:tr h="112860">
                <a:tc gridSpan="9">
                  <a:txBody>
                    <a:bodyPr/>
                    <a:lstStyle/>
                    <a:p>
                      <a:pPr>
                        <a:lnSpc>
                          <a:spcPct val="107000"/>
                        </a:lnSpc>
                        <a:spcAft>
                          <a:spcPts val="800"/>
                        </a:spcAft>
                      </a:pPr>
                      <a:r>
                        <a:rPr lang="es-CO" sz="700">
                          <a:effectLst/>
                        </a:rPr>
                        <a:t>Subtotal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$10.000.000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1.33%</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877743095"/>
                  </a:ext>
                </a:extLst>
              </a:tr>
              <a:tr h="230891">
                <a:tc gridSpan="2">
                  <a:txBody>
                    <a:bodyPr/>
                    <a:lstStyle/>
                    <a:p>
                      <a:pPr>
                        <a:lnSpc>
                          <a:spcPct val="107000"/>
                        </a:lnSpc>
                        <a:spcAft>
                          <a:spcPts val="800"/>
                        </a:spcAft>
                      </a:pPr>
                      <a:r>
                        <a:rPr lang="es-CO" sz="700">
                          <a:effectLst/>
                        </a:rPr>
                        <a:t>5.GASTOS OPERATIVO Y OFICINA</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3813456752"/>
                  </a:ext>
                </a:extLst>
              </a:tr>
              <a:tr h="466955">
                <a:tc gridSpan="2">
                  <a:txBody>
                    <a:bodyPr/>
                    <a:lstStyle/>
                    <a:p>
                      <a:pPr>
                        <a:lnSpc>
                          <a:spcPct val="107000"/>
                        </a:lnSpc>
                        <a:spcAft>
                          <a:spcPts val="800"/>
                        </a:spcAft>
                      </a:pPr>
                      <a:r>
                        <a:rPr lang="es-CO" sz="700">
                          <a:effectLst/>
                        </a:rPr>
                        <a:t>Papelería, elementos aseo, comunicaciones, servicios públicos, dotación , bodegas , almacén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$17.350.000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100%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$69.400.000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1800168323"/>
                  </a:ext>
                </a:extLst>
              </a:tr>
              <a:tr h="112860">
                <a:tc gridSpan="9">
                  <a:txBody>
                    <a:bodyPr/>
                    <a:lstStyle/>
                    <a:p>
                      <a:pPr>
                        <a:lnSpc>
                          <a:spcPct val="107000"/>
                        </a:lnSpc>
                        <a:spcAft>
                          <a:spcPts val="800"/>
                        </a:spcAft>
                      </a:pPr>
                      <a:r>
                        <a:rPr lang="es-CO" sz="700">
                          <a:effectLst/>
                        </a:rPr>
                        <a:t>Subtotal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$69.400.000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9.2%</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580775971"/>
                  </a:ext>
                </a:extLst>
              </a:tr>
              <a:tr h="112860">
                <a:tc gridSpan="2">
                  <a:txBody>
                    <a:bodyPr/>
                    <a:lstStyle/>
                    <a:p>
                      <a:pPr>
                        <a:lnSpc>
                          <a:spcPct val="107000"/>
                        </a:lnSpc>
                        <a:spcAft>
                          <a:spcPts val="800"/>
                        </a:spcAft>
                      </a:pPr>
                      <a:r>
                        <a:rPr lang="es-CO" sz="700">
                          <a:effectLst/>
                        </a:rPr>
                        <a:t>6. ASESORIAS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4089224998"/>
                  </a:ext>
                </a:extLst>
              </a:tr>
              <a:tr h="230891">
                <a:tc gridSpan="2">
                  <a:txBody>
                    <a:bodyPr/>
                    <a:lstStyle/>
                    <a:p>
                      <a:pPr>
                        <a:lnSpc>
                          <a:spcPct val="107000"/>
                        </a:lnSpc>
                        <a:spcAft>
                          <a:spcPts val="800"/>
                        </a:spcAft>
                      </a:pPr>
                      <a:r>
                        <a:rPr lang="es-CO" sz="700">
                          <a:effectLst/>
                        </a:rPr>
                        <a:t>Asesor legal, revisor fiscal Contador</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$1.320.00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100%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$5.280.000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599653415"/>
                  </a:ext>
                </a:extLst>
              </a:tr>
              <a:tr h="112860">
                <a:tc gridSpan="9">
                  <a:txBody>
                    <a:bodyPr/>
                    <a:lstStyle/>
                    <a:p>
                      <a:pPr>
                        <a:lnSpc>
                          <a:spcPct val="107000"/>
                        </a:lnSpc>
                        <a:spcAft>
                          <a:spcPts val="800"/>
                        </a:spcAft>
                      </a:pPr>
                      <a:r>
                        <a:rPr lang="es-CO" sz="700">
                          <a:effectLst/>
                        </a:rPr>
                        <a:t>Subtotal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$5.280.000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0.7%</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860723241"/>
                  </a:ext>
                </a:extLst>
              </a:tr>
              <a:tr h="112860">
                <a:tc gridSpan="2">
                  <a:txBody>
                    <a:bodyPr/>
                    <a:lstStyle/>
                    <a:p>
                      <a:pPr>
                        <a:lnSpc>
                          <a:spcPct val="107000"/>
                        </a:lnSpc>
                        <a:spcAft>
                          <a:spcPts val="800"/>
                        </a:spcAft>
                      </a:pPr>
                      <a:r>
                        <a:rPr lang="es-CO" sz="700">
                          <a:effectLst/>
                        </a:rPr>
                        <a:t>7.OTROS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1041494966"/>
                  </a:ext>
                </a:extLst>
              </a:tr>
              <a:tr h="112860">
                <a:tc gridSpan="2">
                  <a:txBody>
                    <a:bodyPr/>
                    <a:lstStyle/>
                    <a:p>
                      <a:pPr>
                        <a:lnSpc>
                          <a:spcPct val="107000"/>
                        </a:lnSpc>
                        <a:spcAft>
                          <a:spcPts val="800"/>
                        </a:spcAft>
                      </a:pPr>
                      <a:r>
                        <a:rPr lang="es-CO" sz="700">
                          <a:effectLst/>
                        </a:rPr>
                        <a:t>Celadurías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1</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3">
                  <a:txBody>
                    <a:bodyPr/>
                    <a:lstStyle/>
                    <a:p>
                      <a:pPr>
                        <a:lnSpc>
                          <a:spcPct val="107000"/>
                        </a:lnSpc>
                        <a:spcAft>
                          <a:spcPts val="800"/>
                        </a:spcAft>
                      </a:pPr>
                      <a:r>
                        <a:rPr lang="es-CO" sz="700">
                          <a:effectLst/>
                        </a:rPr>
                        <a:t>$180.000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gridSpan="2">
                  <a:txBody>
                    <a:bodyPr/>
                    <a:lstStyle/>
                    <a:p>
                      <a:pPr>
                        <a:lnSpc>
                          <a:spcPct val="107000"/>
                        </a:lnSpc>
                        <a:spcAft>
                          <a:spcPts val="800"/>
                        </a:spcAft>
                      </a:pPr>
                      <a:r>
                        <a:rPr lang="es-CO" sz="700">
                          <a:effectLst/>
                        </a:rPr>
                        <a:t>100%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a:txBody>
                    <a:bodyPr/>
                    <a:lstStyle/>
                    <a:p>
                      <a:pPr>
                        <a:lnSpc>
                          <a:spcPct val="107000"/>
                        </a:lnSpc>
                        <a:spcAft>
                          <a:spcPts val="800"/>
                        </a:spcAft>
                      </a:pPr>
                      <a:r>
                        <a:rPr lang="es-CO" sz="700">
                          <a:effectLst/>
                        </a:rPr>
                        <a:t>$720.000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674134690"/>
                  </a:ext>
                </a:extLst>
              </a:tr>
              <a:tr h="112860">
                <a:tc gridSpan="9">
                  <a:txBody>
                    <a:bodyPr/>
                    <a:lstStyle/>
                    <a:p>
                      <a:pPr>
                        <a:lnSpc>
                          <a:spcPct val="107000"/>
                        </a:lnSpc>
                        <a:spcAft>
                          <a:spcPts val="800"/>
                        </a:spcAft>
                      </a:pPr>
                      <a:r>
                        <a:rPr lang="es-CO" sz="700">
                          <a:effectLst/>
                        </a:rPr>
                        <a:t>Subtotal</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$720.000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0.095%</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299931535"/>
                  </a:ext>
                </a:extLst>
              </a:tr>
              <a:tr h="112860">
                <a:tc gridSpan="9">
                  <a:txBody>
                    <a:bodyPr/>
                    <a:lstStyle/>
                    <a:p>
                      <a:pPr>
                        <a:lnSpc>
                          <a:spcPct val="107000"/>
                        </a:lnSpc>
                        <a:spcAft>
                          <a:spcPts val="800"/>
                        </a:spcAft>
                      </a:pPr>
                      <a:r>
                        <a:rPr lang="es-CO" sz="700">
                          <a:effectLst/>
                        </a:rPr>
                        <a:t>SUBTOTAL ADMINISTRACION</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$176.067.000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23.375%</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732382614"/>
                  </a:ext>
                </a:extLst>
              </a:tr>
              <a:tr h="112860">
                <a:tc gridSpan="9">
                  <a:txBody>
                    <a:bodyPr/>
                    <a:lstStyle/>
                    <a:p>
                      <a:pPr>
                        <a:lnSpc>
                          <a:spcPct val="107000"/>
                        </a:lnSpc>
                        <a:spcAft>
                          <a:spcPts val="800"/>
                        </a:spcAft>
                      </a:pPr>
                      <a:r>
                        <a:rPr lang="es-CO" sz="700">
                          <a:effectLst/>
                        </a:rPr>
                        <a:t>SUBTOTAL IMPREVISTOS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$10.125.000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1.34%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851733887"/>
                  </a:ext>
                </a:extLst>
              </a:tr>
              <a:tr h="112860">
                <a:tc gridSpan="9">
                  <a:txBody>
                    <a:bodyPr/>
                    <a:lstStyle/>
                    <a:p>
                      <a:pPr>
                        <a:lnSpc>
                          <a:spcPct val="107000"/>
                        </a:lnSpc>
                        <a:spcAft>
                          <a:spcPts val="800"/>
                        </a:spcAft>
                      </a:pPr>
                      <a:r>
                        <a:rPr lang="es-CO" sz="700">
                          <a:effectLst/>
                        </a:rPr>
                        <a:t>SUBTOTAL UTILIDADES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$52.350.000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a:effectLst/>
                        </a:rPr>
                        <a:t>6.94%</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3014561432"/>
                  </a:ext>
                </a:extLst>
              </a:tr>
              <a:tr h="112860">
                <a:tc gridSpan="9">
                  <a:txBody>
                    <a:bodyPr/>
                    <a:lstStyle/>
                    <a:p>
                      <a:pPr>
                        <a:lnSpc>
                          <a:spcPct val="107000"/>
                        </a:lnSpc>
                        <a:spcAft>
                          <a:spcPts val="800"/>
                        </a:spcAft>
                      </a:pPr>
                      <a:r>
                        <a:rPr lang="es-CO" sz="700">
                          <a:effectLst/>
                        </a:rPr>
                        <a:t>TOTAL A.I.U</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700">
                          <a:effectLst/>
                        </a:rPr>
                        <a:t>$238.542.000</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tc>
                  <a:txBody>
                    <a:bodyPr/>
                    <a:lstStyle/>
                    <a:p>
                      <a:pPr>
                        <a:lnSpc>
                          <a:spcPct val="107000"/>
                        </a:lnSpc>
                        <a:spcAft>
                          <a:spcPts val="800"/>
                        </a:spcAft>
                      </a:pPr>
                      <a:r>
                        <a:rPr lang="es-CO" sz="700" dirty="0">
                          <a:effectLst/>
                        </a:rPr>
                        <a:t>31.655%</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061" marR="62061" marT="0" marB="0"/>
                </a:tc>
                <a:extLst>
                  <a:ext uri="{0D108BD9-81ED-4DB2-BD59-A6C34878D82A}">
                    <a16:rowId xmlns:a16="http://schemas.microsoft.com/office/drawing/2014/main" val="2602956033"/>
                  </a:ext>
                </a:extLst>
              </a:tr>
            </a:tbl>
          </a:graphicData>
        </a:graphic>
      </p:graphicFrame>
    </p:spTree>
    <p:extLst>
      <p:ext uri="{BB962C8B-B14F-4D97-AF65-F5344CB8AC3E}">
        <p14:creationId xmlns:p14="http://schemas.microsoft.com/office/powerpoint/2010/main" val="2273771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F6F67-2B58-45E9-B77A-D4286855C2EE}"/>
              </a:ext>
            </a:extLst>
          </p:cNvPr>
          <p:cNvSpPr>
            <a:spLocks noGrp="1"/>
          </p:cNvSpPr>
          <p:nvPr>
            <p:ph type="title"/>
          </p:nvPr>
        </p:nvSpPr>
        <p:spPr>
          <a:xfrm>
            <a:off x="677334" y="609600"/>
            <a:ext cx="8596668" cy="649357"/>
          </a:xfrm>
        </p:spPr>
        <p:txBody>
          <a:bodyPr>
            <a:normAutofit fontScale="90000"/>
          </a:bodyPr>
          <a:lstStyle/>
          <a:p>
            <a:r>
              <a:rPr lang="es-CO" dirty="0"/>
              <a:t>11.Cuantificación de los Costos Indirectos</a:t>
            </a:r>
          </a:p>
        </p:txBody>
      </p:sp>
      <p:pic>
        <p:nvPicPr>
          <p:cNvPr id="7170" name="Picture 2" descr="Cuáles son las etapas de ejecución de un proyecto de obra civil? | OBS  Business School">
            <a:extLst>
              <a:ext uri="{FF2B5EF4-FFF2-40B4-BE49-F238E27FC236}">
                <a16:creationId xmlns:a16="http://schemas.microsoft.com/office/drawing/2014/main" id="{19D0DB9C-A05B-41C6-87D0-540E8B28D4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5060" y="2028256"/>
            <a:ext cx="6745357" cy="391239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BA27E63-AFCB-4431-BC17-EC11E6903C9C}"/>
              </a:ext>
            </a:extLst>
          </p:cNvPr>
          <p:cNvSpPr txBox="1"/>
          <p:nvPr/>
        </p:nvSpPr>
        <p:spPr>
          <a:xfrm>
            <a:off x="1924355" y="5940650"/>
            <a:ext cx="6102626" cy="338554"/>
          </a:xfrm>
          <a:prstGeom prst="rect">
            <a:avLst/>
          </a:prstGeom>
          <a:noFill/>
        </p:spPr>
        <p:txBody>
          <a:bodyPr wrap="square">
            <a:spAutoFit/>
          </a:bodyPr>
          <a:lstStyle/>
          <a:p>
            <a:r>
              <a:rPr lang="es-CO" sz="800" dirty="0"/>
              <a:t>Tomado de :https://obsbusiness.school/es/blog-project-management/noticias/cuales-son-las-etapas-de-ejecucion-de-un-proyecto-de-obra-civil</a:t>
            </a:r>
          </a:p>
        </p:txBody>
      </p:sp>
    </p:spTree>
    <p:extLst>
      <p:ext uri="{BB962C8B-B14F-4D97-AF65-F5344CB8AC3E}">
        <p14:creationId xmlns:p14="http://schemas.microsoft.com/office/powerpoint/2010/main" val="1173504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C3B9A-799A-4DA4-9D38-BA7161FFEE96}"/>
              </a:ext>
            </a:extLst>
          </p:cNvPr>
          <p:cNvSpPr>
            <a:spLocks noGrp="1"/>
          </p:cNvSpPr>
          <p:nvPr>
            <p:ph type="title"/>
          </p:nvPr>
        </p:nvSpPr>
        <p:spPr>
          <a:xfrm>
            <a:off x="677334" y="609600"/>
            <a:ext cx="8596668" cy="742122"/>
          </a:xfrm>
        </p:spPr>
        <p:txBody>
          <a:bodyPr/>
          <a:lstStyle/>
          <a:p>
            <a:r>
              <a:rPr lang="es-CO" dirty="0"/>
              <a:t>12. Presupuestos</a:t>
            </a:r>
          </a:p>
        </p:txBody>
      </p:sp>
      <p:sp>
        <p:nvSpPr>
          <p:cNvPr id="3" name="Marcador de contenido 2">
            <a:extLst>
              <a:ext uri="{FF2B5EF4-FFF2-40B4-BE49-F238E27FC236}">
                <a16:creationId xmlns:a16="http://schemas.microsoft.com/office/drawing/2014/main" id="{D0BE39FE-980C-4971-A6E2-5B522E137B96}"/>
              </a:ext>
            </a:extLst>
          </p:cNvPr>
          <p:cNvSpPr>
            <a:spLocks noGrp="1"/>
          </p:cNvSpPr>
          <p:nvPr>
            <p:ph idx="1"/>
          </p:nvPr>
        </p:nvSpPr>
        <p:spPr>
          <a:xfrm>
            <a:off x="677334" y="1351723"/>
            <a:ext cx="8596668" cy="4689640"/>
          </a:xfrm>
        </p:spPr>
        <p:txBody>
          <a:bodyPr>
            <a:normAutofit fontScale="77500" lnSpcReduction="20000"/>
          </a:bodyPr>
          <a:lstStyle/>
          <a:p>
            <a:pPr marL="0" indent="0">
              <a:buNone/>
            </a:pPr>
            <a:r>
              <a:rPr lang="es-CO" dirty="0"/>
              <a:t>El Presupuesto de una obra civil, es el dato de partida para conocer cual será el costo de esa obra; en la practica los presupuesto pueden salir insuficientes para lograr la ejecución de la obra propuesta, o pueden salir holgados con respecto al valor final de la obra (se ahorró).</a:t>
            </a:r>
          </a:p>
          <a:p>
            <a:pPr marL="0" indent="0">
              <a:buNone/>
            </a:pPr>
            <a:r>
              <a:rPr lang="es-CO" dirty="0"/>
              <a:t>Para la realización de un presupuesto preciso se requieren desarrollar ciertas tareas de importancia, las cuales son:</a:t>
            </a:r>
          </a:p>
          <a:p>
            <a:pPr>
              <a:buFont typeface="Wingdings" panose="05000000000000000000" pitchFamily="2" charset="2"/>
              <a:buChar char="v"/>
            </a:pPr>
            <a:r>
              <a:rPr lang="es-CO" dirty="0"/>
              <a:t>Conocer la obra a presupuestar: Consiste en estudiar los documentos del proyecto: planos, especificaciones, prescripción de materiales, características constructivas, método constructivo a emplear.</a:t>
            </a:r>
          </a:p>
          <a:p>
            <a:pPr>
              <a:buFont typeface="Wingdings" panose="05000000000000000000" pitchFamily="2" charset="2"/>
              <a:buChar char="v"/>
            </a:pPr>
            <a:r>
              <a:rPr lang="es-CO" dirty="0"/>
              <a:t>Determinar las cantidades de obra: por lo general, se divide la obra en capítulos y cada uno de estos capítulos en ítems y teniendo claro cada ítem, se procede sobre los planos a verificar la cantidad de obra a ejecutar, esta se mide directamente en el plano y se coteja con la memoria de cantidades de obra  que presento el proyectista.</a:t>
            </a:r>
          </a:p>
        </p:txBody>
      </p:sp>
    </p:spTree>
    <p:extLst>
      <p:ext uri="{BB962C8B-B14F-4D97-AF65-F5344CB8AC3E}">
        <p14:creationId xmlns:p14="http://schemas.microsoft.com/office/powerpoint/2010/main" val="31814738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64499-4663-4BEF-B1F8-BFEF28241780}"/>
              </a:ext>
            </a:extLst>
          </p:cNvPr>
          <p:cNvSpPr>
            <a:spLocks noGrp="1"/>
          </p:cNvSpPr>
          <p:nvPr>
            <p:ph type="title"/>
          </p:nvPr>
        </p:nvSpPr>
        <p:spPr>
          <a:xfrm>
            <a:off x="677334" y="609600"/>
            <a:ext cx="8596668" cy="728870"/>
          </a:xfrm>
        </p:spPr>
        <p:txBody>
          <a:bodyPr/>
          <a:lstStyle/>
          <a:p>
            <a:r>
              <a:rPr lang="es-CO" dirty="0"/>
              <a:t>12. Presupuestos</a:t>
            </a:r>
          </a:p>
        </p:txBody>
      </p:sp>
      <p:sp>
        <p:nvSpPr>
          <p:cNvPr id="3" name="Marcador de contenido 2">
            <a:extLst>
              <a:ext uri="{FF2B5EF4-FFF2-40B4-BE49-F238E27FC236}">
                <a16:creationId xmlns:a16="http://schemas.microsoft.com/office/drawing/2014/main" id="{6A9F7788-6CDF-4A0C-9A8A-75EAEE4E3704}"/>
              </a:ext>
            </a:extLst>
          </p:cNvPr>
          <p:cNvSpPr>
            <a:spLocks noGrp="1"/>
          </p:cNvSpPr>
          <p:nvPr>
            <p:ph idx="1"/>
          </p:nvPr>
        </p:nvSpPr>
        <p:spPr>
          <a:xfrm>
            <a:off x="677334" y="1338471"/>
            <a:ext cx="8596668" cy="4702892"/>
          </a:xfrm>
        </p:spPr>
        <p:txBody>
          <a:bodyPr>
            <a:normAutofit fontScale="77500" lnSpcReduction="20000"/>
          </a:bodyPr>
          <a:lstStyle/>
          <a:p>
            <a:pPr>
              <a:buFont typeface="Wingdings" panose="05000000000000000000" pitchFamily="2" charset="2"/>
              <a:buChar char="v"/>
            </a:pPr>
            <a:r>
              <a:rPr lang="es-CO" dirty="0"/>
              <a:t>La unidad de medida: las actividades constructivas, para poderse contratar y pagar a los sub contratistas, deben referirse a una unidad de medida. Esta unidad, permite agrupar las cantidades de la misma naturaleza dentro de un mismo ítem y así poder contar con la cuantificación adecuada; por lo general las áreas o superficies, tienen unidad de metros cuadrados (m2); los volúmenes, unidad de metros cúbicos (m3); los ítems  que se cuantifican por peso, tendrán unidad de kilogramos o tonelada (kg o </a:t>
            </a:r>
            <a:r>
              <a:rPr lang="es-CO" dirty="0" err="1"/>
              <a:t>tn</a:t>
            </a:r>
            <a:r>
              <a:rPr lang="es-CO" dirty="0"/>
              <a:t>); otras actividades que no cuentan con unidad defienda se consideran globales (</a:t>
            </a:r>
            <a:r>
              <a:rPr lang="es-CO" dirty="0" err="1"/>
              <a:t>glb</a:t>
            </a:r>
            <a:r>
              <a:rPr lang="es-CO" dirty="0"/>
              <a:t>); los </a:t>
            </a:r>
            <a:r>
              <a:rPr lang="es-CO" dirty="0" err="1"/>
              <a:t>item</a:t>
            </a:r>
            <a:r>
              <a:rPr lang="es-CO" dirty="0"/>
              <a:t> que corresponden a un desarrollo de trabajo lineal tendrán unidades de metro (ml) y los ítems que sean de contabilizar serán definidos por la unidad de cada elemento (</a:t>
            </a:r>
            <a:r>
              <a:rPr lang="es-CO" dirty="0" err="1"/>
              <a:t>und</a:t>
            </a:r>
            <a:r>
              <a:rPr lang="es-CO" dirty="0"/>
              <a:t>).</a:t>
            </a:r>
          </a:p>
          <a:p>
            <a:pPr>
              <a:buFont typeface="Wingdings" panose="05000000000000000000" pitchFamily="2" charset="2"/>
              <a:buChar char="v"/>
            </a:pPr>
            <a:r>
              <a:rPr lang="es-CO" dirty="0"/>
              <a:t>Cuantificar el precio de los materiales: Esto se logra mediante cotizaciones de suministro bien sea ante el fabricante o ante el distribuidor autorizado. Por lo general teniendo debidamente caracterizado el material y definida su unidad de medida y cantidad a comprar se realizan entre 3 y 7 cotizaciones en diversos proveedores y se define el precio  mas favorable de compra </a:t>
            </a:r>
          </a:p>
        </p:txBody>
      </p:sp>
    </p:spTree>
    <p:extLst>
      <p:ext uri="{BB962C8B-B14F-4D97-AF65-F5344CB8AC3E}">
        <p14:creationId xmlns:p14="http://schemas.microsoft.com/office/powerpoint/2010/main" val="734282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43D53-96E8-4B74-A7EE-6CF48932B21F}"/>
              </a:ext>
            </a:extLst>
          </p:cNvPr>
          <p:cNvSpPr>
            <a:spLocks noGrp="1"/>
          </p:cNvSpPr>
          <p:nvPr>
            <p:ph type="title"/>
          </p:nvPr>
        </p:nvSpPr>
        <p:spPr>
          <a:xfrm>
            <a:off x="677334" y="609600"/>
            <a:ext cx="8596668" cy="715617"/>
          </a:xfrm>
        </p:spPr>
        <p:txBody>
          <a:bodyPr/>
          <a:lstStyle/>
          <a:p>
            <a:r>
              <a:rPr lang="es-CO" dirty="0"/>
              <a:t>12. Presupuestos</a:t>
            </a:r>
          </a:p>
        </p:txBody>
      </p:sp>
      <p:sp>
        <p:nvSpPr>
          <p:cNvPr id="3" name="Marcador de contenido 2">
            <a:extLst>
              <a:ext uri="{FF2B5EF4-FFF2-40B4-BE49-F238E27FC236}">
                <a16:creationId xmlns:a16="http://schemas.microsoft.com/office/drawing/2014/main" id="{9CA5B8F4-9590-4871-B696-A10529C32193}"/>
              </a:ext>
            </a:extLst>
          </p:cNvPr>
          <p:cNvSpPr>
            <a:spLocks noGrp="1"/>
          </p:cNvSpPr>
          <p:nvPr>
            <p:ph idx="1"/>
          </p:nvPr>
        </p:nvSpPr>
        <p:spPr>
          <a:xfrm>
            <a:off x="677334" y="1325217"/>
            <a:ext cx="8596668" cy="4716145"/>
          </a:xfrm>
        </p:spPr>
        <p:txBody>
          <a:bodyPr>
            <a:normAutofit fontScale="77500" lnSpcReduction="20000"/>
          </a:bodyPr>
          <a:lstStyle/>
          <a:p>
            <a:pPr>
              <a:buFont typeface="Wingdings" panose="05000000000000000000" pitchFamily="2" charset="2"/>
              <a:buChar char="v"/>
            </a:pPr>
            <a:r>
              <a:rPr lang="es-CO" dirty="0"/>
              <a:t>Determinar el costo del transporte y de la manipulación del material (cargue y descargue)</a:t>
            </a:r>
          </a:p>
          <a:p>
            <a:pPr>
              <a:buFont typeface="Wingdings" panose="05000000000000000000" pitchFamily="2" charset="2"/>
              <a:buChar char="v"/>
            </a:pPr>
            <a:r>
              <a:rPr lang="es-CO" dirty="0"/>
              <a:t>Determinar el precio de la mano de obra: Esta se puede obtener cotizando la ejecución de cada uno de los ítems con subcontratistas encargados de proveer mano de obra a los ejecutores principales de obras civiles (Arquitectos e ingenieros contratistas)</a:t>
            </a:r>
          </a:p>
          <a:p>
            <a:pPr>
              <a:buFont typeface="Wingdings" panose="05000000000000000000" pitchFamily="2" charset="2"/>
              <a:buChar char="v"/>
            </a:pPr>
            <a:r>
              <a:rPr lang="es-CO" dirty="0"/>
              <a:t>Determinar el precio de los equipos, herramientas y maquinarias necesarias para la ejecución de las obras.</a:t>
            </a:r>
          </a:p>
          <a:p>
            <a:pPr>
              <a:buFont typeface="Wingdings" panose="05000000000000000000" pitchFamily="2" charset="2"/>
              <a:buChar char="v"/>
            </a:pPr>
            <a:r>
              <a:rPr lang="es-CO" dirty="0"/>
              <a:t>Determinación de otros aspectos: Almacenaje, protección de materiales, seguridad ante robos, pólizas, garantías de los materiales</a:t>
            </a:r>
          </a:p>
          <a:p>
            <a:pPr>
              <a:buFont typeface="Wingdings" panose="05000000000000000000" pitchFamily="2" charset="2"/>
              <a:buChar char="v"/>
            </a:pPr>
            <a:r>
              <a:rPr lang="es-CO" dirty="0"/>
              <a:t>Realizadas las anteriores  actividades, se prepara el formulario de presupuesto el cual es el cuadro resumen donde se describen los ítems, las unidades de medida para cada uno, su cantidad a ejecutar , su precio unitario, su precio parcial y la sumatoria de todos los parciales da el presupuesto definitivo.</a:t>
            </a:r>
          </a:p>
        </p:txBody>
      </p:sp>
    </p:spTree>
    <p:extLst>
      <p:ext uri="{BB962C8B-B14F-4D97-AF65-F5344CB8AC3E}">
        <p14:creationId xmlns:p14="http://schemas.microsoft.com/office/powerpoint/2010/main" val="1363911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EBF13-02A2-4278-B523-924C372C8624}"/>
              </a:ext>
            </a:extLst>
          </p:cNvPr>
          <p:cNvSpPr>
            <a:spLocks noGrp="1"/>
          </p:cNvSpPr>
          <p:nvPr>
            <p:ph type="title"/>
          </p:nvPr>
        </p:nvSpPr>
        <p:spPr>
          <a:xfrm>
            <a:off x="677334" y="609600"/>
            <a:ext cx="8596668" cy="622852"/>
          </a:xfrm>
        </p:spPr>
        <p:txBody>
          <a:bodyPr>
            <a:normAutofit fontScale="90000"/>
          </a:bodyPr>
          <a:lstStyle/>
          <a:p>
            <a:r>
              <a:rPr lang="es-CO" dirty="0"/>
              <a:t>12. Presupuestos</a:t>
            </a:r>
          </a:p>
        </p:txBody>
      </p:sp>
      <p:graphicFrame>
        <p:nvGraphicFramePr>
          <p:cNvPr id="4" name="Marcador de contenido 3">
            <a:extLst>
              <a:ext uri="{FF2B5EF4-FFF2-40B4-BE49-F238E27FC236}">
                <a16:creationId xmlns:a16="http://schemas.microsoft.com/office/drawing/2014/main" id="{98581D5A-BB10-491C-BBFF-430D96BD27FE}"/>
              </a:ext>
            </a:extLst>
          </p:cNvPr>
          <p:cNvGraphicFramePr>
            <a:graphicFrameLocks noGrp="1"/>
          </p:cNvGraphicFramePr>
          <p:nvPr>
            <p:ph idx="1"/>
            <p:extLst>
              <p:ext uri="{D42A27DB-BD31-4B8C-83A1-F6EECF244321}">
                <p14:modId xmlns:p14="http://schemas.microsoft.com/office/powerpoint/2010/main" val="4130226476"/>
              </p:ext>
            </p:extLst>
          </p:nvPr>
        </p:nvGraphicFramePr>
        <p:xfrm>
          <a:off x="2957755" y="1232452"/>
          <a:ext cx="5401501" cy="5320750"/>
        </p:xfrm>
        <a:graphic>
          <a:graphicData uri="http://schemas.openxmlformats.org/drawingml/2006/table">
            <a:tbl>
              <a:tblPr firstRow="1" firstCol="1" bandRow="1">
                <a:tableStyleId>{5C22544A-7EE6-4342-B048-85BDC9FD1C3A}</a:tableStyleId>
              </a:tblPr>
              <a:tblGrid>
                <a:gridCol w="420348">
                  <a:extLst>
                    <a:ext uri="{9D8B030D-6E8A-4147-A177-3AD203B41FA5}">
                      <a16:colId xmlns:a16="http://schemas.microsoft.com/office/drawing/2014/main" val="1234136461"/>
                    </a:ext>
                  </a:extLst>
                </a:gridCol>
                <a:gridCol w="1012018">
                  <a:extLst>
                    <a:ext uri="{9D8B030D-6E8A-4147-A177-3AD203B41FA5}">
                      <a16:colId xmlns:a16="http://schemas.microsoft.com/office/drawing/2014/main" val="2833350251"/>
                    </a:ext>
                  </a:extLst>
                </a:gridCol>
                <a:gridCol w="388532">
                  <a:extLst>
                    <a:ext uri="{9D8B030D-6E8A-4147-A177-3AD203B41FA5}">
                      <a16:colId xmlns:a16="http://schemas.microsoft.com/office/drawing/2014/main" val="2815146646"/>
                    </a:ext>
                  </a:extLst>
                </a:gridCol>
                <a:gridCol w="1177830">
                  <a:extLst>
                    <a:ext uri="{9D8B030D-6E8A-4147-A177-3AD203B41FA5}">
                      <a16:colId xmlns:a16="http://schemas.microsoft.com/office/drawing/2014/main" val="3929650263"/>
                    </a:ext>
                  </a:extLst>
                </a:gridCol>
                <a:gridCol w="807655">
                  <a:extLst>
                    <a:ext uri="{9D8B030D-6E8A-4147-A177-3AD203B41FA5}">
                      <a16:colId xmlns:a16="http://schemas.microsoft.com/office/drawing/2014/main" val="585035615"/>
                    </a:ext>
                  </a:extLst>
                </a:gridCol>
                <a:gridCol w="780733">
                  <a:extLst>
                    <a:ext uri="{9D8B030D-6E8A-4147-A177-3AD203B41FA5}">
                      <a16:colId xmlns:a16="http://schemas.microsoft.com/office/drawing/2014/main" val="1602062565"/>
                    </a:ext>
                  </a:extLst>
                </a:gridCol>
                <a:gridCol w="814385">
                  <a:extLst>
                    <a:ext uri="{9D8B030D-6E8A-4147-A177-3AD203B41FA5}">
                      <a16:colId xmlns:a16="http://schemas.microsoft.com/office/drawing/2014/main" val="496065648"/>
                    </a:ext>
                  </a:extLst>
                </a:gridCol>
              </a:tblGrid>
              <a:tr h="260956">
                <a:tc gridSpan="7">
                  <a:txBody>
                    <a:bodyPr/>
                    <a:lstStyle/>
                    <a:p>
                      <a:pPr>
                        <a:lnSpc>
                          <a:spcPct val="107000"/>
                        </a:lnSpc>
                        <a:spcAft>
                          <a:spcPts val="800"/>
                        </a:spcAft>
                      </a:pPr>
                      <a:r>
                        <a:rPr lang="es-CO" sz="800">
                          <a:effectLst/>
                        </a:rPr>
                        <a:t>PRESUPUESTO DE OBRA: PROYECTO:______________________________________________</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51321604"/>
                  </a:ext>
                </a:extLst>
              </a:tr>
              <a:tr h="260956">
                <a:tc gridSpan="2">
                  <a:txBody>
                    <a:bodyPr/>
                    <a:lstStyle/>
                    <a:p>
                      <a:pPr>
                        <a:lnSpc>
                          <a:spcPct val="107000"/>
                        </a:lnSpc>
                        <a:spcAft>
                          <a:spcPts val="800"/>
                        </a:spcAft>
                      </a:pPr>
                      <a:r>
                        <a:rPr lang="es-CO" sz="800">
                          <a:effectLst/>
                        </a:rPr>
                        <a:t>Elaborado por:_________</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hMerge="1">
                  <a:txBody>
                    <a:bodyPr/>
                    <a:lstStyle/>
                    <a:p>
                      <a:endParaRPr lang="es-CO"/>
                    </a:p>
                  </a:txBody>
                  <a:tcPr/>
                </a:tc>
                <a:tc gridSpan="2">
                  <a:txBody>
                    <a:bodyPr/>
                    <a:lstStyle/>
                    <a:p>
                      <a:pPr>
                        <a:lnSpc>
                          <a:spcPct val="107000"/>
                        </a:lnSpc>
                        <a:spcAft>
                          <a:spcPts val="800"/>
                        </a:spcAft>
                      </a:pPr>
                      <a:r>
                        <a:rPr lang="es-CO" sz="800">
                          <a:effectLst/>
                        </a:rPr>
                        <a:t>Revisado por:__________________</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hMerge="1">
                  <a:txBody>
                    <a:bodyPr/>
                    <a:lstStyle/>
                    <a:p>
                      <a:endParaRPr lang="es-CO"/>
                    </a:p>
                  </a:txBody>
                  <a:tcPr/>
                </a:tc>
                <a:tc gridSpan="2">
                  <a:txBody>
                    <a:bodyPr/>
                    <a:lstStyle/>
                    <a:p>
                      <a:pPr>
                        <a:lnSpc>
                          <a:spcPct val="107000"/>
                        </a:lnSpc>
                        <a:spcAft>
                          <a:spcPts val="800"/>
                        </a:spcAft>
                      </a:pPr>
                      <a:r>
                        <a:rPr lang="es-CO" sz="800">
                          <a:effectLst/>
                        </a:rPr>
                        <a:t>Aprobado por:__________</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hMerge="1">
                  <a:txBody>
                    <a:bodyPr/>
                    <a:lstStyle/>
                    <a:p>
                      <a:endParaRPr lang="es-CO"/>
                    </a:p>
                  </a:txBody>
                  <a:tcPr/>
                </a:tc>
                <a:tc>
                  <a:txBody>
                    <a:bodyPr/>
                    <a:lstStyle/>
                    <a:p>
                      <a:pPr>
                        <a:lnSpc>
                          <a:spcPct val="107000"/>
                        </a:lnSpc>
                        <a:spcAft>
                          <a:spcPts val="800"/>
                        </a:spcAft>
                      </a:pPr>
                      <a:r>
                        <a:rPr lang="es-CO" sz="800">
                          <a:effectLst/>
                        </a:rPr>
                        <a:t>Fecha:</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776426977"/>
                  </a:ext>
                </a:extLst>
              </a:tr>
              <a:tr h="260956">
                <a:tc>
                  <a:txBody>
                    <a:bodyPr/>
                    <a:lstStyle/>
                    <a:p>
                      <a:pPr>
                        <a:lnSpc>
                          <a:spcPct val="107000"/>
                        </a:lnSpc>
                        <a:spcAft>
                          <a:spcPts val="800"/>
                        </a:spcAft>
                      </a:pPr>
                      <a:r>
                        <a:rPr lang="es-CO" sz="800">
                          <a:effectLst/>
                        </a:rPr>
                        <a:t>ITEM</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DESCRIPCION</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UND</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CANTIDAD</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V/UNITARIO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V/PARCIAL</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VALOR CAPITULO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1843120769"/>
                  </a:ext>
                </a:extLst>
              </a:tr>
              <a:tr h="172507">
                <a:tc>
                  <a:txBody>
                    <a:bodyPr/>
                    <a:lstStyle/>
                    <a:p>
                      <a:pPr>
                        <a:lnSpc>
                          <a:spcPct val="107000"/>
                        </a:lnSpc>
                        <a:spcAft>
                          <a:spcPts val="800"/>
                        </a:spcAft>
                      </a:pPr>
                      <a:r>
                        <a:rPr lang="es-CO" sz="800">
                          <a:effectLst/>
                        </a:rPr>
                        <a:t>1</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PRELIMINARES</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924348142"/>
                  </a:ext>
                </a:extLst>
              </a:tr>
              <a:tr h="172507">
                <a:tc>
                  <a:txBody>
                    <a:bodyPr/>
                    <a:lstStyle/>
                    <a:p>
                      <a:pPr>
                        <a:lnSpc>
                          <a:spcPct val="107000"/>
                        </a:lnSpc>
                        <a:spcAft>
                          <a:spcPts val="800"/>
                        </a:spcAft>
                      </a:pPr>
                      <a:r>
                        <a:rPr lang="es-CO" sz="800">
                          <a:effectLst/>
                        </a:rPr>
                        <a:t>1.1</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Replanteo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M</a:t>
                      </a:r>
                      <a:r>
                        <a:rPr lang="es-CO" sz="800" baseline="30000">
                          <a:effectLst/>
                        </a:rPr>
                        <a:t>2</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1250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$790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$987.500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3106608050"/>
                  </a:ext>
                </a:extLst>
              </a:tr>
              <a:tr h="172507">
                <a:tc>
                  <a:txBody>
                    <a:bodyPr/>
                    <a:lstStyle/>
                    <a:p>
                      <a:pPr>
                        <a:lnSpc>
                          <a:spcPct val="107000"/>
                        </a:lnSpc>
                        <a:spcAft>
                          <a:spcPts val="800"/>
                        </a:spcAft>
                      </a:pPr>
                      <a:r>
                        <a:rPr lang="es-CO" sz="800">
                          <a:effectLst/>
                        </a:rPr>
                        <a:t>1.2</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Descapote manual</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M</a:t>
                      </a:r>
                      <a:r>
                        <a:rPr lang="es-CO" sz="800" baseline="30000">
                          <a:effectLst/>
                        </a:rPr>
                        <a:t>2</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1250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$2150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$2.687.500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2007911493"/>
                  </a:ext>
                </a:extLst>
              </a:tr>
              <a:tr h="703203">
                <a:tc>
                  <a:txBody>
                    <a:bodyPr/>
                    <a:lstStyle/>
                    <a:p>
                      <a:pPr>
                        <a:lnSpc>
                          <a:spcPct val="107000"/>
                        </a:lnSpc>
                        <a:spcAft>
                          <a:spcPts val="800"/>
                        </a:spcAft>
                      </a:pPr>
                      <a:r>
                        <a:rPr lang="es-CO" sz="800">
                          <a:effectLst/>
                        </a:rPr>
                        <a:t>1.3</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Excavación manual zanja para viga de cimentación de 0.3m*0.45m</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M</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127</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$24.500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$3.111.500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2923027447"/>
                  </a:ext>
                </a:extLst>
              </a:tr>
              <a:tr h="437855">
                <a:tc>
                  <a:txBody>
                    <a:bodyPr/>
                    <a:lstStyle/>
                    <a:p>
                      <a:pPr>
                        <a:lnSpc>
                          <a:spcPct val="107000"/>
                        </a:lnSpc>
                        <a:spcAft>
                          <a:spcPts val="800"/>
                        </a:spcAft>
                      </a:pPr>
                      <a:r>
                        <a:rPr lang="es-CO" sz="800">
                          <a:effectLst/>
                        </a:rPr>
                        <a:t>1.4</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Retiro de sobrantes producto de la excavación</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M</a:t>
                      </a:r>
                      <a:r>
                        <a:rPr lang="es-CO" sz="800" baseline="30000">
                          <a:effectLst/>
                        </a:rPr>
                        <a:t>3</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22.28</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$12.600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$280.728</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3632410373"/>
                  </a:ext>
                </a:extLst>
              </a:tr>
              <a:tr h="172507">
                <a:tc gridSpan="6">
                  <a:txBody>
                    <a:bodyPr/>
                    <a:lstStyle/>
                    <a:p>
                      <a:pPr algn="r">
                        <a:lnSpc>
                          <a:spcPct val="107000"/>
                        </a:lnSpc>
                        <a:spcAft>
                          <a:spcPts val="800"/>
                        </a:spcAft>
                      </a:pPr>
                      <a:r>
                        <a:rPr lang="es-CO" sz="800">
                          <a:effectLst/>
                        </a:rPr>
                        <a:t>Valor capitulo preliminares</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800">
                          <a:effectLst/>
                        </a:rPr>
                        <a:t>$7.067.228</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2968671641"/>
                  </a:ext>
                </a:extLst>
              </a:tr>
              <a:tr h="437855">
                <a:tc>
                  <a:txBody>
                    <a:bodyPr/>
                    <a:lstStyle/>
                    <a:p>
                      <a:pPr>
                        <a:lnSpc>
                          <a:spcPct val="107000"/>
                        </a:lnSpc>
                        <a:spcAft>
                          <a:spcPts val="800"/>
                        </a:spcAft>
                      </a:pPr>
                      <a:r>
                        <a:rPr lang="es-CO" sz="800">
                          <a:effectLst/>
                        </a:rPr>
                        <a:t>2</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ESTRUCUTRAS EN CONCRETO REFORZADO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688838306"/>
                  </a:ext>
                </a:extLst>
              </a:tr>
              <a:tr h="614754">
                <a:tc>
                  <a:txBody>
                    <a:bodyPr/>
                    <a:lstStyle/>
                    <a:p>
                      <a:pPr>
                        <a:lnSpc>
                          <a:spcPct val="107000"/>
                        </a:lnSpc>
                        <a:spcAft>
                          <a:spcPts val="800"/>
                        </a:spcAft>
                      </a:pPr>
                      <a:r>
                        <a:rPr lang="es-CO" sz="800">
                          <a:effectLst/>
                        </a:rPr>
                        <a:t>2.1</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Concreto simple para solado de limpieza e=0.05m a=0.3m</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M</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127</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$25.360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$3.220720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1207922971"/>
                  </a:ext>
                </a:extLst>
              </a:tr>
              <a:tr h="349406">
                <a:tc>
                  <a:txBody>
                    <a:bodyPr/>
                    <a:lstStyle/>
                    <a:p>
                      <a:pPr>
                        <a:lnSpc>
                          <a:spcPct val="107000"/>
                        </a:lnSpc>
                        <a:spcAft>
                          <a:spcPts val="800"/>
                        </a:spcAft>
                      </a:pPr>
                      <a:r>
                        <a:rPr lang="es-CO" sz="800">
                          <a:effectLst/>
                        </a:rPr>
                        <a:t>2.2</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Acero refuerzo de fy 420 MPa</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Kg</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425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$3.600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$1.530.000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1377041858"/>
                  </a:ext>
                </a:extLst>
              </a:tr>
              <a:tr h="526304">
                <a:tc>
                  <a:txBody>
                    <a:bodyPr/>
                    <a:lstStyle/>
                    <a:p>
                      <a:pPr>
                        <a:lnSpc>
                          <a:spcPct val="107000"/>
                        </a:lnSpc>
                        <a:spcAft>
                          <a:spcPts val="800"/>
                        </a:spcAft>
                      </a:pPr>
                      <a:r>
                        <a:rPr lang="es-CO" sz="800">
                          <a:effectLst/>
                        </a:rPr>
                        <a:t>2.3</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Concreto de 21MPa para viga de cimentación</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M3</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17,145</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$648.000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gn="r">
                        <a:lnSpc>
                          <a:spcPct val="107000"/>
                        </a:lnSpc>
                        <a:spcAft>
                          <a:spcPts val="800"/>
                        </a:spcAft>
                      </a:pPr>
                      <a:r>
                        <a:rPr lang="es-CO" sz="800">
                          <a:effectLst/>
                        </a:rPr>
                        <a:t>$11.109960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a:txBody>
                    <a:bodyPr/>
                    <a:lstStyle/>
                    <a:p>
                      <a:pPr>
                        <a:lnSpc>
                          <a:spcPct val="107000"/>
                        </a:lnSpc>
                        <a:spcAft>
                          <a:spcPts val="800"/>
                        </a:spcAft>
                      </a:pPr>
                      <a:r>
                        <a:rPr lang="es-CO" sz="800">
                          <a:effectLst/>
                        </a:rPr>
                        <a:t> </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3037420857"/>
                  </a:ext>
                </a:extLst>
              </a:tr>
              <a:tr h="172507">
                <a:tc gridSpan="6">
                  <a:txBody>
                    <a:bodyPr/>
                    <a:lstStyle/>
                    <a:p>
                      <a:pPr algn="r">
                        <a:lnSpc>
                          <a:spcPct val="107000"/>
                        </a:lnSpc>
                        <a:spcAft>
                          <a:spcPts val="800"/>
                        </a:spcAft>
                      </a:pPr>
                      <a:r>
                        <a:rPr lang="es-CO" sz="800">
                          <a:effectLst/>
                        </a:rPr>
                        <a:t>Valor capitulo estructuras en concreto reforzado</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800">
                          <a:effectLst/>
                        </a:rPr>
                        <a:t>$15.860.680</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1401404252"/>
                  </a:ext>
                </a:extLst>
              </a:tr>
              <a:tr h="172507">
                <a:tc gridSpan="6">
                  <a:txBody>
                    <a:bodyPr/>
                    <a:lstStyle/>
                    <a:p>
                      <a:pPr algn="r">
                        <a:lnSpc>
                          <a:spcPct val="107000"/>
                        </a:lnSpc>
                        <a:spcAft>
                          <a:spcPts val="800"/>
                        </a:spcAft>
                      </a:pPr>
                      <a:r>
                        <a:rPr lang="es-CO" sz="800" dirty="0">
                          <a:effectLst/>
                        </a:rPr>
                        <a:t>VALOR TOTAL PRESUPUESTO</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07000"/>
                        </a:lnSpc>
                        <a:spcAft>
                          <a:spcPts val="800"/>
                        </a:spcAft>
                      </a:pPr>
                      <a:r>
                        <a:rPr lang="es-CO" sz="800">
                          <a:effectLst/>
                        </a:rPr>
                        <a:t>$22.927.908</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extLst>
                  <a:ext uri="{0D108BD9-81ED-4DB2-BD59-A6C34878D82A}">
                    <a16:rowId xmlns:a16="http://schemas.microsoft.com/office/drawing/2014/main" val="984563950"/>
                  </a:ext>
                </a:extLst>
              </a:tr>
              <a:tr h="172507">
                <a:tc gridSpan="7">
                  <a:txBody>
                    <a:bodyPr/>
                    <a:lstStyle/>
                    <a:p>
                      <a:pPr>
                        <a:lnSpc>
                          <a:spcPct val="107000"/>
                        </a:lnSpc>
                        <a:spcAft>
                          <a:spcPts val="800"/>
                        </a:spcAft>
                      </a:pPr>
                      <a:r>
                        <a:rPr lang="es-CO" sz="800">
                          <a:effectLst/>
                        </a:rPr>
                        <a:t>SON: VEINTIDOS MILLONES NOVECIENTOS VEINTISIETE MIL NOVECIENTOS OCHO PESOS MLCTE</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61361237"/>
                  </a:ext>
                </a:extLst>
              </a:tr>
              <a:tr h="260956">
                <a:tc gridSpan="3">
                  <a:txBody>
                    <a:bodyPr/>
                    <a:lstStyle/>
                    <a:p>
                      <a:pPr>
                        <a:lnSpc>
                          <a:spcPct val="107000"/>
                        </a:lnSpc>
                        <a:spcAft>
                          <a:spcPts val="800"/>
                        </a:spcAft>
                      </a:pPr>
                      <a:r>
                        <a:rPr lang="es-CO" sz="800">
                          <a:effectLst/>
                        </a:rPr>
                        <a:t>FIRMA</a:t>
                      </a:r>
                      <a:endParaRPr lang="es-CO" sz="80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hMerge="1">
                  <a:txBody>
                    <a:bodyPr/>
                    <a:lstStyle/>
                    <a:p>
                      <a:endParaRPr lang="es-CO"/>
                    </a:p>
                  </a:txBody>
                  <a:tcPr/>
                </a:tc>
                <a:tc hMerge="1">
                  <a:txBody>
                    <a:bodyPr/>
                    <a:lstStyle/>
                    <a:p>
                      <a:endParaRPr lang="es-CO"/>
                    </a:p>
                  </a:txBody>
                  <a:tcPr/>
                </a:tc>
                <a:tc gridSpan="4">
                  <a:txBody>
                    <a:bodyPr/>
                    <a:lstStyle/>
                    <a:p>
                      <a:pPr>
                        <a:lnSpc>
                          <a:spcPct val="107000"/>
                        </a:lnSpc>
                        <a:spcAft>
                          <a:spcPts val="800"/>
                        </a:spcAft>
                      </a:pPr>
                      <a:r>
                        <a:rPr lang="es-CO" sz="800" dirty="0">
                          <a:effectLst/>
                        </a:rPr>
                        <a:t>INGENIERO ____________________________________________</a:t>
                      </a:r>
                      <a:endParaRPr lang="es-C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339" marR="48339" marT="0" marB="0"/>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56339491"/>
                  </a:ext>
                </a:extLst>
              </a:tr>
            </a:tbl>
          </a:graphicData>
        </a:graphic>
      </p:graphicFrame>
    </p:spTree>
    <p:extLst>
      <p:ext uri="{BB962C8B-B14F-4D97-AF65-F5344CB8AC3E}">
        <p14:creationId xmlns:p14="http://schemas.microsoft.com/office/powerpoint/2010/main" val="2009811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C7725-8739-4FDE-A3EB-100E24D1FA2F}"/>
              </a:ext>
            </a:extLst>
          </p:cNvPr>
          <p:cNvSpPr>
            <a:spLocks noGrp="1"/>
          </p:cNvSpPr>
          <p:nvPr>
            <p:ph type="title"/>
          </p:nvPr>
        </p:nvSpPr>
        <p:spPr/>
        <p:txBody>
          <a:bodyPr/>
          <a:lstStyle/>
          <a:p>
            <a:r>
              <a:rPr lang="es-CO" dirty="0"/>
              <a:t>CURSO ESPECIAL DE PRESUPUESTOS  PARA OBRAS CIVILES</a:t>
            </a:r>
          </a:p>
        </p:txBody>
      </p:sp>
      <p:sp>
        <p:nvSpPr>
          <p:cNvPr id="3" name="Marcador de contenido 2">
            <a:extLst>
              <a:ext uri="{FF2B5EF4-FFF2-40B4-BE49-F238E27FC236}">
                <a16:creationId xmlns:a16="http://schemas.microsoft.com/office/drawing/2014/main" id="{2F2B78DB-69EA-426B-AC64-1C212EB90D8F}"/>
              </a:ext>
            </a:extLst>
          </p:cNvPr>
          <p:cNvSpPr>
            <a:spLocks noGrp="1"/>
          </p:cNvSpPr>
          <p:nvPr>
            <p:ph idx="1"/>
          </p:nvPr>
        </p:nvSpPr>
        <p:spPr/>
        <p:txBody>
          <a:bodyPr/>
          <a:lstStyle/>
          <a:p>
            <a:pPr marL="0" indent="0">
              <a:buNone/>
            </a:pPr>
            <a:endParaRPr lang="es-CO" sz="5400" dirty="0"/>
          </a:p>
          <a:p>
            <a:pPr marL="0" indent="0">
              <a:buNone/>
            </a:pPr>
            <a:endParaRPr lang="es-CO" sz="5400" dirty="0"/>
          </a:p>
          <a:p>
            <a:pPr marL="0" indent="0">
              <a:buNone/>
            </a:pPr>
            <a:r>
              <a:rPr lang="es-CO" sz="5400" dirty="0"/>
              <a:t>            GRACIAS…</a:t>
            </a:r>
            <a:r>
              <a:rPr lang="es-CO" dirty="0"/>
              <a:t>.</a:t>
            </a:r>
          </a:p>
        </p:txBody>
      </p:sp>
    </p:spTree>
    <p:extLst>
      <p:ext uri="{BB962C8B-B14F-4D97-AF65-F5344CB8AC3E}">
        <p14:creationId xmlns:p14="http://schemas.microsoft.com/office/powerpoint/2010/main" val="122167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91B0BEB-06E7-46DD-8375-6AF010F96F0F}"/>
              </a:ext>
            </a:extLst>
          </p:cNvPr>
          <p:cNvSpPr>
            <a:spLocks noGrp="1"/>
          </p:cNvSpPr>
          <p:nvPr>
            <p:ph type="title"/>
          </p:nvPr>
        </p:nvSpPr>
        <p:spPr/>
        <p:txBody>
          <a:bodyPr>
            <a:normAutofit fontScale="90000"/>
          </a:bodyPr>
          <a:lstStyle/>
          <a:p>
            <a:pPr marL="0" indent="0"/>
            <a:r>
              <a:rPr lang="es-MX" dirty="0"/>
              <a:t>1, Aspectos Generales</a:t>
            </a:r>
            <a:br>
              <a:rPr lang="es-MX" dirty="0"/>
            </a:br>
            <a:r>
              <a:rPr lang="es-MX" dirty="0"/>
              <a:t>Definiciones Básicas</a:t>
            </a:r>
            <a:br>
              <a:rPr lang="es-MX" dirty="0"/>
            </a:br>
            <a:endParaRPr lang="es-CO" dirty="0"/>
          </a:p>
        </p:txBody>
      </p:sp>
      <p:sp>
        <p:nvSpPr>
          <p:cNvPr id="6" name="Marcador de contenido 5">
            <a:extLst>
              <a:ext uri="{FF2B5EF4-FFF2-40B4-BE49-F238E27FC236}">
                <a16:creationId xmlns:a16="http://schemas.microsoft.com/office/drawing/2014/main" id="{9CA3FBD4-7310-472A-819D-19366DD5C371}"/>
              </a:ext>
            </a:extLst>
          </p:cNvPr>
          <p:cNvSpPr>
            <a:spLocks noGrp="1"/>
          </p:cNvSpPr>
          <p:nvPr>
            <p:ph idx="1"/>
          </p:nvPr>
        </p:nvSpPr>
        <p:spPr/>
        <p:txBody>
          <a:bodyPr>
            <a:normAutofit fontScale="92500" lnSpcReduction="10000"/>
          </a:bodyPr>
          <a:lstStyle/>
          <a:p>
            <a:pPr marL="0" indent="0">
              <a:buNone/>
            </a:pPr>
            <a:r>
              <a:rPr lang="es-MX" dirty="0"/>
              <a:t>1, Aspectos Generales</a:t>
            </a:r>
          </a:p>
          <a:p>
            <a:pPr marL="0" indent="0">
              <a:buNone/>
            </a:pPr>
            <a:r>
              <a:rPr lang="es-MX" dirty="0"/>
              <a:t>Definiciones Básicas</a:t>
            </a:r>
          </a:p>
          <a:p>
            <a:pPr algn="just">
              <a:buFont typeface="Arial" panose="020B0604020202020204" pitchFamily="34" charset="0"/>
              <a:buChar char="•"/>
            </a:pPr>
            <a:r>
              <a:rPr lang="es-MX" dirty="0"/>
              <a:t>Materiales de Construcción: Son elementos producidos naturalmente o artificialmente que permiten el desarrollo de  las obras civiles, dentro de ellos, están : el agua, las tierras, los materiales de afirmado, las maderas, los materiales prefabricados, los materiales industrializados y materiales alternativos.</a:t>
            </a:r>
          </a:p>
          <a:p>
            <a:pPr algn="just">
              <a:buFont typeface="Arial" panose="020B0604020202020204" pitchFamily="34" charset="0"/>
              <a:buChar char="•"/>
            </a:pPr>
            <a:r>
              <a:rPr lang="es-MX" dirty="0"/>
              <a:t>Equipos de Construcción: dentro de este grupo están todas las herramientas especiales  y que sin ser maquinarias se utilizan en la ejecución de las actividades constructivas, tales como: andamios, mezcladoras de concreto, pluma grúas, pulidoras, equipos de soldadura, taladros, vibrocompactadores manuales et. </a:t>
            </a:r>
          </a:p>
          <a:p>
            <a:pPr marL="0" indent="0">
              <a:buNone/>
            </a:pPr>
            <a:endParaRPr lang="es-CO" dirty="0"/>
          </a:p>
        </p:txBody>
      </p:sp>
    </p:spTree>
    <p:extLst>
      <p:ext uri="{BB962C8B-B14F-4D97-AF65-F5344CB8AC3E}">
        <p14:creationId xmlns:p14="http://schemas.microsoft.com/office/powerpoint/2010/main" val="107457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DAD32-371D-48B5-A12D-5DC5553940DA}"/>
              </a:ext>
            </a:extLst>
          </p:cNvPr>
          <p:cNvSpPr>
            <a:spLocks noGrp="1"/>
          </p:cNvSpPr>
          <p:nvPr>
            <p:ph type="title"/>
          </p:nvPr>
        </p:nvSpPr>
        <p:spPr/>
        <p:txBody>
          <a:bodyPr>
            <a:normAutofit fontScale="90000"/>
          </a:bodyPr>
          <a:lstStyle/>
          <a:p>
            <a:pPr marL="0" indent="0"/>
            <a:r>
              <a:rPr lang="es-MX" dirty="0"/>
              <a:t>1, Aspectos Generales</a:t>
            </a:r>
            <a:br>
              <a:rPr lang="es-MX" dirty="0"/>
            </a:br>
            <a:r>
              <a:rPr lang="es-MX" dirty="0"/>
              <a:t>Definiciones Básicas</a:t>
            </a:r>
            <a:br>
              <a:rPr lang="es-MX" dirty="0"/>
            </a:br>
            <a:endParaRPr lang="es-CO" dirty="0"/>
          </a:p>
        </p:txBody>
      </p:sp>
      <p:sp>
        <p:nvSpPr>
          <p:cNvPr id="3" name="Marcador de contenido 2">
            <a:extLst>
              <a:ext uri="{FF2B5EF4-FFF2-40B4-BE49-F238E27FC236}">
                <a16:creationId xmlns:a16="http://schemas.microsoft.com/office/drawing/2014/main" id="{37D7D110-BE69-4822-A804-78A1DAAA02D9}"/>
              </a:ext>
            </a:extLst>
          </p:cNvPr>
          <p:cNvSpPr>
            <a:spLocks noGrp="1"/>
          </p:cNvSpPr>
          <p:nvPr>
            <p:ph idx="1"/>
          </p:nvPr>
        </p:nvSpPr>
        <p:spPr/>
        <p:txBody>
          <a:bodyPr>
            <a:normAutofit fontScale="92500" lnSpcReduction="10000"/>
          </a:bodyPr>
          <a:lstStyle/>
          <a:p>
            <a:pPr marL="0" indent="0">
              <a:buNone/>
            </a:pPr>
            <a:endParaRPr lang="es-MX" dirty="0"/>
          </a:p>
          <a:p>
            <a:pPr algn="just">
              <a:buFont typeface="Arial" panose="020B0604020202020204" pitchFamily="34" charset="0"/>
              <a:buChar char="•"/>
            </a:pPr>
            <a:r>
              <a:rPr lang="es-CO" dirty="0"/>
              <a:t>Maquinaria de Construcción: Se denomina también Equipo Pesado, suele utilizarse para grandes movimientos de tierra o para mover grandes pesos o para mezclar gran cantidad de materiales o para extender y compactar volúmenes grandes. Dentro de ellas tenemos: Retro excavadoras de orugas, vibrocompatador a uto propulsado, grúas PH, Camiones de volteo (volquetas)</a:t>
            </a:r>
          </a:p>
          <a:p>
            <a:pPr algn="just">
              <a:buFont typeface="Arial" panose="020B0604020202020204" pitchFamily="34" charset="0"/>
              <a:buChar char="•"/>
            </a:pPr>
            <a:r>
              <a:rPr lang="es-CO" dirty="0"/>
              <a:t>Herramienta Menor: es la que utiliza el obrero cotidianamente y se caracteriza por ser usada manualmente; dependiendo del grado de especialización del trabajador de la construcción así será el tipo de herramientas a utilizar. Dentro de ellas tenemos: Martillo, macetas, palustres, palas, picas, barras, destornilladores, alicates, tenazas, llanas </a:t>
            </a:r>
          </a:p>
        </p:txBody>
      </p:sp>
    </p:spTree>
    <p:extLst>
      <p:ext uri="{BB962C8B-B14F-4D97-AF65-F5344CB8AC3E}">
        <p14:creationId xmlns:p14="http://schemas.microsoft.com/office/powerpoint/2010/main" val="299802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F777F37-9663-49DB-B469-26E932BA182A}"/>
              </a:ext>
            </a:extLst>
          </p:cNvPr>
          <p:cNvSpPr>
            <a:spLocks noGrp="1"/>
          </p:cNvSpPr>
          <p:nvPr>
            <p:ph type="title"/>
          </p:nvPr>
        </p:nvSpPr>
        <p:spPr/>
        <p:txBody>
          <a:bodyPr>
            <a:noAutofit/>
          </a:bodyPr>
          <a:lstStyle/>
          <a:p>
            <a:pPr marL="0" indent="0">
              <a:buNone/>
            </a:pPr>
            <a:r>
              <a:rPr lang="es-MX" sz="2800" dirty="0">
                <a:solidFill>
                  <a:schemeClr val="accent2">
                    <a:lumMod val="60000"/>
                    <a:lumOff val="40000"/>
                  </a:schemeClr>
                </a:solidFill>
              </a:rPr>
              <a:t>1, Aspectos Generales</a:t>
            </a:r>
            <a:br>
              <a:rPr lang="es-MX" sz="2800" dirty="0">
                <a:solidFill>
                  <a:schemeClr val="accent2">
                    <a:lumMod val="60000"/>
                    <a:lumOff val="40000"/>
                  </a:schemeClr>
                </a:solidFill>
              </a:rPr>
            </a:br>
            <a:r>
              <a:rPr lang="es-MX" sz="2800" dirty="0">
                <a:solidFill>
                  <a:schemeClr val="accent2">
                    <a:lumMod val="60000"/>
                    <a:lumOff val="40000"/>
                  </a:schemeClr>
                </a:solidFill>
              </a:rPr>
              <a:t>Definiciones Básicas</a:t>
            </a:r>
            <a:br>
              <a:rPr lang="es-MX" sz="2800" dirty="0">
                <a:solidFill>
                  <a:schemeClr val="accent2">
                    <a:lumMod val="60000"/>
                    <a:lumOff val="40000"/>
                  </a:schemeClr>
                </a:solidFill>
              </a:rPr>
            </a:br>
            <a:endParaRPr lang="es-CO" sz="2800" dirty="0">
              <a:solidFill>
                <a:schemeClr val="accent2">
                  <a:lumMod val="60000"/>
                  <a:lumOff val="40000"/>
                </a:schemeClr>
              </a:solidFill>
            </a:endParaRPr>
          </a:p>
        </p:txBody>
      </p:sp>
      <p:sp>
        <p:nvSpPr>
          <p:cNvPr id="5" name="Marcador de contenido 4">
            <a:extLst>
              <a:ext uri="{FF2B5EF4-FFF2-40B4-BE49-F238E27FC236}">
                <a16:creationId xmlns:a16="http://schemas.microsoft.com/office/drawing/2014/main" id="{A545F4C9-AB00-4B1A-A6C4-E55C1BCCCAE0}"/>
              </a:ext>
            </a:extLst>
          </p:cNvPr>
          <p:cNvSpPr>
            <a:spLocks noGrp="1"/>
          </p:cNvSpPr>
          <p:nvPr>
            <p:ph sz="half" idx="1"/>
          </p:nvPr>
        </p:nvSpPr>
        <p:spPr>
          <a:xfrm>
            <a:off x="174829" y="2160589"/>
            <a:ext cx="4915142" cy="4380888"/>
          </a:xfrm>
        </p:spPr>
        <p:txBody>
          <a:bodyPr/>
          <a:lstStyle/>
          <a:p>
            <a:r>
              <a:rPr lang="es-MX" dirty="0"/>
              <a:t>Equipo de Construcción</a:t>
            </a:r>
            <a:endParaRPr lang="es-CO" dirty="0"/>
          </a:p>
        </p:txBody>
      </p:sp>
      <p:sp>
        <p:nvSpPr>
          <p:cNvPr id="6" name="Marcador de contenido 5">
            <a:extLst>
              <a:ext uri="{FF2B5EF4-FFF2-40B4-BE49-F238E27FC236}">
                <a16:creationId xmlns:a16="http://schemas.microsoft.com/office/drawing/2014/main" id="{24CE4DA9-2F0B-45F7-8776-59692A86A3B3}"/>
              </a:ext>
            </a:extLst>
          </p:cNvPr>
          <p:cNvSpPr>
            <a:spLocks noGrp="1"/>
          </p:cNvSpPr>
          <p:nvPr>
            <p:ph sz="half" idx="2"/>
          </p:nvPr>
        </p:nvSpPr>
        <p:spPr/>
        <p:txBody>
          <a:bodyPr/>
          <a:lstStyle/>
          <a:p>
            <a:r>
              <a:rPr lang="es-MX" dirty="0"/>
              <a:t>Maquinaria de Construcción</a:t>
            </a:r>
            <a:endParaRPr lang="es-CO" dirty="0"/>
          </a:p>
        </p:txBody>
      </p:sp>
      <p:pic>
        <p:nvPicPr>
          <p:cNvPr id="7" name="Imagen 6">
            <a:extLst>
              <a:ext uri="{FF2B5EF4-FFF2-40B4-BE49-F238E27FC236}">
                <a16:creationId xmlns:a16="http://schemas.microsoft.com/office/drawing/2014/main" id="{B2CD2561-C266-46D5-85EB-D44AE39B2DCF}"/>
              </a:ext>
            </a:extLst>
          </p:cNvPr>
          <p:cNvPicPr>
            <a:picLocks noChangeAspect="1"/>
          </p:cNvPicPr>
          <p:nvPr/>
        </p:nvPicPr>
        <p:blipFill>
          <a:blip r:embed="rId2"/>
          <a:stretch>
            <a:fillRect/>
          </a:stretch>
        </p:blipFill>
        <p:spPr>
          <a:xfrm>
            <a:off x="803722" y="2933700"/>
            <a:ext cx="2857500" cy="1600200"/>
          </a:xfrm>
          <a:prstGeom prst="rect">
            <a:avLst/>
          </a:prstGeom>
        </p:spPr>
      </p:pic>
      <p:pic>
        <p:nvPicPr>
          <p:cNvPr id="8" name="Imagen 7">
            <a:extLst>
              <a:ext uri="{FF2B5EF4-FFF2-40B4-BE49-F238E27FC236}">
                <a16:creationId xmlns:a16="http://schemas.microsoft.com/office/drawing/2014/main" id="{52F996DD-FD84-4C3D-B260-2F79BF8A51F0}"/>
              </a:ext>
            </a:extLst>
          </p:cNvPr>
          <p:cNvPicPr>
            <a:picLocks noChangeAspect="1"/>
          </p:cNvPicPr>
          <p:nvPr/>
        </p:nvPicPr>
        <p:blipFill>
          <a:blip r:embed="rId3"/>
          <a:stretch>
            <a:fillRect/>
          </a:stretch>
        </p:blipFill>
        <p:spPr>
          <a:xfrm>
            <a:off x="613222" y="4533900"/>
            <a:ext cx="3048000" cy="1714500"/>
          </a:xfrm>
          <a:prstGeom prst="rect">
            <a:avLst/>
          </a:prstGeom>
        </p:spPr>
      </p:pic>
      <p:pic>
        <p:nvPicPr>
          <p:cNvPr id="9" name="Imagen 8">
            <a:extLst>
              <a:ext uri="{FF2B5EF4-FFF2-40B4-BE49-F238E27FC236}">
                <a16:creationId xmlns:a16="http://schemas.microsoft.com/office/drawing/2014/main" id="{11803969-F6A7-4101-9B4E-0DAEFF5CB9E0}"/>
              </a:ext>
            </a:extLst>
          </p:cNvPr>
          <p:cNvPicPr>
            <a:picLocks noChangeAspect="1"/>
          </p:cNvPicPr>
          <p:nvPr/>
        </p:nvPicPr>
        <p:blipFill>
          <a:blip r:embed="rId4"/>
          <a:stretch>
            <a:fillRect/>
          </a:stretch>
        </p:blipFill>
        <p:spPr>
          <a:xfrm>
            <a:off x="4533872" y="3249820"/>
            <a:ext cx="5136318" cy="2998580"/>
          </a:xfrm>
          <a:prstGeom prst="rect">
            <a:avLst/>
          </a:prstGeom>
        </p:spPr>
      </p:pic>
    </p:spTree>
    <p:extLst>
      <p:ext uri="{BB962C8B-B14F-4D97-AF65-F5344CB8AC3E}">
        <p14:creationId xmlns:p14="http://schemas.microsoft.com/office/powerpoint/2010/main" val="21741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2081</TotalTime>
  <Words>6725</Words>
  <Application>Microsoft Office PowerPoint</Application>
  <PresentationFormat>Panorámica</PresentationFormat>
  <Paragraphs>1216</Paragraphs>
  <Slides>67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67</vt:i4>
      </vt:variant>
    </vt:vector>
  </HeadingPairs>
  <TitlesOfParts>
    <vt:vector size="76" baseType="lpstr">
      <vt:lpstr>Arial</vt:lpstr>
      <vt:lpstr>Calibri</vt:lpstr>
      <vt:lpstr>Calibri Light</vt:lpstr>
      <vt:lpstr>Cambria Math</vt:lpstr>
      <vt:lpstr>Courier New</vt:lpstr>
      <vt:lpstr>Symbol</vt:lpstr>
      <vt:lpstr>Times New Roman</vt:lpstr>
      <vt:lpstr>Wingdings</vt:lpstr>
      <vt:lpstr>Tema de Office</vt:lpstr>
      <vt:lpstr>CURSO ESPECIAL DE PRESUPUESTOS PARA   OBRAS CIVILES</vt:lpstr>
      <vt:lpstr>CURSO ESPECIAL DE PRESUPUESTOS  PARA OBRAS CIVILES</vt:lpstr>
      <vt:lpstr>TEMARIO</vt:lpstr>
      <vt:lpstr>DESARROLLO DEL TEMARIO</vt:lpstr>
      <vt:lpstr>1.  Aspectos Generales Definiciones Básicas </vt:lpstr>
      <vt:lpstr>1, Aspectos Generales Definiciones Básicas </vt:lpstr>
      <vt:lpstr>1, Aspectos Generales Definiciones Básicas </vt:lpstr>
      <vt:lpstr>1, Aspectos Generales Definiciones Básicas </vt:lpstr>
      <vt:lpstr>1, Aspectos Generales Definiciones Básicas </vt:lpstr>
      <vt:lpstr>1, Aspectos Generales Definiciones Básicas </vt:lpstr>
      <vt:lpstr>1, Aspectos Generales Definiciones Básicas </vt:lpstr>
      <vt:lpstr>1, Aspectos Generales Definiciones Básicas </vt:lpstr>
      <vt:lpstr>2. Concepto de Costos</vt:lpstr>
      <vt:lpstr>2, Concepto de Costos </vt:lpstr>
      <vt:lpstr>2, Concepto de Costos</vt:lpstr>
      <vt:lpstr>2, Concepto de Costos</vt:lpstr>
      <vt:lpstr>2, Concepto de Costos</vt:lpstr>
      <vt:lpstr>3. Materiales de Construcción</vt:lpstr>
      <vt:lpstr>3. Materiales de Construcción</vt:lpstr>
      <vt:lpstr>3. Materiales de Construcción</vt:lpstr>
      <vt:lpstr>3. Materiales de Construcción</vt:lpstr>
      <vt:lpstr>4. Herramientas y Equipos</vt:lpstr>
      <vt:lpstr>4. Herramientas y Equipos</vt:lpstr>
      <vt:lpstr>4. Herramientas y Equipos</vt:lpstr>
      <vt:lpstr>4. Herramientas y Equipos</vt:lpstr>
      <vt:lpstr>4. Herramientas y Equipos</vt:lpstr>
      <vt:lpstr>4. Herramientas y Equipos</vt:lpstr>
      <vt:lpstr>4. Herramientas y Equipos</vt:lpstr>
      <vt:lpstr>4. Herramientas y Equipos</vt:lpstr>
      <vt:lpstr>4. Herramientas y Equipos</vt:lpstr>
      <vt:lpstr>4. Herramientas y Equipos</vt:lpstr>
      <vt:lpstr>5.Maquinaria para Construcción</vt:lpstr>
      <vt:lpstr>5.Maquinaria para Construcción</vt:lpstr>
      <vt:lpstr>5.Maquinaria para Construcción</vt:lpstr>
      <vt:lpstr>5.Maquinaria para Construcción</vt:lpstr>
      <vt:lpstr>5.Maquinaria para Construcción</vt:lpstr>
      <vt:lpstr>5.Maquinaria para Construcción</vt:lpstr>
      <vt:lpstr>5.Maquinaria para Construcción</vt:lpstr>
      <vt:lpstr>5.Maquinaria para Construcción</vt:lpstr>
      <vt:lpstr>5.Maquinaria para Construcción</vt:lpstr>
      <vt:lpstr>5.Maquinaria para Construcción</vt:lpstr>
      <vt:lpstr>5.Maquinaria para Construcción</vt:lpstr>
      <vt:lpstr>6. Transporte de Materiales </vt:lpstr>
      <vt:lpstr>6. Transporte de Materiales </vt:lpstr>
      <vt:lpstr>6. Transporte de Materiales </vt:lpstr>
      <vt:lpstr>7. Alquiler de Equipo y Maquinaria</vt:lpstr>
      <vt:lpstr>7. Alquiler de Equipo y Maquinaria</vt:lpstr>
      <vt:lpstr>7. Alquiler de Equipo y Maquinaria</vt:lpstr>
      <vt:lpstr>8.Mano de Obra</vt:lpstr>
      <vt:lpstr>8.Mano de Obra</vt:lpstr>
      <vt:lpstr>8.Mano de Obra</vt:lpstr>
      <vt:lpstr>9.Cuadrillas y Rendimientos</vt:lpstr>
      <vt:lpstr>9.Cuadrillas y Rendimientos</vt:lpstr>
      <vt:lpstr>9.Cuadrillas y Rendimientos</vt:lpstr>
      <vt:lpstr>9.Cuadrillas y Rendimientos</vt:lpstr>
      <vt:lpstr>9.Cuadrillas y Rendimientos</vt:lpstr>
      <vt:lpstr>10.Cuantificación Costos Directos</vt:lpstr>
      <vt:lpstr>10.Cuantificación Costos Directos</vt:lpstr>
      <vt:lpstr>11.Cuantificación de los Costos Indirectos</vt:lpstr>
      <vt:lpstr>11.Cuantificación de los Costos Indirectos</vt:lpstr>
      <vt:lpstr>11.Cuantificación de los Costos Indirectos</vt:lpstr>
      <vt:lpstr>11.Cuantificación de los Costos Indirectos</vt:lpstr>
      <vt:lpstr>12. Presupuestos</vt:lpstr>
      <vt:lpstr>12. Presupuestos</vt:lpstr>
      <vt:lpstr>12. Presupuestos</vt:lpstr>
      <vt:lpstr>12. Presupuestos</vt:lpstr>
      <vt:lpstr>CURSO ESPECIAL DE PRESUPUESTOS  PARA OBRAS CIVILES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ESPECIAL DE COSTOS DE PARA OBRAS CIVILES</dc:title>
  <dc:creator>jorge luis tejada</dc:creator>
  <cp:lastModifiedBy>Carolina Andrea Cuartas</cp:lastModifiedBy>
  <cp:revision>114</cp:revision>
  <dcterms:created xsi:type="dcterms:W3CDTF">2020-09-10T11:46:29Z</dcterms:created>
  <dcterms:modified xsi:type="dcterms:W3CDTF">2022-01-03T19:32:40Z</dcterms:modified>
</cp:coreProperties>
</file>