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3.jpg" ContentType="image/jpg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08" r:id="rId2"/>
    <p:sldMasterId id="2147483696" r:id="rId3"/>
    <p:sldMasterId id="2147483720" r:id="rId4"/>
  </p:sldMasterIdLst>
  <p:notesMasterIdLst>
    <p:notesMasterId r:id="rId23"/>
  </p:notesMasterIdLst>
  <p:handoutMasterIdLst>
    <p:handoutMasterId r:id="rId24"/>
  </p:handoutMasterIdLst>
  <p:sldIdLst>
    <p:sldId id="320" r:id="rId5"/>
    <p:sldId id="358" r:id="rId6"/>
    <p:sldId id="361" r:id="rId7"/>
    <p:sldId id="360" r:id="rId8"/>
    <p:sldId id="351" r:id="rId9"/>
    <p:sldId id="376" r:id="rId10"/>
    <p:sldId id="375" r:id="rId11"/>
    <p:sldId id="363" r:id="rId12"/>
    <p:sldId id="365" r:id="rId13"/>
    <p:sldId id="366" r:id="rId14"/>
    <p:sldId id="374" r:id="rId15"/>
    <p:sldId id="368" r:id="rId16"/>
    <p:sldId id="369" r:id="rId17"/>
    <p:sldId id="370" r:id="rId18"/>
    <p:sldId id="371" r:id="rId19"/>
    <p:sldId id="372" r:id="rId20"/>
    <p:sldId id="373" r:id="rId21"/>
    <p:sldId id="261" r:id="rId2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y" initials="S" lastIdx="1" clrIdx="0">
    <p:extLst>
      <p:ext uri="{19B8F6BF-5375-455C-9EA6-DF929625EA0E}">
        <p15:presenceInfo xmlns:p15="http://schemas.microsoft.com/office/powerpoint/2012/main" userId="Son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A16D"/>
    <a:srgbClr val="820000"/>
    <a:srgbClr val="FFB819"/>
    <a:srgbClr val="1B754A"/>
    <a:srgbClr val="E8BC4A"/>
    <a:srgbClr val="EB0029"/>
    <a:srgbClr val="E39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50" autoAdjust="0"/>
    <p:restoredTop sz="94558"/>
  </p:normalViewPr>
  <p:slideViewPr>
    <p:cSldViewPr snapToGrid="0" snapToObjects="1">
      <p:cViewPr varScale="1">
        <p:scale>
          <a:sx n="115" d="100"/>
          <a:sy n="115" d="100"/>
        </p:scale>
        <p:origin x="200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065923-1283-41B2-B5FC-B6CD13B35D55}" type="doc">
      <dgm:prSet loTypeId="urn:microsoft.com/office/officeart/2005/8/layout/StepDownProcess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s-CO"/>
        </a:p>
      </dgm:t>
    </dgm:pt>
    <dgm:pt modelId="{B4E2A932-3A08-48E2-BE42-E2BA4727EF89}">
      <dgm:prSet phldrT="[Texto]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s-CO" b="1" dirty="0" smtClean="0">
              <a:latin typeface="Castellar" panose="020A0402060406010301" pitchFamily="18" charset="0"/>
            </a:rPr>
            <a:t>Esta política pública se enmarca en el decreto 762 del 2018</a:t>
          </a:r>
          <a:endParaRPr lang="es-CO" b="1" dirty="0">
            <a:latin typeface="Castellar" panose="020A0402060406010301" pitchFamily="18" charset="0"/>
          </a:endParaRPr>
        </a:p>
      </dgm:t>
    </dgm:pt>
    <dgm:pt modelId="{69B2BB74-746B-49E0-BA0E-147A968E8896}" type="parTrans" cxnId="{2494BCCE-F7DD-490B-9B31-037B9A12605B}">
      <dgm:prSet/>
      <dgm:spPr/>
      <dgm:t>
        <a:bodyPr/>
        <a:lstStyle/>
        <a:p>
          <a:endParaRPr lang="es-CO"/>
        </a:p>
      </dgm:t>
    </dgm:pt>
    <dgm:pt modelId="{2F017B5A-3B88-4D75-A233-B6B4F69EC09C}" type="sibTrans" cxnId="{2494BCCE-F7DD-490B-9B31-037B9A12605B}">
      <dgm:prSet/>
      <dgm:spPr/>
      <dgm:t>
        <a:bodyPr/>
        <a:lstStyle/>
        <a:p>
          <a:endParaRPr lang="es-CO"/>
        </a:p>
      </dgm:t>
    </dgm:pt>
    <dgm:pt modelId="{C23DFD61-B580-4472-96BE-BB7C569E3245}">
      <dgm:prSet phldrT="[Texto]"/>
      <dgm:spPr/>
      <dgm:t>
        <a:bodyPr/>
        <a:lstStyle/>
        <a:p>
          <a:r>
            <a:rPr lang="es-CO" b="1" dirty="0" smtClean="0">
              <a:latin typeface="Castellar" panose="020A0402060406010301" pitchFamily="18" charset="0"/>
            </a:rPr>
            <a:t>Política pública para la garantía del ejercicio efectivo de los derechos de las personas que hacen parte de los sectores sociales </a:t>
          </a:r>
          <a:r>
            <a:rPr lang="es-CO" b="1" dirty="0" err="1" smtClean="0">
              <a:latin typeface="Castellar" panose="020A0402060406010301" pitchFamily="18" charset="0"/>
            </a:rPr>
            <a:t>lGBTI</a:t>
          </a:r>
          <a:r>
            <a:rPr lang="es-CO" b="1" dirty="0" smtClean="0">
              <a:latin typeface="Castellar" panose="020A0402060406010301" pitchFamily="18" charset="0"/>
            </a:rPr>
            <a:t> y de personas con orientaciones sexuales e identidades de género diversas</a:t>
          </a:r>
          <a:endParaRPr lang="es-CO" b="1" dirty="0">
            <a:latin typeface="Castellar" panose="020A0402060406010301" pitchFamily="18" charset="0"/>
          </a:endParaRPr>
        </a:p>
      </dgm:t>
    </dgm:pt>
    <dgm:pt modelId="{A4E4395B-33E4-48E9-980B-FABC9B195AB6}" type="parTrans" cxnId="{D16D61FA-DA79-476D-A0CD-5F0603F31259}">
      <dgm:prSet/>
      <dgm:spPr/>
      <dgm:t>
        <a:bodyPr/>
        <a:lstStyle/>
        <a:p>
          <a:endParaRPr lang="es-CO"/>
        </a:p>
      </dgm:t>
    </dgm:pt>
    <dgm:pt modelId="{20B36B16-C040-4DD4-8DD1-30DB19CCDF40}" type="sibTrans" cxnId="{D16D61FA-DA79-476D-A0CD-5F0603F31259}">
      <dgm:prSet/>
      <dgm:spPr/>
      <dgm:t>
        <a:bodyPr/>
        <a:lstStyle/>
        <a:p>
          <a:endParaRPr lang="es-CO"/>
        </a:p>
      </dgm:t>
    </dgm:pt>
    <dgm:pt modelId="{8D15E8C3-256B-4277-86BF-573ACB6F5E42}">
      <dgm:prSet phldrT="[Texto]"/>
      <dgm:spPr/>
      <dgm:t>
        <a:bodyPr/>
        <a:lstStyle/>
        <a:p>
          <a:r>
            <a:rPr lang="es-CO" b="1" dirty="0" smtClean="0">
              <a:latin typeface="Castellar" panose="020A0402060406010301" pitchFamily="18" charset="0"/>
            </a:rPr>
            <a:t>Fortalecimiento de capacidades y competencias institucionales para la atención con enfoque diferencial de orientaciones sexuales e identidades de género diversas</a:t>
          </a:r>
          <a:endParaRPr lang="es-CO" b="1" dirty="0">
            <a:latin typeface="Castellar" panose="020A0402060406010301" pitchFamily="18" charset="0"/>
          </a:endParaRPr>
        </a:p>
      </dgm:t>
    </dgm:pt>
    <dgm:pt modelId="{24E0C755-C1D6-4727-9941-144525F178A7}" type="parTrans" cxnId="{DA09F0A7-2558-40BA-8F93-3FAB4571CE71}">
      <dgm:prSet/>
      <dgm:spPr/>
      <dgm:t>
        <a:bodyPr/>
        <a:lstStyle/>
        <a:p>
          <a:endParaRPr lang="es-CO"/>
        </a:p>
      </dgm:t>
    </dgm:pt>
    <dgm:pt modelId="{B7A5FF16-BE73-4BC0-859E-64DF1690A7EB}" type="sibTrans" cxnId="{DA09F0A7-2558-40BA-8F93-3FAB4571CE71}">
      <dgm:prSet/>
      <dgm:spPr/>
      <dgm:t>
        <a:bodyPr/>
        <a:lstStyle/>
        <a:p>
          <a:endParaRPr lang="es-CO"/>
        </a:p>
      </dgm:t>
    </dgm:pt>
    <dgm:pt modelId="{64DC0CD8-A00B-4C51-9DA8-CAA86CF4C953}" type="pres">
      <dgm:prSet presAssocID="{2C065923-1283-41B2-B5FC-B6CD13B35D5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A69FDA05-48B4-4EAC-B19E-AC1BB64EB5C5}" type="pres">
      <dgm:prSet presAssocID="{B4E2A932-3A08-48E2-BE42-E2BA4727EF89}" presName="composite" presStyleCnt="0"/>
      <dgm:spPr/>
      <dgm:t>
        <a:bodyPr/>
        <a:lstStyle/>
        <a:p>
          <a:endParaRPr lang="es-CO"/>
        </a:p>
      </dgm:t>
    </dgm:pt>
    <dgm:pt modelId="{F0EDA84A-FCC8-4EF1-A4FA-C989792742A4}" type="pres">
      <dgm:prSet presAssocID="{B4E2A932-3A08-48E2-BE42-E2BA4727EF89}" presName="bentUpArrow1" presStyleLbl="alignImgPlace1" presStyleIdx="0" presStyleCnt="2" custLinFactNeighborX="-664" custLinFactNeighborY="15866"/>
      <dgm:spPr/>
      <dgm:t>
        <a:bodyPr/>
        <a:lstStyle/>
        <a:p>
          <a:endParaRPr lang="es-CO"/>
        </a:p>
      </dgm:t>
    </dgm:pt>
    <dgm:pt modelId="{7B873DCB-D680-4E2F-B980-81A2BC7DFFA5}" type="pres">
      <dgm:prSet presAssocID="{B4E2A932-3A08-48E2-BE42-E2BA4727EF89}" presName="ParentText" presStyleLbl="node1" presStyleIdx="0" presStyleCnt="3" custLinFactNeighborX="-23847" custLinFactNeighborY="61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D42DEBC-0D2A-442A-9AA5-CD28820FDCEC}" type="pres">
      <dgm:prSet presAssocID="{B4E2A932-3A08-48E2-BE42-E2BA4727EF89}" presName="ChildText" presStyleLbl="revTx" presStyleIdx="0" presStyleCnt="2" custLinFactNeighborX="71247" custLinFactNeighborY="133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57A3542-DBED-4D93-8620-855A6FBA6E66}" type="pres">
      <dgm:prSet presAssocID="{2F017B5A-3B88-4D75-A233-B6B4F69EC09C}" presName="sibTrans" presStyleCnt="0"/>
      <dgm:spPr/>
      <dgm:t>
        <a:bodyPr/>
        <a:lstStyle/>
        <a:p>
          <a:endParaRPr lang="es-CO"/>
        </a:p>
      </dgm:t>
    </dgm:pt>
    <dgm:pt modelId="{CBDB1FDB-1BC5-42D3-997F-2E583AA20A72}" type="pres">
      <dgm:prSet presAssocID="{C23DFD61-B580-4472-96BE-BB7C569E3245}" presName="composite" presStyleCnt="0"/>
      <dgm:spPr/>
      <dgm:t>
        <a:bodyPr/>
        <a:lstStyle/>
        <a:p>
          <a:endParaRPr lang="es-CO"/>
        </a:p>
      </dgm:t>
    </dgm:pt>
    <dgm:pt modelId="{C3810EC3-85F2-4CE6-8D97-4E4E1B0F8E53}" type="pres">
      <dgm:prSet presAssocID="{C23DFD61-B580-4472-96BE-BB7C569E3245}" presName="bentUpArrow1" presStyleLbl="alignImgPlace1" presStyleIdx="1" presStyleCnt="2" custLinFactNeighborX="7300" custLinFactNeighborY="7555"/>
      <dgm:spPr/>
      <dgm:t>
        <a:bodyPr/>
        <a:lstStyle/>
        <a:p>
          <a:endParaRPr lang="es-CO"/>
        </a:p>
      </dgm:t>
    </dgm:pt>
    <dgm:pt modelId="{5A651C70-C700-4055-831A-C729CF1ADEF0}" type="pres">
      <dgm:prSet presAssocID="{C23DFD61-B580-4472-96BE-BB7C569E3245}" presName="ParentText" presStyleLbl="node1" presStyleIdx="1" presStyleCnt="3" custScaleX="170178" custLinFactNeighborX="-4178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256D633-5AE8-4971-A380-69AB054DC9D2}" type="pres">
      <dgm:prSet presAssocID="{C23DFD61-B580-4472-96BE-BB7C569E3245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6234584-BAA1-4BE7-AC8F-43945DFED393}" type="pres">
      <dgm:prSet presAssocID="{20B36B16-C040-4DD4-8DD1-30DB19CCDF40}" presName="sibTrans" presStyleCnt="0"/>
      <dgm:spPr/>
      <dgm:t>
        <a:bodyPr/>
        <a:lstStyle/>
        <a:p>
          <a:endParaRPr lang="es-CO"/>
        </a:p>
      </dgm:t>
    </dgm:pt>
    <dgm:pt modelId="{554DD7DA-6E43-46E8-AF33-73324A5ACA45}" type="pres">
      <dgm:prSet presAssocID="{8D15E8C3-256B-4277-86BF-573ACB6F5E42}" presName="composite" presStyleCnt="0"/>
      <dgm:spPr/>
      <dgm:t>
        <a:bodyPr/>
        <a:lstStyle/>
        <a:p>
          <a:endParaRPr lang="es-CO"/>
        </a:p>
      </dgm:t>
    </dgm:pt>
    <dgm:pt modelId="{6EFA8D30-CB5B-4A75-AE0D-AC3A3C8D5E6E}" type="pres">
      <dgm:prSet presAssocID="{8D15E8C3-256B-4277-86BF-573ACB6F5E42}" presName="ParentText" presStyleLbl="node1" presStyleIdx="2" presStyleCnt="3" custScaleX="176310" custLinFactNeighborX="61486" custLinFactNeighborY="-6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16D61FA-DA79-476D-A0CD-5F0603F31259}" srcId="{2C065923-1283-41B2-B5FC-B6CD13B35D55}" destId="{C23DFD61-B580-4472-96BE-BB7C569E3245}" srcOrd="1" destOrd="0" parTransId="{A4E4395B-33E4-48E9-980B-FABC9B195AB6}" sibTransId="{20B36B16-C040-4DD4-8DD1-30DB19CCDF40}"/>
    <dgm:cxn modelId="{2494BCCE-F7DD-490B-9B31-037B9A12605B}" srcId="{2C065923-1283-41B2-B5FC-B6CD13B35D55}" destId="{B4E2A932-3A08-48E2-BE42-E2BA4727EF89}" srcOrd="0" destOrd="0" parTransId="{69B2BB74-746B-49E0-BA0E-147A968E8896}" sibTransId="{2F017B5A-3B88-4D75-A233-B6B4F69EC09C}"/>
    <dgm:cxn modelId="{DA09F0A7-2558-40BA-8F93-3FAB4571CE71}" srcId="{2C065923-1283-41B2-B5FC-B6CD13B35D55}" destId="{8D15E8C3-256B-4277-86BF-573ACB6F5E42}" srcOrd="2" destOrd="0" parTransId="{24E0C755-C1D6-4727-9941-144525F178A7}" sibTransId="{B7A5FF16-BE73-4BC0-859E-64DF1690A7EB}"/>
    <dgm:cxn modelId="{B1D7B1DD-BE8E-4B10-88B7-576B6D9D093E}" type="presOf" srcId="{B4E2A932-3A08-48E2-BE42-E2BA4727EF89}" destId="{7B873DCB-D680-4E2F-B980-81A2BC7DFFA5}" srcOrd="0" destOrd="0" presId="urn:microsoft.com/office/officeart/2005/8/layout/StepDownProcess"/>
    <dgm:cxn modelId="{B1725280-1944-4362-BD08-FC3A85D937BA}" type="presOf" srcId="{2C065923-1283-41B2-B5FC-B6CD13B35D55}" destId="{64DC0CD8-A00B-4C51-9DA8-CAA86CF4C953}" srcOrd="0" destOrd="0" presId="urn:microsoft.com/office/officeart/2005/8/layout/StepDownProcess"/>
    <dgm:cxn modelId="{33A71F5A-566D-46A2-9B90-BFA71A58F4A6}" type="presOf" srcId="{C23DFD61-B580-4472-96BE-BB7C569E3245}" destId="{5A651C70-C700-4055-831A-C729CF1ADEF0}" srcOrd="0" destOrd="0" presId="urn:microsoft.com/office/officeart/2005/8/layout/StepDownProcess"/>
    <dgm:cxn modelId="{7E7F0FB2-6406-4B04-B67A-8B919D83B58A}" type="presOf" srcId="{8D15E8C3-256B-4277-86BF-573ACB6F5E42}" destId="{6EFA8D30-CB5B-4A75-AE0D-AC3A3C8D5E6E}" srcOrd="0" destOrd="0" presId="urn:microsoft.com/office/officeart/2005/8/layout/StepDownProcess"/>
    <dgm:cxn modelId="{18A78E3B-A6FC-4645-B86A-D467AE3333D7}" type="presParOf" srcId="{64DC0CD8-A00B-4C51-9DA8-CAA86CF4C953}" destId="{A69FDA05-48B4-4EAC-B19E-AC1BB64EB5C5}" srcOrd="0" destOrd="0" presId="urn:microsoft.com/office/officeart/2005/8/layout/StepDownProcess"/>
    <dgm:cxn modelId="{B79A7A32-BFCD-4654-BE36-8B540CE981E5}" type="presParOf" srcId="{A69FDA05-48B4-4EAC-B19E-AC1BB64EB5C5}" destId="{F0EDA84A-FCC8-4EF1-A4FA-C989792742A4}" srcOrd="0" destOrd="0" presId="urn:microsoft.com/office/officeart/2005/8/layout/StepDownProcess"/>
    <dgm:cxn modelId="{EC9B16FB-E695-4686-8AD0-3678B6D254CF}" type="presParOf" srcId="{A69FDA05-48B4-4EAC-B19E-AC1BB64EB5C5}" destId="{7B873DCB-D680-4E2F-B980-81A2BC7DFFA5}" srcOrd="1" destOrd="0" presId="urn:microsoft.com/office/officeart/2005/8/layout/StepDownProcess"/>
    <dgm:cxn modelId="{CD66E9AC-1B1E-4596-A1ED-E422731E1DF2}" type="presParOf" srcId="{A69FDA05-48B4-4EAC-B19E-AC1BB64EB5C5}" destId="{ED42DEBC-0D2A-442A-9AA5-CD28820FDCEC}" srcOrd="2" destOrd="0" presId="urn:microsoft.com/office/officeart/2005/8/layout/StepDownProcess"/>
    <dgm:cxn modelId="{1428A032-8EF2-4F45-9C34-B406972ED7F9}" type="presParOf" srcId="{64DC0CD8-A00B-4C51-9DA8-CAA86CF4C953}" destId="{357A3542-DBED-4D93-8620-855A6FBA6E66}" srcOrd="1" destOrd="0" presId="urn:microsoft.com/office/officeart/2005/8/layout/StepDownProcess"/>
    <dgm:cxn modelId="{D7F80EA7-39B3-4832-93A3-38C18C71E970}" type="presParOf" srcId="{64DC0CD8-A00B-4C51-9DA8-CAA86CF4C953}" destId="{CBDB1FDB-1BC5-42D3-997F-2E583AA20A72}" srcOrd="2" destOrd="0" presId="urn:microsoft.com/office/officeart/2005/8/layout/StepDownProcess"/>
    <dgm:cxn modelId="{D87E13D6-DC65-45FE-8DF5-5867DEB11468}" type="presParOf" srcId="{CBDB1FDB-1BC5-42D3-997F-2E583AA20A72}" destId="{C3810EC3-85F2-4CE6-8D97-4E4E1B0F8E53}" srcOrd="0" destOrd="0" presId="urn:microsoft.com/office/officeart/2005/8/layout/StepDownProcess"/>
    <dgm:cxn modelId="{9A835CC0-CAB5-4EDB-8CA6-5CDAD1BB01C5}" type="presParOf" srcId="{CBDB1FDB-1BC5-42D3-997F-2E583AA20A72}" destId="{5A651C70-C700-4055-831A-C729CF1ADEF0}" srcOrd="1" destOrd="0" presId="urn:microsoft.com/office/officeart/2005/8/layout/StepDownProcess"/>
    <dgm:cxn modelId="{61AAC21C-6592-43E4-9685-0929E535E71E}" type="presParOf" srcId="{CBDB1FDB-1BC5-42D3-997F-2E583AA20A72}" destId="{5256D633-5AE8-4971-A380-69AB054DC9D2}" srcOrd="2" destOrd="0" presId="urn:microsoft.com/office/officeart/2005/8/layout/StepDownProcess"/>
    <dgm:cxn modelId="{35493C69-2624-4393-8E81-E2BF5EE8BA17}" type="presParOf" srcId="{64DC0CD8-A00B-4C51-9DA8-CAA86CF4C953}" destId="{06234584-BAA1-4BE7-AC8F-43945DFED393}" srcOrd="3" destOrd="0" presId="urn:microsoft.com/office/officeart/2005/8/layout/StepDownProcess"/>
    <dgm:cxn modelId="{023FE0E2-84B8-45FC-985C-86FB885687AC}" type="presParOf" srcId="{64DC0CD8-A00B-4C51-9DA8-CAA86CF4C953}" destId="{554DD7DA-6E43-46E8-AF33-73324A5ACA45}" srcOrd="4" destOrd="0" presId="urn:microsoft.com/office/officeart/2005/8/layout/StepDownProcess"/>
    <dgm:cxn modelId="{FCB23DC0-A192-4C56-8C15-B4419DF5C6BB}" type="presParOf" srcId="{554DD7DA-6E43-46E8-AF33-73324A5ACA45}" destId="{6EFA8D30-CB5B-4A75-AE0D-AC3A3C8D5E6E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DA84A-FCC8-4EF1-A4FA-C989792742A4}">
      <dsp:nvSpPr>
        <dsp:cNvPr id="0" name=""/>
        <dsp:cNvSpPr/>
      </dsp:nvSpPr>
      <dsp:spPr>
        <a:xfrm rot="5400000">
          <a:off x="1167362" y="1451780"/>
          <a:ext cx="1125976" cy="12818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873DCB-D680-4E2F-B980-81A2BC7DFFA5}">
      <dsp:nvSpPr>
        <dsp:cNvPr id="0" name=""/>
        <dsp:cNvSpPr/>
      </dsp:nvSpPr>
      <dsp:spPr>
        <a:xfrm>
          <a:off x="425543" y="106495"/>
          <a:ext cx="1895480" cy="1326775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Char char="•"/>
          </a:pPr>
          <a:r>
            <a:rPr lang="es-CO" sz="1100" b="1" kern="1200" dirty="0" smtClean="0">
              <a:latin typeface="Castellar" panose="020A0402060406010301" pitchFamily="18" charset="0"/>
            </a:rPr>
            <a:t>Esta política pública se enmarca en el decreto 762 del 2018</a:t>
          </a:r>
          <a:endParaRPr lang="es-CO" sz="1100" b="1" kern="1200" dirty="0">
            <a:latin typeface="Castellar" panose="020A0402060406010301" pitchFamily="18" charset="0"/>
          </a:endParaRPr>
        </a:p>
      </dsp:txBody>
      <dsp:txXfrm>
        <a:off x="490322" y="171274"/>
        <a:ext cx="1765922" cy="1197217"/>
      </dsp:txXfrm>
    </dsp:sp>
    <dsp:sp modelId="{ED42DEBC-0D2A-442A-9AA5-CD28820FDCEC}">
      <dsp:nvSpPr>
        <dsp:cNvPr id="0" name=""/>
        <dsp:cNvSpPr/>
      </dsp:nvSpPr>
      <dsp:spPr>
        <a:xfrm>
          <a:off x="3755245" y="294974"/>
          <a:ext cx="1378592" cy="107235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10EC3-85F2-4CE6-8D97-4E4E1B0F8E53}">
      <dsp:nvSpPr>
        <dsp:cNvPr id="0" name=""/>
        <dsp:cNvSpPr/>
      </dsp:nvSpPr>
      <dsp:spPr>
        <a:xfrm rot="5400000">
          <a:off x="3506111" y="2848606"/>
          <a:ext cx="1125976" cy="12818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651C70-C700-4055-831A-C729CF1ADEF0}">
      <dsp:nvSpPr>
        <dsp:cNvPr id="0" name=""/>
        <dsp:cNvSpPr/>
      </dsp:nvSpPr>
      <dsp:spPr>
        <a:xfrm>
          <a:off x="2369920" y="1515371"/>
          <a:ext cx="3225691" cy="1326775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>
              <a:latin typeface="Castellar" panose="020A0402060406010301" pitchFamily="18" charset="0"/>
            </a:rPr>
            <a:t>Política pública para la garantía del ejercicio efectivo de los derechos de las personas que hacen parte de los sectores sociales </a:t>
          </a:r>
          <a:r>
            <a:rPr lang="es-CO" sz="1100" b="1" kern="1200" dirty="0" err="1" smtClean="0">
              <a:latin typeface="Castellar" panose="020A0402060406010301" pitchFamily="18" charset="0"/>
            </a:rPr>
            <a:t>lGBTI</a:t>
          </a:r>
          <a:r>
            <a:rPr lang="es-CO" sz="1100" b="1" kern="1200" dirty="0" smtClean="0">
              <a:latin typeface="Castellar" panose="020A0402060406010301" pitchFamily="18" charset="0"/>
            </a:rPr>
            <a:t> y de personas con orientaciones sexuales e identidades de género diversas</a:t>
          </a:r>
          <a:endParaRPr lang="es-CO" sz="1100" b="1" kern="1200" dirty="0">
            <a:latin typeface="Castellar" panose="020A0402060406010301" pitchFamily="18" charset="0"/>
          </a:endParaRPr>
        </a:p>
      </dsp:txBody>
      <dsp:txXfrm>
        <a:off x="2434699" y="1580150"/>
        <a:ext cx="3096133" cy="1197217"/>
      </dsp:txXfrm>
    </dsp:sp>
    <dsp:sp modelId="{5256D633-5AE8-4971-A380-69AB054DC9D2}">
      <dsp:nvSpPr>
        <dsp:cNvPr id="0" name=""/>
        <dsp:cNvSpPr/>
      </dsp:nvSpPr>
      <dsp:spPr>
        <a:xfrm>
          <a:off x="5009700" y="1641910"/>
          <a:ext cx="1378592" cy="107235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A8D30-CB5B-4A75-AE0D-AC3A3C8D5E6E}">
      <dsp:nvSpPr>
        <dsp:cNvPr id="0" name=""/>
        <dsp:cNvSpPr/>
      </dsp:nvSpPr>
      <dsp:spPr>
        <a:xfrm>
          <a:off x="4898227" y="2997273"/>
          <a:ext cx="3341922" cy="1326775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>
              <a:latin typeface="Castellar" panose="020A0402060406010301" pitchFamily="18" charset="0"/>
            </a:rPr>
            <a:t>Fortalecimiento de capacidades y competencias institucionales para la atención con enfoque diferencial de orientaciones sexuales e identidades de género diversas</a:t>
          </a:r>
          <a:endParaRPr lang="es-CO" sz="1100" b="1" kern="1200" dirty="0">
            <a:latin typeface="Castellar" panose="020A0402060406010301" pitchFamily="18" charset="0"/>
          </a:endParaRPr>
        </a:p>
      </dsp:txBody>
      <dsp:txXfrm>
        <a:off x="4963006" y="3062052"/>
        <a:ext cx="3212364" cy="1197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3B172-1139-4DFC-9D06-E479E44383D9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5E856-251A-4541-8E45-483D2207AB8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3218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23E7D-3A89-440F-897F-40128EC36819}" type="datetimeFigureOut">
              <a:rPr lang="es-CO" smtClean="0"/>
              <a:t>3/01/2022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86457-CA1B-4055-AFD7-2B45D61BD4FC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01091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4E447-6086-B24C-AEF1-0B2C66E35441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920-19A3-4843-B9D5-11DF9EC37B0B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4E447-6086-B24C-AEF1-0B2C66E35441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920-19A3-4843-B9D5-11DF9EC37B0B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4E447-6086-B24C-AEF1-0B2C66E35441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920-19A3-4843-B9D5-11DF9EC37B0B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0" y="19050"/>
            <a:ext cx="9134475" cy="6838950"/>
          </a:xfrm>
          <a:custGeom>
            <a:avLst/>
            <a:gdLst/>
            <a:ahLst/>
            <a:cxnLst/>
            <a:rect l="l" t="t" r="r" b="b"/>
            <a:pathLst>
              <a:path w="12179300" h="6838950">
                <a:moveTo>
                  <a:pt x="0" y="6838950"/>
                </a:moveTo>
                <a:lnTo>
                  <a:pt x="12179300" y="6838950"/>
                </a:lnTo>
                <a:lnTo>
                  <a:pt x="12179300" y="0"/>
                </a:lnTo>
                <a:lnTo>
                  <a:pt x="0" y="0"/>
                </a:lnTo>
                <a:lnTo>
                  <a:pt x="0" y="6838950"/>
                </a:lnTo>
                <a:close/>
              </a:path>
            </a:pathLst>
          </a:custGeom>
          <a:solidFill>
            <a:srgbClr val="003E65">
              <a:alpha val="5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2258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3639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3755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5804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3828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3562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061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9573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4E447-6086-B24C-AEF1-0B2C66E35441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920-19A3-4843-B9D5-11DF9EC37B0B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803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3190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6207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4941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923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1881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93117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5558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03582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1618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4E447-6086-B24C-AEF1-0B2C66E35441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920-19A3-4843-B9D5-11DF9EC37B0B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4824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38322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41041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44914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57822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5413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B13-654C-4B41-8DFF-F70797730382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38301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B13-654C-4B41-8DFF-F70797730382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49467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B13-654C-4B41-8DFF-F70797730382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3143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B13-654C-4B41-8DFF-F70797730382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233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4E447-6086-B24C-AEF1-0B2C66E35441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920-19A3-4843-B9D5-11DF9EC37B0B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B13-654C-4B41-8DFF-F70797730382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61775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B13-654C-4B41-8DFF-F70797730382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0295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B13-654C-4B41-8DFF-F70797730382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21031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B13-654C-4B41-8DFF-F70797730382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08965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B13-654C-4B41-8DFF-F70797730382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38328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B13-654C-4B41-8DFF-F70797730382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09552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B13-654C-4B41-8DFF-F70797730382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0950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4E447-6086-B24C-AEF1-0B2C66E35441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920-19A3-4843-B9D5-11DF9EC37B0B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4E447-6086-B24C-AEF1-0B2C66E35441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920-19A3-4843-B9D5-11DF9EC37B0B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4E447-6086-B24C-AEF1-0B2C66E35441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920-19A3-4843-B9D5-11DF9EC37B0B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4E447-6086-B24C-AEF1-0B2C66E35441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920-19A3-4843-B9D5-11DF9EC37B0B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dirty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4E447-6086-B24C-AEF1-0B2C66E35441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920-19A3-4843-B9D5-11DF9EC37B0B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pasto, exterior, campo, verde&#10;&#10;Descripción generada automáticamente">
            <a:extLst>
              <a:ext uri="{FF2B5EF4-FFF2-40B4-BE49-F238E27FC236}">
                <a16:creationId xmlns:a16="http://schemas.microsoft.com/office/drawing/2014/main" id="{776F8EA7-F02E-4043-9EB6-DCA2562FBF9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B6920-19A3-4843-B9D5-11DF9EC37B0B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431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3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B777B-0F3B-4F43-AC3C-5C6C311F1351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FA049-1292-6741-9CF4-3BB30D17C8D4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2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B21B8-515C-8E45-ACC6-C958B3C94B4B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D7B5D-4AAF-944F-8F79-1958F93DB250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9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3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3DB13-654C-4B41-8DFF-F70797730382}" type="datetimeFigureOut">
              <a:rPr lang="es-ES" smtClean="0"/>
              <a:t>03/01/2022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8D71F-2004-B44E-AB4E-71FB18684AD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392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8BC4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3" name="Agrupar 1"/>
          <p:cNvGrpSpPr/>
          <p:nvPr/>
        </p:nvGrpSpPr>
        <p:grpSpPr>
          <a:xfrm>
            <a:off x="4922874" y="0"/>
            <a:ext cx="4221126" cy="6858000"/>
            <a:chOff x="4922874" y="0"/>
            <a:chExt cx="4221126" cy="6858000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415D549B-B6FA-1048-A0B6-33ACA1F1D8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3837"/>
            <a:stretch/>
          </p:blipFill>
          <p:spPr>
            <a:xfrm>
              <a:off x="4922874" y="0"/>
              <a:ext cx="4221126" cy="6858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63EF7D-4E34-6247-8931-B71706B8B1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4535" b="69458"/>
            <a:stretch/>
          </p:blipFill>
          <p:spPr>
            <a:xfrm>
              <a:off x="6815470" y="0"/>
              <a:ext cx="2328530" cy="2094614"/>
            </a:xfrm>
            <a:prstGeom prst="rect">
              <a:avLst/>
            </a:prstGeom>
          </p:spPr>
        </p:pic>
      </p:grpSp>
      <p:sp>
        <p:nvSpPr>
          <p:cNvPr id="6" name="5 CuadroTexto"/>
          <p:cNvSpPr txBox="1"/>
          <p:nvPr/>
        </p:nvSpPr>
        <p:spPr>
          <a:xfrm>
            <a:off x="0" y="1904134"/>
            <a:ext cx="591502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POLÍTICA PÚBLICA LGBTI</a:t>
            </a:r>
          </a:p>
          <a:p>
            <a:pPr algn="ctr"/>
            <a:r>
              <a:rPr lang="es-CO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DIVERSIDAD SEXUAL</a:t>
            </a:r>
          </a:p>
          <a:p>
            <a:pPr algn="ctr"/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endParaRPr lang="es-E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endParaRPr lang="es-E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endParaRPr lang="es-E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just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MICHEL ORTIZ ACEVEDO</a:t>
            </a:r>
          </a:p>
          <a:p>
            <a:pPr algn="just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PSICÓLOGO-ESPECIALISTA EN INTERVENCIÓN Y GERENCIA SOCIAL</a:t>
            </a:r>
            <a:endParaRPr lang="es-CO" sz="2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87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384921" y="321657"/>
            <a:ext cx="7053542" cy="1315122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b="1" dirty="0" smtClean="0"/>
              <a:t>GÉNERO</a:t>
            </a:r>
            <a:r>
              <a:rPr lang="es-CO" dirty="0" smtClean="0"/>
              <a:t>					          Masculino/ 							          Femenino</a:t>
            </a:r>
            <a:endParaRPr lang="es-CO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>
          <a:xfrm>
            <a:off x="474710" y="2457849"/>
            <a:ext cx="2210150" cy="432197"/>
          </a:xfrm>
        </p:spPr>
        <p:txBody>
          <a:bodyPr/>
          <a:lstStyle/>
          <a:p>
            <a:pPr algn="ctr"/>
            <a:r>
              <a:rPr lang="es-CO" dirty="0" smtClean="0"/>
              <a:t>AGÉNERO/ </a:t>
            </a:r>
            <a:r>
              <a:rPr lang="es-CO" b="1" dirty="0" smtClean="0"/>
              <a:t>GENDERQUE</a:t>
            </a:r>
            <a:r>
              <a:rPr lang="es-CO" dirty="0" smtClean="0"/>
              <a:t>ERS</a:t>
            </a:r>
            <a:endParaRPr lang="es-CO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half" idx="15"/>
          </p:nvPr>
        </p:nvSpPr>
        <p:spPr>
          <a:xfrm>
            <a:off x="474710" y="3001384"/>
            <a:ext cx="2195513" cy="2220781"/>
          </a:xfrm>
        </p:spPr>
        <p:txBody>
          <a:bodyPr>
            <a:noAutofit/>
          </a:bodyPr>
          <a:lstStyle/>
          <a:p>
            <a:pPr algn="just"/>
            <a:r>
              <a:rPr lang="es-CO" sz="1600" dirty="0"/>
              <a:t>Personas que no se identifican con ningún género binario y que están fuera de la </a:t>
            </a:r>
            <a:r>
              <a:rPr lang="es-CO" sz="1600" dirty="0" err="1"/>
              <a:t>cisnormatividad</a:t>
            </a:r>
            <a:r>
              <a:rPr lang="es-CO" sz="1600" dirty="0"/>
              <a:t>, es decir, que su género sería nulo.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/>
          </p:nvPr>
        </p:nvSpPr>
        <p:spPr>
          <a:xfrm>
            <a:off x="5343525" y="2673948"/>
            <a:ext cx="2199085" cy="432197"/>
          </a:xfrm>
        </p:spPr>
        <p:txBody>
          <a:bodyPr/>
          <a:lstStyle/>
          <a:p>
            <a:pPr algn="ctr"/>
            <a:r>
              <a:rPr lang="es-CO" dirty="0" smtClean="0"/>
              <a:t>BIGÉNERO</a:t>
            </a:r>
            <a:endParaRPr lang="es-CO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half" idx="17"/>
          </p:nvPr>
        </p:nvSpPr>
        <p:spPr>
          <a:xfrm>
            <a:off x="5935195" y="3461832"/>
            <a:ext cx="2767741" cy="1400623"/>
          </a:xfrm>
        </p:spPr>
        <p:txBody>
          <a:bodyPr>
            <a:noAutofit/>
          </a:bodyPr>
          <a:lstStyle/>
          <a:p>
            <a:pPr algn="just"/>
            <a:r>
              <a:rPr lang="es-CO" sz="1800" dirty="0"/>
              <a:t>Personas que se sienten como hombres y como mujeres al mismo tiempo.</a:t>
            </a:r>
          </a:p>
        </p:txBody>
      </p:sp>
      <p:sp>
        <p:nvSpPr>
          <p:cNvPr id="16" name="Flecha derecha 15"/>
          <p:cNvSpPr/>
          <p:nvPr/>
        </p:nvSpPr>
        <p:spPr>
          <a:xfrm>
            <a:off x="3206540" y="1127035"/>
            <a:ext cx="1834177" cy="624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78" y="4416954"/>
            <a:ext cx="3037715" cy="1959817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430" y="2457849"/>
            <a:ext cx="2615396" cy="1740427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0" y="13646"/>
            <a:ext cx="9144000" cy="735133"/>
          </a:xfrm>
          <a:prstGeom prst="rect">
            <a:avLst/>
          </a:prstGeom>
          <a:solidFill>
            <a:srgbClr val="25A16D"/>
          </a:solidFill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b="1" dirty="0" smtClean="0">
                <a:latin typeface="Museo Sans Condensed 900" charset="0"/>
                <a:ea typeface="Museo Sans Condensed 900" charset="0"/>
                <a:cs typeface="Museo Sans Condensed 900" charset="0"/>
              </a:rPr>
              <a:t>GÉNERO</a:t>
            </a:r>
            <a:endParaRPr lang="es-CO" sz="3200" b="1" dirty="0">
              <a:latin typeface="Museo Sans Condensed 900" charset="0"/>
              <a:ea typeface="Museo Sans Condensed 900" charset="0"/>
              <a:cs typeface="Museo Sans Condensed 900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80066" y="2457849"/>
            <a:ext cx="1374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 smtClean="0"/>
              <a:t>NO BINARIO</a:t>
            </a:r>
            <a:endParaRPr lang="es-CO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939863" cy="2679551"/>
          </a:xfrm>
        </p:spPr>
        <p:txBody>
          <a:bodyPr/>
          <a:lstStyle/>
          <a:p>
            <a:pPr algn="ctr"/>
            <a:r>
              <a:rPr lang="es-CO" sz="2000" b="1" dirty="0" smtClean="0"/>
              <a:t>               AGÉNERO</a:t>
            </a:r>
            <a:endParaRPr lang="es-CO" b="1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7743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1110021" y="2579914"/>
            <a:ext cx="3297254" cy="432197"/>
          </a:xfrm>
        </p:spPr>
        <p:txBody>
          <a:bodyPr>
            <a:normAutofit lnSpcReduction="10000"/>
          </a:bodyPr>
          <a:lstStyle/>
          <a:p>
            <a:r>
              <a:rPr lang="es-CO" dirty="0" smtClean="0"/>
              <a:t>DRAG QUEEN</a:t>
            </a:r>
            <a:endParaRPr lang="es-CO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7" y="3238192"/>
            <a:ext cx="3586367" cy="2538664"/>
          </a:xfrm>
        </p:spPr>
      </p:pic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5685381" y="2579913"/>
            <a:ext cx="3297254" cy="432197"/>
          </a:xfrm>
        </p:spPr>
        <p:txBody>
          <a:bodyPr>
            <a:normAutofit lnSpcReduction="10000"/>
          </a:bodyPr>
          <a:lstStyle/>
          <a:p>
            <a:r>
              <a:rPr lang="es-CO" dirty="0" smtClean="0"/>
              <a:t>DRAG KING</a:t>
            </a:r>
            <a:endParaRPr lang="es-CO" dirty="0"/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374" y="3238192"/>
            <a:ext cx="4152012" cy="2538664"/>
          </a:xfrm>
        </p:spPr>
      </p:pic>
      <p:sp>
        <p:nvSpPr>
          <p:cNvPr id="11" name="CuadroTexto 10"/>
          <p:cNvSpPr txBox="1"/>
          <p:nvPr/>
        </p:nvSpPr>
        <p:spPr>
          <a:xfrm>
            <a:off x="168663" y="928154"/>
            <a:ext cx="8813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Es la forma en que manifestamos nuestro género mediante nuestro comportamiento y nuestra apariencia. ... La expresión de género de una persona no siempre está vinculada con su sexo biológico, su identidad de género o su orientación sexual.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2888"/>
            <a:ext cx="9144000" cy="735133"/>
          </a:xfrm>
          <a:prstGeom prst="rect">
            <a:avLst/>
          </a:prstGeom>
          <a:solidFill>
            <a:srgbClr val="25A16D"/>
          </a:solidFill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b="1" dirty="0" smtClean="0">
                <a:latin typeface="Museo Sans Condensed 900" charset="0"/>
                <a:ea typeface="Museo Sans Condensed 900" charset="0"/>
                <a:cs typeface="Museo Sans Condensed 900" charset="0"/>
              </a:rPr>
              <a:t>EXPRESIÓN DEL GÉNERO</a:t>
            </a:r>
            <a:endParaRPr lang="es-CO" sz="3200" b="1" dirty="0">
              <a:latin typeface="Museo Sans Condensed 900" charset="0"/>
              <a:ea typeface="Museo Sans Condensed 900" charset="0"/>
              <a:cs typeface="Museo Sans Condensed 9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57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juguete, muñeca, lego&#10;&#10;Descripción generada automáticamente">
            <a:extLst>
              <a:ext uri="{FF2B5EF4-FFF2-40B4-BE49-F238E27FC236}">
                <a16:creationId xmlns:a16="http://schemas.microsoft.com/office/drawing/2014/main" id="{BA3039D8-29D7-4BF1-9E32-D98BFD8EE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3577239"/>
            <a:ext cx="1850698" cy="1850698"/>
          </a:xfrm>
          <a:prstGeom prst="rect">
            <a:avLst/>
          </a:prstGeom>
        </p:spPr>
      </p:pic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DBEAF09-D3D8-4003-8FC8-747535B15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885" y="5401935"/>
            <a:ext cx="1734505" cy="1274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D84FFC2-F563-4BB3-BF48-9840D52CA201}"/>
              </a:ext>
            </a:extLst>
          </p:cNvPr>
          <p:cNvSpPr/>
          <p:nvPr/>
        </p:nvSpPr>
        <p:spPr>
          <a:xfrm>
            <a:off x="128297" y="1912874"/>
            <a:ext cx="1717650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4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Homosexual</a:t>
            </a:r>
            <a:endParaRPr lang="es-ES" sz="24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58E0251-17D3-4055-8F5C-E0DA8C3DAD67}"/>
              </a:ext>
            </a:extLst>
          </p:cNvPr>
          <p:cNvSpPr/>
          <p:nvPr/>
        </p:nvSpPr>
        <p:spPr>
          <a:xfrm>
            <a:off x="1955481" y="3220536"/>
            <a:ext cx="119186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4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Bisexual</a:t>
            </a:r>
            <a:endParaRPr lang="es-ES" sz="405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58E0251-17D3-4055-8F5C-E0DA8C3DAD67}"/>
              </a:ext>
            </a:extLst>
          </p:cNvPr>
          <p:cNvSpPr/>
          <p:nvPr/>
        </p:nvSpPr>
        <p:spPr>
          <a:xfrm>
            <a:off x="5664590" y="2412087"/>
            <a:ext cx="1418273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</a:rPr>
              <a:t>Pansexual</a:t>
            </a:r>
            <a:endParaRPr lang="es-ES" sz="405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58E0251-17D3-4055-8F5C-E0DA8C3DAD67}"/>
              </a:ext>
            </a:extLst>
          </p:cNvPr>
          <p:cNvSpPr/>
          <p:nvPr/>
        </p:nvSpPr>
        <p:spPr>
          <a:xfrm>
            <a:off x="7671111" y="1980412"/>
            <a:ext cx="112934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4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Asexual</a:t>
            </a:r>
            <a:endParaRPr lang="es-ES" sz="405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351" y="3970942"/>
            <a:ext cx="1462867" cy="10971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906" y="5245132"/>
            <a:ext cx="1773643" cy="1439767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0" y="2888"/>
            <a:ext cx="9144000" cy="735133"/>
          </a:xfrm>
          <a:prstGeom prst="rect">
            <a:avLst/>
          </a:prstGeom>
          <a:solidFill>
            <a:srgbClr val="25A16D"/>
          </a:solidFill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b="1" dirty="0" smtClean="0">
                <a:latin typeface="Museo Sans Condensed 900" charset="0"/>
                <a:ea typeface="Museo Sans Condensed 900" charset="0"/>
                <a:cs typeface="Museo Sans Condensed 900" charset="0"/>
              </a:rPr>
              <a:t>ORIENTACIÓN SEXUAL</a:t>
            </a:r>
            <a:endParaRPr lang="es-CO" sz="3200" b="1" dirty="0">
              <a:latin typeface="Museo Sans Condensed 900" charset="0"/>
              <a:ea typeface="Museo Sans Condensed 900" charset="0"/>
              <a:cs typeface="Museo Sans Condensed 900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47834" y="847106"/>
            <a:ext cx="8819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/>
              <a:t>Corresponde a la atracción sexual, emocional o afectiva por el mismo </a:t>
            </a:r>
            <a:r>
              <a:rPr lang="es-CO" sz="2400" dirty="0" smtClean="0"/>
              <a:t>sexo, por </a:t>
            </a:r>
            <a:r>
              <a:rPr lang="es-CO" sz="2400" dirty="0"/>
              <a:t>el </a:t>
            </a:r>
            <a:r>
              <a:rPr lang="es-CO" sz="2400" dirty="0" smtClean="0"/>
              <a:t>sexo contrario o por los dos sexos.</a:t>
            </a:r>
            <a:endParaRPr lang="es-CO" sz="240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58E0251-17D3-4055-8F5C-E0DA8C3DAD67}"/>
              </a:ext>
            </a:extLst>
          </p:cNvPr>
          <p:cNvSpPr/>
          <p:nvPr/>
        </p:nvSpPr>
        <p:spPr>
          <a:xfrm>
            <a:off x="3620540" y="1950957"/>
            <a:ext cx="182017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4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Heterosexual</a:t>
            </a:r>
            <a:endParaRPr lang="es-ES" sz="405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-11749" y="2471263"/>
            <a:ext cx="18576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/>
              <a:t>Sienten atracción sexual, emocional    </a:t>
            </a:r>
          </a:p>
          <a:p>
            <a:r>
              <a:rPr lang="es-CO" dirty="0" smtClean="0"/>
              <a:t>y/o afectiva Por el   </a:t>
            </a:r>
          </a:p>
          <a:p>
            <a:r>
              <a:rPr lang="es-CO" dirty="0" smtClean="0"/>
              <a:t>mismo sexo. 	 	 </a:t>
            </a:r>
            <a:r>
              <a:rPr lang="es-CO" dirty="0"/>
              <a:t>	</a:t>
            </a:r>
            <a:r>
              <a:rPr lang="es-CO" dirty="0" smtClean="0"/>
              <a:t>					</a:t>
            </a:r>
            <a:endParaRPr lang="es-CO" dirty="0"/>
          </a:p>
        </p:txBody>
      </p:sp>
      <p:sp>
        <p:nvSpPr>
          <p:cNvPr id="18" name="Rectángulo 17"/>
          <p:cNvSpPr/>
          <p:nvPr/>
        </p:nvSpPr>
        <p:spPr>
          <a:xfrm>
            <a:off x="1732885" y="3933691"/>
            <a:ext cx="18576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/>
              <a:t>Sienten atracción sexual, emocional    </a:t>
            </a:r>
          </a:p>
          <a:p>
            <a:r>
              <a:rPr lang="es-CO" dirty="0" smtClean="0"/>
              <a:t>y/o afectiva Por los dos sexos. 	 	 </a:t>
            </a:r>
            <a:r>
              <a:rPr lang="es-CO" dirty="0"/>
              <a:t>	</a:t>
            </a:r>
            <a:r>
              <a:rPr lang="es-CO" dirty="0" smtClean="0"/>
              <a:t>					</a:t>
            </a:r>
            <a:endParaRPr lang="es-CO" dirty="0"/>
          </a:p>
        </p:txBody>
      </p:sp>
      <p:sp>
        <p:nvSpPr>
          <p:cNvPr id="19" name="Rectángulo 18"/>
          <p:cNvSpPr/>
          <p:nvPr/>
        </p:nvSpPr>
        <p:spPr>
          <a:xfrm>
            <a:off x="5571847" y="2976018"/>
            <a:ext cx="18576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Atracción </a:t>
            </a:r>
            <a:r>
              <a:rPr lang="es-CO" dirty="0" smtClean="0"/>
              <a:t>hacia sexual, emocional y/o afectiva hacia </a:t>
            </a:r>
            <a:r>
              <a:rPr lang="es-CO" dirty="0"/>
              <a:t>otras personas independiente de su sexo e </a:t>
            </a:r>
            <a:r>
              <a:rPr lang="es-CO" dirty="0" smtClean="0"/>
              <a:t>identidad </a:t>
            </a:r>
            <a:r>
              <a:rPr lang="es-CO" dirty="0"/>
              <a:t>de género.</a:t>
            </a:r>
            <a:r>
              <a:rPr lang="es-CO" dirty="0" smtClean="0"/>
              <a:t>	 	 </a:t>
            </a:r>
            <a:r>
              <a:rPr lang="es-CO" dirty="0"/>
              <a:t>	</a:t>
            </a:r>
            <a:r>
              <a:rPr lang="es-CO" dirty="0" smtClean="0"/>
              <a:t>					</a:t>
            </a:r>
            <a:endParaRPr lang="es-CO" dirty="0"/>
          </a:p>
        </p:txBody>
      </p:sp>
      <p:sp>
        <p:nvSpPr>
          <p:cNvPr id="20" name="Rectángulo 19"/>
          <p:cNvSpPr/>
          <p:nvPr/>
        </p:nvSpPr>
        <p:spPr>
          <a:xfrm>
            <a:off x="3590581" y="2393785"/>
            <a:ext cx="18576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/>
              <a:t>Sienten atracción sexual, emocional    </a:t>
            </a:r>
          </a:p>
          <a:p>
            <a:r>
              <a:rPr lang="es-CO" dirty="0" smtClean="0"/>
              <a:t>y/o afectiva Por el   </a:t>
            </a:r>
          </a:p>
          <a:p>
            <a:r>
              <a:rPr lang="es-CO" dirty="0" smtClean="0"/>
              <a:t>Sexo opuesto. 	 	 </a:t>
            </a:r>
            <a:r>
              <a:rPr lang="es-CO" dirty="0"/>
              <a:t>	</a:t>
            </a:r>
            <a:r>
              <a:rPr lang="es-CO" dirty="0" smtClean="0"/>
              <a:t>					</a:t>
            </a:r>
            <a:endParaRPr lang="es-CO" dirty="0"/>
          </a:p>
        </p:txBody>
      </p:sp>
      <p:sp>
        <p:nvSpPr>
          <p:cNvPr id="21" name="Rectángulo 20"/>
          <p:cNvSpPr/>
          <p:nvPr/>
        </p:nvSpPr>
        <p:spPr>
          <a:xfrm>
            <a:off x="7306936" y="2488192"/>
            <a:ext cx="19553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No sienten atracción </a:t>
            </a:r>
            <a:r>
              <a:rPr lang="es-CO" dirty="0" smtClean="0"/>
              <a:t>sexual, ni emocional ni afectiva </a:t>
            </a:r>
            <a:r>
              <a:rPr lang="es-CO" dirty="0"/>
              <a:t>por ninguna </a:t>
            </a:r>
            <a:r>
              <a:rPr lang="es-CO" dirty="0" smtClean="0"/>
              <a:t>persona.	 	 </a:t>
            </a:r>
            <a:r>
              <a:rPr lang="es-CO" dirty="0"/>
              <a:t>	</a:t>
            </a:r>
            <a:r>
              <a:rPr lang="es-CO" dirty="0" smtClean="0"/>
              <a:t>					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579" y="3822074"/>
            <a:ext cx="2096139" cy="139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6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4905" y="994411"/>
            <a:ext cx="8596215" cy="512669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CO" dirty="0" smtClean="0"/>
              <a:t>Responde a la pregunta: </a:t>
            </a:r>
            <a:r>
              <a:rPr lang="es-CO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¿</a:t>
            </a:r>
            <a:r>
              <a:rPr lang="es-CO" b="1" dirty="0" smtClean="0">
                <a:solidFill>
                  <a:srgbClr val="7030A0"/>
                </a:solidFill>
              </a:rPr>
              <a:t>Cómo te identificas?</a:t>
            </a:r>
            <a:r>
              <a:rPr lang="es-CO" dirty="0" smtClean="0"/>
              <a:t>. Construcción </a:t>
            </a:r>
            <a:r>
              <a:rPr lang="es-CO" dirty="0"/>
              <a:t>cultural alrededor del </a:t>
            </a:r>
            <a:r>
              <a:rPr lang="es-CO" dirty="0" smtClean="0"/>
              <a:t>sexo biológico</a:t>
            </a:r>
            <a:r>
              <a:rPr lang="es-CO" dirty="0"/>
              <a:t>, masculino o femenino. La identidad de género no </a:t>
            </a:r>
            <a:r>
              <a:rPr lang="es-CO" dirty="0" smtClean="0"/>
              <a:t>determina la </a:t>
            </a:r>
            <a:r>
              <a:rPr lang="es-CO" dirty="0"/>
              <a:t>orientación sexual</a:t>
            </a:r>
            <a:r>
              <a:rPr lang="es-CO" dirty="0" smtClean="0"/>
              <a:t>.</a:t>
            </a:r>
          </a:p>
          <a:p>
            <a:pPr marL="0" indent="0" algn="just">
              <a:buNone/>
            </a:pPr>
            <a:endParaRPr lang="es-CO" dirty="0"/>
          </a:p>
          <a:p>
            <a:pPr marL="0" indent="0" algn="just">
              <a:buNone/>
            </a:pPr>
            <a:endParaRPr lang="es-CO" dirty="0" smtClean="0"/>
          </a:p>
          <a:p>
            <a:pPr marL="0" indent="0" algn="just">
              <a:buNone/>
            </a:pPr>
            <a:endParaRPr lang="es-CO" dirty="0"/>
          </a:p>
          <a:p>
            <a:pPr marL="0" indent="0" algn="just">
              <a:buNone/>
            </a:pPr>
            <a:endParaRPr lang="es-CO" dirty="0" smtClean="0"/>
          </a:p>
          <a:p>
            <a:pPr marL="0" indent="0" algn="just">
              <a:buNone/>
            </a:pPr>
            <a:endParaRPr lang="es-CO" dirty="0" smtClean="0"/>
          </a:p>
          <a:p>
            <a:pPr marL="0" indent="0" algn="just">
              <a:buNone/>
            </a:pPr>
            <a:endParaRPr lang="es-CO" dirty="0" smtClean="0"/>
          </a:p>
          <a:p>
            <a:pPr marL="0" indent="0" algn="just">
              <a:buNone/>
            </a:pPr>
            <a:endParaRPr lang="es-CO" dirty="0" smtClean="0"/>
          </a:p>
          <a:p>
            <a:r>
              <a:rPr lang="es-CO" b="1" dirty="0" smtClean="0"/>
              <a:t>TRANSGÉNERO</a:t>
            </a:r>
            <a:r>
              <a:rPr lang="es-CO" dirty="0" smtClean="0"/>
              <a:t>: </a:t>
            </a:r>
            <a:r>
              <a:rPr lang="es-CO" dirty="0"/>
              <a:t>persona que se ubica o transita entre lo masculino y </a:t>
            </a:r>
            <a:r>
              <a:rPr lang="es-CO" dirty="0" smtClean="0"/>
              <a:t>lo femenino</a:t>
            </a:r>
            <a:r>
              <a:rPr lang="es-CO" dirty="0"/>
              <a:t>. Esta categoría integra a las llamadas </a:t>
            </a:r>
            <a:r>
              <a:rPr lang="es-CO" dirty="0" smtClean="0"/>
              <a:t>personas transformistas</a:t>
            </a:r>
            <a:r>
              <a:rPr lang="es-CO" dirty="0"/>
              <a:t>, travestis, transexuales, entre otras.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2888"/>
            <a:ext cx="9144000" cy="735133"/>
          </a:xfrm>
          <a:prstGeom prst="rect">
            <a:avLst/>
          </a:prstGeom>
          <a:solidFill>
            <a:srgbClr val="25A16D"/>
          </a:solidFill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b="1" dirty="0" smtClean="0">
                <a:latin typeface="Museo Sans Condensed 900" charset="0"/>
                <a:ea typeface="Museo Sans Condensed 900" charset="0"/>
                <a:cs typeface="Museo Sans Condensed 900" charset="0"/>
              </a:rPr>
              <a:t>IDENTIDAD DE GÉNERO</a:t>
            </a:r>
            <a:endParaRPr lang="es-CO" sz="3200" b="1" dirty="0">
              <a:latin typeface="Museo Sans Condensed 900" charset="0"/>
              <a:ea typeface="Museo Sans Condensed 900" charset="0"/>
              <a:cs typeface="Museo Sans Condensed 900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672" y="2120768"/>
            <a:ext cx="3760975" cy="210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1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10757" y="934572"/>
            <a:ext cx="9037279" cy="3580951"/>
          </a:xfrm>
        </p:spPr>
        <p:txBody>
          <a:bodyPr/>
          <a:lstStyle/>
          <a:p>
            <a:pPr algn="just"/>
            <a:r>
              <a:rPr lang="es-CO" b="1" dirty="0" smtClean="0"/>
              <a:t>TRAVESTI</a:t>
            </a:r>
            <a:r>
              <a:rPr lang="es-CO" dirty="0" smtClean="0"/>
              <a:t>: Persona </a:t>
            </a:r>
            <a:r>
              <a:rPr lang="es-CO" dirty="0"/>
              <a:t>que hace uso de prendas y reproduce roles </a:t>
            </a:r>
            <a:r>
              <a:rPr lang="es-CO" dirty="0" smtClean="0"/>
              <a:t>y ademanes </a:t>
            </a:r>
            <a:r>
              <a:rPr lang="es-CO" dirty="0"/>
              <a:t>asociados al género opuesto al que se le </a:t>
            </a:r>
            <a:r>
              <a:rPr lang="es-CO" dirty="0" smtClean="0"/>
              <a:t>asignó socialmente</a:t>
            </a:r>
            <a:r>
              <a:rPr lang="es-CO" dirty="0"/>
              <a:t>, de una manera </a:t>
            </a:r>
            <a:r>
              <a:rPr lang="es-CO" dirty="0" smtClean="0"/>
              <a:t>permanente.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25" y="3189642"/>
            <a:ext cx="3159967" cy="3159967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0" y="2888"/>
            <a:ext cx="9144000" cy="735133"/>
          </a:xfrm>
          <a:prstGeom prst="rect">
            <a:avLst/>
          </a:prstGeom>
          <a:solidFill>
            <a:srgbClr val="25A16D"/>
          </a:solidFill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b="1" dirty="0" smtClean="0">
                <a:latin typeface="Museo Sans Condensed 900" charset="0"/>
                <a:ea typeface="Museo Sans Condensed 900" charset="0"/>
                <a:cs typeface="Museo Sans Condensed 900" charset="0"/>
              </a:rPr>
              <a:t>IDENTIDAD DE GÉNERO</a:t>
            </a:r>
            <a:endParaRPr lang="es-CO" sz="3200" b="1" dirty="0">
              <a:latin typeface="Museo Sans Condensed 900" charset="0"/>
              <a:ea typeface="Museo Sans Condensed 900" charset="0"/>
              <a:cs typeface="Museo Sans Condensed 9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2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94411"/>
            <a:ext cx="8928847" cy="2878342"/>
          </a:xfrm>
        </p:spPr>
        <p:txBody>
          <a:bodyPr>
            <a:normAutofit lnSpcReduction="10000"/>
          </a:bodyPr>
          <a:lstStyle/>
          <a:p>
            <a:pPr algn="just"/>
            <a:r>
              <a:rPr lang="es-CO" b="1" dirty="0" smtClean="0"/>
              <a:t>TRANSEXUAL</a:t>
            </a:r>
            <a:r>
              <a:rPr lang="es-CO" dirty="0" smtClean="0"/>
              <a:t>: Persona que asume un género que no corresponde al que se le asignó </a:t>
            </a:r>
            <a:r>
              <a:rPr lang="es-CO" dirty="0"/>
              <a:t>socialmente, no hay apropiación de la genitalidad </a:t>
            </a:r>
            <a:r>
              <a:rPr lang="es-CO" dirty="0" smtClean="0"/>
              <a:t>con la </a:t>
            </a:r>
            <a:r>
              <a:rPr lang="es-CO" dirty="0"/>
              <a:t>que nace y generalmente pueden devenir o devienen en </a:t>
            </a:r>
            <a:r>
              <a:rPr lang="es-CO" dirty="0" smtClean="0"/>
              <a:t>procesos de </a:t>
            </a:r>
            <a:r>
              <a:rPr lang="es-CO" dirty="0"/>
              <a:t>reasignación sexual parciales o totales.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443" y="3872752"/>
            <a:ext cx="4502895" cy="2710927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2888"/>
            <a:ext cx="9144000" cy="735133"/>
          </a:xfrm>
          <a:prstGeom prst="rect">
            <a:avLst/>
          </a:prstGeom>
          <a:solidFill>
            <a:srgbClr val="25A16D"/>
          </a:solidFill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b="1" dirty="0" smtClean="0">
                <a:latin typeface="Museo Sans Condensed 900" charset="0"/>
                <a:ea typeface="Museo Sans Condensed 900" charset="0"/>
                <a:cs typeface="Museo Sans Condensed 900" charset="0"/>
              </a:rPr>
              <a:t>IDENTIDAD DE GÉNERO</a:t>
            </a:r>
            <a:endParaRPr lang="es-CO" sz="3200" b="1" dirty="0">
              <a:latin typeface="Museo Sans Condensed 900" charset="0"/>
              <a:ea typeface="Museo Sans Condensed 900" charset="0"/>
              <a:cs typeface="Museo Sans Condensed 9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20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205" y="1056585"/>
            <a:ext cx="8843641" cy="1942427"/>
          </a:xfrm>
        </p:spPr>
        <p:txBody>
          <a:bodyPr>
            <a:normAutofit fontScale="92500"/>
          </a:bodyPr>
          <a:lstStyle/>
          <a:p>
            <a:pPr algn="just"/>
            <a:r>
              <a:rPr lang="es-CO" b="1" dirty="0" smtClean="0"/>
              <a:t>TRANSFORMISTA</a:t>
            </a:r>
            <a:r>
              <a:rPr lang="es-CO" dirty="0" smtClean="0"/>
              <a:t>: Personas que asumen de forma esporádica y en situaciones específicas </a:t>
            </a:r>
            <a:r>
              <a:rPr lang="es-CO" dirty="0"/>
              <a:t>vestimentas, ademanes y roles </a:t>
            </a:r>
            <a:r>
              <a:rPr lang="es-CO" dirty="0" smtClean="0"/>
              <a:t>tanto masculinos </a:t>
            </a:r>
            <a:r>
              <a:rPr lang="es-CO" dirty="0"/>
              <a:t>como femeninos en el ámbito de lo social, cultural </a:t>
            </a:r>
            <a:r>
              <a:rPr lang="es-CO" dirty="0" smtClean="0"/>
              <a:t>o político</a:t>
            </a:r>
            <a:r>
              <a:rPr lang="es-CO" dirty="0"/>
              <a:t>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426" y="3224108"/>
            <a:ext cx="4040538" cy="3133661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2888"/>
            <a:ext cx="9144000" cy="735133"/>
          </a:xfrm>
          <a:prstGeom prst="rect">
            <a:avLst/>
          </a:prstGeom>
          <a:solidFill>
            <a:srgbClr val="25A16D"/>
          </a:solidFill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b="1" dirty="0" smtClean="0">
                <a:latin typeface="Museo Sans Condensed 900" charset="0"/>
                <a:ea typeface="Museo Sans Condensed 900" charset="0"/>
                <a:cs typeface="Museo Sans Condensed 900" charset="0"/>
              </a:rPr>
              <a:t>IDENTIDAD DE GÉNERO</a:t>
            </a:r>
            <a:endParaRPr lang="es-CO" sz="3200" b="1" dirty="0">
              <a:latin typeface="Museo Sans Condensed 900" charset="0"/>
              <a:ea typeface="Museo Sans Condensed 900" charset="0"/>
              <a:cs typeface="Museo Sans Condensed 9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17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9752" y="907341"/>
            <a:ext cx="8886672" cy="3580951"/>
          </a:xfrm>
        </p:spPr>
        <p:txBody>
          <a:bodyPr/>
          <a:lstStyle/>
          <a:p>
            <a:pPr algn="just"/>
            <a:r>
              <a:rPr lang="es-CO" b="1" dirty="0" smtClean="0"/>
              <a:t>CISEXUAL/CISGÉNERO</a:t>
            </a:r>
            <a:r>
              <a:rPr lang="es-CO" dirty="0" smtClean="0"/>
              <a:t>: Persona cuyo sexo asignado en el momento de su nacimiento corresponde con el sexo que se identifica a través de su género.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429" y="3321761"/>
            <a:ext cx="4972050" cy="291465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0" y="2888"/>
            <a:ext cx="9144000" cy="735133"/>
          </a:xfrm>
          <a:prstGeom prst="rect">
            <a:avLst/>
          </a:prstGeom>
          <a:solidFill>
            <a:srgbClr val="25A16D"/>
          </a:solidFill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b="1" dirty="0" smtClean="0">
                <a:latin typeface="Museo Sans Condensed 900" charset="0"/>
                <a:ea typeface="Museo Sans Condensed 900" charset="0"/>
                <a:cs typeface="Museo Sans Condensed 900" charset="0"/>
              </a:rPr>
              <a:t>IDENTIDAD DE GÉNERO</a:t>
            </a:r>
            <a:endParaRPr lang="es-CO" sz="3200" b="1" dirty="0">
              <a:latin typeface="Museo Sans Condensed 900" charset="0"/>
              <a:ea typeface="Museo Sans Condensed 900" charset="0"/>
              <a:cs typeface="Museo Sans Condensed 9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70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85800" y="552209"/>
            <a:ext cx="7772400" cy="857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794DF48-CB39-49A0-A591-F0E5BAB36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76" y="1486775"/>
            <a:ext cx="8071822" cy="36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2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677762" y="1445078"/>
            <a:ext cx="8074478" cy="237495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5400" b="1" dirty="0">
              <a:ln w="22225">
                <a:solidFill>
                  <a:schemeClr val="bg2">
                    <a:lumMod val="90000"/>
                  </a:schemeClr>
                </a:solidFill>
                <a:prstDash val="solid"/>
              </a:ln>
              <a:solidFill>
                <a:srgbClr val="8A303A"/>
              </a:solidFill>
              <a:latin typeface="Calibri (Titulos)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-842224" y="0"/>
            <a:ext cx="7772400" cy="1102519"/>
          </a:xfrm>
        </p:spPr>
        <p:txBody>
          <a:bodyPr/>
          <a:lstStyle/>
          <a:p>
            <a:r>
              <a:rPr lang="es-CO" sz="4800" dirty="0" smtClean="0">
                <a:solidFill>
                  <a:schemeClr val="bg1"/>
                </a:solidFill>
              </a:rPr>
              <a:t>POLÍTICA PÚBLICA LGBTI</a:t>
            </a:r>
            <a:endParaRPr lang="es-CO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4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CONTENIDO</a:t>
            </a:r>
            <a:endParaRPr lang="es-CO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CO" dirty="0" smtClean="0"/>
              <a:t>Marco constitucional normativo a nivel nacional de la política pública LGBTI.</a:t>
            </a:r>
          </a:p>
          <a:p>
            <a:pPr marL="514350" indent="-514350">
              <a:buFont typeface="+mj-lt"/>
              <a:buAutoNum type="arabicPeriod"/>
            </a:pPr>
            <a:r>
              <a:rPr lang="es-CO" dirty="0" smtClean="0"/>
              <a:t>Sexo</a:t>
            </a:r>
          </a:p>
          <a:p>
            <a:pPr marL="514350" indent="-514350">
              <a:buFont typeface="+mj-lt"/>
              <a:buAutoNum type="arabicPeriod"/>
            </a:pPr>
            <a:r>
              <a:rPr lang="es-CO" dirty="0" smtClean="0"/>
              <a:t>Género</a:t>
            </a:r>
          </a:p>
          <a:p>
            <a:pPr marL="514350" indent="-514350">
              <a:buFont typeface="+mj-lt"/>
              <a:buAutoNum type="arabicPeriod"/>
            </a:pPr>
            <a:r>
              <a:rPr lang="es-CO" dirty="0" smtClean="0"/>
              <a:t>Orientación sexual</a:t>
            </a:r>
          </a:p>
          <a:p>
            <a:pPr marL="514350" indent="-514350">
              <a:buFont typeface="+mj-lt"/>
              <a:buAutoNum type="arabicPeriod"/>
            </a:pPr>
            <a:r>
              <a:rPr lang="es-CO" dirty="0" smtClean="0"/>
              <a:t>Identidad de género</a:t>
            </a:r>
          </a:p>
          <a:p>
            <a:pPr marL="514350" indent="-514350">
              <a:buFont typeface="+mj-lt"/>
              <a:buAutoNum type="arabicPeriod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228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227034" y="834474"/>
            <a:ext cx="8229600" cy="5960896"/>
          </a:xfrm>
          <a:ln>
            <a:noFill/>
          </a:ln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es-ES" sz="1950" dirty="0">
              <a:latin typeface="Arial Narrow" panose="020B0606020202030204" pitchFamily="34" charset="0"/>
            </a:endParaRPr>
          </a:p>
          <a:p>
            <a:pPr algn="just"/>
            <a:endParaRPr lang="es-ES" sz="195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CO" sz="1950" dirty="0"/>
          </a:p>
          <a:p>
            <a:pPr marL="0" indent="0">
              <a:buNone/>
            </a:pPr>
            <a:endParaRPr lang="es-CO" sz="195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2888"/>
            <a:ext cx="9144000" cy="735133"/>
          </a:xfrm>
          <a:prstGeom prst="rect">
            <a:avLst/>
          </a:prstGeom>
          <a:solidFill>
            <a:srgbClr val="25A16D"/>
          </a:solidFill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C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CONSTITUCIONAL NORMATIVO A NIVEL NACIONAL DE LA POLÍTICA PÚBLICA LGBTI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31045" y="2845015"/>
            <a:ext cx="8390226" cy="36551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CO" sz="2400" dirty="0"/>
          </a:p>
        </p:txBody>
      </p:sp>
      <p:grpSp>
        <p:nvGrpSpPr>
          <p:cNvPr id="7" name="Grupo 22"/>
          <p:cNvGrpSpPr>
            <a:grpSpLocks/>
          </p:cNvGrpSpPr>
          <p:nvPr/>
        </p:nvGrpSpPr>
        <p:grpSpPr bwMode="auto">
          <a:xfrm>
            <a:off x="6929945" y="2958397"/>
            <a:ext cx="1642458" cy="1011308"/>
            <a:chOff x="2488348" y="14594"/>
            <a:chExt cx="1119303" cy="1119303"/>
          </a:xfrm>
        </p:grpSpPr>
        <p:sp>
          <p:nvSpPr>
            <p:cNvPr id="8" name="Elipse 7"/>
            <p:cNvSpPr/>
            <p:nvPr/>
          </p:nvSpPr>
          <p:spPr>
            <a:xfrm>
              <a:off x="2488348" y="14594"/>
              <a:ext cx="1119303" cy="1119303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Elipse 4"/>
            <p:cNvSpPr/>
            <p:nvPr/>
          </p:nvSpPr>
          <p:spPr>
            <a:xfrm>
              <a:off x="2651877" y="178124"/>
              <a:ext cx="792245" cy="7922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239" tIns="5239" rIns="5239" bIns="5239" spcCol="1270" anchor="ctr"/>
            <a:lstStyle/>
            <a:p>
              <a:pPr algn="ctr" defTabSz="36671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1400" dirty="0">
                  <a:solidFill>
                    <a:schemeClr val="tx1"/>
                  </a:solidFill>
                </a:rPr>
                <a:t>DECRETO 2893</a:t>
              </a:r>
            </a:p>
          </p:txBody>
        </p:sp>
      </p:grpSp>
      <p:grpSp>
        <p:nvGrpSpPr>
          <p:cNvPr id="10" name="Grupo 26"/>
          <p:cNvGrpSpPr>
            <a:grpSpLocks/>
          </p:cNvGrpSpPr>
          <p:nvPr/>
        </p:nvGrpSpPr>
        <p:grpSpPr bwMode="auto">
          <a:xfrm>
            <a:off x="3449065" y="825844"/>
            <a:ext cx="2017429" cy="1031156"/>
            <a:chOff x="1028626" y="1472348"/>
            <a:chExt cx="1128530" cy="1119303"/>
          </a:xfrm>
        </p:grpSpPr>
        <p:sp>
          <p:nvSpPr>
            <p:cNvPr id="11" name="Elipse 10"/>
            <p:cNvSpPr/>
            <p:nvPr/>
          </p:nvSpPr>
          <p:spPr>
            <a:xfrm>
              <a:off x="1030594" y="1472348"/>
              <a:ext cx="1119303" cy="1119303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lipse 4"/>
            <p:cNvSpPr/>
            <p:nvPr/>
          </p:nvSpPr>
          <p:spPr>
            <a:xfrm>
              <a:off x="1028626" y="1635877"/>
              <a:ext cx="1128530" cy="792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239" tIns="5239" rIns="5239" bIns="5239" spcCol="1270" anchor="ctr"/>
            <a:lstStyle/>
            <a:p>
              <a:pPr algn="ctr" defTabSz="36671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1100" dirty="0">
                  <a:solidFill>
                    <a:schemeClr val="tx1"/>
                  </a:solidFill>
                </a:rPr>
                <a:t>CONSTITUCIÓN POLÍTICA</a:t>
              </a:r>
            </a:p>
            <a:p>
              <a:pPr algn="ctr" defTabSz="36671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1100" dirty="0">
                  <a:solidFill>
                    <a:schemeClr val="tx1"/>
                  </a:solidFill>
                </a:rPr>
                <a:t>ARTÍCULOS 1, 5, 13, 16, 70. </a:t>
              </a:r>
            </a:p>
          </p:txBody>
        </p:sp>
      </p:grpSp>
      <p:grpSp>
        <p:nvGrpSpPr>
          <p:cNvPr id="13" name="Grupo 29"/>
          <p:cNvGrpSpPr>
            <a:grpSpLocks/>
          </p:cNvGrpSpPr>
          <p:nvPr/>
        </p:nvGrpSpPr>
        <p:grpSpPr bwMode="auto">
          <a:xfrm>
            <a:off x="179864" y="2893917"/>
            <a:ext cx="1764762" cy="1140267"/>
            <a:chOff x="2488348" y="2930101"/>
            <a:chExt cx="1119303" cy="1119303"/>
          </a:xfrm>
        </p:grpSpPr>
        <p:sp>
          <p:nvSpPr>
            <p:cNvPr id="14" name="Elipse 13"/>
            <p:cNvSpPr/>
            <p:nvPr/>
          </p:nvSpPr>
          <p:spPr>
            <a:xfrm>
              <a:off x="2488348" y="2930101"/>
              <a:ext cx="1119303" cy="1119303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121013"/>
                <a:satOff val="-3893"/>
                <a:lumOff val="915"/>
                <a:alphaOff val="0"/>
              </a:schemeClr>
            </a:fillRef>
            <a:effectRef idx="2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Elipse 4"/>
            <p:cNvSpPr/>
            <p:nvPr/>
          </p:nvSpPr>
          <p:spPr>
            <a:xfrm>
              <a:off x="2651878" y="3093631"/>
              <a:ext cx="792243" cy="7922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239" tIns="5239" rIns="5239" bIns="5239" spcCol="1270" anchor="ctr"/>
            <a:lstStyle/>
            <a:p>
              <a:pPr algn="ctr"/>
              <a:r>
                <a:rPr lang="es-CO" sz="1100" dirty="0">
                  <a:solidFill>
                    <a:schemeClr val="tx1"/>
                  </a:solidFill>
                </a:rPr>
                <a:t>PLAN NACIONAL DE DESARROLLO</a:t>
              </a:r>
            </a:p>
          </p:txBody>
        </p:sp>
      </p:grpSp>
      <p:grpSp>
        <p:nvGrpSpPr>
          <p:cNvPr id="16" name="Grupo 32"/>
          <p:cNvGrpSpPr>
            <a:grpSpLocks/>
          </p:cNvGrpSpPr>
          <p:nvPr/>
        </p:nvGrpSpPr>
        <p:grpSpPr bwMode="auto">
          <a:xfrm>
            <a:off x="3932858" y="5053717"/>
            <a:ext cx="2134455" cy="1300559"/>
            <a:chOff x="3946101" y="1472348"/>
            <a:chExt cx="1119303" cy="1119303"/>
          </a:xfrm>
        </p:grpSpPr>
        <p:sp>
          <p:nvSpPr>
            <p:cNvPr id="17" name="Elipse 16"/>
            <p:cNvSpPr/>
            <p:nvPr/>
          </p:nvSpPr>
          <p:spPr>
            <a:xfrm>
              <a:off x="3946101" y="1472348"/>
              <a:ext cx="1119303" cy="1119303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1560506"/>
                <a:satOff val="-1946"/>
                <a:lumOff val="458"/>
                <a:alphaOff val="0"/>
              </a:schemeClr>
            </a:fillRef>
            <a:effectRef idx="2">
              <a:schemeClr val="accent2">
                <a:hueOff val="1560506"/>
                <a:satOff val="-1946"/>
                <a:lumOff val="4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Elipse 4"/>
            <p:cNvSpPr/>
            <p:nvPr/>
          </p:nvSpPr>
          <p:spPr>
            <a:xfrm>
              <a:off x="4054582" y="1635877"/>
              <a:ext cx="948647" cy="792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239" tIns="5239" rIns="5239" bIns="5239" spcCol="1270" anchor="ctr"/>
            <a:lstStyle/>
            <a:p>
              <a:pPr algn="ctr" defTabSz="366713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CO" sz="825" b="1" dirty="0"/>
            </a:p>
            <a:p>
              <a:pPr algn="ctr" defTabSz="36671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1200" b="1" dirty="0">
                  <a:solidFill>
                    <a:schemeClr val="tx1"/>
                  </a:solidFill>
                </a:rPr>
                <a:t>Sentencia C-075/07</a:t>
              </a:r>
            </a:p>
            <a:p>
              <a:pPr algn="ctr" defTabSz="36671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1200" b="1" dirty="0">
                  <a:solidFill>
                    <a:schemeClr val="tx1"/>
                  </a:solidFill>
                </a:rPr>
                <a:t>Sentencia C-811/07</a:t>
              </a:r>
            </a:p>
            <a:p>
              <a:pPr algn="ctr" defTabSz="36671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1200" b="1" dirty="0">
                  <a:solidFill>
                    <a:schemeClr val="tx1"/>
                  </a:solidFill>
                </a:rPr>
                <a:t>Sentencia C-336/08</a:t>
              </a:r>
            </a:p>
            <a:p>
              <a:pPr algn="ctr" defTabSz="366713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CO" sz="825" dirty="0"/>
            </a:p>
          </p:txBody>
        </p:sp>
      </p:grpSp>
      <p:grpSp>
        <p:nvGrpSpPr>
          <p:cNvPr id="19" name="Grupo 35"/>
          <p:cNvGrpSpPr>
            <a:grpSpLocks/>
          </p:cNvGrpSpPr>
          <p:nvPr/>
        </p:nvGrpSpPr>
        <p:grpSpPr bwMode="auto">
          <a:xfrm>
            <a:off x="4112884" y="2802724"/>
            <a:ext cx="1203743" cy="1397743"/>
            <a:chOff x="2488348" y="1472348"/>
            <a:chExt cx="1119303" cy="1119303"/>
          </a:xfrm>
        </p:grpSpPr>
        <p:sp>
          <p:nvSpPr>
            <p:cNvPr id="20" name="Elipse 19"/>
            <p:cNvSpPr/>
            <p:nvPr/>
          </p:nvSpPr>
          <p:spPr>
            <a:xfrm>
              <a:off x="2488348" y="1472348"/>
              <a:ext cx="1119303" cy="1119303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Elipse 4"/>
            <p:cNvSpPr/>
            <p:nvPr/>
          </p:nvSpPr>
          <p:spPr>
            <a:xfrm>
              <a:off x="2604635" y="1599806"/>
              <a:ext cx="917411" cy="792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191" tIns="6191" rIns="6191" bIns="6191" spcCol="1270" anchor="ctr"/>
            <a:lstStyle/>
            <a:p>
              <a:pPr algn="ctr" defTabSz="43338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1600" dirty="0"/>
                <a:t>SECTORES LGBTI</a:t>
              </a:r>
            </a:p>
          </p:txBody>
        </p:sp>
      </p:grpSp>
      <p:cxnSp>
        <p:nvCxnSpPr>
          <p:cNvPr id="23" name="Conector recto 22"/>
          <p:cNvCxnSpPr>
            <a:stCxn id="14" idx="7"/>
          </p:cNvCxnSpPr>
          <p:nvPr/>
        </p:nvCxnSpPr>
        <p:spPr>
          <a:xfrm flipV="1">
            <a:off x="1686183" y="1652618"/>
            <a:ext cx="1904534" cy="140828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 flipV="1">
            <a:off x="6017088" y="3994332"/>
            <a:ext cx="1460660" cy="143828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 flipH="1" flipV="1">
            <a:off x="5508787" y="1536134"/>
            <a:ext cx="1784898" cy="14046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H="1" flipV="1">
            <a:off x="1661481" y="3947507"/>
            <a:ext cx="2225608" cy="1679189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7" name="Flecha derecha 26"/>
          <p:cNvSpPr/>
          <p:nvPr/>
        </p:nvSpPr>
        <p:spPr>
          <a:xfrm rot="2666503">
            <a:off x="5056680" y="2184692"/>
            <a:ext cx="1956623" cy="417403"/>
          </a:xfrm>
          <a:prstGeom prst="rightArrow">
            <a:avLst>
              <a:gd name="adj1" fmla="val 50000"/>
              <a:gd name="adj2" fmla="val 69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28" name="Flecha derecha 27"/>
          <p:cNvSpPr/>
          <p:nvPr/>
        </p:nvSpPr>
        <p:spPr>
          <a:xfrm rot="8130751">
            <a:off x="5471926" y="4317275"/>
            <a:ext cx="1813631" cy="377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29" name="Flecha derecha 28"/>
          <p:cNvSpPr/>
          <p:nvPr/>
        </p:nvSpPr>
        <p:spPr>
          <a:xfrm rot="13333098">
            <a:off x="1816130" y="4324744"/>
            <a:ext cx="2471442" cy="427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0" name="Flecha derecha 29"/>
          <p:cNvSpPr/>
          <p:nvPr/>
        </p:nvSpPr>
        <p:spPr>
          <a:xfrm rot="19240214">
            <a:off x="2008373" y="2387126"/>
            <a:ext cx="1905142" cy="444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1" name="CuadroTexto 30"/>
          <p:cNvSpPr txBox="1"/>
          <p:nvPr/>
        </p:nvSpPr>
        <p:spPr>
          <a:xfrm rot="19198999">
            <a:off x="2661348" y="2779320"/>
            <a:ext cx="17717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50" dirty="0"/>
              <a:t>POLÍTICA PÚBLICA</a:t>
            </a:r>
          </a:p>
        </p:txBody>
      </p:sp>
      <p:sp>
        <p:nvSpPr>
          <p:cNvPr id="32" name="CuadroTexto 31"/>
          <p:cNvSpPr txBox="1"/>
          <p:nvPr/>
        </p:nvSpPr>
        <p:spPr>
          <a:xfrm rot="2679633">
            <a:off x="4382514" y="2483011"/>
            <a:ext cx="23593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50" dirty="0"/>
              <a:t>CONGRESO</a:t>
            </a:r>
          </a:p>
        </p:txBody>
      </p:sp>
      <p:sp>
        <p:nvSpPr>
          <p:cNvPr id="33" name="CuadroTexto 32"/>
          <p:cNvSpPr txBox="1"/>
          <p:nvPr/>
        </p:nvSpPr>
        <p:spPr>
          <a:xfrm rot="19038688">
            <a:off x="4854752" y="3911273"/>
            <a:ext cx="19710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50" dirty="0"/>
              <a:t>MINISTERIO DEL INTERIOR</a:t>
            </a:r>
          </a:p>
        </p:txBody>
      </p:sp>
      <p:sp>
        <p:nvSpPr>
          <p:cNvPr id="34" name="CuadroTexto 33"/>
          <p:cNvSpPr txBox="1"/>
          <p:nvPr/>
        </p:nvSpPr>
        <p:spPr>
          <a:xfrm rot="2679633">
            <a:off x="2510421" y="4193593"/>
            <a:ext cx="2030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/>
              <a:t>CORTE CONSTITUCIONAL</a:t>
            </a:r>
          </a:p>
        </p:txBody>
      </p:sp>
      <p:pic>
        <p:nvPicPr>
          <p:cNvPr id="35" name="Picture 2" descr="Resultado de imagen para POLÍTICA PÚBLICA LGBT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34" y="1066783"/>
            <a:ext cx="2229249" cy="127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Resultado de imagen para POLÍTICA PÚBLICA LGBTI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30" b="98734" l="9434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568" y="670863"/>
            <a:ext cx="3502981" cy="174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umenta la fobia contra los grupos LGBTI en Latinoamérica | Periodistas en  Españ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0" y="5161539"/>
            <a:ext cx="2413016" cy="138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67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227034" y="834474"/>
            <a:ext cx="8229600" cy="5960896"/>
          </a:xfrm>
          <a:ln>
            <a:noFill/>
          </a:ln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es-ES" sz="1950" dirty="0">
              <a:latin typeface="Arial Narrow" panose="020B0606020202030204" pitchFamily="34" charset="0"/>
            </a:endParaRPr>
          </a:p>
          <a:p>
            <a:pPr algn="just"/>
            <a:endParaRPr lang="es-ES" sz="195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CO" sz="1950" dirty="0"/>
          </a:p>
          <a:p>
            <a:pPr marL="0" indent="0">
              <a:buNone/>
            </a:pPr>
            <a:endParaRPr lang="es-CO" sz="195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2888"/>
            <a:ext cx="9144000" cy="735133"/>
          </a:xfrm>
          <a:prstGeom prst="rect">
            <a:avLst/>
          </a:prstGeom>
          <a:solidFill>
            <a:srgbClr val="25A16D"/>
          </a:solidFill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400" b="1" dirty="0">
              <a:latin typeface="Museo Sans Condensed 900" charset="0"/>
              <a:ea typeface="Museo Sans Condensed 900" charset="0"/>
              <a:cs typeface="Museo Sans Condensed 900" charset="0"/>
            </a:endParaRPr>
          </a:p>
          <a:p>
            <a:r>
              <a:rPr lang="es-CO" sz="2400" b="1" dirty="0" smtClean="0">
                <a:latin typeface="Museo Sans Condensed 900" charset="0"/>
                <a:ea typeface="Museo Sans Condensed 900" charset="0"/>
                <a:cs typeface="Museo Sans Condensed 900" charset="0"/>
              </a:rPr>
              <a:t>OBJETIVOS Y ESTRATEGIAS PND</a:t>
            </a:r>
            <a:endParaRPr lang="es-CO" sz="2400" b="1" dirty="0">
              <a:latin typeface="Museo Sans Condensed 900" charset="0"/>
              <a:ea typeface="Museo Sans Condensed 900" charset="0"/>
              <a:cs typeface="Museo Sans Condensed 900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-914400" y="1586301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s-CO" sz="4000" b="1" dirty="0"/>
              <a:t>OBJETIVOS Y ESTRATEGIAS PLAN NACIONAL DE DESARROLLO 2018-2022 SECTORES LGBTI</a:t>
            </a:r>
            <a:r>
              <a:rPr lang="es-CO" b="1" dirty="0"/>
              <a:t/>
            </a:r>
            <a:br>
              <a:rPr lang="es-CO" b="1" dirty="0"/>
            </a:br>
            <a:endParaRPr lang="es-CO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31045" y="2845015"/>
            <a:ext cx="8390226" cy="36551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es-CO" sz="2400" dirty="0" smtClean="0"/>
              <a:t>Dentro de las apuestas establecidas por el Plan Nacional de Desarrollo 2018-2022 “Pacto por Colombia, Pacto por la Paz”, se estableció como objetivo: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s-CO" sz="2400" dirty="0" smtClean="0"/>
          </a:p>
          <a:p>
            <a:pPr marL="0" indent="0" algn="just">
              <a:lnSpc>
                <a:spcPct val="80000"/>
              </a:lnSpc>
              <a:buFont typeface="Arial"/>
              <a:buNone/>
            </a:pPr>
            <a:r>
              <a:rPr lang="es-CO" sz="2400" dirty="0" smtClean="0"/>
              <a:t>“Promover acciones para superar las distintas formas de discriminación que sufren diferentes grupos poblacionales como las personas LGBTI, los miembros de los grupos religiosos, los grupos con características étnico-raciales o las personas con discapacidad.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21554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9C07B561-BC4D-44E3-A9BD-C4068AAFDD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1418840"/>
              </p:ext>
            </p:extLst>
          </p:nvPr>
        </p:nvGraphicFramePr>
        <p:xfrm>
          <a:off x="538090" y="1430095"/>
          <a:ext cx="8240150" cy="4357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101" y="4827494"/>
            <a:ext cx="2200275" cy="13644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45" y="2044415"/>
            <a:ext cx="1607344" cy="160734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240741" y="1782805"/>
            <a:ext cx="3520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/>
              <a:t>DECRETO 762 DE 2018</a:t>
            </a:r>
            <a:endParaRPr lang="es-CO" sz="1400" b="1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s-CO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POLÍTICA PÚBLICA LGBTI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09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A751ABAD-AF7F-4DAF-B895-7E6F98AE2FA8}"/>
              </a:ext>
            </a:extLst>
          </p:cNvPr>
          <p:cNvSpPr txBox="1"/>
          <p:nvPr/>
        </p:nvSpPr>
        <p:spPr>
          <a:xfrm>
            <a:off x="2935631" y="1892428"/>
            <a:ext cx="32852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Consolidar </a:t>
            </a:r>
            <a:r>
              <a:rPr lang="es-ES" sz="1600" dirty="0"/>
              <a:t>desarrollos institucionales para el reconocimiento, la garantía y la restitución de los derechos </a:t>
            </a:r>
            <a:r>
              <a:rPr lang="es-ES" sz="1600" dirty="0" smtClean="0"/>
              <a:t>de las </a:t>
            </a:r>
            <a:r>
              <a:rPr lang="es-ES" sz="1600" dirty="0"/>
              <a:t>personas de los sectores LGBTI.</a:t>
            </a:r>
            <a:endParaRPr lang="es-CO" sz="16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931A5BC-510E-48A2-BC7A-F362D28D48BA}"/>
              </a:ext>
            </a:extLst>
          </p:cNvPr>
          <p:cNvSpPr txBox="1"/>
          <p:nvPr/>
        </p:nvSpPr>
        <p:spPr>
          <a:xfrm>
            <a:off x="379769" y="1876460"/>
            <a:ext cx="16935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Promover una cultura ciudadana</a:t>
            </a:r>
          </a:p>
          <a:p>
            <a:r>
              <a:rPr lang="es-ES" sz="1400" dirty="0"/>
              <a:t>basada en el reconocimiento, la</a:t>
            </a:r>
          </a:p>
          <a:p>
            <a:r>
              <a:rPr lang="es-ES" sz="1400" dirty="0"/>
              <a:t>garantía y la restitución del derecho a una vida libre de violencias</a:t>
            </a:r>
          </a:p>
          <a:p>
            <a:r>
              <a:rPr lang="es-ES" sz="1400" dirty="0"/>
              <a:t>y de discriminación por identidad</a:t>
            </a:r>
          </a:p>
          <a:p>
            <a:r>
              <a:rPr lang="es-ES" sz="1400" dirty="0"/>
              <a:t>de género y orientación sexual.</a:t>
            </a:r>
            <a:endParaRPr lang="es-CO" sz="14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D7B8896-F07F-41EB-BE9E-A09F30FD3C4A}"/>
              </a:ext>
            </a:extLst>
          </p:cNvPr>
          <p:cNvSpPr txBox="1"/>
          <p:nvPr/>
        </p:nvSpPr>
        <p:spPr>
          <a:xfrm>
            <a:off x="1858850" y="5172569"/>
            <a:ext cx="2530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Promover el empoderamiento social y político de las personas de los sectores LGBTI, mediante la creación de un centro comunitario distrital LGBTI y su estrategia territorial.</a:t>
            </a:r>
            <a:endParaRPr lang="es-CO" sz="14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D9E4B22-888E-4336-AA3B-37DB7940CD20}"/>
              </a:ext>
            </a:extLst>
          </p:cNvPr>
          <p:cNvSpPr txBox="1"/>
          <p:nvPr/>
        </p:nvSpPr>
        <p:spPr>
          <a:xfrm>
            <a:off x="5719763" y="4805324"/>
            <a:ext cx="2599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La creación y puesta en funcionamiento de una Casa Refugio </a:t>
            </a:r>
            <a:r>
              <a:rPr lang="es-ES" sz="1200" dirty="0" smtClean="0"/>
              <a:t>para la </a:t>
            </a:r>
            <a:r>
              <a:rPr lang="es-ES" sz="1200" dirty="0"/>
              <a:t>recepción y atención de personas víctimas de la violencia intrafamiliar de los sectores LGBTI.</a:t>
            </a:r>
            <a:endParaRPr lang="es-CO" sz="1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33CB9F0-38C7-4AD2-B129-A88720547735}"/>
              </a:ext>
            </a:extLst>
          </p:cNvPr>
          <p:cNvSpPr txBox="1"/>
          <p:nvPr/>
        </p:nvSpPr>
        <p:spPr>
          <a:xfrm>
            <a:off x="6382432" y="2747589"/>
            <a:ext cx="25996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Generar capacidades en las organizaciones y personas de los</a:t>
            </a:r>
          </a:p>
          <a:p>
            <a:r>
              <a:rPr lang="es-ES" sz="1400" dirty="0"/>
              <a:t>sectores LGBTI para una efectiva representación de sus intereses como colectivo en los espacios de decisión de la ciudad.</a:t>
            </a:r>
            <a:endParaRPr lang="es-CO" sz="1400" dirty="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B0064DBC-FA26-485E-BB12-F1EE51230202}"/>
              </a:ext>
            </a:extLst>
          </p:cNvPr>
          <p:cNvSpPr/>
          <p:nvPr/>
        </p:nvSpPr>
        <p:spPr>
          <a:xfrm>
            <a:off x="-51029" y="1498691"/>
            <a:ext cx="2399207" cy="34820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52DAC134-A2BE-420F-8673-E4E5C960043C}"/>
              </a:ext>
            </a:extLst>
          </p:cNvPr>
          <p:cNvSpPr/>
          <p:nvPr/>
        </p:nvSpPr>
        <p:spPr>
          <a:xfrm>
            <a:off x="2504099" y="1603362"/>
            <a:ext cx="3920211" cy="16828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EDDE6513-2752-45DA-9A87-63C1F50D0E1B}"/>
              </a:ext>
            </a:extLst>
          </p:cNvPr>
          <p:cNvSpPr/>
          <p:nvPr/>
        </p:nvSpPr>
        <p:spPr>
          <a:xfrm>
            <a:off x="1208346" y="4812110"/>
            <a:ext cx="3484239" cy="20482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E554706A-41B1-4C67-A973-F20EFBA9CAC3}"/>
              </a:ext>
            </a:extLst>
          </p:cNvPr>
          <p:cNvSpPr/>
          <p:nvPr/>
        </p:nvSpPr>
        <p:spPr>
          <a:xfrm>
            <a:off x="6088656" y="2472242"/>
            <a:ext cx="3017335" cy="20818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C5FC096F-9F95-4022-B059-2263BFE09F11}"/>
              </a:ext>
            </a:extLst>
          </p:cNvPr>
          <p:cNvSpPr/>
          <p:nvPr/>
        </p:nvSpPr>
        <p:spPr>
          <a:xfrm>
            <a:off x="5171454" y="4560056"/>
            <a:ext cx="3300070" cy="17708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740CF588-2FD7-4E20-9F09-F6CE85AC9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337" y="3579789"/>
            <a:ext cx="1135691" cy="1135691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3E63BCED-E3AD-46EC-8619-6BF9CB669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585" y="3606021"/>
            <a:ext cx="1080503" cy="1165542"/>
          </a:xfrm>
          <a:prstGeom prst="rect">
            <a:avLst/>
          </a:prstGeom>
        </p:spPr>
      </p:pic>
      <p:sp>
        <p:nvSpPr>
          <p:cNvPr id="25" name="Título 1"/>
          <p:cNvSpPr txBox="1">
            <a:spLocks/>
          </p:cNvSpPr>
          <p:nvPr/>
        </p:nvSpPr>
        <p:spPr>
          <a:xfrm>
            <a:off x="-16682" y="-2191"/>
            <a:ext cx="9144000" cy="1417638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OBJETIVOS DE LA POLÍTICA PÚBLICA LGBTI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1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227033" y="834474"/>
            <a:ext cx="8594237" cy="5960896"/>
          </a:xfrm>
          <a:ln>
            <a:noFill/>
          </a:ln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es-ES" sz="1950" dirty="0">
              <a:latin typeface="Arial Narrow" panose="020B0606020202030204" pitchFamily="34" charset="0"/>
            </a:endParaRPr>
          </a:p>
          <a:p>
            <a:pPr algn="just"/>
            <a:endParaRPr lang="es-ES" sz="195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CO" sz="1950" dirty="0"/>
          </a:p>
          <a:p>
            <a:pPr marL="0" indent="0">
              <a:buNone/>
            </a:pPr>
            <a:endParaRPr lang="es-CO" sz="195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2888"/>
            <a:ext cx="9144000" cy="735133"/>
          </a:xfrm>
          <a:prstGeom prst="rect">
            <a:avLst/>
          </a:prstGeom>
          <a:solidFill>
            <a:srgbClr val="25A16D"/>
          </a:solidFill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 smtClean="0">
                <a:latin typeface="Museo Sans Condensed 900" charset="0"/>
                <a:ea typeface="Museo Sans Condensed 900" charset="0"/>
                <a:cs typeface="Museo Sans Condensed 900" charset="0"/>
              </a:rPr>
              <a:t>`DIVERSIDAD SEXUAL</a:t>
            </a:r>
            <a:endParaRPr lang="es-CO" sz="2400" b="1" dirty="0">
              <a:latin typeface="Museo Sans Condensed 900" charset="0"/>
              <a:ea typeface="Museo Sans Condensed 900" charset="0"/>
              <a:cs typeface="Museo Sans Condensed 900" charset="0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31045" y="1506071"/>
            <a:ext cx="8390226" cy="49940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2400" dirty="0"/>
              <a:t>Son todas las características físicas y biológicas (órganos, hormonas, cromosomas), que definen a los seres vivos (personas, animales o plantas), como “hembras” o “machos”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s-CO" sz="2400" dirty="0" smtClean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154" y="3115675"/>
            <a:ext cx="4929692" cy="277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9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3450" y="1007479"/>
            <a:ext cx="7053542" cy="1050398"/>
          </a:xfrm>
        </p:spPr>
        <p:txBody>
          <a:bodyPr/>
          <a:lstStyle/>
          <a:p>
            <a:pPr algn="ctr"/>
            <a:r>
              <a:rPr lang="es-CO" sz="4050" b="1" dirty="0" smtClean="0"/>
              <a:t>ATRIBUTOS</a:t>
            </a:r>
            <a:endParaRPr lang="es-CO" sz="405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8" y="2836720"/>
            <a:ext cx="884512" cy="240225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996642" y="2812833"/>
            <a:ext cx="17156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SEXO BIOLÓGICO: Machos</a:t>
            </a:r>
          </a:p>
          <a:p>
            <a:r>
              <a:rPr lang="es-CO" dirty="0"/>
              <a:t>GENITALES: Pene/ Testículos</a:t>
            </a:r>
          </a:p>
          <a:p>
            <a:r>
              <a:rPr lang="es-CO" dirty="0"/>
              <a:t>HORMONAS: Testosteronas</a:t>
            </a:r>
          </a:p>
          <a:p>
            <a:r>
              <a:rPr lang="es-CO" dirty="0"/>
              <a:t>CROMOSOMAS: </a:t>
            </a:r>
            <a:r>
              <a:rPr lang="es-CO" dirty="0" smtClean="0"/>
              <a:t>XY.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998" y="2728867"/>
            <a:ext cx="1167756" cy="266928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902" y="2836720"/>
            <a:ext cx="1011716" cy="2593833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0" y="2888"/>
            <a:ext cx="9144000" cy="735133"/>
          </a:xfrm>
          <a:prstGeom prst="rect">
            <a:avLst/>
          </a:prstGeom>
          <a:solidFill>
            <a:srgbClr val="25A16D"/>
          </a:solidFill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b="1" dirty="0" smtClean="0">
                <a:latin typeface="Museo Sans Condensed 900" charset="0"/>
                <a:ea typeface="Museo Sans Condensed 900" charset="0"/>
                <a:cs typeface="Museo Sans Condensed 900" charset="0"/>
              </a:rPr>
              <a:t>SEXO</a:t>
            </a:r>
            <a:endParaRPr lang="es-CO" sz="3200" b="1" dirty="0">
              <a:latin typeface="Museo Sans Condensed 900" charset="0"/>
              <a:ea typeface="Museo Sans Condensed 900" charset="0"/>
              <a:cs typeface="Museo Sans Condensed 900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853382" y="2728867"/>
            <a:ext cx="18576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SEXO BIOLÓGICO: Hembras.</a:t>
            </a:r>
          </a:p>
          <a:p>
            <a:r>
              <a:rPr lang="es-CO" dirty="0"/>
              <a:t>GENITALES: Vagina/ Senos</a:t>
            </a:r>
          </a:p>
          <a:p>
            <a:r>
              <a:rPr lang="es-CO" dirty="0"/>
              <a:t>HORMONAS: Estrógenos</a:t>
            </a:r>
          </a:p>
          <a:p>
            <a:r>
              <a:rPr lang="es-CO" dirty="0"/>
              <a:t>CROMOSOMAS: XX</a:t>
            </a:r>
            <a:r>
              <a:rPr lang="es-CO" dirty="0" smtClean="0"/>
              <a:t>. 	 	 </a:t>
            </a:r>
            <a:r>
              <a:rPr lang="es-CO" dirty="0"/>
              <a:t>	</a:t>
            </a:r>
            <a:r>
              <a:rPr lang="es-CO" dirty="0" smtClean="0"/>
              <a:t>					</a:t>
            </a:r>
            <a:endParaRPr lang="es-CO" dirty="0"/>
          </a:p>
        </p:txBody>
      </p:sp>
      <p:sp>
        <p:nvSpPr>
          <p:cNvPr id="16" name="Rectángulo 15"/>
          <p:cNvSpPr/>
          <p:nvPr/>
        </p:nvSpPr>
        <p:spPr>
          <a:xfrm>
            <a:off x="6960442" y="2733198"/>
            <a:ext cx="18576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SEXO BIOLÓGICO: Hembras y Machos</a:t>
            </a:r>
          </a:p>
          <a:p>
            <a:r>
              <a:rPr lang="es-CO" dirty="0"/>
              <a:t>GENITALES: Vagina/ Pene</a:t>
            </a:r>
          </a:p>
          <a:p>
            <a:r>
              <a:rPr lang="es-CO" dirty="0"/>
              <a:t>HORMONAS: Estrógenos/ Testosteronas</a:t>
            </a:r>
          </a:p>
          <a:p>
            <a:r>
              <a:rPr lang="es-CO" dirty="0"/>
              <a:t>CROMOSOMAS: XX para mujeres / XY para hombres.</a:t>
            </a:r>
          </a:p>
          <a:p>
            <a:r>
              <a:rPr lang="es-CO" dirty="0" smtClean="0"/>
              <a:t>	 	 </a:t>
            </a:r>
            <a:r>
              <a:rPr lang="es-CO" dirty="0"/>
              <a:t>	</a:t>
            </a:r>
            <a:r>
              <a:rPr lang="es-CO" dirty="0" smtClean="0"/>
              <a:t>					</a:t>
            </a:r>
            <a:endParaRPr lang="es-CO" dirty="0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-144400" y="1870339"/>
            <a:ext cx="2875388" cy="1050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 smtClean="0"/>
              <a:t>HOMBRE</a:t>
            </a:r>
            <a:endParaRPr lang="es-CO" sz="4050" b="1" dirty="0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2604018" y="1870339"/>
            <a:ext cx="2875388" cy="1050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 smtClean="0"/>
              <a:t>MUJER</a:t>
            </a:r>
            <a:endParaRPr lang="es-CO" sz="4050" b="1" dirty="0"/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5959035" y="1868173"/>
            <a:ext cx="2875388" cy="1050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 smtClean="0"/>
              <a:t>INTERSEXUAL</a:t>
            </a:r>
            <a:endParaRPr lang="es-CO" sz="4050" b="1" dirty="0"/>
          </a:p>
        </p:txBody>
      </p:sp>
    </p:spTree>
    <p:extLst>
      <p:ext uri="{BB962C8B-B14F-4D97-AF65-F5344CB8AC3E}">
        <p14:creationId xmlns:p14="http://schemas.microsoft.com/office/powerpoint/2010/main" val="362376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predeterminado">
  <a:themeElements>
    <a:clrScheme name="Crepúsculo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repúsc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predeterminado.thmx</Template>
  <TotalTime>6375</TotalTime>
  <Words>881</Words>
  <Application>Microsoft Office PowerPoint</Application>
  <PresentationFormat>Presentación en pantalla (4:3)</PresentationFormat>
  <Paragraphs>124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18</vt:i4>
      </vt:variant>
    </vt:vector>
  </HeadingPairs>
  <TitlesOfParts>
    <vt:vector size="31" baseType="lpstr">
      <vt:lpstr>Arial</vt:lpstr>
      <vt:lpstr>Arial</vt:lpstr>
      <vt:lpstr>Arial Narrow</vt:lpstr>
      <vt:lpstr>Calibri</vt:lpstr>
      <vt:lpstr>Calibri (Titulos)</vt:lpstr>
      <vt:lpstr>Castellar</vt:lpstr>
      <vt:lpstr>Museo Sans Condensed 900</vt:lpstr>
      <vt:lpstr>Times New Roman</vt:lpstr>
      <vt:lpstr>Wingdings</vt:lpstr>
      <vt:lpstr>Tema predeterminado</vt:lpstr>
      <vt:lpstr>1_Diseño personalizado</vt:lpstr>
      <vt:lpstr>2_Diseño personalizado</vt:lpstr>
      <vt:lpstr>Diseño personalizado</vt:lpstr>
      <vt:lpstr>Presentación de PowerPoint</vt:lpstr>
      <vt:lpstr>POLÍTICA PÚBLICA LGBTI</vt:lpstr>
      <vt:lpstr>CONTENIDO</vt:lpstr>
      <vt:lpstr>Presentación de PowerPoint</vt:lpstr>
      <vt:lpstr>OBJETIVOS Y ESTRATEGIAS PLAN NACIONAL DE DESARROLLO 2018-2022 SECTORES LGBTI </vt:lpstr>
      <vt:lpstr>POLÍTICA PÚBLICA LGBTI</vt:lpstr>
      <vt:lpstr>Presentación de PowerPoint</vt:lpstr>
      <vt:lpstr>Presentación de PowerPoint</vt:lpstr>
      <vt:lpstr>ATRIBUTOS</vt:lpstr>
      <vt:lpstr>   GÉNERO               Masculino/                  Femenino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alcaldia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Comunicaciones Ac</dc:creator>
  <cp:lastModifiedBy>Carolina Andrea Cuartas</cp:lastModifiedBy>
  <cp:revision>136</cp:revision>
  <dcterms:created xsi:type="dcterms:W3CDTF">2020-01-10T18:21:22Z</dcterms:created>
  <dcterms:modified xsi:type="dcterms:W3CDTF">2022-01-03T19:44:36Z</dcterms:modified>
</cp:coreProperties>
</file>