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0" r:id="rId4"/>
    <p:sldId id="259" r:id="rId5"/>
    <p:sldId id="274" r:id="rId6"/>
    <p:sldId id="275" r:id="rId7"/>
    <p:sldId id="270" r:id="rId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3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394" autoAdjust="0"/>
  </p:normalViewPr>
  <p:slideViewPr>
    <p:cSldViewPr>
      <p:cViewPr varScale="1">
        <p:scale>
          <a:sx n="90" d="100"/>
          <a:sy n="90" d="100"/>
        </p:scale>
        <p:origin x="17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BD855-39A2-4D38-A06D-42B39ADA771F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08FC-AF12-4BD3-A434-C3344A1A37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2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93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93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93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3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8FC-AF12-4BD3-A434-C3344A1A374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9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0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21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14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6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74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9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61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31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3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7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392D-217B-4403-BBC8-603F7794B245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82D7-76E2-4E8B-AA93-9401F813C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1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2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-CV11\comunicaciones\2016\PRODUCCION AUDIOVISUAL\Septiembre\Fotografías\Evento titulación 17\IMG_89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b="5029"/>
          <a:stretch/>
        </p:blipFill>
        <p:spPr bwMode="auto">
          <a:xfrm>
            <a:off x="-114" y="7937"/>
            <a:ext cx="9180625" cy="5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2667" y="1"/>
            <a:ext cx="9193177" cy="5143500"/>
          </a:xfrm>
          <a:prstGeom prst="rect">
            <a:avLst/>
          </a:prstGeom>
          <a:solidFill>
            <a:srgbClr val="003E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4444280"/>
            <a:ext cx="1707865" cy="6992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51" y="416484"/>
            <a:ext cx="7625734" cy="4531530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755576" y="-9642"/>
            <a:ext cx="71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Gotham Rounded Medium" pitchFamily="50" charset="0"/>
              </a:rPr>
              <a:t>TITULACION DE PREDIOS</a:t>
            </a:r>
          </a:p>
        </p:txBody>
      </p:sp>
      <p:sp>
        <p:nvSpPr>
          <p:cNvPr id="12" name="CuadroTexto 8"/>
          <p:cNvSpPr txBox="1"/>
          <p:nvPr/>
        </p:nvSpPr>
        <p:spPr>
          <a:xfrm>
            <a:off x="151486" y="1076128"/>
            <a:ext cx="4290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Acompañamiento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a familias asentadas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en predios públicos o 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privados ocupados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con viviendas de interés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social, con el fin de lograr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la obtención del título de propiedad</a:t>
            </a:r>
            <a:r>
              <a:rPr lang="es-ES" dirty="0"/>
              <a:t>.</a:t>
            </a:r>
            <a:endParaRPr lang="es-CO" sz="2400" b="1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-CV11\comunicaciones\2016\PRODUCCION AUDIOVISUAL\Septiembre\Fotografías\Evento titulación 17\IMG_89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b="5029"/>
          <a:stretch/>
        </p:blipFill>
        <p:spPr bwMode="auto">
          <a:xfrm>
            <a:off x="-114" y="7937"/>
            <a:ext cx="9180625" cy="5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2667" y="1"/>
            <a:ext cx="9193177" cy="5143500"/>
          </a:xfrm>
          <a:prstGeom prst="rect">
            <a:avLst/>
          </a:prstGeom>
          <a:solidFill>
            <a:srgbClr val="003E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8"/>
          <p:cNvSpPr txBox="1"/>
          <p:nvPr/>
        </p:nvSpPr>
        <p:spPr>
          <a:xfrm>
            <a:off x="307974" y="160338"/>
            <a:ext cx="872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Gotham Rounded Medium" pitchFamily="50" charset="0"/>
              </a:rPr>
              <a:t>51.450 Predios susceptibles a titular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4444280"/>
            <a:ext cx="1707865" cy="6992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4" y="771550"/>
            <a:ext cx="7524328" cy="42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12665" y="609023"/>
            <a:ext cx="9156666" cy="3852000"/>
            <a:chOff x="-12665" y="435513"/>
            <a:chExt cx="9156666" cy="3852000"/>
          </a:xfrm>
        </p:grpSpPr>
        <p:pic>
          <p:nvPicPr>
            <p:cNvPr id="2051" name="Picture 3" descr="\\SERV-CV11\comunicaciones\2016\PRODUCCION AUDIOVISUAL\Octubre\Fotos\Fotos Cumbre\Titulación\IMG_926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87"/>
            <a:stretch/>
          </p:blipFill>
          <p:spPr bwMode="auto">
            <a:xfrm>
              <a:off x="4283969" y="435513"/>
              <a:ext cx="4860032" cy="38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\\SERV-CV11\comunicaciones\2016\PRODUCCION AUDIOVISUAL\Octubre\Fotos\Fotos Cumbre\Titulación\IMG_920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3" t="13135" r="16476" b="7255"/>
            <a:stretch/>
          </p:blipFill>
          <p:spPr bwMode="auto">
            <a:xfrm>
              <a:off x="-12665" y="435513"/>
              <a:ext cx="5304746" cy="385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4444280"/>
            <a:ext cx="1707865" cy="699220"/>
          </a:xfrm>
          <a:prstGeom prst="rect">
            <a:avLst/>
          </a:prstGeom>
        </p:spPr>
      </p:pic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2665" y="374006"/>
            <a:ext cx="9156666" cy="4025527"/>
          </a:xfrm>
          <a:prstGeom prst="rect">
            <a:avLst/>
          </a:prstGeom>
          <a:solidFill>
            <a:srgbClr val="003E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179512" y="-68158"/>
            <a:ext cx="88809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3E65"/>
                </a:solidFill>
                <a:latin typeface="Gotham Rounded Bold" pitchFamily="50" charset="0"/>
              </a:rPr>
              <a:t>META DE TITULACIÓN</a:t>
            </a:r>
          </a:p>
          <a:p>
            <a:pPr algn="ctr"/>
            <a:endParaRPr lang="es-CO" sz="1400" b="1" dirty="0">
              <a:solidFill>
                <a:srgbClr val="003E65"/>
              </a:solidFill>
              <a:latin typeface="Gotham Rounded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58790" y="1548039"/>
            <a:ext cx="271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Entregar 10.000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Predios Titulados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494219" y="15636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Más de 35.000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Personas Beneficiadas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214353" y="1771922"/>
            <a:ext cx="752573" cy="206738"/>
          </a:xfrm>
          <a:prstGeom prst="rightArrow">
            <a:avLst>
              <a:gd name="adj1" fmla="val 63228"/>
              <a:gd name="adj2" fmla="val 94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6877" y="519529"/>
            <a:ext cx="487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META BOGOTÁ MEJOR PARA TODOS</a:t>
            </a:r>
          </a:p>
          <a:p>
            <a:pPr algn="ctr"/>
            <a:r>
              <a:rPr lang="es-CO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2016-2020</a:t>
            </a:r>
            <a:endParaRPr lang="es-E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2569478"/>
            <a:ext cx="48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3"/>
                </a:solidFill>
                <a:latin typeface="Gotham Rounded Bold" pitchFamily="50" charset="0"/>
              </a:rPr>
              <a:t>LOGROS 2016-2017</a:t>
            </a:r>
            <a:endParaRPr lang="es-ES" sz="2400" dirty="0">
              <a:solidFill>
                <a:schemeClr val="accent3"/>
              </a:solidFill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-520367" y="3299710"/>
            <a:ext cx="271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1.681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Títulos </a:t>
            </a:r>
          </a:p>
        </p:txBody>
      </p:sp>
      <p:sp>
        <p:nvSpPr>
          <p:cNvPr id="16" name="5 Flecha derecha"/>
          <p:cNvSpPr/>
          <p:nvPr/>
        </p:nvSpPr>
        <p:spPr>
          <a:xfrm>
            <a:off x="1605763" y="3617448"/>
            <a:ext cx="999696" cy="195780"/>
          </a:xfrm>
          <a:prstGeom prst="rightArrow">
            <a:avLst>
              <a:gd name="adj1" fmla="val 63228"/>
              <a:gd name="adj2" fmla="val 9409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/>
              </a:solidFill>
            </a:endParaRPr>
          </a:p>
        </p:txBody>
      </p:sp>
      <p:sp>
        <p:nvSpPr>
          <p:cNvPr id="17" name="32 CuadroTexto"/>
          <p:cNvSpPr txBox="1"/>
          <p:nvPr/>
        </p:nvSpPr>
        <p:spPr>
          <a:xfrm>
            <a:off x="2278673" y="3256098"/>
            <a:ext cx="200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Más de 5.000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Rounded Medium" pitchFamily="50" charset="0"/>
              </a:rPr>
              <a:t>Personas Beneficiadas</a:t>
            </a:r>
          </a:p>
        </p:txBody>
      </p:sp>
      <p:sp>
        <p:nvSpPr>
          <p:cNvPr id="21" name="CuadroTexto 8"/>
          <p:cNvSpPr txBox="1"/>
          <p:nvPr/>
        </p:nvSpPr>
        <p:spPr>
          <a:xfrm>
            <a:off x="5364088" y="1923678"/>
            <a:ext cx="1648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ok" pitchFamily="50" charset="0"/>
              </a:rPr>
              <a:t>Valoriza entre el 20 y el 30% la propiedad</a:t>
            </a:r>
          </a:p>
        </p:txBody>
      </p:sp>
      <p:sp>
        <p:nvSpPr>
          <p:cNvPr id="22" name="19 Elipse"/>
          <p:cNvSpPr/>
          <p:nvPr/>
        </p:nvSpPr>
        <p:spPr>
          <a:xfrm>
            <a:off x="5652120" y="771550"/>
            <a:ext cx="1125120" cy="1125120"/>
          </a:xfrm>
          <a:prstGeom prst="ellipse">
            <a:avLst/>
          </a:prstGeom>
          <a:noFill/>
          <a:ln>
            <a:solidFill>
              <a:srgbClr val="003E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43558"/>
            <a:ext cx="1000800" cy="100080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950965" y="465234"/>
            <a:ext cx="48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Gotham Rounded Bold" pitchFamily="50" charset="0"/>
              </a:rPr>
              <a:t>BENEFICIOS</a:t>
            </a:r>
            <a:endParaRPr lang="es-ES" sz="2400" dirty="0"/>
          </a:p>
        </p:txBody>
      </p:sp>
      <p:sp>
        <p:nvSpPr>
          <p:cNvPr id="28" name="24 Elipse"/>
          <p:cNvSpPr/>
          <p:nvPr/>
        </p:nvSpPr>
        <p:spPr>
          <a:xfrm>
            <a:off x="6660232" y="2742774"/>
            <a:ext cx="1125120" cy="1125120"/>
          </a:xfrm>
          <a:prstGeom prst="ellipse">
            <a:avLst/>
          </a:prstGeom>
          <a:noFill/>
          <a:ln>
            <a:solidFill>
              <a:srgbClr val="003E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4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95086"/>
            <a:ext cx="1001988" cy="1000800"/>
          </a:xfrm>
          <a:prstGeom prst="rect">
            <a:avLst/>
          </a:prstGeom>
        </p:spPr>
      </p:pic>
      <p:sp>
        <p:nvSpPr>
          <p:cNvPr id="30" name="CuadroTexto 8"/>
          <p:cNvSpPr txBox="1"/>
          <p:nvPr/>
        </p:nvSpPr>
        <p:spPr>
          <a:xfrm>
            <a:off x="6444208" y="3777302"/>
            <a:ext cx="1648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ok" pitchFamily="50" charset="0"/>
              </a:rPr>
              <a:t>Consolida el patrimonio de la familia</a:t>
            </a:r>
          </a:p>
        </p:txBody>
      </p:sp>
      <p:sp>
        <p:nvSpPr>
          <p:cNvPr id="31" name="30 Elipse"/>
          <p:cNvSpPr/>
          <p:nvPr/>
        </p:nvSpPr>
        <p:spPr>
          <a:xfrm>
            <a:off x="7806733" y="929211"/>
            <a:ext cx="1125120" cy="1125120"/>
          </a:xfrm>
          <a:prstGeom prst="ellipse">
            <a:avLst/>
          </a:prstGeom>
          <a:noFill/>
          <a:ln>
            <a:solidFill>
              <a:srgbClr val="003E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4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99" y="994886"/>
            <a:ext cx="1001988" cy="1000800"/>
          </a:xfrm>
          <a:prstGeom prst="rect">
            <a:avLst/>
          </a:prstGeom>
        </p:spPr>
      </p:pic>
      <p:sp>
        <p:nvSpPr>
          <p:cNvPr id="34" name="CuadroTexto 8"/>
          <p:cNvSpPr txBox="1"/>
          <p:nvPr/>
        </p:nvSpPr>
        <p:spPr>
          <a:xfrm>
            <a:off x="7785352" y="2199592"/>
            <a:ext cx="126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Gotham Rounded Book" pitchFamily="50" charset="0"/>
              </a:rPr>
              <a:t>Facilita el acceso a créditos en el sector financiero</a:t>
            </a:r>
          </a:p>
        </p:txBody>
      </p:sp>
    </p:spTree>
    <p:extLst>
      <p:ext uri="{BB962C8B-B14F-4D97-AF65-F5344CB8AC3E}">
        <p14:creationId xmlns:p14="http://schemas.microsoft.com/office/powerpoint/2010/main" val="361015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24" y="440033"/>
            <a:ext cx="9144000" cy="4690959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36512" y="412365"/>
            <a:ext cx="9154524" cy="4718627"/>
          </a:xfrm>
          <a:prstGeom prst="rect">
            <a:avLst/>
          </a:prstGeom>
          <a:solidFill>
            <a:srgbClr val="003E65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4444280"/>
            <a:ext cx="1707865" cy="699220"/>
          </a:xfrm>
          <a:prstGeom prst="rect">
            <a:avLst/>
          </a:prstGeom>
        </p:spPr>
      </p:pic>
      <p:sp>
        <p:nvSpPr>
          <p:cNvPr id="11" name="CuadroTexto 8"/>
          <p:cNvSpPr txBox="1"/>
          <p:nvPr/>
        </p:nvSpPr>
        <p:spPr>
          <a:xfrm>
            <a:off x="179512" y="-68158"/>
            <a:ext cx="88809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3E65"/>
                </a:solidFill>
                <a:latin typeface="Gotham Rounded Bold" pitchFamily="50" charset="0"/>
              </a:rPr>
              <a:t>META DE URBANIZACIONES</a:t>
            </a:r>
          </a:p>
          <a:p>
            <a:pPr algn="ctr"/>
            <a:endParaRPr lang="es-CO" sz="1400" b="1" dirty="0">
              <a:solidFill>
                <a:srgbClr val="003E65"/>
              </a:solidFill>
              <a:latin typeface="Gotham Rounded Bold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432" y="339502"/>
            <a:ext cx="487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META BOGOTÁ MEJOR PARA TODOS</a:t>
            </a:r>
          </a:p>
          <a:p>
            <a:pPr algn="ctr"/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2016-2020</a:t>
            </a:r>
            <a:endParaRPr lang="es-E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88024" y="422819"/>
            <a:ext cx="487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LOGROS 2016-2017</a:t>
            </a:r>
            <a:endParaRPr lang="es-E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48037"/>
              </p:ext>
            </p:extLst>
          </p:nvPr>
        </p:nvGraphicFramePr>
        <p:xfrm>
          <a:off x="460375" y="1707654"/>
          <a:ext cx="7838348" cy="2823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294">
                  <a:extLst>
                    <a:ext uri="{9D8B030D-6E8A-4147-A177-3AD203B41FA5}">
                      <a16:colId xmlns:a16="http://schemas.microsoft.com/office/drawing/2014/main" val="3641147631"/>
                    </a:ext>
                  </a:extLst>
                </a:gridCol>
                <a:gridCol w="1369339">
                  <a:extLst>
                    <a:ext uri="{9D8B030D-6E8A-4147-A177-3AD203B41FA5}">
                      <a16:colId xmlns:a16="http://schemas.microsoft.com/office/drawing/2014/main" val="3041760259"/>
                    </a:ext>
                  </a:extLst>
                </a:gridCol>
                <a:gridCol w="2054010">
                  <a:extLst>
                    <a:ext uri="{9D8B030D-6E8A-4147-A177-3AD203B41FA5}">
                      <a16:colId xmlns:a16="http://schemas.microsoft.com/office/drawing/2014/main" val="3122988021"/>
                    </a:ext>
                  </a:extLst>
                </a:gridCol>
                <a:gridCol w="751467">
                  <a:extLst>
                    <a:ext uri="{9D8B030D-6E8A-4147-A177-3AD203B41FA5}">
                      <a16:colId xmlns:a16="http://schemas.microsoft.com/office/drawing/2014/main" val="1194323640"/>
                    </a:ext>
                  </a:extLst>
                </a:gridCol>
                <a:gridCol w="1001957">
                  <a:extLst>
                    <a:ext uri="{9D8B030D-6E8A-4147-A177-3AD203B41FA5}">
                      <a16:colId xmlns:a16="http://schemas.microsoft.com/office/drawing/2014/main" val="260840232"/>
                    </a:ext>
                  </a:extLst>
                </a:gridCol>
                <a:gridCol w="1390213">
                  <a:extLst>
                    <a:ext uri="{9D8B030D-6E8A-4147-A177-3AD203B41FA5}">
                      <a16:colId xmlns:a16="http://schemas.microsoft.com/office/drawing/2014/main" val="267415859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906379435"/>
                    </a:ext>
                  </a:extLst>
                </a:gridCol>
              </a:tblGrid>
              <a:tr h="4550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LOCALIDAD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N°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VIP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ESTADO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 DE ENTREGA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BENEFICIARIOS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87719"/>
                  </a:ext>
                </a:extLst>
              </a:tr>
              <a:tr h="233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BOSA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PORVENIR CALLE 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ENTREGADO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DICIEMBRE 2016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782672"/>
                  </a:ext>
                </a:extLst>
              </a:tr>
              <a:tr h="233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CIUDAD BOLIVAR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ARBORIZADORA BAJA MZ 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ENTREGADO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DICIEMBRE 2016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432554"/>
                  </a:ext>
                </a:extLst>
              </a:tr>
              <a:tr h="233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CIUDAD BOLIVAR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CANDELARIA LA NUEVA (MZ 65)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ENTREGADO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DICIEMBRE 2016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906846"/>
                  </a:ext>
                </a:extLst>
              </a:tr>
              <a:tr h="233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CIUDAD BOLIVAR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ARBORIZADORA BAJA MZ 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AVANCE  83,5%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DICIEMBRE 2017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331968"/>
                  </a:ext>
                </a:extLst>
              </a:tr>
              <a:tr h="233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CIUDAD BOLIVAR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ARBORIZADORA BAJA MZ 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AVANCE 83,5%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SEMESTRE 2018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719122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SAN CRISTOBAL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ARBOLEDA SANTA TERESITA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AVANCE 71,9%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SEMESTRE 2018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439670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CIUDAD BOLIVAR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CASONA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AVANCE 66,3%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SEMESTRE 2018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68089"/>
                  </a:ext>
                </a:extLst>
              </a:tr>
              <a:tr h="2333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5.698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019285"/>
                  </a:ext>
                </a:extLst>
              </a:tr>
            </a:tbl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5148064" y="339502"/>
            <a:ext cx="0" cy="4968552"/>
          </a:xfrm>
          <a:prstGeom prst="line">
            <a:avLst/>
          </a:prstGeom>
          <a:ln w="793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4 CuadroTexto"/>
          <p:cNvSpPr txBox="1"/>
          <p:nvPr/>
        </p:nvSpPr>
        <p:spPr>
          <a:xfrm>
            <a:off x="-252536" y="968341"/>
            <a:ext cx="56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Hacer Cierre de 7 Proyectos constructivos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  y de urbanismo para  Vivienda VIP</a:t>
            </a:r>
            <a:endParaRPr lang="es-ES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4211960" y="894458"/>
            <a:ext cx="56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3 Proyectos en 2016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1 Proyectos en 2017  </a:t>
            </a:r>
            <a:endParaRPr lang="es-ES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8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CuadroTexto 8"/>
          <p:cNvSpPr txBox="1"/>
          <p:nvPr/>
        </p:nvSpPr>
        <p:spPr>
          <a:xfrm>
            <a:off x="179512" y="-68158"/>
            <a:ext cx="88809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3E65"/>
                </a:solidFill>
                <a:latin typeface="Gotham Rounded Bold" pitchFamily="50" charset="0"/>
              </a:rPr>
              <a:t>META DE ZONAS DE CESIÓN</a:t>
            </a:r>
          </a:p>
          <a:p>
            <a:pPr algn="ctr"/>
            <a:endParaRPr lang="es-CO" sz="1400" b="1" dirty="0">
              <a:solidFill>
                <a:srgbClr val="003E65"/>
              </a:solidFill>
              <a:latin typeface="Gotham Rounded Bold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68137" y="-1727519"/>
            <a:ext cx="4915230" cy="903649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4444280"/>
            <a:ext cx="1707865" cy="6992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12" y="1067622"/>
            <a:ext cx="3618395" cy="2103302"/>
          </a:xfrm>
          <a:prstGeom prst="rect">
            <a:avLst/>
          </a:prstGeom>
        </p:spPr>
      </p:pic>
      <p:sp>
        <p:nvSpPr>
          <p:cNvPr id="15" name="9 Rectángulo"/>
          <p:cNvSpPr/>
          <p:nvPr/>
        </p:nvSpPr>
        <p:spPr>
          <a:xfrm>
            <a:off x="-2605" y="359571"/>
            <a:ext cx="9146605" cy="4862315"/>
          </a:xfrm>
          <a:prstGeom prst="rect">
            <a:avLst/>
          </a:prstGeom>
          <a:solidFill>
            <a:srgbClr val="003E65">
              <a:alpha val="38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8752" y="937046"/>
            <a:ext cx="478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Entregar 8 zonas de cesión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24191" y="1740206"/>
            <a:ext cx="4787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Las Zonas de Cesión son predios transferidos por la CVP al DADEP a titulo gratuito con destino a zonas verdes, parques y equipamiento comunal público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171" y="267494"/>
            <a:ext cx="487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META BOGOTÁ MEJOR PARA TODOS</a:t>
            </a:r>
          </a:p>
          <a:p>
            <a:pPr algn="ctr"/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2016-2020</a:t>
            </a:r>
            <a:endParaRPr lang="es-E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02316" y="333116"/>
            <a:ext cx="48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Rounded Bold" pitchFamily="50" charset="0"/>
              </a:rPr>
              <a:t>LOGROS 2016-2017</a:t>
            </a:r>
            <a:endParaRPr lang="es-E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0567" y="336937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</a:rPr>
              <a:t>Para el año 2017, se gestiona en trabajo conjunto con el DADEP,  la entrega de zonas de cesión de las urbanizaciones ATAHUALPA EL CAJON, EL CARACOL, NUEVO CHILE Y LOMAS II PIJAOS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9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-CV11\comunicaciones\2016\PRODUCCION AUDIOVISUAL\Noviembre\Fotos\Fotos\Santa Viviana\DSC_4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2"/>
          <a:stretch/>
        </p:blipFill>
        <p:spPr bwMode="auto">
          <a:xfrm>
            <a:off x="0" y="7936"/>
            <a:ext cx="9144000" cy="51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0" y="0"/>
            <a:ext cx="9131374" cy="5155281"/>
          </a:xfrm>
          <a:prstGeom prst="rect">
            <a:avLst/>
          </a:prstGeom>
          <a:solidFill>
            <a:srgbClr val="003E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AutoShape 2" descr="Mostrando NANCY SALAS CRUZ (21) SALA 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CuadroTexto 8"/>
          <p:cNvSpPr txBox="1"/>
          <p:nvPr/>
        </p:nvSpPr>
        <p:spPr>
          <a:xfrm>
            <a:off x="2473341" y="466675"/>
            <a:ext cx="419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solidFill>
                  <a:schemeClr val="bg1"/>
                </a:solidFill>
                <a:latin typeface="Gotham Rounded Bold" pitchFamily="50" charset="0"/>
              </a:rPr>
              <a:t>¡GRACIAS!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55" y="3219822"/>
            <a:ext cx="2939823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314</Words>
  <Application>Microsoft Office PowerPoint</Application>
  <PresentationFormat>Presentación en pantalla (16:9)</PresentationFormat>
  <Paragraphs>108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Rounded Bold</vt:lpstr>
      <vt:lpstr>Gotham Rounded Book</vt:lpstr>
      <vt:lpstr>Gotham Rounded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Andres Cendales Mora</dc:creator>
  <cp:lastModifiedBy>CVP</cp:lastModifiedBy>
  <cp:revision>99</cp:revision>
  <dcterms:created xsi:type="dcterms:W3CDTF">2017-06-08T16:16:32Z</dcterms:created>
  <dcterms:modified xsi:type="dcterms:W3CDTF">2017-11-09T21:47:49Z</dcterms:modified>
</cp:coreProperties>
</file>