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64" r:id="rId4"/>
    <p:sldId id="260" r:id="rId5"/>
    <p:sldId id="259" r:id="rId6"/>
    <p:sldId id="268" r:id="rId7"/>
    <p:sldId id="262" r:id="rId8"/>
    <p:sldId id="273" r:id="rId9"/>
    <p:sldId id="274" r:id="rId10"/>
    <p:sldId id="265" r:id="rId11"/>
    <p:sldId id="270" r:id="rId12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E3"/>
    <a:srgbClr val="003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394" autoAdjust="0"/>
  </p:normalViewPr>
  <p:slideViewPr>
    <p:cSldViewPr>
      <p:cViewPr varScale="1">
        <p:scale>
          <a:sx n="90" d="100"/>
          <a:sy n="90" d="100"/>
        </p:scale>
        <p:origin x="174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BD855-39A2-4D38-A06D-42B39ADA771F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D08FC-AF12-4BD3-A434-C3344A1A37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27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08FC-AF12-4BD3-A434-C3344A1A374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93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08FC-AF12-4BD3-A434-C3344A1A374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93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08FC-AF12-4BD3-A434-C3344A1A374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930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08FC-AF12-4BD3-A434-C3344A1A374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930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08FC-AF12-4BD3-A434-C3344A1A374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93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D08FC-AF12-4BD3-A434-C3344A1A3742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93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20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21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43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14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36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74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99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61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31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03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70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392D-217B-4403-BBC8-603F7794B24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782D7-76E2-4E8B-AA93-9401F813C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213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2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-CV11\comunicaciones\2016\PRODUCCION AUDIOVISUAL\Septiembre\Fotografías\Evento titulación 17\IMG_8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2" b="28352"/>
          <a:stretch/>
        </p:blipFill>
        <p:spPr bwMode="auto">
          <a:xfrm>
            <a:off x="-12667" y="1"/>
            <a:ext cx="9159099" cy="264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" y="4444280"/>
            <a:ext cx="1707865" cy="699220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-12666" y="1"/>
            <a:ext cx="9156666" cy="2643678"/>
          </a:xfrm>
          <a:prstGeom prst="rect">
            <a:avLst/>
          </a:prstGeom>
          <a:solidFill>
            <a:srgbClr val="003E6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8"/>
          <p:cNvSpPr txBox="1"/>
          <p:nvPr/>
        </p:nvSpPr>
        <p:spPr>
          <a:xfrm>
            <a:off x="2473341" y="466675"/>
            <a:ext cx="419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>
                <a:solidFill>
                  <a:schemeClr val="bg1"/>
                </a:solidFill>
                <a:latin typeface="Gotham Rounded Bold" pitchFamily="50" charset="0"/>
              </a:rPr>
              <a:t>Beneficios</a:t>
            </a:r>
          </a:p>
        </p:txBody>
      </p:sp>
      <p:sp>
        <p:nvSpPr>
          <p:cNvPr id="25" name="24 Elipse"/>
          <p:cNvSpPr/>
          <p:nvPr/>
        </p:nvSpPr>
        <p:spPr>
          <a:xfrm>
            <a:off x="1737178" y="2149203"/>
            <a:ext cx="1125120" cy="1125120"/>
          </a:xfrm>
          <a:prstGeom prst="ellipse">
            <a:avLst/>
          </a:prstGeom>
          <a:noFill/>
          <a:ln>
            <a:solidFill>
              <a:srgbClr val="003E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3282133" y="2149203"/>
            <a:ext cx="1125120" cy="1125120"/>
          </a:xfrm>
          <a:prstGeom prst="ellipse">
            <a:avLst/>
          </a:prstGeom>
          <a:noFill/>
          <a:ln>
            <a:solidFill>
              <a:srgbClr val="003E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4827088" y="2149203"/>
            <a:ext cx="1125120" cy="1125120"/>
          </a:xfrm>
          <a:prstGeom prst="ellipse">
            <a:avLst/>
          </a:prstGeom>
          <a:noFill/>
          <a:ln>
            <a:solidFill>
              <a:srgbClr val="003E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6372043" y="2149203"/>
            <a:ext cx="1125120" cy="1125120"/>
          </a:xfrm>
          <a:prstGeom prst="ellipse">
            <a:avLst/>
          </a:prstGeom>
          <a:noFill/>
          <a:ln>
            <a:solidFill>
              <a:srgbClr val="003E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8"/>
          <p:cNvSpPr txBox="1"/>
          <p:nvPr/>
        </p:nvSpPr>
        <p:spPr>
          <a:xfrm>
            <a:off x="-12668" y="3419584"/>
            <a:ext cx="1648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003E65"/>
                </a:solidFill>
                <a:latin typeface="Gotham Rounded Book" pitchFamily="50" charset="0"/>
              </a:rPr>
              <a:t>Valoriza entre el 20 y el 30% la propiedad</a:t>
            </a:r>
          </a:p>
        </p:txBody>
      </p:sp>
      <p:sp>
        <p:nvSpPr>
          <p:cNvPr id="20" name="19 Elipse"/>
          <p:cNvSpPr/>
          <p:nvPr/>
        </p:nvSpPr>
        <p:spPr>
          <a:xfrm>
            <a:off x="192223" y="2149203"/>
            <a:ext cx="1125120" cy="1125120"/>
          </a:xfrm>
          <a:prstGeom prst="ellipse">
            <a:avLst/>
          </a:prstGeom>
          <a:noFill/>
          <a:ln>
            <a:solidFill>
              <a:srgbClr val="003E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Elipse"/>
          <p:cNvSpPr/>
          <p:nvPr/>
        </p:nvSpPr>
        <p:spPr>
          <a:xfrm>
            <a:off x="7916999" y="2149203"/>
            <a:ext cx="1125120" cy="1125120"/>
          </a:xfrm>
          <a:prstGeom prst="ellipse">
            <a:avLst/>
          </a:prstGeom>
          <a:noFill/>
          <a:ln>
            <a:solidFill>
              <a:srgbClr val="003E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3" y="2211710"/>
            <a:ext cx="1000800" cy="1000800"/>
          </a:xfrm>
          <a:prstGeom prst="rect">
            <a:avLst/>
          </a:prstGeom>
        </p:spPr>
      </p:pic>
      <p:sp>
        <p:nvSpPr>
          <p:cNvPr id="45" name="AutoShape 4" descr="Mostrando fondos-2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6" name="4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44" y="2215828"/>
            <a:ext cx="1001988" cy="1000800"/>
          </a:xfrm>
          <a:prstGeom prst="rect">
            <a:avLst/>
          </a:prstGeom>
        </p:spPr>
      </p:pic>
      <p:pic>
        <p:nvPicPr>
          <p:cNvPr id="47" name="4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99" y="2226039"/>
            <a:ext cx="1001988" cy="1000800"/>
          </a:xfrm>
          <a:prstGeom prst="rect">
            <a:avLst/>
          </a:prstGeom>
        </p:spPr>
      </p:pic>
      <p:pic>
        <p:nvPicPr>
          <p:cNvPr id="48" name="4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54" y="2226039"/>
            <a:ext cx="1001988" cy="1000800"/>
          </a:xfrm>
          <a:prstGeom prst="rect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9" y="2226039"/>
            <a:ext cx="1001988" cy="1000800"/>
          </a:xfrm>
          <a:prstGeom prst="rect">
            <a:avLst/>
          </a:prstGeom>
        </p:spPr>
      </p:pic>
      <p:pic>
        <p:nvPicPr>
          <p:cNvPr id="50" name="4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59" y="2223974"/>
            <a:ext cx="1000800" cy="1000800"/>
          </a:xfrm>
          <a:prstGeom prst="rect">
            <a:avLst/>
          </a:prstGeom>
        </p:spPr>
      </p:pic>
      <p:sp>
        <p:nvSpPr>
          <p:cNvPr id="52" name="CuadroTexto 8"/>
          <p:cNvSpPr txBox="1"/>
          <p:nvPr/>
        </p:nvSpPr>
        <p:spPr>
          <a:xfrm>
            <a:off x="1520894" y="3419584"/>
            <a:ext cx="1648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003E65"/>
                </a:solidFill>
                <a:latin typeface="Gotham Rounded Book" pitchFamily="50" charset="0"/>
              </a:rPr>
              <a:t>Consolida el patrimonio de la familia</a:t>
            </a:r>
          </a:p>
        </p:txBody>
      </p:sp>
      <p:sp>
        <p:nvSpPr>
          <p:cNvPr id="53" name="CuadroTexto 8"/>
          <p:cNvSpPr txBox="1"/>
          <p:nvPr/>
        </p:nvSpPr>
        <p:spPr>
          <a:xfrm>
            <a:off x="3054456" y="3419584"/>
            <a:ext cx="1648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003E65"/>
                </a:solidFill>
                <a:latin typeface="Gotham Rounded Book" pitchFamily="50" charset="0"/>
              </a:rPr>
              <a:t>Accede a servicios públicos de calidad</a:t>
            </a:r>
          </a:p>
        </p:txBody>
      </p:sp>
      <p:sp>
        <p:nvSpPr>
          <p:cNvPr id="54" name="CuadroTexto 8"/>
          <p:cNvSpPr txBox="1"/>
          <p:nvPr/>
        </p:nvSpPr>
        <p:spPr>
          <a:xfrm>
            <a:off x="4588018" y="3419584"/>
            <a:ext cx="16488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003E65"/>
                </a:solidFill>
                <a:latin typeface="Gotham Rounded Book" pitchFamily="50" charset="0"/>
              </a:rPr>
              <a:t>Facilita el acceso a créditos en el sector financiero</a:t>
            </a:r>
          </a:p>
        </p:txBody>
      </p:sp>
      <p:sp>
        <p:nvSpPr>
          <p:cNvPr id="55" name="CuadroTexto 8"/>
          <p:cNvSpPr txBox="1"/>
          <p:nvPr/>
        </p:nvSpPr>
        <p:spPr>
          <a:xfrm>
            <a:off x="6121580" y="3419584"/>
            <a:ext cx="16488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003E65"/>
                </a:solidFill>
                <a:latin typeface="Gotham Rounded Book" pitchFamily="50" charset="0"/>
              </a:rPr>
              <a:t>Facilita la participación en la oferta de los programas liderados con el Distrito y la Nación</a:t>
            </a:r>
          </a:p>
        </p:txBody>
      </p:sp>
      <p:sp>
        <p:nvSpPr>
          <p:cNvPr id="56" name="CuadroTexto 8"/>
          <p:cNvSpPr txBox="1"/>
          <p:nvPr/>
        </p:nvSpPr>
        <p:spPr>
          <a:xfrm>
            <a:off x="7596336" y="3419584"/>
            <a:ext cx="1648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003E65"/>
                </a:solidFill>
                <a:latin typeface="Gotham Rounded Book" pitchFamily="50" charset="0"/>
              </a:rPr>
              <a:t>Fortalece la convivencia ciudadana en el barrio</a:t>
            </a:r>
          </a:p>
        </p:txBody>
      </p:sp>
    </p:spTree>
    <p:extLst>
      <p:ext uri="{BB962C8B-B14F-4D97-AF65-F5344CB8AC3E}">
        <p14:creationId xmlns:p14="http://schemas.microsoft.com/office/powerpoint/2010/main" val="1195895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-CV11\comunicaciones\2016\PRODUCCION AUDIOVISUAL\Noviembre\Fotos\Fotos\Santa Viviana\DSC_4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2"/>
          <a:stretch/>
        </p:blipFill>
        <p:spPr bwMode="auto">
          <a:xfrm>
            <a:off x="0" y="7936"/>
            <a:ext cx="9144000" cy="51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0" y="0"/>
            <a:ext cx="9131374" cy="5155281"/>
          </a:xfrm>
          <a:prstGeom prst="rect">
            <a:avLst/>
          </a:prstGeom>
          <a:solidFill>
            <a:srgbClr val="003E6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AutoShape 2" descr="Mostrando NANCY SALAS CRUZ (21) SALA 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CuadroTexto 8"/>
          <p:cNvSpPr txBox="1"/>
          <p:nvPr/>
        </p:nvSpPr>
        <p:spPr>
          <a:xfrm>
            <a:off x="2473341" y="466675"/>
            <a:ext cx="4197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bg1"/>
                </a:solidFill>
                <a:latin typeface="Gotham Rounded Bold" pitchFamily="50" charset="0"/>
              </a:rPr>
              <a:t>¡GRACIAS!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55" y="3219822"/>
            <a:ext cx="2939823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-CV11\comunicaciones\2016\PRODUCCION AUDIOVISUAL\Septiembre\Fotografías\Evento titulación 17\IMG_89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 b="5029"/>
          <a:stretch/>
        </p:blipFill>
        <p:spPr bwMode="auto">
          <a:xfrm>
            <a:off x="-114" y="7937"/>
            <a:ext cx="9180625" cy="51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Mostrando NANCY SALAS CRUZ (21) SALA 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-12667" y="1"/>
            <a:ext cx="9193177" cy="5143500"/>
          </a:xfrm>
          <a:prstGeom prst="rect">
            <a:avLst/>
          </a:prstGeom>
          <a:solidFill>
            <a:srgbClr val="003E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" y="4444280"/>
            <a:ext cx="1707865" cy="699220"/>
          </a:xfrm>
          <a:prstGeom prst="rect">
            <a:avLst/>
          </a:prstGeom>
        </p:spPr>
      </p:pic>
      <p:sp>
        <p:nvSpPr>
          <p:cNvPr id="11" name="CuadroTexto 8"/>
          <p:cNvSpPr txBox="1"/>
          <p:nvPr/>
        </p:nvSpPr>
        <p:spPr>
          <a:xfrm>
            <a:off x="4416061" y="160338"/>
            <a:ext cx="4620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400" b="1" dirty="0">
                <a:solidFill>
                  <a:schemeClr val="bg1"/>
                </a:solidFill>
                <a:latin typeface="Gotham Rounded Medium" pitchFamily="50" charset="0"/>
              </a:rPr>
              <a:t>ETAPAS GENERALES </a:t>
            </a:r>
          </a:p>
          <a:p>
            <a:pPr algn="r"/>
            <a:r>
              <a:rPr lang="es-CO" sz="2400" b="1" dirty="0">
                <a:solidFill>
                  <a:schemeClr val="bg1"/>
                </a:solidFill>
                <a:latin typeface="Gotham Rounded Medium" pitchFamily="50" charset="0"/>
              </a:rPr>
              <a:t>DEL PROCESO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"/>
            <a:ext cx="9144000" cy="514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1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-CV11\comunicaciones\2016\PRODUCCION AUDIOVISUAL\Septiembre\Fotografías\Evento titulación 17\IMG_89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 b="5029"/>
          <a:stretch/>
        </p:blipFill>
        <p:spPr bwMode="auto">
          <a:xfrm>
            <a:off x="-114" y="7937"/>
            <a:ext cx="9180625" cy="51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Mostrando NANCY SALAS CRUZ (21) SALA 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-12667" y="1"/>
            <a:ext cx="9193177" cy="5143500"/>
          </a:xfrm>
          <a:prstGeom prst="rect">
            <a:avLst/>
          </a:prstGeom>
          <a:solidFill>
            <a:srgbClr val="003E6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8"/>
          <p:cNvSpPr txBox="1"/>
          <p:nvPr/>
        </p:nvSpPr>
        <p:spPr>
          <a:xfrm>
            <a:off x="307974" y="160338"/>
            <a:ext cx="872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Gotham Rounded Medium" pitchFamily="50" charset="0"/>
              </a:rPr>
              <a:t>51.450 Predios susceptibles a titular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" y="4444280"/>
            <a:ext cx="1707865" cy="69922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4" y="771550"/>
            <a:ext cx="7524328" cy="42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12665" y="609023"/>
            <a:ext cx="9156666" cy="3852000"/>
            <a:chOff x="-12665" y="435513"/>
            <a:chExt cx="9156666" cy="3852000"/>
          </a:xfrm>
        </p:grpSpPr>
        <p:pic>
          <p:nvPicPr>
            <p:cNvPr id="2051" name="Picture 3" descr="\\SERV-CV11\comunicaciones\2016\PRODUCCION AUDIOVISUAL\Octubre\Fotos\Fotos Cumbre\Titulación\IMG_926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87"/>
            <a:stretch/>
          </p:blipFill>
          <p:spPr bwMode="auto">
            <a:xfrm>
              <a:off x="4283969" y="435513"/>
              <a:ext cx="4860032" cy="38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\\SERV-CV11\comunicaciones\2016\PRODUCCION AUDIOVISUAL\Octubre\Fotos\Fotos Cumbre\Titulación\IMG_920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3" t="13135" r="16476" b="7255"/>
            <a:stretch/>
          </p:blipFill>
          <p:spPr bwMode="auto">
            <a:xfrm>
              <a:off x="-12665" y="435513"/>
              <a:ext cx="5304746" cy="385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" y="4444280"/>
            <a:ext cx="1707865" cy="699220"/>
          </a:xfrm>
          <a:prstGeom prst="rect">
            <a:avLst/>
          </a:prstGeom>
        </p:spPr>
      </p:pic>
      <p:sp>
        <p:nvSpPr>
          <p:cNvPr id="4" name="AutoShape 2" descr="Mostrando NANCY SALAS CRUZ (21) SALA 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-12666" y="601780"/>
            <a:ext cx="9156666" cy="3835257"/>
          </a:xfrm>
          <a:prstGeom prst="rect">
            <a:avLst/>
          </a:prstGeom>
          <a:solidFill>
            <a:srgbClr val="003E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8"/>
          <p:cNvSpPr txBox="1"/>
          <p:nvPr/>
        </p:nvSpPr>
        <p:spPr>
          <a:xfrm>
            <a:off x="155574" y="26937"/>
            <a:ext cx="8880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3E65"/>
                </a:solidFill>
                <a:latin typeface="Gotham Rounded Bold" pitchFamily="50" charset="0"/>
              </a:rPr>
              <a:t>META DE TITULACIÓN PLAN DE DESARROLLO</a:t>
            </a:r>
          </a:p>
          <a:p>
            <a:pPr algn="ctr">
              <a:lnSpc>
                <a:spcPct val="200000"/>
              </a:lnSpc>
            </a:pPr>
            <a:r>
              <a:rPr lang="es-CO" sz="2400" b="1" dirty="0">
                <a:solidFill>
                  <a:schemeClr val="bg1"/>
                </a:solidFill>
                <a:latin typeface="Gotham Rounded Bold" pitchFamily="50" charset="0"/>
              </a:rPr>
              <a:t>BOGOTÁ MEJOR PARA TODOS</a:t>
            </a:r>
          </a:p>
          <a:p>
            <a:pPr algn="ctr"/>
            <a:r>
              <a:rPr lang="es-CO" sz="2400" b="1" dirty="0">
                <a:solidFill>
                  <a:schemeClr val="bg1"/>
                </a:solidFill>
                <a:latin typeface="Gotham Rounded Bold" pitchFamily="50" charset="0"/>
              </a:rPr>
              <a:t>2016-2020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81243" y="251940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Gotham Rounded Medium" pitchFamily="50" charset="0"/>
              </a:rPr>
              <a:t>Entregar 10.000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Gotham Rounded Medium" pitchFamily="50" charset="0"/>
              </a:rPr>
              <a:t>Predios Titulados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5292080" y="251940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Gotham Rounded Medium" pitchFamily="50" charset="0"/>
              </a:rPr>
              <a:t>Más de 35.000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Gotham Rounded Medium" pitchFamily="50" charset="0"/>
              </a:rPr>
              <a:t>Personas Beneficiadas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4237627" y="2722871"/>
            <a:ext cx="1272902" cy="216024"/>
          </a:xfrm>
          <a:prstGeom prst="rightArrow">
            <a:avLst>
              <a:gd name="adj1" fmla="val 63228"/>
              <a:gd name="adj2" fmla="val 940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155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-CV11\comunicaciones\2016\PRODUCCION AUDIOVISUAL\Septiembre\Fotografías\Evento titulación 17\IMG_89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 b="5029"/>
          <a:stretch/>
        </p:blipFill>
        <p:spPr bwMode="auto">
          <a:xfrm>
            <a:off x="-114" y="7937"/>
            <a:ext cx="9180625" cy="51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Mostrando NANCY SALAS CRUZ (21) SALA 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-12667" y="1"/>
            <a:ext cx="9193177" cy="5143500"/>
          </a:xfrm>
          <a:prstGeom prst="rect">
            <a:avLst/>
          </a:prstGeom>
          <a:solidFill>
            <a:srgbClr val="003E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8"/>
          <p:cNvSpPr txBox="1"/>
          <p:nvPr/>
        </p:nvSpPr>
        <p:spPr>
          <a:xfrm>
            <a:off x="307974" y="160338"/>
            <a:ext cx="8728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Gotham Rounded Medium" pitchFamily="50" charset="0"/>
              </a:rPr>
              <a:t>METAS PROYECTO DE INVERSIÓN 471 </a:t>
            </a:r>
          </a:p>
          <a:p>
            <a:pPr algn="ctr"/>
            <a:r>
              <a:rPr lang="es-CO" sz="2400" b="1" dirty="0">
                <a:solidFill>
                  <a:schemeClr val="bg1"/>
                </a:solidFill>
                <a:latin typeface="Gotham Rounded Medium" pitchFamily="50" charset="0"/>
              </a:rPr>
              <a:t>BOGOTÁ MEJOR PARA TODOS   2016-2020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" y="4444280"/>
            <a:ext cx="1707865" cy="69922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62389"/>
          <a:stretch/>
        </p:blipFill>
        <p:spPr>
          <a:xfrm>
            <a:off x="68255" y="1620638"/>
            <a:ext cx="9007491" cy="19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4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" y="4444280"/>
            <a:ext cx="1707865" cy="699220"/>
          </a:xfrm>
          <a:prstGeom prst="rect">
            <a:avLst/>
          </a:prstGeom>
        </p:spPr>
      </p:pic>
      <p:sp>
        <p:nvSpPr>
          <p:cNvPr id="4" name="AutoShape 2" descr="Mostrando NANCY SALAS CRUZ (21) SALA 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CuadroTexto 8"/>
          <p:cNvSpPr txBox="1"/>
          <p:nvPr/>
        </p:nvSpPr>
        <p:spPr>
          <a:xfrm>
            <a:off x="2473341" y="466675"/>
            <a:ext cx="4197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Gotham Rounded Bold" pitchFamily="50" charset="0"/>
              </a:rPr>
              <a:t>Representados en: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9626"/>
          <a:stretch/>
        </p:blipFill>
        <p:spPr>
          <a:xfrm>
            <a:off x="0" y="785236"/>
            <a:ext cx="9144000" cy="3514705"/>
          </a:xfrm>
          <a:prstGeom prst="rect">
            <a:avLst/>
          </a:prstGeom>
        </p:spPr>
      </p:pic>
      <p:sp>
        <p:nvSpPr>
          <p:cNvPr id="32" name="31 Rectángulo"/>
          <p:cNvSpPr/>
          <p:nvPr/>
        </p:nvSpPr>
        <p:spPr>
          <a:xfrm>
            <a:off x="-12666" y="785236"/>
            <a:ext cx="9156666" cy="3514706"/>
          </a:xfrm>
          <a:prstGeom prst="rect">
            <a:avLst/>
          </a:prstGeom>
          <a:solidFill>
            <a:srgbClr val="003E6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8"/>
          <p:cNvSpPr txBox="1"/>
          <p:nvPr/>
        </p:nvSpPr>
        <p:spPr>
          <a:xfrm>
            <a:off x="136152" y="169813"/>
            <a:ext cx="6668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003E65"/>
                </a:solidFill>
                <a:latin typeface="Gotham Rounded Bold" pitchFamily="50" charset="0"/>
              </a:rPr>
              <a:t>Inversión para el Cuatrienio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155575" y="1639838"/>
            <a:ext cx="355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Gotham Rounded Bold" pitchFamily="50" charset="0"/>
              </a:rPr>
              <a:t>Titulación de Predios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894560" y="1639838"/>
            <a:ext cx="355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>
                <a:solidFill>
                  <a:schemeClr val="bg1"/>
                </a:solidFill>
                <a:latin typeface="Gotham Rounded Bold" pitchFamily="50" charset="0"/>
              </a:rPr>
              <a:t>$28.980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6" b="38393"/>
          <a:stretch/>
        </p:blipFill>
        <p:spPr>
          <a:xfrm>
            <a:off x="76369" y="2542589"/>
            <a:ext cx="8991263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"/>
          <a:stretch/>
        </p:blipFill>
        <p:spPr>
          <a:xfrm>
            <a:off x="-12666" y="0"/>
            <a:ext cx="9156666" cy="565185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-12666" y="0"/>
            <a:ext cx="9156666" cy="5651858"/>
          </a:xfrm>
          <a:prstGeom prst="rect">
            <a:avLst/>
          </a:prstGeom>
          <a:solidFill>
            <a:srgbClr val="003E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8"/>
          <p:cNvSpPr txBox="1"/>
          <p:nvPr/>
        </p:nvSpPr>
        <p:spPr>
          <a:xfrm>
            <a:off x="136152" y="627534"/>
            <a:ext cx="8828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schemeClr val="bg1"/>
                </a:solidFill>
                <a:latin typeface="Gotham Rounded Light" pitchFamily="50" charset="0"/>
              </a:rPr>
              <a:t>Hoy felicitamos a los </a:t>
            </a:r>
            <a:r>
              <a:rPr lang="es-CO" sz="4800" dirty="0">
                <a:solidFill>
                  <a:schemeClr val="bg1"/>
                </a:solidFill>
                <a:latin typeface="Gotham Rounded Bold" pitchFamily="50" charset="0"/>
              </a:rPr>
              <a:t>45 </a:t>
            </a:r>
            <a:r>
              <a:rPr lang="es-CO" sz="4800" dirty="0">
                <a:solidFill>
                  <a:schemeClr val="bg1"/>
                </a:solidFill>
                <a:latin typeface="Gotham Rounded Light" pitchFamily="50" charset="0"/>
              </a:rPr>
              <a:t>nuevos propietarios</a:t>
            </a:r>
          </a:p>
        </p:txBody>
      </p:sp>
    </p:spTree>
    <p:extLst>
      <p:ext uri="{BB962C8B-B14F-4D97-AF65-F5344CB8AC3E}">
        <p14:creationId xmlns:p14="http://schemas.microsoft.com/office/powerpoint/2010/main" val="112394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38"/>
          <a:stretch/>
        </p:blipFill>
        <p:spPr>
          <a:xfrm>
            <a:off x="0" y="2257"/>
            <a:ext cx="9144000" cy="5141243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-12666" y="-11038"/>
            <a:ext cx="9156666" cy="5140474"/>
          </a:xfrm>
          <a:prstGeom prst="rect">
            <a:avLst/>
          </a:prstGeom>
          <a:solidFill>
            <a:srgbClr val="003E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b="16509"/>
          <a:stretch/>
        </p:blipFill>
        <p:spPr>
          <a:xfrm>
            <a:off x="0" y="0"/>
            <a:ext cx="9144000" cy="421957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331640" y="4011910"/>
            <a:ext cx="7444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Gotham Rounded Light" pitchFamily="50" charset="0"/>
              </a:rPr>
              <a:t>Más de 2.880 millones de pesos asegurados de patrimonio.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2" y="4131624"/>
            <a:ext cx="714678" cy="7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881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132</Words>
  <Application>Microsoft Office PowerPoint</Application>
  <PresentationFormat>Presentación en pantalla (16:9)</PresentationFormat>
  <Paragraphs>32</Paragraphs>
  <Slides>11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Gotham Rounded Bold</vt:lpstr>
      <vt:lpstr>Gotham Rounded Book</vt:lpstr>
      <vt:lpstr>Gotham Rounded Light</vt:lpstr>
      <vt:lpstr>Gotham Rounded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 Andres Cendales Mora</dc:creator>
  <cp:lastModifiedBy>CVP</cp:lastModifiedBy>
  <cp:revision>67</cp:revision>
  <dcterms:created xsi:type="dcterms:W3CDTF">2017-06-08T16:16:32Z</dcterms:created>
  <dcterms:modified xsi:type="dcterms:W3CDTF">2017-07-13T20:59:55Z</dcterms:modified>
</cp:coreProperties>
</file>