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8" r:id="rId4"/>
    <p:sldId id="257" r:id="rId5"/>
    <p:sldId id="259" r:id="rId6"/>
    <p:sldId id="260" r:id="rId7"/>
    <p:sldId id="262" r:id="rId8"/>
    <p:sldId id="261" r:id="rId9"/>
    <p:sldId id="263" r:id="rId10"/>
    <p:sldId id="264" r:id="rId11"/>
    <p:sldId id="265" r:id="rId12"/>
    <p:sldId id="271" r:id="rId13"/>
    <p:sldId id="272" r:id="rId14"/>
    <p:sldId id="270" r:id="rId15"/>
    <p:sldId id="273" r:id="rId16"/>
    <p:sldId id="266" r:id="rId17"/>
    <p:sldId id="267" r:id="rId18"/>
    <p:sldId id="268" r:id="rId19"/>
    <p:sldId id="269" r:id="rId20"/>
  </p:sldIdLst>
  <p:sldSz cx="9144000" cy="5143500" type="screen16x9"/>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8" d="100"/>
          <a:sy n="118" d="100"/>
        </p:scale>
        <p:origin x="-510"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larah\Downloads\06.%20controlinterno_mipg_7dimensi&#243;n_diagn&#243;stico_Fin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jlarah\Documents\2018\07%20Julio\Pormenorizado\2do%20Cuatrimestre\Informe%20Pormenorizado%20Marzo%202018%20-%20Junio%20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321198830409364E-2"/>
          <c:y val="3.6529666037268628E-2"/>
          <c:w val="0.63429420540574855"/>
          <c:h val="0.80193651682704947"/>
        </c:manualLayout>
      </c:layout>
      <c:barChart>
        <c:barDir val="col"/>
        <c:grouping val="clustered"/>
        <c:varyColors val="0"/>
        <c:ser>
          <c:idx val="0"/>
          <c:order val="0"/>
          <c:tx>
            <c:strRef>
              <c:f>Gráficas!$J$11</c:f>
              <c:strCache>
                <c:ptCount val="1"/>
                <c:pt idx="0">
                  <c:v>Niveles</c:v>
                </c:pt>
              </c:strCache>
            </c:strRef>
          </c:tx>
          <c:spPr>
            <a:gradFill>
              <a:gsLst>
                <a:gs pos="0">
                  <a:srgbClr val="009900"/>
                </a:gs>
                <a:gs pos="21000">
                  <a:srgbClr val="92D050"/>
                </a:gs>
                <a:gs pos="82000">
                  <a:srgbClr val="FF6600"/>
                </a:gs>
                <a:gs pos="43000">
                  <a:srgbClr val="FFFF00"/>
                </a:gs>
                <a:gs pos="59000">
                  <a:srgbClr val="FFFF00"/>
                </a:gs>
                <a:gs pos="100000">
                  <a:srgbClr val="FF0000"/>
                </a:gs>
              </a:gsLst>
              <a:lin ang="5400000" scaled="0"/>
            </a:gradFill>
            <a:ln>
              <a:noFill/>
            </a:ln>
            <a:effectLst/>
          </c:spPr>
          <c:invertIfNegative val="0"/>
          <c:dPt>
            <c:idx val="0"/>
            <c:invertIfNegative val="0"/>
            <c:bubble3D val="0"/>
            <c:spPr>
              <a:gradFill>
                <a:gsLst>
                  <a:gs pos="0">
                    <a:srgbClr val="009900"/>
                  </a:gs>
                  <a:gs pos="21000">
                    <a:srgbClr val="FFFF00"/>
                  </a:gs>
                  <a:gs pos="75000">
                    <a:srgbClr val="FF0000"/>
                  </a:gs>
                  <a:gs pos="60000">
                    <a:srgbClr val="FF6600"/>
                  </a:gs>
                  <a:gs pos="35000">
                    <a:srgbClr val="FFFF00"/>
                  </a:gs>
                  <a:gs pos="100000">
                    <a:srgbClr val="D60000"/>
                  </a:gs>
                </a:gsLst>
                <a:lin ang="5400000" scaled="0"/>
              </a:gradFill>
              <a:ln>
                <a:noFill/>
              </a:ln>
              <a:effectLst/>
            </c:spPr>
            <c:extLst xmlns:c16r2="http://schemas.microsoft.com/office/drawing/2015/06/chart">
              <c:ext xmlns:c16="http://schemas.microsoft.com/office/drawing/2014/chart" uri="{C3380CC4-5D6E-409C-BE32-E72D297353CC}">
                <c16:uniqueId val="{00000002-A10B-4A72-A719-F56008D874D3}"/>
              </c:ext>
            </c:extLst>
          </c:dPt>
          <c:cat>
            <c:strRef>
              <c:f>Gráficas!$I$12</c:f>
              <c:strCache>
                <c:ptCount val="1"/>
                <c:pt idx="0">
                  <c:v>POLÍTICA CONTROL INTERNO</c:v>
                </c:pt>
              </c:strCache>
            </c:strRef>
          </c:cat>
          <c:val>
            <c:numRef>
              <c:f>Gráficas!$J$12</c:f>
              <c:numCache>
                <c:formatCode>General</c:formatCode>
                <c:ptCount val="1"/>
                <c:pt idx="0">
                  <c:v>100</c:v>
                </c:pt>
              </c:numCache>
            </c:numRef>
          </c:val>
          <c:extLst xmlns:c16r2="http://schemas.microsoft.com/office/drawing/2015/06/chart">
            <c:ext xmlns:c16="http://schemas.microsoft.com/office/drawing/2014/chart" uri="{C3380CC4-5D6E-409C-BE32-E72D297353CC}">
              <c16:uniqueId val="{00000000-9E87-4BCC-9B9B-1A842E1F83B0}"/>
            </c:ext>
          </c:extLst>
        </c:ser>
        <c:dLbls>
          <c:showLegendKey val="0"/>
          <c:showVal val="0"/>
          <c:showCatName val="0"/>
          <c:showSerName val="0"/>
          <c:showPercent val="0"/>
          <c:showBubbleSize val="0"/>
        </c:dLbls>
        <c:gapWidth val="91"/>
        <c:axId val="152051712"/>
        <c:axId val="152053632"/>
      </c:barChart>
      <c:scatterChart>
        <c:scatterStyle val="lineMarker"/>
        <c:varyColors val="0"/>
        <c:ser>
          <c:idx val="1"/>
          <c:order val="1"/>
          <c:tx>
            <c:strRef>
              <c:f>Gráficas!$K$11</c:f>
              <c:strCache>
                <c:ptCount val="1"/>
                <c:pt idx="0">
                  <c:v>Calificación</c:v>
                </c:pt>
              </c:strCache>
            </c:strRef>
          </c:tx>
          <c:spPr>
            <a:ln w="25400" cap="rnd">
              <a:noFill/>
              <a:round/>
            </a:ln>
            <a:effectLst/>
          </c:spPr>
          <c:marker>
            <c:symbol val="circle"/>
            <c:size val="5"/>
            <c:spPr>
              <a:solidFill>
                <a:schemeClr val="accent2"/>
              </a:solidFill>
              <a:ln w="9525">
                <a:solidFill>
                  <a:schemeClr val="accent2"/>
                </a:solidFill>
              </a:ln>
              <a:effectLst/>
            </c:spPr>
          </c:marker>
          <c:dPt>
            <c:idx val="0"/>
            <c:marker>
              <c:symbol val="dash"/>
              <c:size val="13"/>
              <c:spPr>
                <a:solidFill>
                  <a:schemeClr val="tx1"/>
                </a:solidFill>
                <a:ln w="25400">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9E87-4BCC-9B9B-1A842E1F83B0}"/>
              </c:ext>
            </c:extLst>
          </c:dPt>
          <c:dLbls>
            <c:spPr>
              <a:noFill/>
              <a:ln>
                <a:noFill/>
              </a:ln>
              <a:effectLst>
                <a:glow rad="228600">
                  <a:schemeClr val="accent3">
                    <a:satMod val="175000"/>
                    <a:alpha val="40000"/>
                  </a:schemeClr>
                </a:glow>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Gráficas!$I$12</c:f>
              <c:strCache>
                <c:ptCount val="1"/>
                <c:pt idx="0">
                  <c:v>POLÍTICA CONTROL INTERNO</c:v>
                </c:pt>
              </c:strCache>
            </c:strRef>
          </c:xVal>
          <c:yVal>
            <c:numRef>
              <c:f>Gráficas!$K$12</c:f>
              <c:numCache>
                <c:formatCode>0.0</c:formatCode>
                <c:ptCount val="1"/>
                <c:pt idx="0">
                  <c:v>77.13636363636364</c:v>
                </c:pt>
              </c:numCache>
            </c:numRef>
          </c:yVal>
          <c:smooth val="0"/>
          <c:extLst xmlns:c16r2="http://schemas.microsoft.com/office/drawing/2015/06/chart">
            <c:ext xmlns:c16="http://schemas.microsoft.com/office/drawing/2014/chart" uri="{C3380CC4-5D6E-409C-BE32-E72D297353CC}">
              <c16:uniqueId val="{00000007-9E87-4BCC-9B9B-1A842E1F83B0}"/>
            </c:ext>
          </c:extLst>
        </c:ser>
        <c:dLbls>
          <c:showLegendKey val="0"/>
          <c:showVal val="0"/>
          <c:showCatName val="0"/>
          <c:showSerName val="0"/>
          <c:showPercent val="0"/>
          <c:showBubbleSize val="0"/>
        </c:dLbls>
        <c:axId val="152051712"/>
        <c:axId val="152053632"/>
      </c:scatterChart>
      <c:catAx>
        <c:axId val="15205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52053632"/>
        <c:crosses val="autoZero"/>
        <c:auto val="1"/>
        <c:lblAlgn val="ctr"/>
        <c:lblOffset val="100"/>
        <c:noMultiLvlLbl val="0"/>
      </c:catAx>
      <c:valAx>
        <c:axId val="152053632"/>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52051712"/>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321198830409364E-2"/>
          <c:y val="3.6529666037268628E-2"/>
          <c:w val="0.89690087719298262"/>
          <c:h val="0.80193651682704947"/>
        </c:manualLayout>
      </c:layout>
      <c:barChart>
        <c:barDir val="col"/>
        <c:grouping val="clustered"/>
        <c:varyColors val="0"/>
        <c:ser>
          <c:idx val="0"/>
          <c:order val="0"/>
          <c:tx>
            <c:strRef>
              <c:f>'[06. controlinterno_mipg_7dimensión_diagnóstico_Final.xlsx]Gráficas'!$J$11</c:f>
              <c:strCache>
                <c:ptCount val="1"/>
                <c:pt idx="0">
                  <c:v>Niveles</c:v>
                </c:pt>
              </c:strCache>
            </c:strRef>
          </c:tx>
          <c:spPr>
            <a:gradFill>
              <a:gsLst>
                <a:gs pos="0">
                  <a:srgbClr val="009900"/>
                </a:gs>
                <a:gs pos="21000">
                  <a:srgbClr val="92D050"/>
                </a:gs>
                <a:gs pos="82000">
                  <a:srgbClr val="FF6600"/>
                </a:gs>
                <a:gs pos="43000">
                  <a:srgbClr val="FFFF00"/>
                </a:gs>
                <a:gs pos="59000">
                  <a:srgbClr val="FFFF00"/>
                </a:gs>
                <a:gs pos="100000">
                  <a:srgbClr val="FF0000"/>
                </a:gs>
              </a:gsLst>
              <a:lin ang="5400000" scaled="0"/>
            </a:gradFill>
            <a:ln>
              <a:noFill/>
            </a:ln>
            <a:effectLst/>
          </c:spPr>
          <c:invertIfNegative val="0"/>
          <c:dPt>
            <c:idx val="0"/>
            <c:invertIfNegative val="0"/>
            <c:bubble3D val="0"/>
            <c:spPr>
              <a:gradFill>
                <a:gsLst>
                  <a:gs pos="0">
                    <a:srgbClr val="009900"/>
                  </a:gs>
                  <a:gs pos="21000">
                    <a:srgbClr val="FFFF00"/>
                  </a:gs>
                  <a:gs pos="75000">
                    <a:srgbClr val="FF0000"/>
                  </a:gs>
                  <a:gs pos="60000">
                    <a:srgbClr val="FF6600"/>
                  </a:gs>
                  <a:gs pos="35000">
                    <a:srgbClr val="FFFF00"/>
                  </a:gs>
                  <a:gs pos="100000">
                    <a:srgbClr val="D60000"/>
                  </a:gs>
                </a:gsLst>
                <a:lin ang="5400000" scaled="0"/>
              </a:gradFill>
              <a:ln>
                <a:noFill/>
              </a:ln>
              <a:effectLst/>
            </c:spPr>
            <c:extLst xmlns:c16r2="http://schemas.microsoft.com/office/drawing/2015/06/chart">
              <c:ext xmlns:c16="http://schemas.microsoft.com/office/drawing/2014/chart" uri="{C3380CC4-5D6E-409C-BE32-E72D297353CC}">
                <c16:uniqueId val="{00000002-A10B-4A72-A719-F56008D874D3}"/>
              </c:ext>
            </c:extLst>
          </c:dPt>
          <c:cat>
            <c:strRef>
              <c:f>'[06. controlinterno_mipg_7dimensión_diagnóstico_Final.xlsx]Gráficas'!$I$12</c:f>
              <c:strCache>
                <c:ptCount val="1"/>
                <c:pt idx="0">
                  <c:v>POLÍTICA CONTROL INTERNO</c:v>
                </c:pt>
              </c:strCache>
            </c:strRef>
          </c:cat>
          <c:val>
            <c:numRef>
              <c:f>'[06. controlinterno_mipg_7dimensión_diagnóstico_Final.xlsx]Gráficas'!$J$12</c:f>
              <c:numCache>
                <c:formatCode>General</c:formatCode>
                <c:ptCount val="1"/>
                <c:pt idx="0">
                  <c:v>100</c:v>
                </c:pt>
              </c:numCache>
            </c:numRef>
          </c:val>
          <c:extLst xmlns:c16r2="http://schemas.microsoft.com/office/drawing/2015/06/chart">
            <c:ext xmlns:c16="http://schemas.microsoft.com/office/drawing/2014/chart" uri="{C3380CC4-5D6E-409C-BE32-E72D297353CC}">
              <c16:uniqueId val="{00000000-9E87-4BCC-9B9B-1A842E1F83B0}"/>
            </c:ext>
          </c:extLst>
        </c:ser>
        <c:dLbls>
          <c:showLegendKey val="0"/>
          <c:showVal val="0"/>
          <c:showCatName val="0"/>
          <c:showSerName val="0"/>
          <c:showPercent val="0"/>
          <c:showBubbleSize val="0"/>
        </c:dLbls>
        <c:gapWidth val="150"/>
        <c:axId val="146277120"/>
        <c:axId val="146278656"/>
      </c:barChart>
      <c:scatterChart>
        <c:scatterStyle val="lineMarker"/>
        <c:varyColors val="0"/>
        <c:ser>
          <c:idx val="1"/>
          <c:order val="1"/>
          <c:tx>
            <c:strRef>
              <c:f>'[06. controlinterno_mipg_7dimensión_diagnóstico_Final.xlsx]Gráficas'!$K$11</c:f>
              <c:strCache>
                <c:ptCount val="1"/>
                <c:pt idx="0">
                  <c:v>Calificación</c:v>
                </c:pt>
              </c:strCache>
            </c:strRef>
          </c:tx>
          <c:spPr>
            <a:ln w="25400" cap="rnd">
              <a:noFill/>
              <a:round/>
            </a:ln>
            <a:effectLst/>
          </c:spPr>
          <c:marker>
            <c:symbol val="circle"/>
            <c:size val="5"/>
            <c:spPr>
              <a:solidFill>
                <a:schemeClr val="accent2"/>
              </a:solidFill>
              <a:ln w="9525">
                <a:solidFill>
                  <a:schemeClr val="accent2"/>
                </a:solidFill>
              </a:ln>
              <a:effectLst/>
            </c:spPr>
          </c:marker>
          <c:dPt>
            <c:idx val="0"/>
            <c:marker>
              <c:symbol val="dash"/>
              <c:size val="13"/>
              <c:spPr>
                <a:solidFill>
                  <a:schemeClr val="tx1"/>
                </a:solidFill>
                <a:ln w="25400">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9E87-4BCC-9B9B-1A842E1F83B0}"/>
              </c:ext>
            </c:extLst>
          </c:dPt>
          <c:dLbls>
            <c:spPr>
              <a:noFill/>
              <a:ln>
                <a:noFill/>
              </a:ln>
              <a:effectLst>
                <a:glow rad="228600">
                  <a:schemeClr val="accent3">
                    <a:satMod val="175000"/>
                    <a:alpha val="40000"/>
                  </a:schemeClr>
                </a:glow>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'[06. controlinterno_mipg_7dimensión_diagnóstico_Final.xlsx]Gráficas'!$I$12</c:f>
              <c:strCache>
                <c:ptCount val="1"/>
                <c:pt idx="0">
                  <c:v>POLÍTICA CONTROL INTERNO</c:v>
                </c:pt>
              </c:strCache>
            </c:strRef>
          </c:xVal>
          <c:yVal>
            <c:numRef>
              <c:f>'[06. controlinterno_mipg_7dimensión_diagnóstico_Final.xlsx]Gráficas'!$K$12</c:f>
              <c:numCache>
                <c:formatCode>0.0</c:formatCode>
                <c:ptCount val="1"/>
                <c:pt idx="0">
                  <c:v>66.310924369747895</c:v>
                </c:pt>
              </c:numCache>
            </c:numRef>
          </c:yVal>
          <c:smooth val="0"/>
          <c:extLst xmlns:c16r2="http://schemas.microsoft.com/office/drawing/2015/06/chart">
            <c:ext xmlns:c16="http://schemas.microsoft.com/office/drawing/2014/chart" uri="{C3380CC4-5D6E-409C-BE32-E72D297353CC}">
              <c16:uniqueId val="{00000007-9E87-4BCC-9B9B-1A842E1F83B0}"/>
            </c:ext>
          </c:extLst>
        </c:ser>
        <c:dLbls>
          <c:showLegendKey val="0"/>
          <c:showVal val="0"/>
          <c:showCatName val="0"/>
          <c:showSerName val="0"/>
          <c:showPercent val="0"/>
          <c:showBubbleSize val="0"/>
        </c:dLbls>
        <c:axId val="146277120"/>
        <c:axId val="146278656"/>
      </c:scatterChart>
      <c:catAx>
        <c:axId val="146277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46278656"/>
        <c:crosses val="autoZero"/>
        <c:auto val="1"/>
        <c:lblAlgn val="ctr"/>
        <c:lblOffset val="100"/>
        <c:noMultiLvlLbl val="0"/>
      </c:catAx>
      <c:valAx>
        <c:axId val="146278656"/>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46277120"/>
        <c:crosses val="autoZero"/>
        <c:crossBetween val="between"/>
        <c:majorUnit val="20"/>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s-C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0488063963469E-2"/>
          <c:y val="3.6529666037268628E-2"/>
          <c:w val="0.91918152892341343"/>
          <c:h val="0.80193651682704947"/>
        </c:manualLayout>
      </c:layout>
      <c:barChart>
        <c:barDir val="col"/>
        <c:grouping val="clustered"/>
        <c:varyColors val="0"/>
        <c:ser>
          <c:idx val="0"/>
          <c:order val="0"/>
          <c:tx>
            <c:strRef>
              <c:f>Gráficas!$K$33</c:f>
              <c:strCache>
                <c:ptCount val="1"/>
                <c:pt idx="0">
                  <c:v>Rangos</c:v>
                </c:pt>
              </c:strCache>
            </c:strRef>
          </c:tx>
          <c:spPr>
            <a:gradFill>
              <a:gsLst>
                <a:gs pos="0">
                  <a:srgbClr val="009900"/>
                </a:gs>
                <a:gs pos="78000">
                  <a:srgbClr val="FF0000"/>
                </a:gs>
                <a:gs pos="23000">
                  <a:srgbClr val="FFFF00"/>
                </a:gs>
                <a:gs pos="34000">
                  <a:srgbClr val="FFFF00"/>
                </a:gs>
                <a:gs pos="58000">
                  <a:srgbClr val="FF6600"/>
                </a:gs>
                <a:gs pos="100000">
                  <a:srgbClr val="C00000"/>
                </a:gs>
              </a:gsLst>
              <a:lin ang="5400000" scaled="0"/>
            </a:gradFill>
            <a:ln>
              <a:noFill/>
            </a:ln>
            <a:effectLst/>
          </c:spPr>
          <c:invertIfNegative val="0"/>
          <c:cat>
            <c:strRef>
              <c:f>Gráficas!$J$34:$J$38</c:f>
              <c:strCache>
                <c:ptCount val="5"/>
                <c:pt idx="0">
                  <c:v>Ambiente de Control</c:v>
                </c:pt>
                <c:pt idx="1">
                  <c:v>Gestión de los riesgos institucionales</c:v>
                </c:pt>
                <c:pt idx="2">
                  <c:v>Actividades de Control </c:v>
                </c:pt>
                <c:pt idx="3">
                  <c:v>Información y Comunicación</c:v>
                </c:pt>
                <c:pt idx="4">
                  <c:v>Monitoreo o supervisión continua </c:v>
                </c:pt>
              </c:strCache>
            </c:strRef>
          </c:cat>
          <c:val>
            <c:numRef>
              <c:f>Gráficas!$K$34:$K$38</c:f>
              <c:numCache>
                <c:formatCode>General</c:formatCode>
                <c:ptCount val="5"/>
                <c:pt idx="0">
                  <c:v>100</c:v>
                </c:pt>
                <c:pt idx="1">
                  <c:v>100</c:v>
                </c:pt>
                <c:pt idx="2">
                  <c:v>100</c:v>
                </c:pt>
                <c:pt idx="3">
                  <c:v>100</c:v>
                </c:pt>
                <c:pt idx="4">
                  <c:v>100</c:v>
                </c:pt>
              </c:numCache>
            </c:numRef>
          </c:val>
          <c:extLst xmlns:c16r2="http://schemas.microsoft.com/office/drawing/2015/06/chart">
            <c:ext xmlns:c16="http://schemas.microsoft.com/office/drawing/2014/chart" uri="{C3380CC4-5D6E-409C-BE32-E72D297353CC}">
              <c16:uniqueId val="{00000000-D897-4FE7-BBA4-79983601DEBE}"/>
            </c:ext>
          </c:extLst>
        </c:ser>
        <c:dLbls>
          <c:showLegendKey val="0"/>
          <c:showVal val="0"/>
          <c:showCatName val="0"/>
          <c:showSerName val="0"/>
          <c:showPercent val="0"/>
          <c:showBubbleSize val="0"/>
        </c:dLbls>
        <c:gapWidth val="150"/>
        <c:axId val="47829376"/>
        <c:axId val="47832448"/>
      </c:barChart>
      <c:scatterChart>
        <c:scatterStyle val="lineMarker"/>
        <c:varyColors val="0"/>
        <c:ser>
          <c:idx val="1"/>
          <c:order val="1"/>
          <c:tx>
            <c:strRef>
              <c:f>Gráficas!$L$33</c:f>
              <c:strCache>
                <c:ptCount val="1"/>
                <c:pt idx="0">
                  <c:v>Puntaje actual</c:v>
                </c:pt>
              </c:strCache>
            </c:strRef>
          </c:tx>
          <c:spPr>
            <a:ln w="25400" cap="rnd">
              <a:noFill/>
              <a:round/>
            </a:ln>
            <a:effectLst/>
          </c:spPr>
          <c:marker>
            <c:symbol val="circle"/>
            <c:size val="5"/>
            <c:spPr>
              <a:solidFill>
                <a:schemeClr val="accent2"/>
              </a:solidFill>
              <a:ln w="9525">
                <a:solidFill>
                  <a:schemeClr val="accent2"/>
                </a:solidFill>
              </a:ln>
              <a:effectLst/>
            </c:spPr>
          </c:marker>
          <c:dPt>
            <c:idx val="0"/>
            <c:marker>
              <c:symbol val="dash"/>
              <c:size val="13"/>
              <c:spPr>
                <a:solidFill>
                  <a:schemeClr val="tx1"/>
                </a:solidFill>
                <a:ln w="25400">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D897-4FE7-BBA4-79983601DEBE}"/>
              </c:ext>
            </c:extLst>
          </c:dPt>
          <c:dPt>
            <c:idx val="1"/>
            <c:marker>
              <c:symbol val="dash"/>
              <c:size val="13"/>
              <c:spPr>
                <a:solidFill>
                  <a:schemeClr val="tx1"/>
                </a:solidFill>
                <a:ln w="25400">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4-D897-4FE7-BBA4-79983601DEBE}"/>
              </c:ext>
            </c:extLst>
          </c:dPt>
          <c:dPt>
            <c:idx val="2"/>
            <c:marker>
              <c:symbol val="dash"/>
              <c:size val="13"/>
              <c:spPr>
                <a:solidFill>
                  <a:schemeClr val="tx1"/>
                </a:solidFill>
                <a:ln w="25400">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5-D897-4FE7-BBA4-79983601DEBE}"/>
              </c:ext>
            </c:extLst>
          </c:dPt>
          <c:dPt>
            <c:idx val="3"/>
            <c:marker>
              <c:symbol val="dash"/>
              <c:size val="13"/>
              <c:spPr>
                <a:solidFill>
                  <a:schemeClr val="tx1"/>
                </a:solidFill>
                <a:ln w="25400">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6-D897-4FE7-BBA4-79983601DEBE}"/>
              </c:ext>
            </c:extLst>
          </c:dPt>
          <c:dPt>
            <c:idx val="4"/>
            <c:marker>
              <c:symbol val="dash"/>
              <c:size val="12"/>
              <c:spPr>
                <a:solidFill>
                  <a:schemeClr val="tx1"/>
                </a:solidFill>
                <a:ln w="22225">
                  <a:solidFill>
                    <a:schemeClr val="tx1"/>
                  </a:solidFill>
                </a:ln>
                <a:effectLst/>
              </c:spPr>
            </c:marker>
            <c:bubble3D val="0"/>
            <c:extLst xmlns:c16r2="http://schemas.microsoft.com/office/drawing/2015/06/chart">
              <c:ext xmlns:c16="http://schemas.microsoft.com/office/drawing/2014/chart" uri="{C3380CC4-5D6E-409C-BE32-E72D297353CC}">
                <c16:uniqueId val="{00000005-5721-4910-B59E-7C9004596392}"/>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Gráficas!$J$34:$J$38</c:f>
              <c:strCache>
                <c:ptCount val="5"/>
                <c:pt idx="0">
                  <c:v>Ambiente de Control</c:v>
                </c:pt>
                <c:pt idx="1">
                  <c:v>Gestión de los riesgos institucionales</c:v>
                </c:pt>
                <c:pt idx="2">
                  <c:v>Actividades de Control </c:v>
                </c:pt>
                <c:pt idx="3">
                  <c:v>Información y Comunicación</c:v>
                </c:pt>
                <c:pt idx="4">
                  <c:v>Monitoreo o supervisión continua </c:v>
                </c:pt>
              </c:strCache>
            </c:strRef>
          </c:xVal>
          <c:yVal>
            <c:numRef>
              <c:f>Gráficas!$L$34:$L$38</c:f>
              <c:numCache>
                <c:formatCode>0.0</c:formatCode>
                <c:ptCount val="5"/>
                <c:pt idx="0">
                  <c:v>73.2</c:v>
                </c:pt>
                <c:pt idx="1">
                  <c:v>96.521739130434781</c:v>
                </c:pt>
                <c:pt idx="2">
                  <c:v>64.523809523809518</c:v>
                </c:pt>
                <c:pt idx="3">
                  <c:v>72</c:v>
                </c:pt>
                <c:pt idx="4">
                  <c:v>78.095238095238102</c:v>
                </c:pt>
              </c:numCache>
            </c:numRef>
          </c:yVal>
          <c:smooth val="0"/>
          <c:extLst xmlns:c16r2="http://schemas.microsoft.com/office/drawing/2015/06/chart">
            <c:ext xmlns:c16="http://schemas.microsoft.com/office/drawing/2014/chart" uri="{C3380CC4-5D6E-409C-BE32-E72D297353CC}">
              <c16:uniqueId val="{00000007-D897-4FE7-BBA4-79983601DEBE}"/>
            </c:ext>
          </c:extLst>
        </c:ser>
        <c:dLbls>
          <c:showLegendKey val="0"/>
          <c:showVal val="0"/>
          <c:showCatName val="0"/>
          <c:showSerName val="0"/>
          <c:showPercent val="0"/>
          <c:showBubbleSize val="0"/>
        </c:dLbls>
        <c:axId val="47829376"/>
        <c:axId val="47832448"/>
      </c:scatterChart>
      <c:catAx>
        <c:axId val="4782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47832448"/>
        <c:crosses val="autoZero"/>
        <c:auto val="1"/>
        <c:lblAlgn val="ctr"/>
        <c:lblOffset val="100"/>
        <c:noMultiLvlLbl val="0"/>
      </c:catAx>
      <c:valAx>
        <c:axId val="47832448"/>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47829376"/>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0488063963469E-2"/>
          <c:y val="3.6529666037268628E-2"/>
          <c:w val="0.91918152892341343"/>
          <c:h val="0.80193651682704947"/>
        </c:manualLayout>
      </c:layout>
      <c:barChart>
        <c:barDir val="col"/>
        <c:grouping val="clustered"/>
        <c:varyColors val="0"/>
        <c:ser>
          <c:idx val="0"/>
          <c:order val="0"/>
          <c:tx>
            <c:strRef>
              <c:f>Gráficas!$K$56</c:f>
              <c:strCache>
                <c:ptCount val="1"/>
                <c:pt idx="0">
                  <c:v>Niveles</c:v>
                </c:pt>
              </c:strCache>
            </c:strRef>
          </c:tx>
          <c:spPr>
            <a:gradFill>
              <a:gsLst>
                <a:gs pos="0">
                  <a:srgbClr val="009900"/>
                </a:gs>
                <a:gs pos="21000">
                  <a:srgbClr val="FFFF00"/>
                </a:gs>
                <a:gs pos="77000">
                  <a:srgbClr val="FF0000"/>
                </a:gs>
                <a:gs pos="39000">
                  <a:srgbClr val="FFFF00"/>
                </a:gs>
                <a:gs pos="46000">
                  <a:srgbClr val="FF6600"/>
                </a:gs>
                <a:gs pos="95000">
                  <a:srgbClr val="8E0000"/>
                </a:gs>
              </a:gsLst>
              <a:lin ang="5400000" scaled="0"/>
            </a:gradFill>
            <a:ln>
              <a:noFill/>
            </a:ln>
            <a:effectLst/>
          </c:spPr>
          <c:invertIfNegative val="0"/>
          <c:cat>
            <c:strRef>
              <c:f>Gráficas!$J$57:$J$61</c:f>
              <c:strCache>
                <c:ptCount val="5"/>
                <c:pt idx="0">
                  <c:v>Diseño adecuado y efectivo del componente Ambiente de Control</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 (tercera línea de defensa)</c:v>
                </c:pt>
              </c:strCache>
            </c:strRef>
          </c:cat>
          <c:val>
            <c:numRef>
              <c:f>Gráficas!$K$57:$K$61</c:f>
              <c:numCache>
                <c:formatCode>General</c:formatCode>
                <c:ptCount val="5"/>
                <c:pt idx="0">
                  <c:v>100</c:v>
                </c:pt>
                <c:pt idx="1">
                  <c:v>100</c:v>
                </c:pt>
                <c:pt idx="2">
                  <c:v>100</c:v>
                </c:pt>
                <c:pt idx="3">
                  <c:v>100</c:v>
                </c:pt>
                <c:pt idx="4">
                  <c:v>100</c:v>
                </c:pt>
              </c:numCache>
            </c:numRef>
          </c:val>
          <c:extLst xmlns:c16r2="http://schemas.microsoft.com/office/drawing/2015/06/chart">
            <c:ext xmlns:c16="http://schemas.microsoft.com/office/drawing/2014/chart" uri="{C3380CC4-5D6E-409C-BE32-E72D297353CC}">
              <c16:uniqueId val="{00000000-F983-4E55-BCF5-B1F04F3B8D49}"/>
            </c:ext>
          </c:extLst>
        </c:ser>
        <c:dLbls>
          <c:showLegendKey val="0"/>
          <c:showVal val="0"/>
          <c:showCatName val="0"/>
          <c:showSerName val="0"/>
          <c:showPercent val="0"/>
          <c:showBubbleSize val="0"/>
        </c:dLbls>
        <c:gapWidth val="150"/>
        <c:axId val="107705472"/>
        <c:axId val="107707392"/>
      </c:barChart>
      <c:scatterChart>
        <c:scatterStyle val="lineMarker"/>
        <c:varyColors val="0"/>
        <c:ser>
          <c:idx val="1"/>
          <c:order val="1"/>
          <c:tx>
            <c:strRef>
              <c:f>Gráficas!$L$56</c:f>
              <c:strCache>
                <c:ptCount val="1"/>
                <c:pt idx="0">
                  <c:v>Calificación</c:v>
                </c:pt>
              </c:strCache>
            </c:strRef>
          </c:tx>
          <c:spPr>
            <a:ln w="25400" cap="rnd">
              <a:noFill/>
              <a:round/>
            </a:ln>
            <a:effectLst/>
          </c:spPr>
          <c:marker>
            <c:symbol val="dash"/>
            <c:size val="12"/>
            <c:spPr>
              <a:solidFill>
                <a:schemeClr val="tx1"/>
              </a:solidFill>
              <a:ln w="22225">
                <a:solidFill>
                  <a:schemeClr val="tx1"/>
                </a:solidFill>
              </a:ln>
              <a:effectLst/>
            </c:spPr>
          </c:marker>
          <c:dPt>
            <c:idx val="0"/>
            <c:marker>
              <c:spPr>
                <a:solidFill>
                  <a:schemeClr val="tx1"/>
                </a:solidFill>
                <a:ln w="22225">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F983-4E55-BCF5-B1F04F3B8D49}"/>
              </c:ext>
            </c:extLst>
          </c:dPt>
          <c:dPt>
            <c:idx val="1"/>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4-F983-4E55-BCF5-B1F04F3B8D49}"/>
              </c:ext>
            </c:extLst>
          </c:dPt>
          <c:dPt>
            <c:idx val="2"/>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5-F983-4E55-BCF5-B1F04F3B8D4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Gráficas!$J$57:$J$61</c:f>
              <c:strCache>
                <c:ptCount val="5"/>
                <c:pt idx="0">
                  <c:v>Diseño adecuado y efectivo del componente Ambiente de Control</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 (tercera línea de defensa)</c:v>
                </c:pt>
              </c:strCache>
            </c:strRef>
          </c:xVal>
          <c:yVal>
            <c:numRef>
              <c:f>Gráficas!$L$57:$L$61</c:f>
              <c:numCache>
                <c:formatCode>0.0</c:formatCode>
                <c:ptCount val="5"/>
                <c:pt idx="0">
                  <c:v>72</c:v>
                </c:pt>
                <c:pt idx="1">
                  <c:v>70</c:v>
                </c:pt>
                <c:pt idx="2">
                  <c:v>66</c:v>
                </c:pt>
                <c:pt idx="3">
                  <c:v>71.666666666666671</c:v>
                </c:pt>
                <c:pt idx="4" formatCode="0.00">
                  <c:v>86</c:v>
                </c:pt>
              </c:numCache>
            </c:numRef>
          </c:yVal>
          <c:smooth val="0"/>
          <c:extLst xmlns:c16r2="http://schemas.microsoft.com/office/drawing/2015/06/chart">
            <c:ext xmlns:c16="http://schemas.microsoft.com/office/drawing/2014/chart" uri="{C3380CC4-5D6E-409C-BE32-E72D297353CC}">
              <c16:uniqueId val="{00000007-F983-4E55-BCF5-B1F04F3B8D49}"/>
            </c:ext>
          </c:extLst>
        </c:ser>
        <c:dLbls>
          <c:showLegendKey val="0"/>
          <c:showVal val="0"/>
          <c:showCatName val="0"/>
          <c:showSerName val="0"/>
          <c:showPercent val="0"/>
          <c:showBubbleSize val="0"/>
        </c:dLbls>
        <c:axId val="107705472"/>
        <c:axId val="107707392"/>
      </c:scatterChart>
      <c:catAx>
        <c:axId val="10770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07707392"/>
        <c:crosses val="autoZero"/>
        <c:auto val="1"/>
        <c:lblAlgn val="ctr"/>
        <c:lblOffset val="100"/>
        <c:noMultiLvlLbl val="0"/>
      </c:catAx>
      <c:valAx>
        <c:axId val="107707392"/>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07705472"/>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0488063963469E-2"/>
          <c:y val="3.6529666037268628E-2"/>
          <c:w val="0.91918152892341343"/>
          <c:h val="0.80193651682704947"/>
        </c:manualLayout>
      </c:layout>
      <c:barChart>
        <c:barDir val="col"/>
        <c:grouping val="clustered"/>
        <c:varyColors val="0"/>
        <c:ser>
          <c:idx val="0"/>
          <c:order val="0"/>
          <c:tx>
            <c:strRef>
              <c:f>Gráficas!$K$56</c:f>
              <c:strCache>
                <c:ptCount val="1"/>
                <c:pt idx="0">
                  <c:v>Niveles</c:v>
                </c:pt>
              </c:strCache>
            </c:strRef>
          </c:tx>
          <c:spPr>
            <a:gradFill>
              <a:gsLst>
                <a:gs pos="0">
                  <a:srgbClr val="009900"/>
                </a:gs>
                <a:gs pos="21000">
                  <a:srgbClr val="FFFF00"/>
                </a:gs>
                <a:gs pos="77000">
                  <a:srgbClr val="FF0000"/>
                </a:gs>
                <a:gs pos="39000">
                  <a:srgbClr val="FFFF00"/>
                </a:gs>
                <a:gs pos="46000">
                  <a:srgbClr val="FF6600"/>
                </a:gs>
                <a:gs pos="95000">
                  <a:srgbClr val="8E0000"/>
                </a:gs>
              </a:gsLst>
              <a:lin ang="5400000" scaled="0"/>
            </a:gradFill>
            <a:ln>
              <a:noFill/>
            </a:ln>
            <a:effectLst/>
          </c:spPr>
          <c:invertIfNegative val="0"/>
          <c:cat>
            <c:strRef>
              <c:f>Gráficas!$J$81:$J$85</c:f>
              <c:strCache>
                <c:ptCount val="5"/>
                <c:pt idx="0">
                  <c:v>Diseño adecuado y efectivo del componente Gestión de Riesgos</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cat>
          <c:val>
            <c:numRef>
              <c:f>Gráficas!$K$81:$K$85</c:f>
              <c:numCache>
                <c:formatCode>General</c:formatCode>
                <c:ptCount val="5"/>
                <c:pt idx="0">
                  <c:v>100</c:v>
                </c:pt>
                <c:pt idx="1">
                  <c:v>100</c:v>
                </c:pt>
                <c:pt idx="2">
                  <c:v>100</c:v>
                </c:pt>
                <c:pt idx="3">
                  <c:v>100</c:v>
                </c:pt>
                <c:pt idx="4">
                  <c:v>100</c:v>
                </c:pt>
              </c:numCache>
            </c:numRef>
          </c:val>
          <c:extLst xmlns:c16r2="http://schemas.microsoft.com/office/drawing/2015/06/chart">
            <c:ext xmlns:c16="http://schemas.microsoft.com/office/drawing/2014/chart" uri="{C3380CC4-5D6E-409C-BE32-E72D297353CC}">
              <c16:uniqueId val="{00000000-18B3-454B-A53F-C4ED6CBD32E9}"/>
            </c:ext>
          </c:extLst>
        </c:ser>
        <c:dLbls>
          <c:showLegendKey val="0"/>
          <c:showVal val="0"/>
          <c:showCatName val="0"/>
          <c:showSerName val="0"/>
          <c:showPercent val="0"/>
          <c:showBubbleSize val="0"/>
        </c:dLbls>
        <c:gapWidth val="150"/>
        <c:axId val="110185856"/>
        <c:axId val="110249472"/>
      </c:barChart>
      <c:scatterChart>
        <c:scatterStyle val="lineMarker"/>
        <c:varyColors val="0"/>
        <c:ser>
          <c:idx val="1"/>
          <c:order val="1"/>
          <c:tx>
            <c:strRef>
              <c:f>Gráficas!$L$56</c:f>
              <c:strCache>
                <c:ptCount val="1"/>
                <c:pt idx="0">
                  <c:v>Calificación</c:v>
                </c:pt>
              </c:strCache>
            </c:strRef>
          </c:tx>
          <c:spPr>
            <a:ln w="25400" cap="rnd">
              <a:noFill/>
              <a:round/>
            </a:ln>
            <a:effectLst/>
          </c:spPr>
          <c:marker>
            <c:symbol val="dash"/>
            <c:size val="12"/>
            <c:spPr>
              <a:solidFill>
                <a:schemeClr val="tx1"/>
              </a:solidFill>
              <a:ln w="22225">
                <a:solidFill>
                  <a:schemeClr val="tx1"/>
                </a:solidFill>
              </a:ln>
              <a:effectLst/>
            </c:spPr>
          </c:marker>
          <c:dPt>
            <c:idx val="0"/>
            <c:marker>
              <c:spPr>
                <a:solidFill>
                  <a:schemeClr val="tx1"/>
                </a:solidFill>
                <a:ln w="22225">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18B3-454B-A53F-C4ED6CBD32E9}"/>
              </c:ext>
            </c:extLst>
          </c:dPt>
          <c:dPt>
            <c:idx val="1"/>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3-18B3-454B-A53F-C4ED6CBD32E9}"/>
              </c:ext>
            </c:extLst>
          </c:dPt>
          <c:dPt>
            <c:idx val="2"/>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4-18B3-454B-A53F-C4ED6CBD32E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Gráficas!$J$81:$J$85</c:f>
              <c:strCache>
                <c:ptCount val="5"/>
                <c:pt idx="0">
                  <c:v>Diseño adecuado y efectivo del componente Gestión de Riesgos</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xVal>
          <c:yVal>
            <c:numRef>
              <c:f>Gráficas!$L$81:$L$85</c:f>
              <c:numCache>
                <c:formatCode>0.0</c:formatCode>
                <c:ptCount val="5"/>
                <c:pt idx="0">
                  <c:v>100</c:v>
                </c:pt>
                <c:pt idx="1">
                  <c:v>97.5</c:v>
                </c:pt>
                <c:pt idx="2" formatCode="General">
                  <c:v>100</c:v>
                </c:pt>
                <c:pt idx="3">
                  <c:v>90</c:v>
                </c:pt>
                <c:pt idx="4" formatCode="General">
                  <c:v>100</c:v>
                </c:pt>
              </c:numCache>
            </c:numRef>
          </c:yVal>
          <c:smooth val="0"/>
          <c:extLst xmlns:c16r2="http://schemas.microsoft.com/office/drawing/2015/06/chart">
            <c:ext xmlns:c16="http://schemas.microsoft.com/office/drawing/2014/chart" uri="{C3380CC4-5D6E-409C-BE32-E72D297353CC}">
              <c16:uniqueId val="{00000005-18B3-454B-A53F-C4ED6CBD32E9}"/>
            </c:ext>
          </c:extLst>
        </c:ser>
        <c:dLbls>
          <c:showLegendKey val="0"/>
          <c:showVal val="0"/>
          <c:showCatName val="0"/>
          <c:showSerName val="0"/>
          <c:showPercent val="0"/>
          <c:showBubbleSize val="0"/>
        </c:dLbls>
        <c:axId val="110185856"/>
        <c:axId val="110249472"/>
      </c:scatterChart>
      <c:catAx>
        <c:axId val="110185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249472"/>
        <c:crosses val="autoZero"/>
        <c:auto val="1"/>
        <c:lblAlgn val="ctr"/>
        <c:lblOffset val="100"/>
        <c:noMultiLvlLbl val="0"/>
      </c:catAx>
      <c:valAx>
        <c:axId val="110249472"/>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185856"/>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0488063963469E-2"/>
          <c:y val="3.6529666037268628E-2"/>
          <c:w val="0.91918152892341343"/>
          <c:h val="0.80193651682704947"/>
        </c:manualLayout>
      </c:layout>
      <c:barChart>
        <c:barDir val="col"/>
        <c:grouping val="clustered"/>
        <c:varyColors val="0"/>
        <c:ser>
          <c:idx val="0"/>
          <c:order val="0"/>
          <c:tx>
            <c:strRef>
              <c:f>Gráficas!$K$56</c:f>
              <c:strCache>
                <c:ptCount val="1"/>
                <c:pt idx="0">
                  <c:v>Niveles</c:v>
                </c:pt>
              </c:strCache>
            </c:strRef>
          </c:tx>
          <c:spPr>
            <a:gradFill>
              <a:gsLst>
                <a:gs pos="0">
                  <a:srgbClr val="009900"/>
                </a:gs>
                <a:gs pos="21000">
                  <a:srgbClr val="FFFF00"/>
                </a:gs>
                <a:gs pos="77000">
                  <a:srgbClr val="FF0000"/>
                </a:gs>
                <a:gs pos="39000">
                  <a:srgbClr val="FFFF00"/>
                </a:gs>
                <a:gs pos="46000">
                  <a:srgbClr val="FF6600"/>
                </a:gs>
                <a:gs pos="95000">
                  <a:srgbClr val="8E0000"/>
                </a:gs>
              </a:gsLst>
              <a:lin ang="5400000" scaled="0"/>
            </a:gradFill>
            <a:ln>
              <a:noFill/>
            </a:ln>
            <a:effectLst/>
          </c:spPr>
          <c:invertIfNegative val="0"/>
          <c:cat>
            <c:strRef>
              <c:f>Gráficas!$J$106:$J$110</c:f>
              <c:strCache>
                <c:ptCount val="5"/>
                <c:pt idx="0">
                  <c:v>Diseño adecuado y efectivo del componente Actividades de Control</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cat>
          <c:val>
            <c:numRef>
              <c:f>Gráficas!$K$106:$K$110</c:f>
              <c:numCache>
                <c:formatCode>General</c:formatCode>
                <c:ptCount val="5"/>
                <c:pt idx="0">
                  <c:v>100</c:v>
                </c:pt>
                <c:pt idx="1">
                  <c:v>100</c:v>
                </c:pt>
                <c:pt idx="2">
                  <c:v>100</c:v>
                </c:pt>
                <c:pt idx="3">
                  <c:v>100</c:v>
                </c:pt>
                <c:pt idx="4">
                  <c:v>100</c:v>
                </c:pt>
              </c:numCache>
            </c:numRef>
          </c:val>
          <c:extLst xmlns:c16r2="http://schemas.microsoft.com/office/drawing/2015/06/chart">
            <c:ext xmlns:c16="http://schemas.microsoft.com/office/drawing/2014/chart" uri="{C3380CC4-5D6E-409C-BE32-E72D297353CC}">
              <c16:uniqueId val="{00000000-69D2-4FDF-82AC-CF45C09EEFB1}"/>
            </c:ext>
          </c:extLst>
        </c:ser>
        <c:dLbls>
          <c:showLegendKey val="0"/>
          <c:showVal val="0"/>
          <c:showCatName val="0"/>
          <c:showSerName val="0"/>
          <c:showPercent val="0"/>
          <c:showBubbleSize val="0"/>
        </c:dLbls>
        <c:gapWidth val="150"/>
        <c:axId val="110229376"/>
        <c:axId val="110239744"/>
      </c:barChart>
      <c:scatterChart>
        <c:scatterStyle val="lineMarker"/>
        <c:varyColors val="0"/>
        <c:ser>
          <c:idx val="1"/>
          <c:order val="1"/>
          <c:tx>
            <c:strRef>
              <c:f>Gráficas!$L$56</c:f>
              <c:strCache>
                <c:ptCount val="1"/>
                <c:pt idx="0">
                  <c:v>Calificación</c:v>
                </c:pt>
              </c:strCache>
            </c:strRef>
          </c:tx>
          <c:spPr>
            <a:ln w="25400" cap="rnd">
              <a:noFill/>
              <a:round/>
            </a:ln>
            <a:effectLst/>
          </c:spPr>
          <c:marker>
            <c:symbol val="dash"/>
            <c:size val="12"/>
            <c:spPr>
              <a:solidFill>
                <a:schemeClr val="tx1"/>
              </a:solidFill>
              <a:ln w="22225">
                <a:solidFill>
                  <a:schemeClr val="tx1"/>
                </a:solidFill>
              </a:ln>
              <a:effectLst/>
            </c:spPr>
          </c:marker>
          <c:dPt>
            <c:idx val="0"/>
            <c:marker>
              <c:spPr>
                <a:solidFill>
                  <a:schemeClr val="tx1"/>
                </a:solidFill>
                <a:ln w="22225">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69D2-4FDF-82AC-CF45C09EEFB1}"/>
              </c:ext>
            </c:extLst>
          </c:dPt>
          <c:dPt>
            <c:idx val="1"/>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3-69D2-4FDF-82AC-CF45C09EEFB1}"/>
              </c:ext>
            </c:extLst>
          </c:dPt>
          <c:dPt>
            <c:idx val="2"/>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4-69D2-4FDF-82AC-CF45C09EEFB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Gráficas!$J$106:$J$110</c:f>
              <c:strCache>
                <c:ptCount val="5"/>
                <c:pt idx="0">
                  <c:v>Diseño adecuado y efectivo del componente Actividades de Control</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xVal>
          <c:yVal>
            <c:numRef>
              <c:f>Gráficas!$L$106:$L$110</c:f>
              <c:numCache>
                <c:formatCode>0.0</c:formatCode>
                <c:ptCount val="5"/>
                <c:pt idx="0">
                  <c:v>56.666666666666664</c:v>
                </c:pt>
                <c:pt idx="1">
                  <c:v>80</c:v>
                </c:pt>
                <c:pt idx="2">
                  <c:v>83</c:v>
                </c:pt>
                <c:pt idx="3">
                  <c:v>65.625</c:v>
                </c:pt>
                <c:pt idx="4" formatCode="General">
                  <c:v>41.25</c:v>
                </c:pt>
              </c:numCache>
            </c:numRef>
          </c:yVal>
          <c:smooth val="0"/>
          <c:extLst xmlns:c16r2="http://schemas.microsoft.com/office/drawing/2015/06/chart">
            <c:ext xmlns:c16="http://schemas.microsoft.com/office/drawing/2014/chart" uri="{C3380CC4-5D6E-409C-BE32-E72D297353CC}">
              <c16:uniqueId val="{00000005-69D2-4FDF-82AC-CF45C09EEFB1}"/>
            </c:ext>
          </c:extLst>
        </c:ser>
        <c:dLbls>
          <c:showLegendKey val="0"/>
          <c:showVal val="0"/>
          <c:showCatName val="0"/>
          <c:showSerName val="0"/>
          <c:showPercent val="0"/>
          <c:showBubbleSize val="0"/>
        </c:dLbls>
        <c:axId val="110229376"/>
        <c:axId val="110239744"/>
      </c:scatterChart>
      <c:catAx>
        <c:axId val="11022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239744"/>
        <c:crosses val="autoZero"/>
        <c:auto val="1"/>
        <c:lblAlgn val="ctr"/>
        <c:lblOffset val="100"/>
        <c:noMultiLvlLbl val="0"/>
      </c:catAx>
      <c:valAx>
        <c:axId val="110239744"/>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229376"/>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0488063963469E-2"/>
          <c:y val="3.6529666037268628E-2"/>
          <c:w val="0.91918152892341343"/>
          <c:h val="0.80193651682704947"/>
        </c:manualLayout>
      </c:layout>
      <c:barChart>
        <c:barDir val="col"/>
        <c:grouping val="clustered"/>
        <c:varyColors val="0"/>
        <c:ser>
          <c:idx val="0"/>
          <c:order val="0"/>
          <c:tx>
            <c:strRef>
              <c:f>Gráficas!$K$56</c:f>
              <c:strCache>
                <c:ptCount val="1"/>
                <c:pt idx="0">
                  <c:v>Niveles</c:v>
                </c:pt>
              </c:strCache>
            </c:strRef>
          </c:tx>
          <c:spPr>
            <a:gradFill>
              <a:gsLst>
                <a:gs pos="0">
                  <a:srgbClr val="009900"/>
                </a:gs>
                <a:gs pos="21000">
                  <a:srgbClr val="FFFF00"/>
                </a:gs>
                <a:gs pos="77000">
                  <a:srgbClr val="FF0000"/>
                </a:gs>
                <a:gs pos="39000">
                  <a:srgbClr val="FFFF00"/>
                </a:gs>
                <a:gs pos="46000">
                  <a:srgbClr val="FF6600"/>
                </a:gs>
                <a:gs pos="95000">
                  <a:srgbClr val="8E0000"/>
                </a:gs>
              </a:gsLst>
              <a:lin ang="5400000" scaled="0"/>
            </a:gradFill>
            <a:ln>
              <a:noFill/>
            </a:ln>
            <a:effectLst/>
          </c:spPr>
          <c:invertIfNegative val="0"/>
          <c:cat>
            <c:strRef>
              <c:f>Gráficas!$J$131:$J$135</c:f>
              <c:strCache>
                <c:ptCount val="5"/>
                <c:pt idx="0">
                  <c:v>Diseño adecuado y efectivo del componente Información y Comunicación</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cat>
          <c:val>
            <c:numRef>
              <c:f>Gráficas!$K$131:$K$135</c:f>
              <c:numCache>
                <c:formatCode>General</c:formatCode>
                <c:ptCount val="5"/>
                <c:pt idx="0">
                  <c:v>100</c:v>
                </c:pt>
                <c:pt idx="1">
                  <c:v>100</c:v>
                </c:pt>
                <c:pt idx="2">
                  <c:v>100</c:v>
                </c:pt>
                <c:pt idx="3">
                  <c:v>100</c:v>
                </c:pt>
                <c:pt idx="4">
                  <c:v>100</c:v>
                </c:pt>
              </c:numCache>
            </c:numRef>
          </c:val>
          <c:extLst xmlns:c16r2="http://schemas.microsoft.com/office/drawing/2015/06/chart">
            <c:ext xmlns:c16="http://schemas.microsoft.com/office/drawing/2014/chart" uri="{C3380CC4-5D6E-409C-BE32-E72D297353CC}">
              <c16:uniqueId val="{00000000-94A2-47A6-94FF-077F957EE89E}"/>
            </c:ext>
          </c:extLst>
        </c:ser>
        <c:dLbls>
          <c:showLegendKey val="0"/>
          <c:showVal val="0"/>
          <c:showCatName val="0"/>
          <c:showSerName val="0"/>
          <c:showPercent val="0"/>
          <c:showBubbleSize val="0"/>
        </c:dLbls>
        <c:gapWidth val="150"/>
        <c:axId val="110375296"/>
        <c:axId val="110376832"/>
      </c:barChart>
      <c:scatterChart>
        <c:scatterStyle val="lineMarker"/>
        <c:varyColors val="0"/>
        <c:ser>
          <c:idx val="1"/>
          <c:order val="1"/>
          <c:tx>
            <c:strRef>
              <c:f>Gráficas!$L$56</c:f>
              <c:strCache>
                <c:ptCount val="1"/>
                <c:pt idx="0">
                  <c:v>Calificación</c:v>
                </c:pt>
              </c:strCache>
            </c:strRef>
          </c:tx>
          <c:spPr>
            <a:ln w="25400" cap="rnd">
              <a:noFill/>
              <a:round/>
            </a:ln>
            <a:effectLst/>
          </c:spPr>
          <c:marker>
            <c:symbol val="dash"/>
            <c:size val="12"/>
            <c:spPr>
              <a:solidFill>
                <a:schemeClr val="tx1"/>
              </a:solidFill>
              <a:ln w="22225">
                <a:solidFill>
                  <a:schemeClr val="tx1"/>
                </a:solidFill>
              </a:ln>
              <a:effectLst/>
            </c:spPr>
          </c:marker>
          <c:dPt>
            <c:idx val="0"/>
            <c:marker>
              <c:spPr>
                <a:solidFill>
                  <a:schemeClr val="tx1"/>
                </a:solidFill>
                <a:ln w="22225">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94A2-47A6-94FF-077F957EE89E}"/>
              </c:ext>
            </c:extLst>
          </c:dPt>
          <c:dPt>
            <c:idx val="1"/>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3-94A2-47A6-94FF-077F957EE89E}"/>
              </c:ext>
            </c:extLst>
          </c:dPt>
          <c:dPt>
            <c:idx val="2"/>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4-94A2-47A6-94FF-077F957EE89E}"/>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Gráficas!$J$131:$J$135</c:f>
              <c:strCache>
                <c:ptCount val="5"/>
                <c:pt idx="0">
                  <c:v>Diseño adecuado y efectivo del componente Información y Comunicación</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xVal>
          <c:yVal>
            <c:numRef>
              <c:f>Gráficas!$L$131:$L$135</c:f>
              <c:numCache>
                <c:formatCode>0.0</c:formatCode>
                <c:ptCount val="5"/>
                <c:pt idx="0">
                  <c:v>90</c:v>
                </c:pt>
                <c:pt idx="1">
                  <c:v>52.5</c:v>
                </c:pt>
                <c:pt idx="2">
                  <c:v>89.166666666666671</c:v>
                </c:pt>
                <c:pt idx="3">
                  <c:v>86</c:v>
                </c:pt>
                <c:pt idx="4">
                  <c:v>25</c:v>
                </c:pt>
              </c:numCache>
            </c:numRef>
          </c:yVal>
          <c:smooth val="0"/>
          <c:extLst xmlns:c16r2="http://schemas.microsoft.com/office/drawing/2015/06/chart">
            <c:ext xmlns:c16="http://schemas.microsoft.com/office/drawing/2014/chart" uri="{C3380CC4-5D6E-409C-BE32-E72D297353CC}">
              <c16:uniqueId val="{00000005-94A2-47A6-94FF-077F957EE89E}"/>
            </c:ext>
          </c:extLst>
        </c:ser>
        <c:dLbls>
          <c:showLegendKey val="0"/>
          <c:showVal val="0"/>
          <c:showCatName val="0"/>
          <c:showSerName val="0"/>
          <c:showPercent val="0"/>
          <c:showBubbleSize val="0"/>
        </c:dLbls>
        <c:axId val="110375296"/>
        <c:axId val="110376832"/>
      </c:scatterChart>
      <c:catAx>
        <c:axId val="11037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376832"/>
        <c:crosses val="autoZero"/>
        <c:auto val="1"/>
        <c:lblAlgn val="ctr"/>
        <c:lblOffset val="100"/>
        <c:noMultiLvlLbl val="0"/>
      </c:catAx>
      <c:valAx>
        <c:axId val="110376832"/>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375296"/>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0488063963469E-2"/>
          <c:y val="3.6529666037268628E-2"/>
          <c:w val="0.91918152892341343"/>
          <c:h val="0.80193651682704947"/>
        </c:manualLayout>
      </c:layout>
      <c:barChart>
        <c:barDir val="col"/>
        <c:grouping val="clustered"/>
        <c:varyColors val="0"/>
        <c:ser>
          <c:idx val="0"/>
          <c:order val="0"/>
          <c:tx>
            <c:strRef>
              <c:f>Gráficas!$K$56</c:f>
              <c:strCache>
                <c:ptCount val="1"/>
                <c:pt idx="0">
                  <c:v>Niveles</c:v>
                </c:pt>
              </c:strCache>
            </c:strRef>
          </c:tx>
          <c:spPr>
            <a:gradFill>
              <a:gsLst>
                <a:gs pos="0">
                  <a:srgbClr val="009900"/>
                </a:gs>
                <a:gs pos="21000">
                  <a:srgbClr val="FFFF00"/>
                </a:gs>
                <a:gs pos="77000">
                  <a:srgbClr val="FF0000"/>
                </a:gs>
                <a:gs pos="39000">
                  <a:srgbClr val="FFFF00"/>
                </a:gs>
                <a:gs pos="46000">
                  <a:srgbClr val="FF6600"/>
                </a:gs>
                <a:gs pos="95000">
                  <a:srgbClr val="8E0000"/>
                </a:gs>
              </a:gsLst>
              <a:lin ang="5400000" scaled="0"/>
            </a:gradFill>
            <a:ln>
              <a:noFill/>
            </a:ln>
            <a:effectLst/>
          </c:spPr>
          <c:invertIfNegative val="0"/>
          <c:cat>
            <c:strRef>
              <c:f>Gráficas!$K$155:$K$159</c:f>
              <c:strCache>
                <c:ptCount val="5"/>
                <c:pt idx="0">
                  <c:v>Diseño adecuado y efectivo del componente Monitoreo o Supervisión Continua</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cat>
          <c:val>
            <c:numRef>
              <c:f>Gráficas!$L$155:$L$159</c:f>
              <c:numCache>
                <c:formatCode>General</c:formatCode>
                <c:ptCount val="5"/>
                <c:pt idx="0">
                  <c:v>100</c:v>
                </c:pt>
                <c:pt idx="1">
                  <c:v>100</c:v>
                </c:pt>
                <c:pt idx="2">
                  <c:v>100</c:v>
                </c:pt>
                <c:pt idx="3">
                  <c:v>100</c:v>
                </c:pt>
                <c:pt idx="4">
                  <c:v>100</c:v>
                </c:pt>
              </c:numCache>
            </c:numRef>
          </c:val>
          <c:extLst xmlns:c16r2="http://schemas.microsoft.com/office/drawing/2015/06/chart">
            <c:ext xmlns:c16="http://schemas.microsoft.com/office/drawing/2014/chart" uri="{C3380CC4-5D6E-409C-BE32-E72D297353CC}">
              <c16:uniqueId val="{00000000-B6FE-4E6F-A6BE-D8CEB701455E}"/>
            </c:ext>
          </c:extLst>
        </c:ser>
        <c:dLbls>
          <c:showLegendKey val="0"/>
          <c:showVal val="0"/>
          <c:showCatName val="0"/>
          <c:showSerName val="0"/>
          <c:showPercent val="0"/>
          <c:showBubbleSize val="0"/>
        </c:dLbls>
        <c:gapWidth val="150"/>
        <c:axId val="110469504"/>
        <c:axId val="110471040"/>
      </c:barChart>
      <c:scatterChart>
        <c:scatterStyle val="lineMarker"/>
        <c:varyColors val="0"/>
        <c:ser>
          <c:idx val="1"/>
          <c:order val="1"/>
          <c:tx>
            <c:strRef>
              <c:f>Gráficas!$L$56</c:f>
              <c:strCache>
                <c:ptCount val="1"/>
                <c:pt idx="0">
                  <c:v>Calificación</c:v>
                </c:pt>
              </c:strCache>
            </c:strRef>
          </c:tx>
          <c:spPr>
            <a:ln w="25400" cap="rnd">
              <a:noFill/>
              <a:round/>
            </a:ln>
            <a:effectLst/>
          </c:spPr>
          <c:marker>
            <c:symbol val="dash"/>
            <c:size val="12"/>
            <c:spPr>
              <a:solidFill>
                <a:schemeClr val="tx1"/>
              </a:solidFill>
              <a:ln w="22225">
                <a:solidFill>
                  <a:schemeClr val="tx1"/>
                </a:solidFill>
              </a:ln>
              <a:effectLst/>
            </c:spPr>
          </c:marker>
          <c:dPt>
            <c:idx val="0"/>
            <c:marker>
              <c:spPr>
                <a:solidFill>
                  <a:schemeClr val="tx1"/>
                </a:solidFill>
                <a:ln w="22225">
                  <a:solidFill>
                    <a:schemeClr val="tx1"/>
                  </a:solidFill>
                  <a:prstDash val="solid"/>
                  <a:headEnd type="triangle"/>
                </a:ln>
                <a:effectLst/>
              </c:spPr>
            </c:marker>
            <c:bubble3D val="0"/>
            <c:spPr>
              <a:ln w="38100" cap="rnd">
                <a:solidFill>
                  <a:schemeClr val="tx1"/>
                </a:solidFill>
                <a:prstDash val="dash"/>
                <a:round/>
                <a:headEnd type="triangle"/>
              </a:ln>
              <a:effectLst/>
            </c:spPr>
            <c:extLst xmlns:c16r2="http://schemas.microsoft.com/office/drawing/2015/06/chart">
              <c:ext xmlns:c16="http://schemas.microsoft.com/office/drawing/2014/chart" uri="{C3380CC4-5D6E-409C-BE32-E72D297353CC}">
                <c16:uniqueId val="{00000002-B6FE-4E6F-A6BE-D8CEB701455E}"/>
              </c:ext>
            </c:extLst>
          </c:dPt>
          <c:dPt>
            <c:idx val="1"/>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3-B6FE-4E6F-A6BE-D8CEB701455E}"/>
              </c:ext>
            </c:extLst>
          </c:dPt>
          <c:dPt>
            <c:idx val="2"/>
            <c:marker>
              <c:spPr>
                <a:solidFill>
                  <a:schemeClr val="tx1"/>
                </a:solidFill>
                <a:ln w="22225">
                  <a:solidFill>
                    <a:schemeClr val="tx1"/>
                  </a:solidFill>
                  <a:headEnd type="triangle"/>
                </a:ln>
                <a:effectLst/>
              </c:spPr>
            </c:marker>
            <c:bubble3D val="0"/>
            <c:extLst xmlns:c16r2="http://schemas.microsoft.com/office/drawing/2015/06/chart">
              <c:ext xmlns:c16="http://schemas.microsoft.com/office/drawing/2014/chart" uri="{C3380CC4-5D6E-409C-BE32-E72D297353CC}">
                <c16:uniqueId val="{00000004-B6FE-4E6F-A6BE-D8CEB701455E}"/>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Gráficas!$K$155:$K$159</c:f>
              <c:strCache>
                <c:ptCount val="5"/>
                <c:pt idx="0">
                  <c:v>Diseño adecuado y efectivo del componente Monitoreo o Supervisión Continua</c:v>
                </c:pt>
                <c:pt idx="1">
                  <c:v>Responsabilidades de la Alta dirección y Comité Institucional de Coordinación de Control Interno (línea estratégica)</c:v>
                </c:pt>
                <c:pt idx="2">
                  <c:v>Responsabilidades gerentes públicos y líderes de proceso (primera Línea de defensa)</c:v>
                </c:pt>
                <c:pt idx="3">
                  <c:v>Responsabilidades de los servidores encargados del monitoreo y evaluación de controles y gestión del riesgo (segunda línea de defensa)</c:v>
                </c:pt>
                <c:pt idx="4">
                  <c:v>Responsabilidades del área de control interno</c:v>
                </c:pt>
              </c:strCache>
            </c:strRef>
          </c:xVal>
          <c:yVal>
            <c:numRef>
              <c:f>Gráficas!$M$155:$M$159</c:f>
              <c:numCache>
                <c:formatCode>0.0</c:formatCode>
                <c:ptCount val="5"/>
                <c:pt idx="0">
                  <c:v>87.777777777777771</c:v>
                </c:pt>
                <c:pt idx="1">
                  <c:v>90</c:v>
                </c:pt>
                <c:pt idx="2">
                  <c:v>65</c:v>
                </c:pt>
                <c:pt idx="3">
                  <c:v>50</c:v>
                </c:pt>
                <c:pt idx="4">
                  <c:v>85</c:v>
                </c:pt>
              </c:numCache>
            </c:numRef>
          </c:yVal>
          <c:smooth val="0"/>
          <c:extLst xmlns:c16r2="http://schemas.microsoft.com/office/drawing/2015/06/chart">
            <c:ext xmlns:c16="http://schemas.microsoft.com/office/drawing/2014/chart" uri="{C3380CC4-5D6E-409C-BE32-E72D297353CC}">
              <c16:uniqueId val="{00000005-B6FE-4E6F-A6BE-D8CEB701455E}"/>
            </c:ext>
          </c:extLst>
        </c:ser>
        <c:dLbls>
          <c:showLegendKey val="0"/>
          <c:showVal val="0"/>
          <c:showCatName val="0"/>
          <c:showSerName val="0"/>
          <c:showPercent val="0"/>
          <c:showBubbleSize val="0"/>
        </c:dLbls>
        <c:axId val="110469504"/>
        <c:axId val="110471040"/>
      </c:scatterChart>
      <c:catAx>
        <c:axId val="11046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471040"/>
        <c:crosses val="autoZero"/>
        <c:auto val="1"/>
        <c:lblAlgn val="ctr"/>
        <c:lblOffset val="100"/>
        <c:noMultiLvlLbl val="0"/>
      </c:catAx>
      <c:valAx>
        <c:axId val="110471040"/>
        <c:scaling>
          <c:orientation val="minMax"/>
          <c:max val="100"/>
        </c:scaling>
        <c:delete val="0"/>
        <c:axPos val="l"/>
        <c:majorGridlines>
          <c:spPr>
            <a:ln w="6350" cap="flat" cmpd="sng" algn="ctr">
              <a:solidFill>
                <a:schemeClr val="bg1">
                  <a:lumMod val="9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CO"/>
          </a:p>
        </c:txPr>
        <c:crossAx val="110469504"/>
        <c:crosses val="autoZero"/>
        <c:crossBetween val="between"/>
        <c:majorUnit val="2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s-CO"/>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894466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86702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588556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3471295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2484403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750633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3134461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1156556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955924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1708120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295601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14303461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4188580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878831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188761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34195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48317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603737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92897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227420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258617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9EFB0F7-BD0E-4685-9040-27CE6DE63792}" type="datetimeFigureOut">
              <a:rPr lang="es-CO" smtClean="0"/>
              <a:t>23/07/2018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333EC4B-8A84-4C3C-9F96-185E1F5579B5}" type="slidenum">
              <a:rPr lang="es-CO" smtClean="0"/>
              <a:t>‹Nº›</a:t>
            </a:fld>
            <a:endParaRPr lang="es-CO"/>
          </a:p>
        </p:txBody>
      </p:sp>
    </p:spTree>
    <p:extLst>
      <p:ext uri="{BB962C8B-B14F-4D97-AF65-F5344CB8AC3E}">
        <p14:creationId xmlns:p14="http://schemas.microsoft.com/office/powerpoint/2010/main" val="3077775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EFB0F7-BD0E-4685-9040-27CE6DE63792}" type="datetimeFigureOut">
              <a:rPr lang="es-CO" smtClean="0"/>
              <a:t>23/07/2018</a:t>
            </a:fld>
            <a:endParaRPr lang="es-CO"/>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333EC4B-8A84-4C3C-9F96-185E1F5579B5}" type="slidenum">
              <a:rPr lang="es-CO" smtClean="0"/>
              <a:t>‹Nº›</a:t>
            </a:fld>
            <a:endParaRPr lang="es-CO"/>
          </a:p>
        </p:txBody>
      </p:sp>
    </p:spTree>
    <p:extLst>
      <p:ext uri="{BB962C8B-B14F-4D97-AF65-F5344CB8AC3E}">
        <p14:creationId xmlns:p14="http://schemas.microsoft.com/office/powerpoint/2010/main" val="215840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EFB0F7-BD0E-4685-9040-27CE6DE63792}" type="datetimeFigureOut">
              <a:rPr lang="es-CO">
                <a:solidFill>
                  <a:prstClr val="black">
                    <a:tint val="75000"/>
                  </a:prstClr>
                </a:solidFill>
              </a:rPr>
              <a:pPr/>
              <a:t>23/07/2018</a:t>
            </a:fld>
            <a:endParaRPr lang="es-CO">
              <a:solidFill>
                <a:prstClr val="black">
                  <a:tint val="75000"/>
                </a:prstClr>
              </a:solidFill>
            </a:endParaRPr>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solidFill>
                <a:prstClr val="black">
                  <a:tint val="75000"/>
                </a:prstClr>
              </a:solidFill>
            </a:endParaRPr>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333EC4B-8A84-4C3C-9F96-185E1F5579B5}" type="slidenum">
              <a:rPr lang="es-CO">
                <a:solidFill>
                  <a:prstClr val="black">
                    <a:tint val="75000"/>
                  </a:prstClr>
                </a:solidFill>
              </a:rPr>
              <a:pPr/>
              <a:t>‹Nº›</a:t>
            </a:fld>
            <a:endParaRPr lang="es-CO">
              <a:solidFill>
                <a:prstClr val="black">
                  <a:tint val="75000"/>
                </a:prstClr>
              </a:solidFill>
            </a:endParaRPr>
          </a:p>
        </p:txBody>
      </p:sp>
    </p:spTree>
    <p:extLst>
      <p:ext uri="{BB962C8B-B14F-4D97-AF65-F5344CB8AC3E}">
        <p14:creationId xmlns:p14="http://schemas.microsoft.com/office/powerpoint/2010/main" val="6056611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36708" y="3926273"/>
            <a:ext cx="1440356" cy="627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Título"/>
          <p:cNvSpPr>
            <a:spLocks noGrp="1"/>
          </p:cNvSpPr>
          <p:nvPr>
            <p:ph type="ctrTitle"/>
          </p:nvPr>
        </p:nvSpPr>
        <p:spPr>
          <a:xfrm>
            <a:off x="472008" y="1185292"/>
            <a:ext cx="7772400" cy="1102519"/>
          </a:xfrm>
        </p:spPr>
        <p:txBody>
          <a:bodyPr>
            <a:noAutofit/>
          </a:bodyPr>
          <a:lstStyle/>
          <a:p>
            <a:pPr algn="l"/>
            <a:r>
              <a:rPr lang="es-CO" sz="3600" dirty="0" smtClean="0">
                <a:solidFill>
                  <a:schemeClr val="bg1"/>
                </a:solidFill>
              </a:rPr>
              <a:t>Resultados Informe Pormenorizado del Estado del Sistema de Control Interno </a:t>
            </a:r>
            <a:endParaRPr lang="es-CO" sz="3600" dirty="0">
              <a:solidFill>
                <a:schemeClr val="bg1"/>
              </a:solidFill>
            </a:endParaRPr>
          </a:p>
        </p:txBody>
      </p:sp>
      <p:sp>
        <p:nvSpPr>
          <p:cNvPr id="3" name="2 Subtítulo"/>
          <p:cNvSpPr>
            <a:spLocks noGrp="1"/>
          </p:cNvSpPr>
          <p:nvPr>
            <p:ph type="subTitle" idx="1"/>
          </p:nvPr>
        </p:nvSpPr>
        <p:spPr>
          <a:xfrm>
            <a:off x="467544" y="2337420"/>
            <a:ext cx="6400800" cy="1314450"/>
          </a:xfrm>
        </p:spPr>
        <p:txBody>
          <a:bodyPr>
            <a:normAutofit/>
          </a:bodyPr>
          <a:lstStyle/>
          <a:p>
            <a:pPr algn="l"/>
            <a:r>
              <a:rPr lang="es-CO" sz="2000" b="1" dirty="0" smtClean="0">
                <a:solidFill>
                  <a:schemeClr val="tx2"/>
                </a:solidFill>
              </a:rPr>
              <a:t>Corte 01 de Marzo al 30 de junio de 2018</a:t>
            </a:r>
          </a:p>
          <a:p>
            <a:pPr algn="l"/>
            <a:r>
              <a:rPr lang="es-CO" sz="2000" b="1" dirty="0" smtClean="0">
                <a:solidFill>
                  <a:schemeClr val="tx2"/>
                </a:solidFill>
              </a:rPr>
              <a:t>Publicado el 12 de julio</a:t>
            </a:r>
            <a:endParaRPr lang="es-CO" sz="2000" b="1" dirty="0">
              <a:solidFill>
                <a:schemeClr val="tx2"/>
              </a:solidFill>
            </a:endParaRPr>
          </a:p>
        </p:txBody>
      </p:sp>
      <p:sp>
        <p:nvSpPr>
          <p:cNvPr id="5" name="4 Rectángulo"/>
          <p:cNvSpPr/>
          <p:nvPr/>
        </p:nvSpPr>
        <p:spPr>
          <a:xfrm>
            <a:off x="-36708" y="3770151"/>
            <a:ext cx="1564660" cy="62753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a:off x="6012160" y="0"/>
            <a:ext cx="720080" cy="6275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814106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26" name="25 Rectángulo"/>
          <p:cNvSpPr/>
          <p:nvPr/>
        </p:nvSpPr>
        <p:spPr>
          <a:xfrm rot="10800000" flipH="1">
            <a:off x="8100392" y="987574"/>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rot="10800000" flipH="1">
            <a:off x="8208912" y="1059582"/>
            <a:ext cx="9716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7" name="6 Gráfico">
            <a:extLst>
              <a:ext uri="{FF2B5EF4-FFF2-40B4-BE49-F238E27FC236}">
                <a16:creationId xmlns:xdr="http://schemas.openxmlformats.org/drawingml/2006/spreadsheetDrawing" xmlns:a16="http://schemas.microsoft.com/office/drawing/2014/main" xmlns="" xmlns:lc="http://schemas.openxmlformats.org/drawingml/2006/lockedCanvas" id="{5028FE1A-9833-41F5-A3CA-DF5CE320A2B4}"/>
              </a:ext>
            </a:extLst>
          </p:cNvPr>
          <p:cNvGraphicFramePr>
            <a:graphicFrameLocks/>
          </p:cNvGraphicFramePr>
          <p:nvPr>
            <p:extLst>
              <p:ext uri="{D42A27DB-BD31-4B8C-83A1-F6EECF244321}">
                <p14:modId xmlns:p14="http://schemas.microsoft.com/office/powerpoint/2010/main" val="2172335007"/>
              </p:ext>
            </p:extLst>
          </p:nvPr>
        </p:nvGraphicFramePr>
        <p:xfrm>
          <a:off x="198144" y="987573"/>
          <a:ext cx="7686224" cy="3338791"/>
        </p:xfrm>
        <a:graphic>
          <a:graphicData uri="http://schemas.openxmlformats.org/drawingml/2006/chart">
            <c:chart xmlns:c="http://schemas.openxmlformats.org/drawingml/2006/chart" xmlns:r="http://schemas.openxmlformats.org/officeDocument/2006/relationships" r:id="rId3"/>
          </a:graphicData>
        </a:graphic>
      </p:graphicFrame>
      <p:sp>
        <p:nvSpPr>
          <p:cNvPr id="6" name="5 CuadroTexto"/>
          <p:cNvSpPr txBox="1"/>
          <p:nvPr/>
        </p:nvSpPr>
        <p:spPr>
          <a:xfrm>
            <a:off x="2470797" y="4064754"/>
            <a:ext cx="2965299" cy="523220"/>
          </a:xfrm>
          <a:prstGeom prst="rect">
            <a:avLst/>
          </a:prstGeom>
          <a:noFill/>
        </p:spPr>
        <p:txBody>
          <a:bodyPr wrap="none" rtlCol="0">
            <a:spAutoFit/>
          </a:bodyPr>
          <a:lstStyle/>
          <a:p>
            <a:pPr algn="ctr"/>
            <a:r>
              <a:rPr lang="es-CO" sz="1400" b="1" dirty="0" smtClean="0"/>
              <a:t>Categorías por Componente </a:t>
            </a:r>
          </a:p>
          <a:p>
            <a:pPr algn="ctr"/>
            <a:r>
              <a:rPr lang="es-CO" sz="1400" b="1" dirty="0" smtClean="0"/>
              <a:t>5.  Monitoreo o Supervisión Continua</a:t>
            </a:r>
            <a:endParaRPr lang="es-CO" sz="1400" b="1" dirty="0"/>
          </a:p>
        </p:txBody>
      </p:sp>
    </p:spTree>
    <p:extLst>
      <p:ext uri="{BB962C8B-B14F-4D97-AF65-F5344CB8AC3E}">
        <p14:creationId xmlns:p14="http://schemas.microsoft.com/office/powerpoint/2010/main" val="2720638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Rectángulo"/>
          <p:cNvSpPr/>
          <p:nvPr/>
        </p:nvSpPr>
        <p:spPr>
          <a:xfrm>
            <a:off x="-36708" y="3926273"/>
            <a:ext cx="1440356" cy="627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2" name="1 Título"/>
          <p:cNvSpPr>
            <a:spLocks noGrp="1"/>
          </p:cNvSpPr>
          <p:nvPr>
            <p:ph type="ctrTitle"/>
          </p:nvPr>
        </p:nvSpPr>
        <p:spPr>
          <a:xfrm>
            <a:off x="472008" y="1185292"/>
            <a:ext cx="7772400" cy="1102519"/>
          </a:xfrm>
        </p:spPr>
        <p:txBody>
          <a:bodyPr>
            <a:noAutofit/>
          </a:bodyPr>
          <a:lstStyle/>
          <a:p>
            <a:pPr algn="l"/>
            <a:r>
              <a:rPr lang="es-CO" sz="3600" dirty="0" smtClean="0">
                <a:solidFill>
                  <a:schemeClr val="tx2">
                    <a:lumMod val="50000"/>
                  </a:schemeClr>
                </a:solidFill>
              </a:rPr>
              <a:t>Resultados FURAG</a:t>
            </a:r>
            <a:endParaRPr lang="es-CO" sz="3600" dirty="0">
              <a:solidFill>
                <a:schemeClr val="tx2">
                  <a:lumMod val="50000"/>
                </a:schemeClr>
              </a:solidFill>
            </a:endParaRPr>
          </a:p>
        </p:txBody>
      </p:sp>
      <p:sp>
        <p:nvSpPr>
          <p:cNvPr id="3" name="2 Subtítulo"/>
          <p:cNvSpPr>
            <a:spLocks noGrp="1"/>
          </p:cNvSpPr>
          <p:nvPr>
            <p:ph type="subTitle" idx="1"/>
          </p:nvPr>
        </p:nvSpPr>
        <p:spPr>
          <a:xfrm>
            <a:off x="467544" y="2337420"/>
            <a:ext cx="6400800" cy="1314450"/>
          </a:xfrm>
        </p:spPr>
        <p:txBody>
          <a:bodyPr>
            <a:normAutofit/>
          </a:bodyPr>
          <a:lstStyle/>
          <a:p>
            <a:pPr algn="l"/>
            <a:r>
              <a:rPr lang="es-CO" sz="2000" dirty="0" smtClean="0">
                <a:solidFill>
                  <a:schemeClr val="tx2"/>
                </a:solidFill>
              </a:rPr>
              <a:t>Medición Noviembre de 2017. </a:t>
            </a:r>
            <a:endParaRPr lang="es-CO" sz="2000" dirty="0">
              <a:solidFill>
                <a:schemeClr val="tx2"/>
              </a:solidFill>
            </a:endParaRPr>
          </a:p>
        </p:txBody>
      </p:sp>
      <p:sp>
        <p:nvSpPr>
          <p:cNvPr id="5" name="4 Rectángulo"/>
          <p:cNvSpPr/>
          <p:nvPr/>
        </p:nvSpPr>
        <p:spPr>
          <a:xfrm>
            <a:off x="-36708" y="3770151"/>
            <a:ext cx="1564660" cy="62753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7" name="6 Rectángulo"/>
          <p:cNvSpPr/>
          <p:nvPr/>
        </p:nvSpPr>
        <p:spPr>
          <a:xfrm>
            <a:off x="6012160" y="0"/>
            <a:ext cx="720080" cy="6275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Tree>
    <p:extLst>
      <p:ext uri="{BB962C8B-B14F-4D97-AF65-F5344CB8AC3E}">
        <p14:creationId xmlns:p14="http://schemas.microsoft.com/office/powerpoint/2010/main" val="738730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a:off x="7812360" y="0"/>
            <a:ext cx="899592" cy="113159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Título"/>
          <p:cNvSpPr>
            <a:spLocks noGrp="1"/>
          </p:cNvSpPr>
          <p:nvPr>
            <p:ph type="title"/>
          </p:nvPr>
        </p:nvSpPr>
        <p:spPr>
          <a:xfrm>
            <a:off x="457200" y="349995"/>
            <a:ext cx="8229600" cy="637579"/>
          </a:xfrm>
        </p:spPr>
        <p:txBody>
          <a:bodyPr>
            <a:normAutofit/>
          </a:bodyPr>
          <a:lstStyle/>
          <a:p>
            <a:pPr algn="l"/>
            <a:r>
              <a:rPr lang="es-CO" sz="3200" dirty="0" smtClean="0">
                <a:solidFill>
                  <a:schemeClr val="tx2"/>
                </a:solidFill>
              </a:rPr>
              <a:t>FURAG - Contexto</a:t>
            </a:r>
            <a:endParaRPr lang="es-CO" sz="3200" dirty="0">
              <a:solidFill>
                <a:schemeClr val="tx2"/>
              </a:solidFill>
            </a:endParaRPr>
          </a:p>
        </p:txBody>
      </p:sp>
      <p:sp>
        <p:nvSpPr>
          <p:cNvPr id="11" name="10 CuadroTexto"/>
          <p:cNvSpPr txBox="1"/>
          <p:nvPr/>
        </p:nvSpPr>
        <p:spPr>
          <a:xfrm>
            <a:off x="591462" y="1960260"/>
            <a:ext cx="7724954" cy="2123658"/>
          </a:xfrm>
          <a:prstGeom prst="rect">
            <a:avLst/>
          </a:prstGeom>
          <a:noFill/>
        </p:spPr>
        <p:txBody>
          <a:bodyPr wrap="square" rtlCol="0">
            <a:spAutoFit/>
          </a:bodyPr>
          <a:lstStyle>
            <a:defPPr>
              <a:defRPr lang="es-CO"/>
            </a:defPPr>
            <a:lvl1pPr algn="just">
              <a:defRPr sz="1200" i="1"/>
            </a:lvl1pPr>
          </a:lstStyle>
          <a:p>
            <a:r>
              <a:rPr lang="es-CO" i="0" dirty="0" smtClean="0"/>
              <a:t>El FURAG es el </a:t>
            </a:r>
            <a:r>
              <a:rPr lang="es-CO" b="1" i="0" dirty="0" smtClean="0"/>
              <a:t>Formulario Único de Reporte y Avance de Gestión</a:t>
            </a:r>
            <a:r>
              <a:rPr lang="es-CO" i="0" dirty="0" smtClean="0"/>
              <a:t>, y determina la estructura para la recolección y análisis de la información necesaria para la medición de la gestión y el desempeño institucional.</a:t>
            </a:r>
          </a:p>
          <a:p>
            <a:endParaRPr lang="es-CO" i="0" dirty="0"/>
          </a:p>
          <a:p>
            <a:r>
              <a:rPr lang="es-CO" i="0" dirty="0" smtClean="0"/>
              <a:t>Su metodología y periodicidad de aplicación es establecida por el Departamento Administrativo de la Función Pública. La primera medición para el Distrito se establece como una línea base para identificar el grado de implementación del MIPG.</a:t>
            </a:r>
          </a:p>
          <a:p>
            <a:endParaRPr lang="es-CO" i="0" dirty="0"/>
          </a:p>
          <a:p>
            <a:r>
              <a:rPr lang="es-CO" i="0" dirty="0" smtClean="0"/>
              <a:t>Analiza la gestión institucional de acuerdo a la estructura del MIPG y está divido en 7 dimensiones y estas a su vez agrupadas en 16 políticas. </a:t>
            </a:r>
          </a:p>
          <a:p>
            <a:endParaRPr lang="es-CO" i="0" dirty="0"/>
          </a:p>
          <a:p>
            <a:r>
              <a:rPr lang="es-CO" i="0" dirty="0" smtClean="0"/>
              <a:t>Los resultados que arroja esta herramienta se constituirán indirectamente como una medida de comparación entre las entidades distritales.  </a:t>
            </a:r>
            <a:endParaRPr lang="es-CO" i="0" dirty="0"/>
          </a:p>
        </p:txBody>
      </p:sp>
      <p:sp>
        <p:nvSpPr>
          <p:cNvPr id="12" name="11 CuadroTexto"/>
          <p:cNvSpPr txBox="1"/>
          <p:nvPr/>
        </p:nvSpPr>
        <p:spPr>
          <a:xfrm>
            <a:off x="537202" y="1101973"/>
            <a:ext cx="3384376" cy="461665"/>
          </a:xfrm>
          <a:prstGeom prst="rect">
            <a:avLst/>
          </a:prstGeom>
          <a:noFill/>
        </p:spPr>
        <p:txBody>
          <a:bodyPr wrap="square" rtlCol="0">
            <a:spAutoFit/>
          </a:bodyPr>
          <a:lstStyle>
            <a:defPPr>
              <a:defRPr lang="es-CO"/>
            </a:defPPr>
            <a:lvl1pPr>
              <a:defRPr sz="2400" b="1">
                <a:solidFill>
                  <a:schemeClr val="tx2"/>
                </a:solidFill>
                <a:cs typeface="Times New Roman"/>
              </a:defRPr>
            </a:lvl1pPr>
          </a:lstStyle>
          <a:p>
            <a:r>
              <a:rPr lang="es-ES" dirty="0" smtClean="0"/>
              <a:t>Que es…</a:t>
            </a:r>
            <a:endParaRPr lang="es-ES" dirty="0"/>
          </a:p>
        </p:txBody>
      </p:sp>
      <p:sp>
        <p:nvSpPr>
          <p:cNvPr id="10" name="9 Rectángulo"/>
          <p:cNvSpPr/>
          <p:nvPr/>
        </p:nvSpPr>
        <p:spPr>
          <a:xfrm>
            <a:off x="7740352" y="0"/>
            <a:ext cx="899592" cy="98757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014712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390" y="48551"/>
            <a:ext cx="8454082" cy="5043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3249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Rectángulo"/>
          <p:cNvSpPr/>
          <p:nvPr/>
        </p:nvSpPr>
        <p:spPr>
          <a:xfrm rot="5400000">
            <a:off x="8212557" y="2527759"/>
            <a:ext cx="755576" cy="113159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Título"/>
          <p:cNvSpPr>
            <a:spLocks noGrp="1"/>
          </p:cNvSpPr>
          <p:nvPr>
            <p:ph type="title"/>
          </p:nvPr>
        </p:nvSpPr>
        <p:spPr>
          <a:xfrm>
            <a:off x="457200" y="349995"/>
            <a:ext cx="8229600" cy="637579"/>
          </a:xfrm>
        </p:spPr>
        <p:txBody>
          <a:bodyPr>
            <a:normAutofit/>
          </a:bodyPr>
          <a:lstStyle/>
          <a:p>
            <a:pPr algn="l"/>
            <a:r>
              <a:rPr lang="es-CO" sz="3200" dirty="0" smtClean="0">
                <a:solidFill>
                  <a:schemeClr val="tx2"/>
                </a:solidFill>
              </a:rPr>
              <a:t>FURAG - Análisis</a:t>
            </a:r>
            <a:endParaRPr lang="es-CO" sz="3200" dirty="0">
              <a:solidFill>
                <a:schemeClr val="tx2"/>
              </a:solidFill>
            </a:endParaRPr>
          </a:p>
        </p:txBody>
      </p:sp>
      <p:sp>
        <p:nvSpPr>
          <p:cNvPr id="11" name="10 CuadroTexto"/>
          <p:cNvSpPr txBox="1"/>
          <p:nvPr/>
        </p:nvSpPr>
        <p:spPr>
          <a:xfrm>
            <a:off x="591462" y="1779662"/>
            <a:ext cx="7724954" cy="2677656"/>
          </a:xfrm>
          <a:prstGeom prst="rect">
            <a:avLst/>
          </a:prstGeom>
          <a:noFill/>
        </p:spPr>
        <p:txBody>
          <a:bodyPr wrap="square" rtlCol="0">
            <a:spAutoFit/>
          </a:bodyPr>
          <a:lstStyle>
            <a:defPPr>
              <a:defRPr lang="es-CO"/>
            </a:defPPr>
            <a:lvl1pPr algn="just">
              <a:defRPr sz="1200" i="1"/>
            </a:lvl1pPr>
          </a:lstStyle>
          <a:p>
            <a:r>
              <a:rPr lang="es-CO" i="0" dirty="0" smtClean="0"/>
              <a:t>El quintil es una medida de distribución estadística, que para este caso indica que, de acuerdo a los resultados del FURAG, la Caja de la Vivienda Popular se encuentra en el mayor nivel de desempeño de las entidades Distritales. </a:t>
            </a:r>
          </a:p>
          <a:p>
            <a:endParaRPr lang="es-CO" i="0" dirty="0" smtClean="0"/>
          </a:p>
          <a:p>
            <a:endParaRPr lang="es-CO" i="0" dirty="0"/>
          </a:p>
          <a:p>
            <a:r>
              <a:rPr lang="es-CO" i="0" dirty="0" smtClean="0"/>
              <a:t>El mayor valor de Índice de Desempeño Institucional para esta medición fue 82,5 y lo obtuvo la Secretaría General.</a:t>
            </a:r>
          </a:p>
          <a:p>
            <a:endParaRPr lang="es-CO" i="0" dirty="0" smtClean="0"/>
          </a:p>
          <a:p>
            <a:endParaRPr lang="es-CO" i="0" dirty="0" smtClean="0"/>
          </a:p>
          <a:p>
            <a:r>
              <a:rPr lang="es-CO" i="0" dirty="0" smtClean="0"/>
              <a:t>El promedio del Índice de Desempeño institucional para las entidades del Distrito Capital fue 70,7.</a:t>
            </a:r>
          </a:p>
          <a:p>
            <a:endParaRPr lang="es-CO" i="0" dirty="0" smtClean="0"/>
          </a:p>
          <a:p>
            <a:endParaRPr lang="es-CO" i="0" dirty="0"/>
          </a:p>
          <a:p>
            <a:r>
              <a:rPr lang="es-CO" i="0" dirty="0" smtClean="0"/>
              <a:t>De acuerdo a los puntajes se evidencia un área de oportunidad en la dimensión “Talento Humano”, relacionada con las políticas “Planeación </a:t>
            </a:r>
            <a:r>
              <a:rPr lang="es-CO" i="0" dirty="0"/>
              <a:t>estratégica del talento </a:t>
            </a:r>
            <a:r>
              <a:rPr lang="es-CO" i="0" dirty="0" smtClean="0"/>
              <a:t>humano” y “Desarrollo </a:t>
            </a:r>
            <a:r>
              <a:rPr lang="es-CO" i="0" dirty="0"/>
              <a:t>y bienestar del talento humano en la </a:t>
            </a:r>
            <a:r>
              <a:rPr lang="es-CO" i="0" dirty="0" smtClean="0"/>
              <a:t>entidad”. Adicionalmente la dimensión “Gestión Para </a:t>
            </a:r>
            <a:r>
              <a:rPr lang="es-CO" i="0" dirty="0"/>
              <a:t>Resultados con </a:t>
            </a:r>
            <a:r>
              <a:rPr lang="es-CO" i="0" dirty="0" smtClean="0"/>
              <a:t>Valores” presenta un área de oportunidad en la  política de “Seguridad Digital”, lo anterior enfocado a la mejora del Índice de Desempeño Institucional . </a:t>
            </a:r>
            <a:endParaRPr lang="es-CO" i="0" dirty="0"/>
          </a:p>
        </p:txBody>
      </p:sp>
      <p:sp>
        <p:nvSpPr>
          <p:cNvPr id="12" name="11 CuadroTexto"/>
          <p:cNvSpPr txBox="1"/>
          <p:nvPr/>
        </p:nvSpPr>
        <p:spPr>
          <a:xfrm>
            <a:off x="537202" y="1059582"/>
            <a:ext cx="5762990" cy="707886"/>
          </a:xfrm>
          <a:prstGeom prst="rect">
            <a:avLst/>
          </a:prstGeom>
          <a:noFill/>
        </p:spPr>
        <p:txBody>
          <a:bodyPr wrap="square" rtlCol="0">
            <a:spAutoFit/>
          </a:bodyPr>
          <a:lstStyle>
            <a:defPPr>
              <a:defRPr lang="es-CO"/>
            </a:defPPr>
            <a:lvl1pPr>
              <a:defRPr sz="2400" b="1">
                <a:solidFill>
                  <a:schemeClr val="tx2"/>
                </a:solidFill>
                <a:cs typeface="Times New Roman"/>
              </a:defRPr>
            </a:lvl1pPr>
          </a:lstStyle>
          <a:p>
            <a:r>
              <a:rPr lang="es-ES" sz="2000" dirty="0" smtClean="0">
                <a:solidFill>
                  <a:srgbClr val="00B0F0"/>
                </a:solidFill>
              </a:rPr>
              <a:t>Índice de Desempeño Institucional  -   77,0  </a:t>
            </a:r>
          </a:p>
          <a:p>
            <a:r>
              <a:rPr lang="es-ES" sz="2000" dirty="0" smtClean="0">
                <a:solidFill>
                  <a:srgbClr val="00B0F0"/>
                </a:solidFill>
              </a:rPr>
              <a:t>Quintil 5</a:t>
            </a:r>
            <a:endParaRPr lang="es-ES" sz="2000" dirty="0">
              <a:solidFill>
                <a:srgbClr val="00B0F0"/>
              </a:solidFill>
            </a:endParaRPr>
          </a:p>
        </p:txBody>
      </p:sp>
      <p:sp>
        <p:nvSpPr>
          <p:cNvPr id="10" name="9 Rectángulo"/>
          <p:cNvSpPr/>
          <p:nvPr/>
        </p:nvSpPr>
        <p:spPr>
          <a:xfrm rot="5400000">
            <a:off x="8308937" y="2527759"/>
            <a:ext cx="755576" cy="98757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496920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9" descr="logo_Caj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8093" y="4195549"/>
            <a:ext cx="2280411" cy="824473"/>
          </a:xfrm>
          <a:prstGeom prst="rect">
            <a:avLst/>
          </a:prstGeom>
          <a:ln>
            <a:noFill/>
          </a:ln>
          <a:effectLst>
            <a:outerShdw blurRad="292100" dist="139700" dir="2700000" algn="tl" rotWithShape="0">
              <a:srgbClr val="333333">
                <a:alpha val="65000"/>
              </a:srgbClr>
            </a:outerShdw>
          </a:effectLst>
        </p:spPr>
      </p:pic>
      <p:sp>
        <p:nvSpPr>
          <p:cNvPr id="4" name="Rectángulo 3"/>
          <p:cNvSpPr/>
          <p:nvPr/>
        </p:nvSpPr>
        <p:spPr>
          <a:xfrm>
            <a:off x="755576" y="1203598"/>
            <a:ext cx="7884876" cy="3300904"/>
          </a:xfrm>
          <a:prstGeom prst="rect">
            <a:avLst/>
          </a:prstGeom>
        </p:spPr>
        <p:txBody>
          <a:bodyPr wrap="square" lIns="68580" tIns="34290" rIns="68580" bIns="34290">
            <a:spAutoFit/>
          </a:bodyPr>
          <a:lstStyle/>
          <a:p>
            <a:pPr marL="342900" indent="-342900" algn="just">
              <a:buFont typeface="+mj-lt"/>
              <a:buAutoNum type="alphaLcPeriod"/>
            </a:pPr>
            <a:r>
              <a:rPr lang="es-ES" sz="1400" dirty="0" smtClean="0"/>
              <a:t>Dando continuidad a las conclusiones del informe anterior se reitera que </a:t>
            </a:r>
            <a:r>
              <a:rPr lang="es-ES" sz="1400" dirty="0"/>
              <a:t>es necesario </a:t>
            </a:r>
            <a:r>
              <a:rPr lang="es-ES" sz="1400" dirty="0" smtClean="0"/>
              <a:t>el fortalecimiento de la </a:t>
            </a:r>
            <a:r>
              <a:rPr lang="es-ES" sz="1400" dirty="0"/>
              <a:t>cultura del adecuado registro, compilación y consolidación ordenada y adecuada de las evidencias de </a:t>
            </a:r>
            <a:r>
              <a:rPr lang="es-ES" sz="1400" dirty="0" smtClean="0"/>
              <a:t>las diferentes acciones desarrolladas, </a:t>
            </a:r>
            <a:r>
              <a:rPr lang="es-ES" sz="1400" dirty="0"/>
              <a:t>pues la ejecución de temas que son prioritarios para las áreas se desarrollan en un ambiente de informalidad y así mismo se da su trazabilidad</a:t>
            </a:r>
            <a:r>
              <a:rPr lang="es-ES" sz="1400" dirty="0"/>
              <a:t>.</a:t>
            </a:r>
            <a:endParaRPr lang="es-CO" sz="1400" dirty="0"/>
          </a:p>
          <a:p>
            <a:pPr marL="342900" indent="-342900" algn="just">
              <a:buFont typeface="+mj-lt"/>
              <a:buAutoNum type="alphaLcPeriod"/>
            </a:pPr>
            <a:endParaRPr lang="es-ES" sz="1400" dirty="0"/>
          </a:p>
          <a:p>
            <a:pPr marL="342900" indent="-342900" algn="just">
              <a:buFont typeface="+mj-lt"/>
              <a:buAutoNum type="alphaLcPeriod"/>
            </a:pPr>
            <a:r>
              <a:rPr lang="es-ES" sz="1400" dirty="0" smtClean="0"/>
              <a:t>Es importante que las </a:t>
            </a:r>
            <a:r>
              <a:rPr lang="es-ES" sz="1400" dirty="0"/>
              <a:t>herramientas de seguimiento a la gestión </a:t>
            </a:r>
            <a:r>
              <a:rPr lang="es-ES" sz="1400" dirty="0" smtClean="0"/>
              <a:t>sean reportadas oportunamente por </a:t>
            </a:r>
            <a:r>
              <a:rPr lang="es-ES" sz="1400" dirty="0"/>
              <a:t>los responsables de los procesos, proyectos y </a:t>
            </a:r>
            <a:r>
              <a:rPr lang="es-ES" sz="1400" dirty="0" smtClean="0"/>
              <a:t>dependencias.</a:t>
            </a:r>
          </a:p>
          <a:p>
            <a:pPr marL="342900" indent="-342900" algn="just">
              <a:buFont typeface="+mj-lt"/>
              <a:buAutoNum type="alphaLcPeriod"/>
            </a:pPr>
            <a:endParaRPr lang="es-ES" sz="1400" dirty="0"/>
          </a:p>
          <a:p>
            <a:pPr marL="342900" indent="-342900" algn="just">
              <a:buFont typeface="+mj-lt"/>
              <a:buAutoNum type="alphaLcPeriod"/>
            </a:pPr>
            <a:r>
              <a:rPr lang="es-ES" sz="1400" dirty="0" smtClean="0"/>
              <a:t>Como se indicó en el anterior informe, se evidencia que en la Caja de la Vivienda Popular existe el marco de actuación para el desarrollo efectivo de las acciones (resoluciones, procesos, guías, planes de acción, formatos, entre otros), sin embargo, el despliegue de las estrategias para el desarrollo de los mismos denota que se requiere fortalecer el componente de ejecución o de la planeación de los recursos para la ejecución, de forma que se definan actividades alcanzables acordes a la capacidad instalada disponible.</a:t>
            </a:r>
            <a:endParaRPr lang="es-CO" sz="1400" dirty="0" smtClean="0"/>
          </a:p>
        </p:txBody>
      </p:sp>
      <p:sp>
        <p:nvSpPr>
          <p:cNvPr id="8" name="7 CuadroTexto"/>
          <p:cNvSpPr txBox="1"/>
          <p:nvPr/>
        </p:nvSpPr>
        <p:spPr>
          <a:xfrm rot="16200000">
            <a:off x="-786117" y="2792312"/>
            <a:ext cx="2344007" cy="484748"/>
          </a:xfrm>
          <a:prstGeom prst="rect">
            <a:avLst/>
          </a:prstGeom>
          <a:noFill/>
        </p:spPr>
        <p:txBody>
          <a:bodyPr wrap="none" lIns="68580" tIns="34290" rIns="68580" bIns="34290" rtlCol="0">
            <a:spAutoFit/>
          </a:bodyPr>
          <a:lstStyle/>
          <a:p>
            <a:pPr algn="ctr"/>
            <a:r>
              <a:rPr lang="es-CO" sz="2700" dirty="0"/>
              <a:t>CONCLUSIONES</a:t>
            </a:r>
            <a:endParaRPr lang="es-CO" sz="2700" dirty="0"/>
          </a:p>
        </p:txBody>
      </p:sp>
      <p:sp>
        <p:nvSpPr>
          <p:cNvPr id="6" name="5 Rectángulo"/>
          <p:cNvSpPr/>
          <p:nvPr/>
        </p:nvSpPr>
        <p:spPr bwMode="auto">
          <a:xfrm>
            <a:off x="359532" y="41743"/>
            <a:ext cx="6426714" cy="900247"/>
          </a:xfrm>
          <a:prstGeom prst="rect">
            <a:avLst/>
          </a:prstGeom>
          <a:noFill/>
          <a:ln w="12700" cap="flat" cmpd="sng" algn="ctr">
            <a:noFill/>
            <a:prstDash val="solid"/>
            <a:miter lim="0"/>
            <a:headEnd type="none" w="med" len="med"/>
            <a:tailEnd type="none" w="med" len="med"/>
          </a:ln>
          <a:effectLst/>
        </p:spPr>
        <p:txBody>
          <a:bodyPr vert="horz" wrap="square" lIns="34290" tIns="34290" rIns="34290" bIns="34290" numCol="1" rtlCol="0" anchor="ctr" anchorCtr="0" compatLnSpc="1">
            <a:prstTxWarp prst="textNoShape">
              <a:avLst/>
            </a:prstTxWarp>
            <a:spAutoFit/>
          </a:bodyPr>
          <a:lstStyle/>
          <a:p>
            <a:r>
              <a:rPr lang="es-ES" sz="2700" dirty="0">
                <a:solidFill>
                  <a:schemeClr val="tx2"/>
                </a:solidFill>
              </a:rPr>
              <a:t>Informe Pormenorizado del Estado del Sistema de Control Interno</a:t>
            </a:r>
            <a:endParaRPr lang="es-ES" sz="2700" dirty="0">
              <a:solidFill>
                <a:schemeClr val="tx2"/>
              </a:solidFill>
            </a:endParaRPr>
          </a:p>
        </p:txBody>
      </p:sp>
    </p:spTree>
    <p:extLst>
      <p:ext uri="{BB962C8B-B14F-4D97-AF65-F5344CB8AC3E}">
        <p14:creationId xmlns:p14="http://schemas.microsoft.com/office/powerpoint/2010/main" val="824376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9" descr="logo_Caj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56085" y="4155926"/>
            <a:ext cx="2280411" cy="824473"/>
          </a:xfrm>
          <a:prstGeom prst="rect">
            <a:avLst/>
          </a:prstGeom>
          <a:ln>
            <a:noFill/>
          </a:ln>
          <a:effectLst>
            <a:outerShdw blurRad="292100" dist="139700" dir="2700000" algn="tl" rotWithShape="0">
              <a:srgbClr val="333333">
                <a:alpha val="65000"/>
              </a:srgbClr>
            </a:outerShdw>
          </a:effectLst>
        </p:spPr>
      </p:pic>
      <p:sp>
        <p:nvSpPr>
          <p:cNvPr id="4" name="Rectángulo 3"/>
          <p:cNvSpPr/>
          <p:nvPr/>
        </p:nvSpPr>
        <p:spPr>
          <a:xfrm>
            <a:off x="755576" y="1491630"/>
            <a:ext cx="7884876" cy="2223686"/>
          </a:xfrm>
          <a:prstGeom prst="rect">
            <a:avLst/>
          </a:prstGeom>
        </p:spPr>
        <p:txBody>
          <a:bodyPr wrap="square" lIns="68580" tIns="34290" rIns="68580" bIns="34290">
            <a:spAutoFit/>
          </a:bodyPr>
          <a:lstStyle/>
          <a:p>
            <a:pPr marL="342900" indent="-342900" algn="just">
              <a:buFont typeface="+mj-lt"/>
              <a:buAutoNum type="alphaLcPeriod" startAt="4"/>
            </a:pPr>
            <a:r>
              <a:rPr lang="es-CO" sz="1400" dirty="0" smtClean="0"/>
              <a:t>Con relación a los resultados del FURAG reportados por el Departamento Administrativo de la Función Pública se evidencia que la Caja de la Vivienda Popular se ubica en un nivel alto de desempeño institucional, sin embargo se recomienda desarrollar de forma objetiva y crítica los autodiagnósticos de las políticas de gestión disponibles en la página del DAFP a fin de evidenciar la coherencia entre lo reportado en el sistema oficial y los resultados de un ejercicio autónomo y objetivo.</a:t>
            </a:r>
          </a:p>
          <a:p>
            <a:pPr marL="342900" indent="-342900" algn="just">
              <a:buFont typeface="+mj-lt"/>
              <a:buAutoNum type="alphaLcPeriod" startAt="4"/>
            </a:pPr>
            <a:endParaRPr lang="es-CO" sz="1400" dirty="0"/>
          </a:p>
          <a:p>
            <a:pPr marL="342900" indent="-342900" algn="just">
              <a:buFont typeface="+mj-lt"/>
              <a:buAutoNum type="alphaLcPeriod" startAt="4"/>
            </a:pPr>
            <a:r>
              <a:rPr lang="es-CO" sz="1400" dirty="0" smtClean="0"/>
              <a:t>Se evidencia una mejora en los índices relacionados con la gestión de riesgos institucionales, sin embargo, se hacen necesario fortalecer a la primera y segunda línea de defensa en términos de su alcance frente a la gestión de riesgos, para que se logre la aplicación efectiva de la metodología y se alcancen los objetivos planteados. </a:t>
            </a:r>
            <a:endParaRPr lang="es-ES" sz="1400" dirty="0"/>
          </a:p>
        </p:txBody>
      </p:sp>
      <p:sp>
        <p:nvSpPr>
          <p:cNvPr id="8" name="7 CuadroTexto"/>
          <p:cNvSpPr txBox="1"/>
          <p:nvPr/>
        </p:nvSpPr>
        <p:spPr>
          <a:xfrm rot="16200000">
            <a:off x="-786117" y="2792312"/>
            <a:ext cx="2344007" cy="484748"/>
          </a:xfrm>
          <a:prstGeom prst="rect">
            <a:avLst/>
          </a:prstGeom>
          <a:noFill/>
        </p:spPr>
        <p:txBody>
          <a:bodyPr wrap="none" lIns="68580" tIns="34290" rIns="68580" bIns="34290" rtlCol="0">
            <a:spAutoFit/>
          </a:bodyPr>
          <a:lstStyle/>
          <a:p>
            <a:pPr algn="ctr"/>
            <a:r>
              <a:rPr lang="es-CO" sz="2700" dirty="0"/>
              <a:t>CONCLUSIONES</a:t>
            </a:r>
            <a:endParaRPr lang="es-CO" sz="2700" dirty="0"/>
          </a:p>
        </p:txBody>
      </p:sp>
      <p:sp>
        <p:nvSpPr>
          <p:cNvPr id="9" name="8 Rectángulo"/>
          <p:cNvSpPr/>
          <p:nvPr/>
        </p:nvSpPr>
        <p:spPr bwMode="auto">
          <a:xfrm>
            <a:off x="359532" y="41743"/>
            <a:ext cx="6426714" cy="900247"/>
          </a:xfrm>
          <a:prstGeom prst="rect">
            <a:avLst/>
          </a:prstGeom>
          <a:noFill/>
          <a:ln w="12700" cap="flat" cmpd="sng" algn="ctr">
            <a:noFill/>
            <a:prstDash val="solid"/>
            <a:miter lim="0"/>
            <a:headEnd type="none" w="med" len="med"/>
            <a:tailEnd type="none" w="med" len="med"/>
          </a:ln>
          <a:effectLst/>
        </p:spPr>
        <p:txBody>
          <a:bodyPr vert="horz" wrap="square" lIns="34290" tIns="34290" rIns="34290" bIns="34290" numCol="1" rtlCol="0" anchor="ctr" anchorCtr="0" compatLnSpc="1">
            <a:prstTxWarp prst="textNoShape">
              <a:avLst/>
            </a:prstTxWarp>
            <a:spAutoFit/>
          </a:bodyPr>
          <a:lstStyle/>
          <a:p>
            <a:r>
              <a:rPr lang="es-ES" sz="2700" dirty="0">
                <a:solidFill>
                  <a:schemeClr val="tx2"/>
                </a:solidFill>
              </a:rPr>
              <a:t>Informe Pormenorizado del Estado del Sistema de Control Interno</a:t>
            </a:r>
            <a:endParaRPr lang="es-ES" sz="2700" dirty="0">
              <a:solidFill>
                <a:schemeClr val="tx2"/>
              </a:solidFill>
            </a:endParaRPr>
          </a:p>
        </p:txBody>
      </p:sp>
    </p:spTree>
    <p:extLst>
      <p:ext uri="{BB962C8B-B14F-4D97-AF65-F5344CB8AC3E}">
        <p14:creationId xmlns:p14="http://schemas.microsoft.com/office/powerpoint/2010/main" val="1013540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9" descr="logo_Caj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8093" y="4227934"/>
            <a:ext cx="2280411" cy="824473"/>
          </a:xfrm>
          <a:prstGeom prst="rect">
            <a:avLst/>
          </a:prstGeom>
          <a:ln>
            <a:noFill/>
          </a:ln>
          <a:effectLst>
            <a:outerShdw blurRad="292100" dist="139700" dir="2700000" algn="tl" rotWithShape="0">
              <a:srgbClr val="333333">
                <a:alpha val="65000"/>
              </a:srgbClr>
            </a:outerShdw>
          </a:effectLst>
        </p:spPr>
      </p:pic>
      <p:sp>
        <p:nvSpPr>
          <p:cNvPr id="4" name="Rectángulo 3"/>
          <p:cNvSpPr/>
          <p:nvPr/>
        </p:nvSpPr>
        <p:spPr>
          <a:xfrm>
            <a:off x="845586" y="1285910"/>
            <a:ext cx="7884876" cy="2870016"/>
          </a:xfrm>
          <a:prstGeom prst="rect">
            <a:avLst/>
          </a:prstGeom>
        </p:spPr>
        <p:txBody>
          <a:bodyPr wrap="square" lIns="68580" tIns="34290" rIns="68580" bIns="34290">
            <a:spAutoFit/>
          </a:bodyPr>
          <a:lstStyle/>
          <a:p>
            <a:pPr marL="342900" indent="-342900" algn="just">
              <a:buFont typeface="+mj-lt"/>
              <a:buAutoNum type="alphaLcPeriod"/>
            </a:pPr>
            <a:r>
              <a:rPr lang="es-ES" sz="1400" dirty="0" smtClean="0"/>
              <a:t>Es necesaria la creación del </a:t>
            </a:r>
            <a:r>
              <a:rPr lang="es-ES" sz="1400" b="1" dirty="0" smtClean="0"/>
              <a:t>Comité Institucional de Coordinación de Control Interno</a:t>
            </a:r>
            <a:r>
              <a:rPr lang="es-ES" sz="1400" dirty="0" smtClean="0"/>
              <a:t> </a:t>
            </a:r>
            <a:r>
              <a:rPr lang="es-ES" sz="1400" dirty="0" smtClean="0"/>
              <a:t>y la </a:t>
            </a:r>
            <a:r>
              <a:rPr lang="es-ES" sz="1400" dirty="0"/>
              <a:t>revisión de los comités creados al interior de la entidad </a:t>
            </a:r>
            <a:r>
              <a:rPr lang="es-ES" sz="1400" dirty="0" smtClean="0"/>
              <a:t>para identificar aquellos </a:t>
            </a:r>
            <a:r>
              <a:rPr lang="es-ES" sz="1400" dirty="0"/>
              <a:t>que </a:t>
            </a:r>
            <a:r>
              <a:rPr lang="es-ES" sz="1400" dirty="0" smtClean="0"/>
              <a:t>se unificarán en el </a:t>
            </a:r>
            <a:r>
              <a:rPr lang="es-ES" sz="1400" dirty="0"/>
              <a:t>Comité </a:t>
            </a:r>
            <a:r>
              <a:rPr lang="es-ES" sz="1400" dirty="0" smtClean="0"/>
              <a:t>Institucional </a:t>
            </a:r>
            <a:r>
              <a:rPr lang="es-ES" sz="1400" dirty="0"/>
              <a:t>de Gestión y Desempeño</a:t>
            </a:r>
            <a:r>
              <a:rPr lang="es-ES" sz="1400" dirty="0" smtClean="0"/>
              <a:t>. Para la creación de esta última instancia se requiere del lineamiento emitido por parte de la Secretaría General de la Alcaldía Mayor que según información oficial está próximo a expedirse. </a:t>
            </a:r>
            <a:endParaRPr lang="es-CO" sz="1400" dirty="0"/>
          </a:p>
          <a:p>
            <a:pPr marL="342900" indent="-342900" algn="just">
              <a:buFont typeface="+mj-lt"/>
              <a:buAutoNum type="alphaLcPeriod"/>
            </a:pPr>
            <a:endParaRPr lang="es-ES" sz="1400" dirty="0"/>
          </a:p>
          <a:p>
            <a:pPr marL="342900" indent="-342900" algn="just">
              <a:buFont typeface="+mj-lt"/>
              <a:buAutoNum type="alphaLcPeriod"/>
            </a:pPr>
            <a:r>
              <a:rPr lang="es-ES" sz="1400" dirty="0" smtClean="0"/>
              <a:t>Se debe dar celeridad a la actualización de la instancia relacionada con el Comité de Integridad definido </a:t>
            </a:r>
            <a:r>
              <a:rPr lang="es-ES" sz="1400" dirty="0"/>
              <a:t>en el Decreto 188 del 27 de febrero de </a:t>
            </a:r>
            <a:r>
              <a:rPr lang="es-ES" sz="1400" dirty="0" smtClean="0"/>
              <a:t>2018, puesto que la fecha establecida para su oficialización es el 27 de agosto de 2018.</a:t>
            </a:r>
            <a:endParaRPr lang="es-CO" sz="1400" dirty="0"/>
          </a:p>
          <a:p>
            <a:pPr marL="342900" indent="-342900" algn="just">
              <a:buFont typeface="+mj-lt"/>
              <a:buAutoNum type="alphaLcPeriod"/>
            </a:pPr>
            <a:endParaRPr lang="es-ES" sz="1400" dirty="0"/>
          </a:p>
          <a:p>
            <a:pPr marL="342900" indent="-342900" algn="just">
              <a:buFont typeface="+mj-lt"/>
              <a:buAutoNum type="alphaLcPeriod"/>
            </a:pPr>
            <a:r>
              <a:rPr lang="es-ES" sz="1400" dirty="0" smtClean="0"/>
              <a:t>Continúa siendo necesario que se desarrollen las </a:t>
            </a:r>
            <a:r>
              <a:rPr lang="es-ES" sz="1400" dirty="0" smtClean="0"/>
              <a:t>actividades tendientes a generar mecanismos para mejorar la oportunidad en el reporte de las acciones, así como el almacenamiento de los soportes  de modo que las evidencias de las acciones desarrolladas sean fácilmente identificables.</a:t>
            </a:r>
            <a:endParaRPr lang="es-ES" sz="1400" dirty="0"/>
          </a:p>
        </p:txBody>
      </p:sp>
      <p:sp>
        <p:nvSpPr>
          <p:cNvPr id="8" name="7 CuadroTexto"/>
          <p:cNvSpPr txBox="1"/>
          <p:nvPr/>
        </p:nvSpPr>
        <p:spPr>
          <a:xfrm rot="16200000">
            <a:off x="-1138690" y="2792312"/>
            <a:ext cx="3049153" cy="484748"/>
          </a:xfrm>
          <a:prstGeom prst="rect">
            <a:avLst/>
          </a:prstGeom>
          <a:noFill/>
        </p:spPr>
        <p:txBody>
          <a:bodyPr wrap="none" lIns="68580" tIns="34290" rIns="68580" bIns="34290" rtlCol="0">
            <a:spAutoFit/>
          </a:bodyPr>
          <a:lstStyle/>
          <a:p>
            <a:pPr algn="ctr"/>
            <a:r>
              <a:rPr lang="es-CO" sz="2700" dirty="0"/>
              <a:t>RECOMENDACIONES</a:t>
            </a:r>
            <a:endParaRPr lang="es-CO" sz="2700" dirty="0"/>
          </a:p>
        </p:txBody>
      </p:sp>
      <p:sp>
        <p:nvSpPr>
          <p:cNvPr id="9" name="8 Rectángulo"/>
          <p:cNvSpPr/>
          <p:nvPr/>
        </p:nvSpPr>
        <p:spPr bwMode="auto">
          <a:xfrm>
            <a:off x="359532" y="41743"/>
            <a:ext cx="6426714" cy="900247"/>
          </a:xfrm>
          <a:prstGeom prst="rect">
            <a:avLst/>
          </a:prstGeom>
          <a:noFill/>
          <a:ln w="12700" cap="flat" cmpd="sng" algn="ctr">
            <a:noFill/>
            <a:prstDash val="solid"/>
            <a:miter lim="0"/>
            <a:headEnd type="none" w="med" len="med"/>
            <a:tailEnd type="none" w="med" len="med"/>
          </a:ln>
          <a:effectLst/>
        </p:spPr>
        <p:txBody>
          <a:bodyPr vert="horz" wrap="square" lIns="34290" tIns="34290" rIns="34290" bIns="34290" numCol="1" rtlCol="0" anchor="ctr" anchorCtr="0" compatLnSpc="1">
            <a:prstTxWarp prst="textNoShape">
              <a:avLst/>
            </a:prstTxWarp>
            <a:spAutoFit/>
          </a:bodyPr>
          <a:lstStyle/>
          <a:p>
            <a:r>
              <a:rPr lang="es-ES" sz="2700" dirty="0">
                <a:solidFill>
                  <a:schemeClr val="tx2"/>
                </a:solidFill>
              </a:rPr>
              <a:t>Informe Pormenorizado del Estado del Sistema de Control Interno</a:t>
            </a:r>
            <a:endParaRPr lang="es-ES" sz="2700" dirty="0">
              <a:solidFill>
                <a:schemeClr val="tx2"/>
              </a:solidFill>
            </a:endParaRPr>
          </a:p>
        </p:txBody>
      </p:sp>
    </p:spTree>
    <p:extLst>
      <p:ext uri="{BB962C8B-B14F-4D97-AF65-F5344CB8AC3E}">
        <p14:creationId xmlns:p14="http://schemas.microsoft.com/office/powerpoint/2010/main" val="906352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9" descr="logo_Caj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8093" y="4147026"/>
            <a:ext cx="2280411" cy="824473"/>
          </a:xfrm>
          <a:prstGeom prst="rect">
            <a:avLst/>
          </a:prstGeom>
          <a:ln>
            <a:noFill/>
          </a:ln>
          <a:effectLst>
            <a:outerShdw blurRad="292100" dist="139700" dir="2700000" algn="tl" rotWithShape="0">
              <a:srgbClr val="333333">
                <a:alpha val="65000"/>
              </a:srgbClr>
            </a:outerShdw>
          </a:effectLst>
        </p:spPr>
      </p:pic>
      <p:sp>
        <p:nvSpPr>
          <p:cNvPr id="4" name="Rectángulo 3"/>
          <p:cNvSpPr/>
          <p:nvPr/>
        </p:nvSpPr>
        <p:spPr>
          <a:xfrm>
            <a:off x="845586" y="1280105"/>
            <a:ext cx="7884876" cy="715581"/>
          </a:xfrm>
          <a:prstGeom prst="rect">
            <a:avLst/>
          </a:prstGeom>
        </p:spPr>
        <p:txBody>
          <a:bodyPr wrap="square" lIns="68580" tIns="34290" rIns="68580" bIns="34290">
            <a:spAutoFit/>
          </a:bodyPr>
          <a:lstStyle/>
          <a:p>
            <a:pPr marL="342900" indent="-342900" algn="just">
              <a:buFont typeface="+mj-lt"/>
              <a:buAutoNum type="alphaLcPeriod" startAt="4"/>
            </a:pPr>
            <a:r>
              <a:rPr lang="es-ES" sz="1400" dirty="0" smtClean="0"/>
              <a:t>Al cierre de este informe persiste la necesidad de promover </a:t>
            </a:r>
            <a:r>
              <a:rPr lang="es-ES" sz="1400" dirty="0"/>
              <a:t>el desarrollo de lineamientos que ayuden a la gestión del conocimiento, adicional a esto se requiere que se fortalezca la gestión del cambio, de tal forma que la entidad atienda efectivamente a los cambios y requerimientos que se reciban</a:t>
            </a:r>
            <a:r>
              <a:rPr lang="es-ES" sz="1400" dirty="0"/>
              <a:t>.</a:t>
            </a:r>
            <a:endParaRPr lang="es-ES" sz="1400" dirty="0"/>
          </a:p>
        </p:txBody>
      </p:sp>
      <p:sp>
        <p:nvSpPr>
          <p:cNvPr id="8" name="7 CuadroTexto"/>
          <p:cNvSpPr txBox="1"/>
          <p:nvPr/>
        </p:nvSpPr>
        <p:spPr>
          <a:xfrm rot="16200000">
            <a:off x="-1138690" y="2792312"/>
            <a:ext cx="3049153" cy="484748"/>
          </a:xfrm>
          <a:prstGeom prst="rect">
            <a:avLst/>
          </a:prstGeom>
          <a:noFill/>
        </p:spPr>
        <p:txBody>
          <a:bodyPr wrap="none" lIns="68580" tIns="34290" rIns="68580" bIns="34290" rtlCol="0">
            <a:spAutoFit/>
          </a:bodyPr>
          <a:lstStyle/>
          <a:p>
            <a:pPr algn="ctr"/>
            <a:r>
              <a:rPr lang="es-CO" sz="2700" dirty="0"/>
              <a:t>RECOMENDACIONES</a:t>
            </a:r>
            <a:endParaRPr lang="es-CO" sz="2700" dirty="0"/>
          </a:p>
        </p:txBody>
      </p:sp>
      <p:sp>
        <p:nvSpPr>
          <p:cNvPr id="9" name="8 Rectángulo"/>
          <p:cNvSpPr/>
          <p:nvPr/>
        </p:nvSpPr>
        <p:spPr bwMode="auto">
          <a:xfrm>
            <a:off x="359532" y="41743"/>
            <a:ext cx="6426714" cy="900247"/>
          </a:xfrm>
          <a:prstGeom prst="rect">
            <a:avLst/>
          </a:prstGeom>
          <a:noFill/>
          <a:ln w="12700" cap="flat" cmpd="sng" algn="ctr">
            <a:noFill/>
            <a:prstDash val="solid"/>
            <a:miter lim="0"/>
            <a:headEnd type="none" w="med" len="med"/>
            <a:tailEnd type="none" w="med" len="med"/>
          </a:ln>
          <a:effectLst/>
        </p:spPr>
        <p:txBody>
          <a:bodyPr vert="horz" wrap="square" lIns="34290" tIns="34290" rIns="34290" bIns="34290" numCol="1" rtlCol="0" anchor="ctr" anchorCtr="0" compatLnSpc="1">
            <a:prstTxWarp prst="textNoShape">
              <a:avLst/>
            </a:prstTxWarp>
            <a:spAutoFit/>
          </a:bodyPr>
          <a:lstStyle/>
          <a:p>
            <a:r>
              <a:rPr lang="es-ES" sz="2700" dirty="0">
                <a:solidFill>
                  <a:schemeClr val="tx2"/>
                </a:solidFill>
              </a:rPr>
              <a:t>Informe Pormenorizado del Estado del Sistema de Control Interno</a:t>
            </a:r>
            <a:endParaRPr lang="es-ES" sz="2700" dirty="0">
              <a:solidFill>
                <a:schemeClr val="tx2"/>
              </a:solidFill>
            </a:endParaRPr>
          </a:p>
        </p:txBody>
      </p:sp>
    </p:spTree>
    <p:extLst>
      <p:ext uri="{BB962C8B-B14F-4D97-AF65-F5344CB8AC3E}">
        <p14:creationId xmlns:p14="http://schemas.microsoft.com/office/powerpoint/2010/main" val="1313999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12 Rectángulo"/>
          <p:cNvSpPr/>
          <p:nvPr/>
        </p:nvSpPr>
        <p:spPr>
          <a:xfrm>
            <a:off x="7812360" y="0"/>
            <a:ext cx="899592" cy="113159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Título"/>
          <p:cNvSpPr>
            <a:spLocks noGrp="1"/>
          </p:cNvSpPr>
          <p:nvPr>
            <p:ph type="title"/>
          </p:nvPr>
        </p:nvSpPr>
        <p:spPr>
          <a:xfrm>
            <a:off x="457200" y="349995"/>
            <a:ext cx="8229600" cy="637579"/>
          </a:xfrm>
        </p:spPr>
        <p:txBody>
          <a:bodyPr>
            <a:normAutofit/>
          </a:bodyPr>
          <a:lstStyle/>
          <a:p>
            <a:pPr algn="l"/>
            <a:r>
              <a:rPr lang="es-CO" sz="3200" dirty="0" smtClean="0">
                <a:solidFill>
                  <a:schemeClr val="tx2"/>
                </a:solidFill>
              </a:rPr>
              <a:t>Marco Legal Aplicable</a:t>
            </a:r>
            <a:endParaRPr lang="es-CO" sz="3200" dirty="0">
              <a:solidFill>
                <a:schemeClr val="tx2"/>
              </a:solidFill>
            </a:endParaRPr>
          </a:p>
        </p:txBody>
      </p:sp>
      <p:sp>
        <p:nvSpPr>
          <p:cNvPr id="6" name="5 CuadroTexto"/>
          <p:cNvSpPr txBox="1"/>
          <p:nvPr/>
        </p:nvSpPr>
        <p:spPr>
          <a:xfrm>
            <a:off x="1835696" y="1535762"/>
            <a:ext cx="6696744" cy="1107996"/>
          </a:xfrm>
          <a:prstGeom prst="rect">
            <a:avLst/>
          </a:prstGeom>
          <a:noFill/>
        </p:spPr>
        <p:txBody>
          <a:bodyPr wrap="square" rtlCol="0">
            <a:spAutoFit/>
          </a:bodyPr>
          <a:lstStyle/>
          <a:p>
            <a:pPr algn="just"/>
            <a:r>
              <a:rPr lang="es-CO" sz="1200" i="1" dirty="0" smtClean="0"/>
              <a:t>“El </a:t>
            </a:r>
            <a:r>
              <a:rPr lang="es-CO" sz="1200" i="1" dirty="0"/>
              <a:t>jefe de la Unidad de la Oficina de Control Interno deberá publicar cada cuatro (4) meses en la página web de la entidad, un informe pormenorizado del estado del control interno de dicha entidad, so pena de incurrir en falta disciplinaria grave.</a:t>
            </a:r>
          </a:p>
          <a:p>
            <a:pPr algn="just"/>
            <a:r>
              <a:rPr lang="es-CO" sz="600" i="1" dirty="0"/>
              <a:t> </a:t>
            </a:r>
          </a:p>
          <a:p>
            <a:pPr algn="just"/>
            <a:r>
              <a:rPr lang="es-CO" sz="1200" i="1" dirty="0"/>
              <a:t>Los informes de los funcionarios del control interno tendrán valor probatorio en los procesos disciplinarios, administrativos, judiciales y fiscales cuando las autoridades pertinentes así lo soliciten</a:t>
            </a:r>
            <a:r>
              <a:rPr lang="es-CO" sz="1200" i="1" dirty="0" smtClean="0"/>
              <a:t>.”</a:t>
            </a:r>
            <a:endParaRPr lang="es-CO" sz="1200" i="1" dirty="0"/>
          </a:p>
        </p:txBody>
      </p:sp>
      <p:sp>
        <p:nvSpPr>
          <p:cNvPr id="9" name="8 CuadroTexto"/>
          <p:cNvSpPr txBox="1"/>
          <p:nvPr/>
        </p:nvSpPr>
        <p:spPr>
          <a:xfrm>
            <a:off x="467544" y="1517471"/>
            <a:ext cx="1512168" cy="1107996"/>
          </a:xfrm>
          <a:prstGeom prst="rect">
            <a:avLst/>
          </a:prstGeom>
          <a:noFill/>
        </p:spPr>
        <p:txBody>
          <a:bodyPr wrap="square" rtlCol="0">
            <a:spAutoFit/>
          </a:bodyPr>
          <a:lstStyle/>
          <a:p>
            <a:r>
              <a:rPr lang="es-ES" sz="2400" b="1" dirty="0" smtClean="0">
                <a:solidFill>
                  <a:schemeClr val="tx2"/>
                </a:solidFill>
                <a:cs typeface="Times New Roman"/>
              </a:rPr>
              <a:t>Ley 1474 </a:t>
            </a:r>
          </a:p>
          <a:p>
            <a:r>
              <a:rPr lang="es-ES" sz="2400" b="1" dirty="0" smtClean="0">
                <a:solidFill>
                  <a:schemeClr val="tx2"/>
                </a:solidFill>
                <a:cs typeface="Times New Roman"/>
              </a:rPr>
              <a:t>de 2011 </a:t>
            </a:r>
          </a:p>
          <a:p>
            <a:r>
              <a:rPr lang="es-CO" b="1" dirty="0" smtClean="0">
                <a:solidFill>
                  <a:schemeClr val="tx2"/>
                </a:solidFill>
              </a:rPr>
              <a:t>Artículo </a:t>
            </a:r>
            <a:r>
              <a:rPr lang="es-CO" b="1" dirty="0" smtClean="0">
                <a:solidFill>
                  <a:schemeClr val="tx2"/>
                </a:solidFill>
              </a:rPr>
              <a:t>9</a:t>
            </a:r>
            <a:endParaRPr lang="es-CO" b="1" dirty="0">
              <a:solidFill>
                <a:schemeClr val="tx2"/>
              </a:solidFill>
            </a:endParaRPr>
          </a:p>
        </p:txBody>
      </p:sp>
      <p:sp>
        <p:nvSpPr>
          <p:cNvPr id="11" name="10 CuadroTexto"/>
          <p:cNvSpPr txBox="1"/>
          <p:nvPr/>
        </p:nvSpPr>
        <p:spPr>
          <a:xfrm>
            <a:off x="539552" y="3537471"/>
            <a:ext cx="6552728" cy="461665"/>
          </a:xfrm>
          <a:prstGeom prst="rect">
            <a:avLst/>
          </a:prstGeom>
          <a:noFill/>
        </p:spPr>
        <p:txBody>
          <a:bodyPr wrap="square" rtlCol="0">
            <a:spAutoFit/>
          </a:bodyPr>
          <a:lstStyle>
            <a:defPPr>
              <a:defRPr lang="es-CO"/>
            </a:defPPr>
            <a:lvl1pPr algn="just">
              <a:defRPr sz="1200" i="1"/>
            </a:lvl1pPr>
          </a:lstStyle>
          <a:p>
            <a:r>
              <a:rPr lang="es-CO" i="0" dirty="0"/>
              <a:t>Actualiza </a:t>
            </a:r>
            <a:r>
              <a:rPr lang="es-CO" i="0" dirty="0"/>
              <a:t>la estructura del Modelo Estándar de Control </a:t>
            </a:r>
            <a:r>
              <a:rPr lang="es-CO" i="0" dirty="0"/>
              <a:t>Interno - MECI </a:t>
            </a:r>
            <a:r>
              <a:rPr lang="es-CO" i="0" dirty="0"/>
              <a:t>en función de la articulación de los Sistemas de Gestión y de Control Interno establecidos en el artículo 133 de la Ley 1753 de </a:t>
            </a:r>
            <a:r>
              <a:rPr lang="es-CO" i="0" dirty="0"/>
              <a:t>2015.</a:t>
            </a:r>
            <a:endParaRPr lang="es-CO" i="0" dirty="0"/>
          </a:p>
        </p:txBody>
      </p:sp>
      <p:sp>
        <p:nvSpPr>
          <p:cNvPr id="12" name="11 CuadroTexto"/>
          <p:cNvSpPr txBox="1"/>
          <p:nvPr/>
        </p:nvSpPr>
        <p:spPr>
          <a:xfrm>
            <a:off x="539552" y="3147814"/>
            <a:ext cx="3384376" cy="461665"/>
          </a:xfrm>
          <a:prstGeom prst="rect">
            <a:avLst/>
          </a:prstGeom>
          <a:noFill/>
        </p:spPr>
        <p:txBody>
          <a:bodyPr wrap="square" rtlCol="0">
            <a:spAutoFit/>
          </a:bodyPr>
          <a:lstStyle>
            <a:defPPr>
              <a:defRPr lang="es-CO"/>
            </a:defPPr>
            <a:lvl1pPr>
              <a:defRPr sz="2400" b="1">
                <a:solidFill>
                  <a:schemeClr val="tx2"/>
                </a:solidFill>
                <a:cs typeface="Times New Roman"/>
              </a:defRPr>
            </a:lvl1pPr>
          </a:lstStyle>
          <a:p>
            <a:r>
              <a:rPr lang="es-ES" dirty="0"/>
              <a:t>Decreto 1499 de 2017</a:t>
            </a:r>
            <a:endParaRPr lang="es-ES" dirty="0"/>
          </a:p>
        </p:txBody>
      </p:sp>
      <p:sp>
        <p:nvSpPr>
          <p:cNvPr id="10" name="9 Rectángulo"/>
          <p:cNvSpPr/>
          <p:nvPr/>
        </p:nvSpPr>
        <p:spPr>
          <a:xfrm>
            <a:off x="7740352" y="0"/>
            <a:ext cx="899592" cy="98757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368217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457200" y="349995"/>
            <a:ext cx="8229600" cy="637579"/>
          </a:xfrm>
        </p:spPr>
        <p:txBody>
          <a:bodyPr>
            <a:normAutofit/>
          </a:bodyPr>
          <a:lstStyle/>
          <a:p>
            <a:pPr algn="l"/>
            <a:r>
              <a:rPr lang="es-CO" sz="3200" dirty="0" smtClean="0">
                <a:solidFill>
                  <a:schemeClr val="tx2"/>
                </a:solidFill>
              </a:rPr>
              <a:t>Metodología</a:t>
            </a:r>
          </a:p>
        </p:txBody>
      </p:sp>
      <p:sp>
        <p:nvSpPr>
          <p:cNvPr id="14" name="13 CuadroTexto"/>
          <p:cNvSpPr txBox="1"/>
          <p:nvPr/>
        </p:nvSpPr>
        <p:spPr>
          <a:xfrm>
            <a:off x="467544" y="1031706"/>
            <a:ext cx="614271" cy="1107996"/>
          </a:xfrm>
          <a:prstGeom prst="rect">
            <a:avLst/>
          </a:prstGeom>
          <a:noFill/>
        </p:spPr>
        <p:txBody>
          <a:bodyPr wrap="none" rtlCol="0">
            <a:spAutoFit/>
          </a:bodyPr>
          <a:lstStyle/>
          <a:p>
            <a:r>
              <a:rPr lang="es-CO" sz="6600" dirty="0" smtClean="0">
                <a:solidFill>
                  <a:schemeClr val="accent1">
                    <a:lumMod val="50000"/>
                  </a:schemeClr>
                </a:solidFill>
              </a:rPr>
              <a:t>1</a:t>
            </a:r>
            <a:endParaRPr lang="es-CO" sz="6600" dirty="0">
              <a:solidFill>
                <a:schemeClr val="accent1">
                  <a:lumMod val="50000"/>
                </a:schemeClr>
              </a:solidFill>
            </a:endParaRPr>
          </a:p>
        </p:txBody>
      </p:sp>
      <p:sp>
        <p:nvSpPr>
          <p:cNvPr id="15" name="14 CuadroTexto"/>
          <p:cNvSpPr txBox="1"/>
          <p:nvPr/>
        </p:nvSpPr>
        <p:spPr>
          <a:xfrm>
            <a:off x="1043608" y="1275606"/>
            <a:ext cx="7128792" cy="738664"/>
          </a:xfrm>
          <a:prstGeom prst="rect">
            <a:avLst/>
          </a:prstGeom>
          <a:noFill/>
        </p:spPr>
        <p:txBody>
          <a:bodyPr wrap="square" rtlCol="0">
            <a:spAutoFit/>
          </a:bodyPr>
          <a:lstStyle/>
          <a:p>
            <a:pPr algn="just"/>
            <a:r>
              <a:rPr lang="es-CO" sz="1400" dirty="0" smtClean="0"/>
              <a:t>Revisión de </a:t>
            </a:r>
            <a:r>
              <a:rPr lang="es-CO" sz="1400" dirty="0" smtClean="0"/>
              <a:t>la línea base (primera medición de FURAG para la vigencia 2017) y revisión del informe anterior estructurado de acuerdo a la estructura planteada en el </a:t>
            </a:r>
            <a:r>
              <a:rPr lang="es-CO" sz="1400" dirty="0" smtClean="0"/>
              <a:t>Modelo Integrado de Planeación y Gestión – MIPG, que actualiza el Modelo Estándar de Control Interno - MECI</a:t>
            </a:r>
            <a:r>
              <a:rPr lang="es-CO" sz="1400" dirty="0" smtClean="0"/>
              <a:t>.</a:t>
            </a:r>
            <a:endParaRPr lang="es-CO" sz="1400" dirty="0" smtClean="0"/>
          </a:p>
        </p:txBody>
      </p:sp>
      <p:sp>
        <p:nvSpPr>
          <p:cNvPr id="16" name="15 CuadroTexto"/>
          <p:cNvSpPr txBox="1"/>
          <p:nvPr/>
        </p:nvSpPr>
        <p:spPr>
          <a:xfrm>
            <a:off x="1115616" y="2111826"/>
            <a:ext cx="614271" cy="1107996"/>
          </a:xfrm>
          <a:prstGeom prst="rect">
            <a:avLst/>
          </a:prstGeom>
          <a:noFill/>
        </p:spPr>
        <p:txBody>
          <a:bodyPr wrap="none" rtlCol="0">
            <a:spAutoFit/>
          </a:bodyPr>
          <a:lstStyle/>
          <a:p>
            <a:r>
              <a:rPr lang="es-CO" sz="6600" dirty="0" smtClean="0">
                <a:solidFill>
                  <a:srgbClr val="00B0F0"/>
                </a:solidFill>
              </a:rPr>
              <a:t>2</a:t>
            </a:r>
            <a:endParaRPr lang="es-CO" sz="6600" dirty="0">
              <a:solidFill>
                <a:srgbClr val="00B0F0"/>
              </a:solidFill>
            </a:endParaRPr>
          </a:p>
        </p:txBody>
      </p:sp>
      <p:sp>
        <p:nvSpPr>
          <p:cNvPr id="17" name="16 CuadroTexto"/>
          <p:cNvSpPr txBox="1"/>
          <p:nvPr/>
        </p:nvSpPr>
        <p:spPr>
          <a:xfrm>
            <a:off x="1679848" y="2427734"/>
            <a:ext cx="6420544" cy="523220"/>
          </a:xfrm>
          <a:prstGeom prst="rect">
            <a:avLst/>
          </a:prstGeom>
          <a:noFill/>
        </p:spPr>
        <p:txBody>
          <a:bodyPr wrap="square" rtlCol="0">
            <a:spAutoFit/>
          </a:bodyPr>
          <a:lstStyle/>
          <a:p>
            <a:pPr algn="just"/>
            <a:r>
              <a:rPr lang="es-CO" sz="1400" dirty="0" smtClean="0"/>
              <a:t>Diligenciamiento de la herramienta de autodiagnóstico emitida por el DAFP para la política de “Control Interno” con la obtención de las respectivas evidencias objetivas.</a:t>
            </a:r>
            <a:endParaRPr lang="es-CO" sz="1400" dirty="0"/>
          </a:p>
        </p:txBody>
      </p:sp>
      <p:sp>
        <p:nvSpPr>
          <p:cNvPr id="18" name="17 CuadroTexto"/>
          <p:cNvSpPr txBox="1"/>
          <p:nvPr/>
        </p:nvSpPr>
        <p:spPr>
          <a:xfrm>
            <a:off x="514730" y="3219822"/>
            <a:ext cx="614271" cy="1107996"/>
          </a:xfrm>
          <a:prstGeom prst="rect">
            <a:avLst/>
          </a:prstGeom>
          <a:noFill/>
        </p:spPr>
        <p:txBody>
          <a:bodyPr wrap="none" rtlCol="0">
            <a:spAutoFit/>
          </a:bodyPr>
          <a:lstStyle/>
          <a:p>
            <a:r>
              <a:rPr lang="es-CO" sz="6600" dirty="0" smtClean="0">
                <a:solidFill>
                  <a:schemeClr val="accent1">
                    <a:lumMod val="75000"/>
                  </a:schemeClr>
                </a:solidFill>
              </a:rPr>
              <a:t>3</a:t>
            </a:r>
            <a:endParaRPr lang="es-CO" sz="6600" dirty="0">
              <a:solidFill>
                <a:schemeClr val="accent1">
                  <a:lumMod val="75000"/>
                </a:schemeClr>
              </a:solidFill>
            </a:endParaRPr>
          </a:p>
        </p:txBody>
      </p:sp>
      <p:sp>
        <p:nvSpPr>
          <p:cNvPr id="19" name="18 CuadroTexto"/>
          <p:cNvSpPr txBox="1"/>
          <p:nvPr/>
        </p:nvSpPr>
        <p:spPr>
          <a:xfrm>
            <a:off x="1115616" y="3481475"/>
            <a:ext cx="6984776" cy="738664"/>
          </a:xfrm>
          <a:prstGeom prst="rect">
            <a:avLst/>
          </a:prstGeom>
          <a:noFill/>
        </p:spPr>
        <p:txBody>
          <a:bodyPr wrap="square" rtlCol="0">
            <a:spAutoFit/>
          </a:bodyPr>
          <a:lstStyle/>
          <a:p>
            <a:pPr algn="just"/>
            <a:r>
              <a:rPr lang="es-CO" sz="1400" dirty="0" smtClean="0"/>
              <a:t>Identificación de los principales retos para la mejora del Sistema de Control interno </a:t>
            </a:r>
            <a:r>
              <a:rPr lang="es-CO" sz="1400" dirty="0" smtClean="0"/>
              <a:t>de </a:t>
            </a:r>
            <a:r>
              <a:rPr lang="es-CO" sz="1400" dirty="0" smtClean="0"/>
              <a:t>acuerdo a los análisis realizados para cada uno de los componentes del </a:t>
            </a:r>
            <a:r>
              <a:rPr lang="es-CO" sz="1400" dirty="0"/>
              <a:t>Modelo Estándar de Control </a:t>
            </a:r>
            <a:r>
              <a:rPr lang="es-CO" sz="1400" dirty="0" smtClean="0"/>
              <a:t>Interno – MECI para su publicación el 12 de </a:t>
            </a:r>
            <a:r>
              <a:rPr lang="es-CO" sz="1400" dirty="0" smtClean="0"/>
              <a:t>julio </a:t>
            </a:r>
            <a:r>
              <a:rPr lang="es-CO" sz="1400" dirty="0" smtClean="0"/>
              <a:t>de 2018.</a:t>
            </a:r>
            <a:endParaRPr lang="es-CO" sz="1400" dirty="0"/>
          </a:p>
        </p:txBody>
      </p:sp>
      <p:sp>
        <p:nvSpPr>
          <p:cNvPr id="20" name="19 Rectángulo"/>
          <p:cNvSpPr/>
          <p:nvPr/>
        </p:nvSpPr>
        <p:spPr>
          <a:xfrm>
            <a:off x="0" y="2355726"/>
            <a:ext cx="899592"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20 Rectángulo"/>
          <p:cNvSpPr/>
          <p:nvPr/>
        </p:nvSpPr>
        <p:spPr>
          <a:xfrm>
            <a:off x="0" y="2427734"/>
            <a:ext cx="9716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236396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graphicFrame>
        <p:nvGraphicFramePr>
          <p:cNvPr id="11" name="10 Gráfico">
            <a:extLst>
              <a:ext uri="{FF2B5EF4-FFF2-40B4-BE49-F238E27FC236}">
                <a16:creationId xmlns:xdr="http://schemas.openxmlformats.org/drawingml/2006/spreadsheetDrawing" xmlns:a16="http://schemas.microsoft.com/office/drawing/2014/main" xmlns="" xmlns:lc="http://schemas.openxmlformats.org/drawingml/2006/lockedCanvas" id="{00000000-0008-0000-0300-000005000000}"/>
              </a:ext>
            </a:extLst>
          </p:cNvPr>
          <p:cNvGraphicFramePr>
            <a:graphicFrameLocks/>
          </p:cNvGraphicFramePr>
          <p:nvPr>
            <p:extLst>
              <p:ext uri="{D42A27DB-BD31-4B8C-83A1-F6EECF244321}">
                <p14:modId xmlns:p14="http://schemas.microsoft.com/office/powerpoint/2010/main" val="71272463"/>
              </p:ext>
            </p:extLst>
          </p:nvPr>
        </p:nvGraphicFramePr>
        <p:xfrm>
          <a:off x="3851920" y="1347615"/>
          <a:ext cx="2520280" cy="27363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22 Gráfico">
            <a:extLst>
              <a:ext uri="{FF2B5EF4-FFF2-40B4-BE49-F238E27FC236}">
                <a16:creationId xmlns:lc="http://schemas.openxmlformats.org/drawingml/2006/lockedCanvas" xmlns:a16="http://schemas.microsoft.com/office/drawing/2014/main" xmlns:xdr="http://schemas.openxmlformats.org/drawingml/2006/spreadsheetDrawing" xmlns="" id="{00000000-0008-0000-0300-000005000000}"/>
              </a:ext>
            </a:extLst>
          </p:cNvPr>
          <p:cNvGraphicFramePr>
            <a:graphicFrameLocks/>
          </p:cNvGraphicFramePr>
          <p:nvPr>
            <p:extLst>
              <p:ext uri="{D42A27DB-BD31-4B8C-83A1-F6EECF244321}">
                <p14:modId xmlns:p14="http://schemas.microsoft.com/office/powerpoint/2010/main" val="431456976"/>
              </p:ext>
            </p:extLst>
          </p:nvPr>
        </p:nvGraphicFramePr>
        <p:xfrm>
          <a:off x="827584" y="1347614"/>
          <a:ext cx="2160240" cy="2735943"/>
        </p:xfrm>
        <a:graphic>
          <a:graphicData uri="http://schemas.openxmlformats.org/drawingml/2006/chart">
            <c:chart xmlns:c="http://schemas.openxmlformats.org/drawingml/2006/chart" xmlns:r="http://schemas.openxmlformats.org/officeDocument/2006/relationships" r:id="rId4"/>
          </a:graphicData>
        </a:graphic>
      </p:graphicFrame>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3" name="2 CuadroTexto"/>
          <p:cNvSpPr txBox="1"/>
          <p:nvPr/>
        </p:nvSpPr>
        <p:spPr>
          <a:xfrm>
            <a:off x="899592" y="4038332"/>
            <a:ext cx="2222083" cy="261610"/>
          </a:xfrm>
          <a:prstGeom prst="rect">
            <a:avLst/>
          </a:prstGeom>
          <a:noFill/>
        </p:spPr>
        <p:txBody>
          <a:bodyPr wrap="none" rtlCol="0">
            <a:spAutoFit/>
          </a:bodyPr>
          <a:lstStyle/>
          <a:p>
            <a:r>
              <a:rPr lang="es-CO" sz="1100" dirty="0" smtClean="0">
                <a:latin typeface="Arial" panose="020B0604020202020204" pitchFamily="34" charset="0"/>
                <a:cs typeface="Arial" panose="020B0604020202020204" pitchFamily="34" charset="0"/>
              </a:rPr>
              <a:t>Noviembre 2017 a Febrero 2018</a:t>
            </a:r>
            <a:endParaRPr lang="es-CO" sz="1100" dirty="0">
              <a:latin typeface="Arial" panose="020B0604020202020204" pitchFamily="34" charset="0"/>
              <a:cs typeface="Arial" panose="020B0604020202020204" pitchFamily="34" charset="0"/>
            </a:endParaRPr>
          </a:p>
        </p:txBody>
      </p:sp>
      <p:sp>
        <p:nvSpPr>
          <p:cNvPr id="25" name="24 CuadroTexto"/>
          <p:cNvSpPr txBox="1"/>
          <p:nvPr/>
        </p:nvSpPr>
        <p:spPr>
          <a:xfrm>
            <a:off x="4178385" y="4038332"/>
            <a:ext cx="1640193" cy="261610"/>
          </a:xfrm>
          <a:prstGeom prst="rect">
            <a:avLst/>
          </a:prstGeom>
          <a:noFill/>
        </p:spPr>
        <p:txBody>
          <a:bodyPr wrap="none" rtlCol="0">
            <a:spAutoFit/>
          </a:bodyPr>
          <a:lstStyle/>
          <a:p>
            <a:r>
              <a:rPr lang="es-CO" sz="1100" b="1" dirty="0" smtClean="0">
                <a:solidFill>
                  <a:schemeClr val="tx2"/>
                </a:solidFill>
                <a:latin typeface="Arial" panose="020B0604020202020204" pitchFamily="34" charset="0"/>
                <a:cs typeface="Arial" panose="020B0604020202020204" pitchFamily="34" charset="0"/>
              </a:rPr>
              <a:t>Marzo a junio de 2018</a:t>
            </a:r>
            <a:endParaRPr lang="es-CO" sz="1100" b="1" dirty="0">
              <a:solidFill>
                <a:schemeClr val="tx2"/>
              </a:solidFill>
              <a:latin typeface="Arial" panose="020B0604020202020204" pitchFamily="34" charset="0"/>
              <a:cs typeface="Arial" panose="020B0604020202020204" pitchFamily="34" charset="0"/>
            </a:endParaRPr>
          </a:p>
        </p:txBody>
      </p:sp>
      <p:sp>
        <p:nvSpPr>
          <p:cNvPr id="26" name="25 Rectángulo"/>
          <p:cNvSpPr/>
          <p:nvPr/>
        </p:nvSpPr>
        <p:spPr>
          <a:xfrm rot="10800000" flipH="1">
            <a:off x="8100392" y="987574"/>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rot="10800000" flipH="1">
            <a:off x="8208912" y="1059582"/>
            <a:ext cx="9716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CuadroTexto"/>
          <p:cNvSpPr txBox="1"/>
          <p:nvPr/>
        </p:nvSpPr>
        <p:spPr>
          <a:xfrm>
            <a:off x="6228184" y="2163509"/>
            <a:ext cx="2713193" cy="1384995"/>
          </a:xfrm>
          <a:prstGeom prst="rect">
            <a:avLst/>
          </a:prstGeom>
          <a:noFill/>
        </p:spPr>
        <p:txBody>
          <a:bodyPr wrap="square" rtlCol="0">
            <a:spAutoFit/>
          </a:bodyPr>
          <a:lstStyle/>
          <a:p>
            <a:pPr algn="just"/>
            <a:r>
              <a:rPr lang="es-CO" sz="1200" dirty="0" smtClean="0"/>
              <a:t>Se evidencia una mejora en la calificación principalmente jalonada por una calificación mayor en el componente “Gestión de los Riesgos Institucionales” dada la   actualización del marco de referencia para la Gestión de Riesgos en la CVP. </a:t>
            </a:r>
            <a:endParaRPr lang="es-CO" sz="1200" dirty="0"/>
          </a:p>
        </p:txBody>
      </p:sp>
      <p:sp>
        <p:nvSpPr>
          <p:cNvPr id="6" name="5 Flecha derecha"/>
          <p:cNvSpPr/>
          <p:nvPr/>
        </p:nvSpPr>
        <p:spPr>
          <a:xfrm>
            <a:off x="3275856" y="2499742"/>
            <a:ext cx="360040" cy="26393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a:off x="3707904" y="1131590"/>
            <a:ext cx="2448272" cy="331236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50390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26" name="25 Rectángulo"/>
          <p:cNvSpPr/>
          <p:nvPr/>
        </p:nvSpPr>
        <p:spPr>
          <a:xfrm flipH="1">
            <a:off x="-36512" y="1203598"/>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flipH="1">
            <a:off x="72008" y="1275606"/>
            <a:ext cx="1043608"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12" name="11 Gráfico">
            <a:extLst>
              <a:ext uri="{FF2B5EF4-FFF2-40B4-BE49-F238E27FC236}">
                <a16:creationId xmlns:xdr="http://schemas.openxmlformats.org/drawingml/2006/spreadsheetDrawing" xmlns:a16="http://schemas.microsoft.com/office/drawing/2014/main" xmlns="" xmlns:lc="http://schemas.openxmlformats.org/drawingml/2006/lockedCanvas" id="{00000000-0008-0000-0300-000002000000}"/>
              </a:ext>
            </a:extLst>
          </p:cNvPr>
          <p:cNvGraphicFramePr>
            <a:graphicFrameLocks/>
          </p:cNvGraphicFramePr>
          <p:nvPr>
            <p:extLst>
              <p:ext uri="{D42A27DB-BD31-4B8C-83A1-F6EECF244321}">
                <p14:modId xmlns:p14="http://schemas.microsoft.com/office/powerpoint/2010/main" val="3032921478"/>
              </p:ext>
            </p:extLst>
          </p:nvPr>
        </p:nvGraphicFramePr>
        <p:xfrm>
          <a:off x="2938580" y="1203598"/>
          <a:ext cx="5670240" cy="2646954"/>
        </p:xfrm>
        <a:graphic>
          <a:graphicData uri="http://schemas.openxmlformats.org/drawingml/2006/chart">
            <c:chart xmlns:c="http://schemas.openxmlformats.org/drawingml/2006/chart" xmlns:r="http://schemas.openxmlformats.org/officeDocument/2006/relationships" r:id="rId3"/>
          </a:graphicData>
        </a:graphic>
      </p:graphicFrame>
      <p:sp>
        <p:nvSpPr>
          <p:cNvPr id="13" name="12 CuadroTexto"/>
          <p:cNvSpPr txBox="1"/>
          <p:nvPr/>
        </p:nvSpPr>
        <p:spPr>
          <a:xfrm>
            <a:off x="4572000" y="3747141"/>
            <a:ext cx="2645724" cy="338554"/>
          </a:xfrm>
          <a:prstGeom prst="rect">
            <a:avLst/>
          </a:prstGeom>
          <a:noFill/>
        </p:spPr>
        <p:txBody>
          <a:bodyPr wrap="none" rtlCol="0">
            <a:spAutoFit/>
          </a:bodyPr>
          <a:lstStyle/>
          <a:p>
            <a:pPr algn="ctr"/>
            <a:r>
              <a:rPr lang="es-CO" sz="1600" dirty="0" smtClean="0"/>
              <a:t>Calificación por componentes</a:t>
            </a:r>
            <a:endParaRPr lang="es-CO" sz="1600" dirty="0"/>
          </a:p>
        </p:txBody>
      </p:sp>
      <p:sp>
        <p:nvSpPr>
          <p:cNvPr id="14" name="13 CuadroTexto"/>
          <p:cNvSpPr txBox="1"/>
          <p:nvPr/>
        </p:nvSpPr>
        <p:spPr>
          <a:xfrm>
            <a:off x="179513" y="2199115"/>
            <a:ext cx="2592288" cy="2123658"/>
          </a:xfrm>
          <a:prstGeom prst="rect">
            <a:avLst/>
          </a:prstGeom>
          <a:noFill/>
        </p:spPr>
        <p:txBody>
          <a:bodyPr wrap="square" rtlCol="0">
            <a:spAutoFit/>
          </a:bodyPr>
          <a:lstStyle/>
          <a:p>
            <a:pPr algn="just"/>
            <a:r>
              <a:rPr lang="es-CO" sz="1200" dirty="0" smtClean="0"/>
              <a:t>En términos generales el comportamiento por componentes es similar a la primera medición (marzo de 2018), con excepción del componente “Gestión de los Riesgos Institucionales” dados los cambios evidenciados en el marco de referencia desarrollados entre los mes de abril y mayo y aplicados por todos los procesos de la Caja de la Vivienda Popular. </a:t>
            </a:r>
            <a:endParaRPr lang="es-CO" sz="1200" dirty="0"/>
          </a:p>
        </p:txBody>
      </p:sp>
    </p:spTree>
    <p:extLst>
      <p:ext uri="{BB962C8B-B14F-4D97-AF65-F5344CB8AC3E}">
        <p14:creationId xmlns:p14="http://schemas.microsoft.com/office/powerpoint/2010/main" val="651111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26" name="25 Rectángulo"/>
          <p:cNvSpPr/>
          <p:nvPr/>
        </p:nvSpPr>
        <p:spPr>
          <a:xfrm rot="10800000" flipH="1">
            <a:off x="8100392" y="987574"/>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rot="10800000" flipH="1">
            <a:off x="8208912" y="1059582"/>
            <a:ext cx="9716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13" name="12 Gráfico">
            <a:extLst>
              <a:ext uri="{FF2B5EF4-FFF2-40B4-BE49-F238E27FC236}">
                <a16:creationId xmlns:xdr="http://schemas.openxmlformats.org/drawingml/2006/spreadsheetDrawing" xmlns:a16="http://schemas.microsoft.com/office/drawing/2014/main" xmlns="" xmlns:lc="http://schemas.openxmlformats.org/drawingml/2006/lockedCanvas" id="{00000000-0008-0000-0300-000003000000}"/>
              </a:ext>
            </a:extLst>
          </p:cNvPr>
          <p:cNvGraphicFramePr>
            <a:graphicFrameLocks/>
          </p:cNvGraphicFramePr>
          <p:nvPr>
            <p:extLst>
              <p:ext uri="{D42A27DB-BD31-4B8C-83A1-F6EECF244321}">
                <p14:modId xmlns:p14="http://schemas.microsoft.com/office/powerpoint/2010/main" val="1671649015"/>
              </p:ext>
            </p:extLst>
          </p:nvPr>
        </p:nvGraphicFramePr>
        <p:xfrm>
          <a:off x="251520" y="1275606"/>
          <a:ext cx="7704856" cy="2808312"/>
        </p:xfrm>
        <a:graphic>
          <a:graphicData uri="http://schemas.openxmlformats.org/drawingml/2006/chart">
            <c:chart xmlns:c="http://schemas.openxmlformats.org/drawingml/2006/chart" xmlns:r="http://schemas.openxmlformats.org/officeDocument/2006/relationships" r:id="rId3"/>
          </a:graphicData>
        </a:graphic>
      </p:graphicFrame>
      <p:sp>
        <p:nvSpPr>
          <p:cNvPr id="14" name="13 CuadroTexto"/>
          <p:cNvSpPr txBox="1"/>
          <p:nvPr/>
        </p:nvSpPr>
        <p:spPr>
          <a:xfrm>
            <a:off x="2987824" y="3920738"/>
            <a:ext cx="2300822" cy="523220"/>
          </a:xfrm>
          <a:prstGeom prst="rect">
            <a:avLst/>
          </a:prstGeom>
          <a:noFill/>
        </p:spPr>
        <p:txBody>
          <a:bodyPr wrap="none" rtlCol="0">
            <a:spAutoFit/>
          </a:bodyPr>
          <a:lstStyle/>
          <a:p>
            <a:pPr algn="ctr"/>
            <a:r>
              <a:rPr lang="es-CO" sz="1400" b="1" dirty="0" smtClean="0"/>
              <a:t>Categorías por Componente </a:t>
            </a:r>
          </a:p>
          <a:p>
            <a:pPr algn="ctr"/>
            <a:r>
              <a:rPr lang="es-CO" sz="1400" b="1" dirty="0" smtClean="0"/>
              <a:t>1.  Ambiente de control</a:t>
            </a:r>
            <a:endParaRPr lang="es-CO" sz="1400" b="1" dirty="0"/>
          </a:p>
        </p:txBody>
      </p:sp>
    </p:spTree>
    <p:extLst>
      <p:ext uri="{BB962C8B-B14F-4D97-AF65-F5344CB8AC3E}">
        <p14:creationId xmlns:p14="http://schemas.microsoft.com/office/powerpoint/2010/main" val="2847598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26" name="25 Rectángulo"/>
          <p:cNvSpPr/>
          <p:nvPr/>
        </p:nvSpPr>
        <p:spPr>
          <a:xfrm flipH="1">
            <a:off x="-36512" y="1203598"/>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flipH="1">
            <a:off x="-36512" y="1275606"/>
            <a:ext cx="1152128"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10" name="9 Gráfico">
            <a:extLst>
              <a:ext uri="{FF2B5EF4-FFF2-40B4-BE49-F238E27FC236}">
                <a16:creationId xmlns:xdr="http://schemas.openxmlformats.org/drawingml/2006/spreadsheetDrawing" xmlns:a16="http://schemas.microsoft.com/office/drawing/2014/main" xmlns="" xmlns:lc="http://schemas.openxmlformats.org/drawingml/2006/lockedCanvas" id="{02243824-9870-46C2-8795-B3444CC88584}"/>
              </a:ext>
            </a:extLst>
          </p:cNvPr>
          <p:cNvGraphicFramePr>
            <a:graphicFrameLocks/>
          </p:cNvGraphicFramePr>
          <p:nvPr>
            <p:extLst>
              <p:ext uri="{D42A27DB-BD31-4B8C-83A1-F6EECF244321}">
                <p14:modId xmlns:p14="http://schemas.microsoft.com/office/powerpoint/2010/main" val="2989417827"/>
              </p:ext>
            </p:extLst>
          </p:nvPr>
        </p:nvGraphicFramePr>
        <p:xfrm>
          <a:off x="1259632" y="1275606"/>
          <a:ext cx="7632848" cy="2980866"/>
        </p:xfrm>
        <a:graphic>
          <a:graphicData uri="http://schemas.openxmlformats.org/drawingml/2006/chart">
            <c:chart xmlns:c="http://schemas.openxmlformats.org/drawingml/2006/chart" xmlns:r="http://schemas.openxmlformats.org/officeDocument/2006/relationships" r:id="rId3"/>
          </a:graphicData>
        </a:graphic>
      </p:graphicFrame>
      <p:sp>
        <p:nvSpPr>
          <p:cNvPr id="9" name="8 CuadroTexto"/>
          <p:cNvSpPr txBox="1"/>
          <p:nvPr/>
        </p:nvSpPr>
        <p:spPr>
          <a:xfrm>
            <a:off x="3203848" y="4083918"/>
            <a:ext cx="2931315" cy="523220"/>
          </a:xfrm>
          <a:prstGeom prst="rect">
            <a:avLst/>
          </a:prstGeom>
          <a:noFill/>
        </p:spPr>
        <p:txBody>
          <a:bodyPr wrap="none" rtlCol="0">
            <a:spAutoFit/>
          </a:bodyPr>
          <a:lstStyle/>
          <a:p>
            <a:pPr algn="ctr"/>
            <a:r>
              <a:rPr lang="es-CO" sz="1400" b="1" dirty="0" smtClean="0"/>
              <a:t>Categorías por Componente </a:t>
            </a:r>
          </a:p>
          <a:p>
            <a:pPr algn="ctr"/>
            <a:r>
              <a:rPr lang="es-CO" sz="1400" b="1" dirty="0" smtClean="0"/>
              <a:t>2.  Gestión de Riesgos Institucionales</a:t>
            </a:r>
            <a:endParaRPr lang="es-CO" sz="1400" b="1" dirty="0"/>
          </a:p>
        </p:txBody>
      </p:sp>
    </p:spTree>
    <p:extLst>
      <p:ext uri="{BB962C8B-B14F-4D97-AF65-F5344CB8AC3E}">
        <p14:creationId xmlns:p14="http://schemas.microsoft.com/office/powerpoint/2010/main" val="1641765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26" name="25 Rectángulo"/>
          <p:cNvSpPr/>
          <p:nvPr/>
        </p:nvSpPr>
        <p:spPr>
          <a:xfrm rot="10800000" flipH="1">
            <a:off x="8100392" y="987574"/>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rot="10800000" flipH="1">
            <a:off x="8208912" y="1059582"/>
            <a:ext cx="9716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7" name="6 Gráfico">
            <a:extLst>
              <a:ext uri="{FF2B5EF4-FFF2-40B4-BE49-F238E27FC236}">
                <a16:creationId xmlns:xdr="http://schemas.openxmlformats.org/drawingml/2006/spreadsheetDrawing" xmlns:a16="http://schemas.microsoft.com/office/drawing/2014/main" xmlns="" xmlns:lc="http://schemas.openxmlformats.org/drawingml/2006/lockedCanvas" id="{E05F20A6-12C2-4AE6-96CA-E47511106D04}"/>
              </a:ext>
            </a:extLst>
          </p:cNvPr>
          <p:cNvGraphicFramePr>
            <a:graphicFrameLocks/>
          </p:cNvGraphicFramePr>
          <p:nvPr>
            <p:extLst>
              <p:ext uri="{D42A27DB-BD31-4B8C-83A1-F6EECF244321}">
                <p14:modId xmlns:p14="http://schemas.microsoft.com/office/powerpoint/2010/main" val="2818377612"/>
              </p:ext>
            </p:extLst>
          </p:nvPr>
        </p:nvGraphicFramePr>
        <p:xfrm>
          <a:off x="395536" y="1059582"/>
          <a:ext cx="7632848" cy="3387703"/>
        </p:xfrm>
        <a:graphic>
          <a:graphicData uri="http://schemas.openxmlformats.org/drawingml/2006/chart">
            <c:chart xmlns:c="http://schemas.openxmlformats.org/drawingml/2006/chart" xmlns:r="http://schemas.openxmlformats.org/officeDocument/2006/relationships" r:id="rId3"/>
          </a:graphicData>
        </a:graphic>
      </p:graphicFrame>
      <p:sp>
        <p:nvSpPr>
          <p:cNvPr id="6" name="5 CuadroTexto"/>
          <p:cNvSpPr txBox="1"/>
          <p:nvPr/>
        </p:nvSpPr>
        <p:spPr>
          <a:xfrm>
            <a:off x="2775234" y="4083918"/>
            <a:ext cx="2300822" cy="523220"/>
          </a:xfrm>
          <a:prstGeom prst="rect">
            <a:avLst/>
          </a:prstGeom>
          <a:noFill/>
        </p:spPr>
        <p:txBody>
          <a:bodyPr wrap="none" rtlCol="0">
            <a:spAutoFit/>
          </a:bodyPr>
          <a:lstStyle/>
          <a:p>
            <a:pPr algn="ctr"/>
            <a:r>
              <a:rPr lang="es-CO" sz="1400" b="1" dirty="0" smtClean="0"/>
              <a:t>Categorías por Componente </a:t>
            </a:r>
          </a:p>
          <a:p>
            <a:pPr algn="ctr"/>
            <a:r>
              <a:rPr lang="es-CO" sz="1400" b="1" dirty="0" smtClean="0"/>
              <a:t>3.  Actividades de control</a:t>
            </a:r>
            <a:endParaRPr lang="es-CO" sz="1400" b="1" dirty="0"/>
          </a:p>
        </p:txBody>
      </p:sp>
    </p:spTree>
    <p:extLst>
      <p:ext uri="{BB962C8B-B14F-4D97-AF65-F5344CB8AC3E}">
        <p14:creationId xmlns:p14="http://schemas.microsoft.com/office/powerpoint/2010/main" val="1029093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title"/>
          </p:nvPr>
        </p:nvSpPr>
        <p:spPr>
          <a:xfrm>
            <a:off x="323528" y="195486"/>
            <a:ext cx="8229600" cy="637579"/>
          </a:xfrm>
        </p:spPr>
        <p:txBody>
          <a:bodyPr>
            <a:normAutofit/>
          </a:bodyPr>
          <a:lstStyle/>
          <a:p>
            <a:pPr algn="l"/>
            <a:r>
              <a:rPr lang="es-CO" sz="3200" dirty="0" smtClean="0">
                <a:solidFill>
                  <a:schemeClr val="tx2"/>
                </a:solidFill>
              </a:rPr>
              <a:t>Estado del Sistema de Control Interno.</a:t>
            </a:r>
          </a:p>
        </p:txBody>
      </p:sp>
      <p:sp>
        <p:nvSpPr>
          <p:cNvPr id="2" name="1 CuadroTexto"/>
          <p:cNvSpPr txBox="1"/>
          <p:nvPr/>
        </p:nvSpPr>
        <p:spPr>
          <a:xfrm>
            <a:off x="35496" y="4846764"/>
            <a:ext cx="6575839" cy="261610"/>
          </a:xfrm>
          <a:prstGeom prst="rect">
            <a:avLst/>
          </a:prstGeom>
          <a:noFill/>
        </p:spPr>
        <p:txBody>
          <a:bodyPr wrap="none" rtlCol="0">
            <a:spAutoFit/>
          </a:bodyPr>
          <a:lstStyle/>
          <a:p>
            <a:r>
              <a:rPr lang="es-CO" sz="1100" b="1" dirty="0" smtClean="0"/>
              <a:t>Nota: </a:t>
            </a:r>
            <a:r>
              <a:rPr lang="es-CO" sz="1100" dirty="0" smtClean="0"/>
              <a:t>Calificación dada de acuerdo al formulario de autodiagnóstico para la política de “Control Interno” -  MIPG</a:t>
            </a:r>
            <a:endParaRPr lang="es-CO" sz="1100" dirty="0"/>
          </a:p>
        </p:txBody>
      </p:sp>
      <p:sp>
        <p:nvSpPr>
          <p:cNvPr id="26" name="25 Rectángulo"/>
          <p:cNvSpPr/>
          <p:nvPr/>
        </p:nvSpPr>
        <p:spPr>
          <a:xfrm flipH="1">
            <a:off x="-36512" y="1203598"/>
            <a:ext cx="1080120" cy="57606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7" name="26 Rectángulo"/>
          <p:cNvSpPr/>
          <p:nvPr/>
        </p:nvSpPr>
        <p:spPr>
          <a:xfrm flipH="1">
            <a:off x="72008" y="1275606"/>
            <a:ext cx="1043608"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8" name="7 Gráfico">
            <a:extLst>
              <a:ext uri="{FF2B5EF4-FFF2-40B4-BE49-F238E27FC236}">
                <a16:creationId xmlns:xdr="http://schemas.openxmlformats.org/drawingml/2006/spreadsheetDrawing" xmlns:a16="http://schemas.microsoft.com/office/drawing/2014/main" xmlns="" xmlns:lc="http://schemas.openxmlformats.org/drawingml/2006/lockedCanvas" id="{72136B85-296D-4BCC-824F-49F9F1E6DBED}"/>
              </a:ext>
            </a:extLst>
          </p:cNvPr>
          <p:cNvGraphicFramePr>
            <a:graphicFrameLocks/>
          </p:cNvGraphicFramePr>
          <p:nvPr>
            <p:extLst>
              <p:ext uri="{D42A27DB-BD31-4B8C-83A1-F6EECF244321}">
                <p14:modId xmlns:p14="http://schemas.microsoft.com/office/powerpoint/2010/main" val="1054572852"/>
              </p:ext>
            </p:extLst>
          </p:nvPr>
        </p:nvGraphicFramePr>
        <p:xfrm>
          <a:off x="1331640" y="1059581"/>
          <a:ext cx="7272808" cy="3168353"/>
        </p:xfrm>
        <a:graphic>
          <a:graphicData uri="http://schemas.openxmlformats.org/drawingml/2006/chart">
            <c:chart xmlns:c="http://schemas.openxmlformats.org/drawingml/2006/chart" xmlns:r="http://schemas.openxmlformats.org/officeDocument/2006/relationships" r:id="rId3"/>
          </a:graphicData>
        </a:graphic>
      </p:graphicFrame>
      <p:sp>
        <p:nvSpPr>
          <p:cNvPr id="7" name="6 CuadroTexto"/>
          <p:cNvSpPr txBox="1"/>
          <p:nvPr/>
        </p:nvSpPr>
        <p:spPr>
          <a:xfrm>
            <a:off x="3923928" y="4064754"/>
            <a:ext cx="2521972" cy="523220"/>
          </a:xfrm>
          <a:prstGeom prst="rect">
            <a:avLst/>
          </a:prstGeom>
          <a:noFill/>
        </p:spPr>
        <p:txBody>
          <a:bodyPr wrap="none" rtlCol="0">
            <a:spAutoFit/>
          </a:bodyPr>
          <a:lstStyle/>
          <a:p>
            <a:pPr algn="ctr"/>
            <a:r>
              <a:rPr lang="es-CO" sz="1400" b="1" dirty="0" smtClean="0"/>
              <a:t>Categorías por Componente </a:t>
            </a:r>
          </a:p>
          <a:p>
            <a:pPr algn="ctr"/>
            <a:r>
              <a:rPr lang="es-CO" sz="1400" b="1" dirty="0" smtClean="0"/>
              <a:t>4.  Información y Comunicación</a:t>
            </a:r>
            <a:endParaRPr lang="es-CO" sz="1400" b="1" dirty="0"/>
          </a:p>
        </p:txBody>
      </p:sp>
    </p:spTree>
    <p:extLst>
      <p:ext uri="{BB962C8B-B14F-4D97-AF65-F5344CB8AC3E}">
        <p14:creationId xmlns:p14="http://schemas.microsoft.com/office/powerpoint/2010/main" val="2007351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1460</Words>
  <Application>Microsoft Office PowerPoint</Application>
  <PresentationFormat>Presentación en pantalla (16:9)</PresentationFormat>
  <Paragraphs>94</Paragraphs>
  <Slides>18</Slides>
  <Notes>0</Notes>
  <HiddenSlides>0</HiddenSlides>
  <MMClips>0</MMClips>
  <ScaleCrop>false</ScaleCrop>
  <HeadingPairs>
    <vt:vector size="4" baseType="variant">
      <vt:variant>
        <vt:lpstr>Tema</vt:lpstr>
      </vt:variant>
      <vt:variant>
        <vt:i4>2</vt:i4>
      </vt:variant>
      <vt:variant>
        <vt:lpstr>Títulos de diapositiva</vt:lpstr>
      </vt:variant>
      <vt:variant>
        <vt:i4>18</vt:i4>
      </vt:variant>
    </vt:vector>
  </HeadingPairs>
  <TitlesOfParts>
    <vt:vector size="20" baseType="lpstr">
      <vt:lpstr>Tema de Office</vt:lpstr>
      <vt:lpstr>1_Tema de Office</vt:lpstr>
      <vt:lpstr>Resultados Informe Pormenorizado del Estado del Sistema de Control Interno </vt:lpstr>
      <vt:lpstr>Marco Legal Aplicable</vt:lpstr>
      <vt:lpstr>Metodología</vt:lpstr>
      <vt:lpstr>Estado del Sistema de Control Interno.</vt:lpstr>
      <vt:lpstr>Estado del Sistema de Control Interno.</vt:lpstr>
      <vt:lpstr>Estado del Sistema de Control Interno.</vt:lpstr>
      <vt:lpstr>Estado del Sistema de Control Interno.</vt:lpstr>
      <vt:lpstr>Estado del Sistema de Control Interno.</vt:lpstr>
      <vt:lpstr>Estado del Sistema de Control Interno.</vt:lpstr>
      <vt:lpstr>Estado del Sistema de Control Interno.</vt:lpstr>
      <vt:lpstr>Resultados FURAG</vt:lpstr>
      <vt:lpstr>FURAG - Contexto</vt:lpstr>
      <vt:lpstr>Presentación de PowerPoint</vt:lpstr>
      <vt:lpstr>FURAG - Análisis</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Resultados Informe Pormenorizado del Estado de Control Interno</dc:title>
  <dc:creator>JONNATHAN ANDRES LARA HERRERA</dc:creator>
  <cp:lastModifiedBy>JONNATHAN ANDRES LARA HERRERA</cp:lastModifiedBy>
  <cp:revision>28</cp:revision>
  <dcterms:created xsi:type="dcterms:W3CDTF">2018-07-23T15:30:28Z</dcterms:created>
  <dcterms:modified xsi:type="dcterms:W3CDTF">2018-07-24T01:50:02Z</dcterms:modified>
</cp:coreProperties>
</file>