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0" autoAdjust="0"/>
  </p:normalViewPr>
  <p:slideViewPr>
    <p:cSldViewPr>
      <p:cViewPr varScale="1">
        <p:scale>
          <a:sx n="84" d="100"/>
          <a:sy n="84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49B4-B752-4943-82B5-840663AC662B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EEF6C-E00E-42B3-A47D-32BCDB0A7D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339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68F3-98EF-49BA-8D2C-D4697144BE4D}" type="datetimeFigureOut">
              <a:rPr lang="es-CO" smtClean="0"/>
              <a:t>17/05/2018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B170-4369-44EA-BEAB-8B1A6AB1F952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1"/>
            <a:ext cx="7614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A03F40-36F0-46F8-9C9B-BA0C135FA5D5}"/>
              </a:ext>
            </a:extLst>
          </p:cNvPr>
          <p:cNvSpPr txBox="1"/>
          <p:nvPr/>
        </p:nvSpPr>
        <p:spPr>
          <a:xfrm>
            <a:off x="1631505" y="980728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PROVEEDORES EN SECOP II (Registro)</a:t>
            </a:r>
            <a:endParaRPr lang="es-CO" sz="6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27E047-A272-4558-ABC3-B3C150D2F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78" y="3368883"/>
            <a:ext cx="5729468" cy="26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30FF5D-A426-4906-94FA-E92C060DA96E}"/>
              </a:ext>
            </a:extLst>
          </p:cNvPr>
          <p:cNvSpPr txBox="1"/>
          <p:nvPr/>
        </p:nvSpPr>
        <p:spPr>
          <a:xfrm>
            <a:off x="767408" y="620689"/>
            <a:ext cx="108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5. Vamos a nuestro correo electrónico y ubicamos el correo denominado “Activación de su registro SECOP”:</a:t>
            </a:r>
            <a:endParaRPr lang="es-CO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803BBF-8C5E-478A-AC9D-3377542D7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78"/>
          <a:stretch/>
        </p:blipFill>
        <p:spPr>
          <a:xfrm>
            <a:off x="750640" y="1494469"/>
            <a:ext cx="9988952" cy="43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30AD77-D29B-4503-9AED-F2B992D25251}"/>
              </a:ext>
            </a:extLst>
          </p:cNvPr>
          <p:cNvSpPr txBox="1"/>
          <p:nvPr/>
        </p:nvSpPr>
        <p:spPr>
          <a:xfrm>
            <a:off x="839416" y="620689"/>
            <a:ext cx="102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6. Una vez abierto el correo electrónico daremos clic en el link enviado:</a:t>
            </a:r>
            <a:endParaRPr lang="es-CO" sz="2800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30F42031-9141-4C89-9457-E076938F7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32" y="1378504"/>
            <a:ext cx="10009112" cy="44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4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2EEBA1-262A-4CAA-8E3A-91EC2243DA65}"/>
              </a:ext>
            </a:extLst>
          </p:cNvPr>
          <p:cNvSpPr txBox="1"/>
          <p:nvPr/>
        </p:nvSpPr>
        <p:spPr>
          <a:xfrm>
            <a:off x="1055440" y="620689"/>
            <a:ext cx="1015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7. Una vez abierto el link digitaremos nuestro usuario y contraseña</a:t>
            </a:r>
            <a:r>
              <a:rPr lang="es-CO" sz="2800" dirty="0"/>
              <a:t>: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020BED6C-624F-4B1E-94AD-7A8990062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5275"/>
          <a:stretch/>
        </p:blipFill>
        <p:spPr>
          <a:xfrm>
            <a:off x="983432" y="1268760"/>
            <a:ext cx="10081119" cy="4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0884E2-6D46-4F3F-95AC-C67BBF0A4966}"/>
              </a:ext>
            </a:extLst>
          </p:cNvPr>
          <p:cNvSpPr txBox="1"/>
          <p:nvPr/>
        </p:nvSpPr>
        <p:spPr>
          <a:xfrm>
            <a:off x="551384" y="620689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8. Luego daremos clic en el logo de Colombia Compra Eficiente y posteriormente en “Registro de un Proveedor (creación)” y “continuar”:</a:t>
            </a:r>
            <a:endParaRPr lang="es-CO" sz="2800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2F478F3E-BC55-4203-888A-B5BA579DF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3738"/>
          <a:stretch/>
        </p:blipFill>
        <p:spPr>
          <a:xfrm>
            <a:off x="557466" y="1628508"/>
            <a:ext cx="8814390" cy="48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9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A0A4D8-937B-418A-9809-D598735A2A21}"/>
              </a:ext>
            </a:extLst>
          </p:cNvPr>
          <p:cNvSpPr txBox="1"/>
          <p:nvPr/>
        </p:nvSpPr>
        <p:spPr>
          <a:xfrm>
            <a:off x="551384" y="476672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9. Se habilitará un nuevo formulario para diligenciar; una vez diligenciado daremos clic “Generar formulario”:</a:t>
            </a:r>
            <a:endParaRPr lang="es-CO" sz="2800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45BCD8F3-1E5F-47F1-9111-E5FCCCAB6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182" y="1534147"/>
            <a:ext cx="9416661" cy="44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6C3636-2DB2-41B5-8C7B-1A6B0060D63D}"/>
              </a:ext>
            </a:extLst>
          </p:cNvPr>
          <p:cNvSpPr txBox="1"/>
          <p:nvPr/>
        </p:nvSpPr>
        <p:spPr>
          <a:xfrm>
            <a:off x="623392" y="548680"/>
            <a:ext cx="108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10. Al dar “generar formulario” se nos habilitará el formulario de registro final:</a:t>
            </a:r>
            <a:endParaRPr lang="es-CO" sz="2800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CB4F4C47-66E9-40C8-9EF2-F1FCF468B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211"/>
          <a:stretch/>
        </p:blipFill>
        <p:spPr>
          <a:xfrm>
            <a:off x="1656320" y="1243417"/>
            <a:ext cx="8879360" cy="37403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F8D36F7-DB0A-4A95-B21D-BFC4A67C0A9C}"/>
              </a:ext>
            </a:extLst>
          </p:cNvPr>
          <p:cNvSpPr txBox="1"/>
          <p:nvPr/>
        </p:nvSpPr>
        <p:spPr>
          <a:xfrm>
            <a:off x="623392" y="5037462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 Narrow" panose="020B0606020202030204" pitchFamily="34" charset="0"/>
              </a:rPr>
              <a:t>Recordemos que en </a:t>
            </a:r>
            <a:r>
              <a:rPr lang="es-CO" sz="2400" u="sng" dirty="0">
                <a:latin typeface="Arial Narrow" panose="020B0606020202030204" pitchFamily="34" charset="0"/>
              </a:rPr>
              <a:t>“Nombre de la Entidad” debemos colocar el nombre de la persona y en NIT la cédula</a:t>
            </a:r>
            <a:r>
              <a:rPr lang="es-CO" sz="2400" dirty="0">
                <a:latin typeface="Arial Narrow" panose="020B0606020202030204" pitchFamily="34" charset="0"/>
              </a:rPr>
              <a:t>; ningún dato debe ser relacionado con la Entidad, en razón a que es un registro privado que se utilizará siempre para contratar con el Estado.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832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3E440-EED5-46C6-833F-C44B44440531}"/>
              </a:ext>
            </a:extLst>
          </p:cNvPr>
          <p:cNvSpPr txBox="1"/>
          <p:nvPr/>
        </p:nvSpPr>
        <p:spPr>
          <a:xfrm>
            <a:off x="695400" y="332656"/>
            <a:ext cx="108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11. El registro lo finalizaremos anexando los documentos solicitados por la plataforma</a:t>
            </a:r>
            <a:endParaRPr lang="es-CO" sz="2800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56A2EB3D-733F-4447-A4A4-A4955FE5E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343"/>
          <a:stretch/>
        </p:blipFill>
        <p:spPr>
          <a:xfrm>
            <a:off x="1127448" y="1619419"/>
            <a:ext cx="8352928" cy="45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869828-7296-4DCA-82C7-EA6386716F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05522" y="677079"/>
            <a:ext cx="2990850" cy="15335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7D3F35-FCFB-42FD-B21B-40BCFA284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163" y="300201"/>
            <a:ext cx="1402202" cy="16460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BB950FC-94AA-409E-A0FF-249A0B3F6539}"/>
              </a:ext>
            </a:extLst>
          </p:cNvPr>
          <p:cNvSpPr txBox="1"/>
          <p:nvPr/>
        </p:nvSpPr>
        <p:spPr>
          <a:xfrm>
            <a:off x="695400" y="2264316"/>
            <a:ext cx="1058517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es-CO" altLang="es-CO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Proveedor es responsable por la veracidad de la información registrada para la creación del Usuario. (No inventen porque al registrarse se asegura que la información es veraz y sino lo es tiene implicaciones legales)</a:t>
            </a:r>
            <a:endParaRPr lang="es-CO" altLang="es-CO" sz="2400" b="1" dirty="0">
              <a:latin typeface="Arial Narrow" panose="020B0606020202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endParaRPr lang="es-CO" altLang="es-CO" sz="2400" b="1" dirty="0">
              <a:latin typeface="Arial Narrow" panose="020B0606020202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-Los Usuarios reciben en la dirección de correo electrónico que informaron cuando se registraron en SECOP ll, notificaciones e información relacionada con los Procesos de Contratación y con la operación del SECOP ll. debe ser su correo personal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2400" b="1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O" altLang="es-CO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olviden la clave, anotarla, guardarla, </a:t>
            </a:r>
            <a:r>
              <a:rPr lang="es-CO" altLang="es-CO" sz="2400" b="1" dirty="0">
                <a:solidFill>
                  <a:srgbClr val="0000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sin clave la vida es más difícil.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CO" altLang="es-CO" b="1" dirty="0">
              <a:solidFill>
                <a:srgbClr val="000000"/>
              </a:solidFill>
              <a:highlight>
                <a:srgbClr val="FFFF00"/>
              </a:highligh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b="1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05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Elaborado por: Christian Valderrama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05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Laura Gómez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285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7065818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199457" y="620689"/>
            <a:ext cx="87663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</a:p>
          <a:p>
            <a:r>
              <a:rPr lang="es-CO" sz="4400" b="1" dirty="0">
                <a:latin typeface="Arial Narrow" panose="020B0606020202030204" pitchFamily="34" charset="0"/>
              </a:rPr>
              <a:t>¿Qué es el SECOP II?</a:t>
            </a:r>
            <a:endParaRPr lang="es-CO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C166DD-29A2-42F8-B6D5-4142773F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7" y="818596"/>
            <a:ext cx="3024334" cy="2178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821844" y="1443842"/>
            <a:ext cx="104587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sz="2200" dirty="0">
              <a:latin typeface="Arial Narrow" panose="020B0606020202030204" pitchFamily="34" charset="0"/>
            </a:endParaRPr>
          </a:p>
          <a:p>
            <a:pPr algn="just"/>
            <a:endParaRPr lang="es-CO" sz="2200" dirty="0">
              <a:latin typeface="Arial Narrow" panose="020B0606020202030204" pitchFamily="34" charset="0"/>
            </a:endParaRPr>
          </a:p>
          <a:p>
            <a:pPr algn="just"/>
            <a:r>
              <a:rPr lang="es-CO" sz="2400" dirty="0">
                <a:latin typeface="Arial Narrow" panose="020B0606020202030204" pitchFamily="34" charset="0"/>
              </a:rPr>
              <a:t>El SECOP II es la nueva versión del SECOP (Sistema Electrónico de Contratación Pública) para pasar de la simple publicidad a una plataforma transaccional que permite a Compradores y Proveedores realizar el Proceso de Contratación en línea.  </a:t>
            </a:r>
          </a:p>
          <a:p>
            <a:pPr algn="just"/>
            <a:endParaRPr lang="es-CO" sz="2400" dirty="0">
              <a:latin typeface="Arial Narrow" panose="020B0606020202030204" pitchFamily="34" charset="0"/>
            </a:endParaRPr>
          </a:p>
          <a:p>
            <a:pPr algn="just"/>
            <a:r>
              <a:rPr lang="es-CO" sz="2400" dirty="0">
                <a:latin typeface="Arial Narrow" panose="020B0606020202030204" pitchFamily="34" charset="0"/>
              </a:rPr>
              <a:t>Desde su cuenta, las Entidades Estatales (Compradores) pueden crear y adjudicar Procesos de Contratación, registrar y hacer seguimiento a la ejecución contractual. </a:t>
            </a:r>
            <a:r>
              <a:rPr lang="es-CO" sz="2400" b="1" dirty="0">
                <a:latin typeface="Arial Narrow" panose="020B0606020202030204" pitchFamily="34" charset="0"/>
              </a:rPr>
              <a:t>Los Proveedores también pueden tener su propia cuenta, encontrar oportunidades de negocio, hacer seguimiento a los Procesos y enviar observaciones y Ofertas.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5821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sz="2200" dirty="0"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es-CO" sz="2200" dirty="0"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D45F37-0677-4066-BC83-00157C81B0FB}"/>
              </a:ext>
            </a:extLst>
          </p:cNvPr>
          <p:cNvSpPr txBox="1"/>
          <p:nvPr/>
        </p:nvSpPr>
        <p:spPr>
          <a:xfrm>
            <a:off x="1919536" y="69269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atin typeface="Arial Narrow" panose="020B0606020202030204" pitchFamily="34" charset="0"/>
              </a:rPr>
              <a:t>¿Los interesados en contratar con la CVP deberán inscribirse en el </a:t>
            </a:r>
            <a:r>
              <a:rPr lang="es-CO" sz="3600" b="1" dirty="0" err="1">
                <a:latin typeface="Arial Narrow" panose="020B0606020202030204" pitchFamily="34" charset="0"/>
              </a:rPr>
              <a:t>Secop</a:t>
            </a:r>
            <a:r>
              <a:rPr lang="es-CO" sz="3600" b="1" dirty="0">
                <a:latin typeface="Arial Narrow" panose="020B0606020202030204" pitchFamily="34" charset="0"/>
              </a:rPr>
              <a:t> II?</a:t>
            </a:r>
            <a:endParaRPr lang="es-CO" sz="3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068527-F2FA-4BAD-9F2B-9208F3BE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228" y="1765939"/>
            <a:ext cx="3395773" cy="23083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AB0913-A77D-439A-9132-C8F4DCA70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2010817"/>
            <a:ext cx="2784214" cy="20634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56773B6-D2D7-4360-AF3D-C2BFD916AC14}"/>
              </a:ext>
            </a:extLst>
          </p:cNvPr>
          <p:cNvSpPr txBox="1"/>
          <p:nvPr/>
        </p:nvSpPr>
        <p:spPr>
          <a:xfrm>
            <a:off x="1795761" y="4206260"/>
            <a:ext cx="8600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 Narrow" panose="020B0606020202030204" pitchFamily="34" charset="0"/>
              </a:rPr>
              <a:t>El Plan Nacional de Desarrollo 2014 - 2018 establece que todas las Entidades Estatales de nivel nacional, el Distrito Capital, los departamentos, capitales de departamentos, municipios de categoría especial 1, 2 y 3 y sus niveles descentralizados, deberán usar SECOP II al fin de 2018. (</a:t>
            </a:r>
            <a:r>
              <a:rPr lang="es-CO" sz="2400" b="1" dirty="0">
                <a:latin typeface="Arial Narrow" panose="020B0606020202030204" pitchFamily="34" charset="0"/>
              </a:rPr>
              <a:t>Compromiso Alcaldía Mayor de Bogotá) – Circulares distritales 19 y 36 de 2017. </a:t>
            </a:r>
          </a:p>
        </p:txBody>
      </p:sp>
    </p:spTree>
    <p:extLst>
      <p:ext uri="{BB962C8B-B14F-4D97-AF65-F5344CB8AC3E}">
        <p14:creationId xmlns:p14="http://schemas.microsoft.com/office/powerpoint/2010/main" val="403399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1"/>
            <a:ext cx="7614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4473D4-0EE4-445D-9146-044854D04562}"/>
              </a:ext>
            </a:extLst>
          </p:cNvPr>
          <p:cNvPicPr/>
          <p:nvPr/>
        </p:nvPicPr>
        <p:blipFill rotWithShape="1">
          <a:blip r:embed="rId3"/>
          <a:srcRect l="26527" t="16846" r="27248" b="6326"/>
          <a:stretch/>
        </p:blipFill>
        <p:spPr bwMode="auto">
          <a:xfrm>
            <a:off x="2927649" y="107598"/>
            <a:ext cx="5622925" cy="6750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26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45CE0C-3FED-432F-8C0C-C3120793163F}"/>
              </a:ext>
            </a:extLst>
          </p:cNvPr>
          <p:cNvPicPr/>
          <p:nvPr/>
        </p:nvPicPr>
        <p:blipFill rotWithShape="1">
          <a:blip r:embed="rId3"/>
          <a:srcRect l="16377" t="18863" r="19845" b="9582"/>
          <a:stretch/>
        </p:blipFill>
        <p:spPr bwMode="auto">
          <a:xfrm>
            <a:off x="0" y="1"/>
            <a:ext cx="12192000" cy="5949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83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85"/>
            <a:ext cx="12192000" cy="6845115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1"/>
            <a:ext cx="76142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r>
              <a:rPr lang="es-CO" sz="22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DE10BC-A2E8-4A99-A404-BC49ACB893C8}"/>
              </a:ext>
            </a:extLst>
          </p:cNvPr>
          <p:cNvSpPr txBox="1"/>
          <p:nvPr/>
        </p:nvSpPr>
        <p:spPr>
          <a:xfrm>
            <a:off x="983432" y="984371"/>
            <a:ext cx="102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latin typeface="Arial Narrow" panose="020B0606020202030204" pitchFamily="34" charset="0"/>
              </a:rPr>
              <a:t>¿Cómo me inscribo como Proveedor en </a:t>
            </a:r>
            <a:r>
              <a:rPr lang="es-CO" sz="4000" b="1" dirty="0" err="1">
                <a:latin typeface="Arial Narrow" panose="020B0606020202030204" pitchFamily="34" charset="0"/>
              </a:rPr>
              <a:t>Secop</a:t>
            </a:r>
            <a:r>
              <a:rPr lang="es-CO" sz="4000" b="1" dirty="0">
                <a:latin typeface="Arial Narrow" panose="020B0606020202030204" pitchFamily="34" charset="0"/>
              </a:rPr>
              <a:t> II?</a:t>
            </a:r>
            <a:endParaRPr lang="es-CO" sz="4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080ECA-6F8A-40B7-B998-47D955B2F95B}"/>
              </a:ext>
            </a:extLst>
          </p:cNvPr>
          <p:cNvSpPr txBox="1"/>
          <p:nvPr/>
        </p:nvSpPr>
        <p:spPr>
          <a:xfrm>
            <a:off x="747132" y="1895707"/>
            <a:ext cx="10893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1. Ingreso al mini-sitio del SECOP II alojado en la página de Colombia Compra Eficiente: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86D7F8-95AA-4E98-A00E-21AC0F98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4" y="2849814"/>
            <a:ext cx="5139374" cy="31628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6C0999-92F8-4F74-AF34-AE8CAE072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730" y="2824273"/>
            <a:ext cx="5074227" cy="31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94B8B9-77D1-4CA7-86E7-EDA661DA0963}"/>
              </a:ext>
            </a:extLst>
          </p:cNvPr>
          <p:cNvSpPr txBox="1"/>
          <p:nvPr/>
        </p:nvSpPr>
        <p:spPr>
          <a:xfrm>
            <a:off x="911424" y="620689"/>
            <a:ext cx="1036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2. Una vez en el mini-sitio del SECOP II, doy clic en el botón “registro”:</a:t>
            </a:r>
            <a:endParaRPr lang="es-CO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BA356D-CD69-481F-89F1-0000575A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48" y="1143909"/>
            <a:ext cx="10023676" cy="46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3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B4B864-B068-4709-A75F-37F8E2579DF7}"/>
              </a:ext>
            </a:extLst>
          </p:cNvPr>
          <p:cNvSpPr txBox="1"/>
          <p:nvPr/>
        </p:nvSpPr>
        <p:spPr>
          <a:xfrm>
            <a:off x="551384" y="620689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3. Se desplegará el formulario de registro para que sea diligenciado por el proveedor </a:t>
            </a:r>
            <a:endParaRPr lang="es-CO" sz="2800" dirty="0"/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2B07DB5A-2A59-463F-9BBE-B53FC70A5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0143"/>
          <a:stretch/>
        </p:blipFill>
        <p:spPr>
          <a:xfrm>
            <a:off x="555862" y="1574796"/>
            <a:ext cx="7484354" cy="36749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FEEB78-5AEF-4C8C-8844-9CF801D9238E}"/>
              </a:ext>
            </a:extLst>
          </p:cNvPr>
          <p:cNvSpPr txBox="1"/>
          <p:nvPr/>
        </p:nvSpPr>
        <p:spPr>
          <a:xfrm>
            <a:off x="5807968" y="3789040"/>
            <a:ext cx="58281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 Narrow" panose="020B0606020202030204" pitchFamily="34" charset="0"/>
              </a:rPr>
              <a:t>En el campo de nombre de la Entidad escribiremos el nombre de la persona interesada en contratar con el la Entidad y </a:t>
            </a:r>
            <a:r>
              <a:rPr lang="es-CO" sz="2000" b="1" u="sng" dirty="0">
                <a:latin typeface="Arial Narrow" panose="020B0606020202030204" pitchFamily="34" charset="0"/>
              </a:rPr>
              <a:t>NO EL DE LA ENTIDAD. </a:t>
            </a:r>
            <a:endParaRPr lang="es-CO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 Narrow" panose="020B0606020202030204" pitchFamily="34" charset="0"/>
              </a:rPr>
              <a:t>En el campo de correo electrónico utilizaremos nuestro correo personal y no el correo institucional en caso de ya ser funcionarios de la Entidad. </a:t>
            </a:r>
            <a:endParaRPr lang="es-CO" sz="2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16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jzabala\Downloads\plantilla PPT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46A776-269B-4122-AE08-7A2D6845F04D}"/>
              </a:ext>
            </a:extLst>
          </p:cNvPr>
          <p:cNvSpPr/>
          <p:nvPr/>
        </p:nvSpPr>
        <p:spPr>
          <a:xfrm>
            <a:off x="1847529" y="620689"/>
            <a:ext cx="8118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atin typeface="Arial Narrow" panose="020B0606020202030204" pitchFamily="34" charset="0"/>
              </a:rPr>
              <a:t>   </a:t>
            </a:r>
            <a:endParaRPr lang="es-CO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A273BF-C767-4910-A8F9-40F3E5C13EB3}"/>
              </a:ext>
            </a:extLst>
          </p:cNvPr>
          <p:cNvSpPr/>
          <p:nvPr/>
        </p:nvSpPr>
        <p:spPr>
          <a:xfrm>
            <a:off x="2351584" y="1443842"/>
            <a:ext cx="761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F32D02-DEBD-4851-A271-48FA1156AF90}"/>
              </a:ext>
            </a:extLst>
          </p:cNvPr>
          <p:cNvSpPr txBox="1"/>
          <p:nvPr/>
        </p:nvSpPr>
        <p:spPr>
          <a:xfrm>
            <a:off x="983432" y="404664"/>
            <a:ext cx="10657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4. Se indicará que la confirmación del registro ha sido enviada al correo electrónico indicado en el formulario inicial: </a:t>
            </a:r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52BECB-3C5E-43A2-98BD-C340ADF18C6E}"/>
              </a:ext>
            </a:extLst>
          </p:cNvPr>
          <p:cNvPicPr/>
          <p:nvPr/>
        </p:nvPicPr>
        <p:blipFill rotWithShape="1">
          <a:blip r:embed="rId3"/>
          <a:srcRect b="10129"/>
          <a:stretch/>
        </p:blipFill>
        <p:spPr>
          <a:xfrm>
            <a:off x="1400536" y="1443843"/>
            <a:ext cx="9259747" cy="45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02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464</Words>
  <Application>Microsoft Office PowerPoint</Application>
  <PresentationFormat>Panorámica</PresentationFormat>
  <Paragraphs>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mjzabala</dc:creator>
  <cp:lastModifiedBy>AB4773</cp:lastModifiedBy>
  <cp:revision>14</cp:revision>
  <dcterms:created xsi:type="dcterms:W3CDTF">2016-06-10T20:36:00Z</dcterms:created>
  <dcterms:modified xsi:type="dcterms:W3CDTF">2018-05-17T13:25:59Z</dcterms:modified>
</cp:coreProperties>
</file>